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1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2.xml" ContentType="application/vnd.ms-office.drawingml.diagramDrawing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media/image1.jpeg" ContentType="image/jpeg"/>
  <Override PartName="/ppt/media/image3.png" ContentType="image/png"/>
  <Override PartName="/ppt/media/image2.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2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12193588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2A0A08-44D9-45D2-BE5B-FF91608E660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789A6A-1E1A-4990-8125-C3465737011F}">
      <dgm:prSet custT="1"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it-IT" sz="2100" b="1" dirty="0"/>
            <a:t>A. Cantieri di lavoro per persone disoccupate in condizione di vulnerabilità occupazionale e sociale</a:t>
          </a:r>
          <a:endParaRPr lang="en-US" sz="2100" dirty="0"/>
        </a:p>
      </dgm:t>
    </dgm:pt>
    <dgm:pt modelId="{91DB79BA-3CB0-4125-BDE2-DBCC03096845}" type="parTrans" cxnId="{CE56D2C0-D76F-4F37-B5C9-B6DC828D376F}">
      <dgm:prSet/>
      <dgm:spPr/>
      <dgm:t>
        <a:bodyPr/>
        <a:lstStyle/>
        <a:p>
          <a:endParaRPr lang="en-US"/>
        </a:p>
      </dgm:t>
    </dgm:pt>
    <dgm:pt modelId="{A14CF82F-8744-4DBE-BE75-C93DED708351}" type="sibTrans" cxnId="{CE56D2C0-D76F-4F37-B5C9-B6DC828D376F}">
      <dgm:prSet/>
      <dgm:spPr/>
      <dgm:t>
        <a:bodyPr/>
        <a:lstStyle/>
        <a:p>
          <a:endParaRPr lang="en-US"/>
        </a:p>
      </dgm:t>
    </dgm:pt>
    <dgm:pt modelId="{9D41F021-1C53-4EDB-B0E9-521D6C635D0F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it-IT" b="1"/>
            <a:t>B. Cantieri di lavoro per persone sottoposte a misure restrittive della libertà personale</a:t>
          </a:r>
          <a:endParaRPr lang="en-US"/>
        </a:p>
      </dgm:t>
    </dgm:pt>
    <dgm:pt modelId="{5DCD4DCF-3F14-4B79-90A1-70E7E88B3F86}" type="parTrans" cxnId="{48B3BD90-2933-49A5-B51C-935F29595A1E}">
      <dgm:prSet/>
      <dgm:spPr/>
      <dgm:t>
        <a:bodyPr/>
        <a:lstStyle/>
        <a:p>
          <a:endParaRPr lang="en-US"/>
        </a:p>
      </dgm:t>
    </dgm:pt>
    <dgm:pt modelId="{4B8C3000-A115-45B6-AF68-FF3E489CF239}" type="sibTrans" cxnId="{48B3BD90-2933-49A5-B51C-935F29595A1E}">
      <dgm:prSet/>
      <dgm:spPr/>
      <dgm:t>
        <a:bodyPr/>
        <a:lstStyle/>
        <a:p>
          <a:endParaRPr lang="en-US"/>
        </a:p>
      </dgm:t>
    </dgm:pt>
    <dgm:pt modelId="{39715879-1376-4E30-B65A-7C234D9601EE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it-IT" b="1"/>
            <a:t>C. Cantieri di lavoro per persone con disabilità</a:t>
          </a:r>
          <a:endParaRPr lang="en-US"/>
        </a:p>
      </dgm:t>
    </dgm:pt>
    <dgm:pt modelId="{7CA319EB-A586-42A0-AFBA-FE12A9CB5133}" type="parTrans" cxnId="{165A77D0-E2ED-40C3-8425-16E5507302A8}">
      <dgm:prSet/>
      <dgm:spPr/>
      <dgm:t>
        <a:bodyPr/>
        <a:lstStyle/>
        <a:p>
          <a:endParaRPr lang="en-US"/>
        </a:p>
      </dgm:t>
    </dgm:pt>
    <dgm:pt modelId="{9549AE3E-EEB4-4235-B7CB-BCDC4DF29C63}" type="sibTrans" cxnId="{165A77D0-E2ED-40C3-8425-16E5507302A8}">
      <dgm:prSet/>
      <dgm:spPr/>
      <dgm:t>
        <a:bodyPr/>
        <a:lstStyle/>
        <a:p>
          <a:endParaRPr lang="en-US"/>
        </a:p>
      </dgm:t>
    </dgm:pt>
    <dgm:pt modelId="{65577A55-395F-4EF9-9E3C-CDFECAB51A1B}" type="pres">
      <dgm:prSet presAssocID="{E52A0A08-44D9-45D2-BE5B-FF91608E660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26A4A4E-1BE0-43C5-A46E-FBFAE3FE1CAE}" type="pres">
      <dgm:prSet presAssocID="{60789A6A-1E1A-4990-8125-C3465737011F}" presName="hierRoot1" presStyleCnt="0"/>
      <dgm:spPr/>
    </dgm:pt>
    <dgm:pt modelId="{0E04CC48-0845-44DF-8338-A0D979FE022D}" type="pres">
      <dgm:prSet presAssocID="{60789A6A-1E1A-4990-8125-C3465737011F}" presName="composite" presStyleCnt="0"/>
      <dgm:spPr/>
    </dgm:pt>
    <dgm:pt modelId="{CFF95EB8-9739-4A27-B645-E1BDEF063C00}" type="pres">
      <dgm:prSet presAssocID="{60789A6A-1E1A-4990-8125-C3465737011F}" presName="background" presStyleLbl="node0" presStyleIdx="0" presStyleCnt="3"/>
      <dgm:spPr>
        <a:solidFill>
          <a:schemeClr val="accent5">
            <a:lumMod val="50000"/>
          </a:schemeClr>
        </a:solidFill>
        <a:ln>
          <a:solidFill>
            <a:schemeClr val="accent5">
              <a:lumMod val="50000"/>
            </a:schemeClr>
          </a:solidFill>
        </a:ln>
      </dgm:spPr>
    </dgm:pt>
    <dgm:pt modelId="{A3D0DF7C-40C5-4A0F-8812-198B511212BC}" type="pres">
      <dgm:prSet presAssocID="{60789A6A-1E1A-4990-8125-C3465737011F}" presName="text" presStyleLbl="fgAcc0" presStyleIdx="0" presStyleCnt="3">
        <dgm:presLayoutVars>
          <dgm:chPref val="3"/>
        </dgm:presLayoutVars>
      </dgm:prSet>
      <dgm:spPr/>
    </dgm:pt>
    <dgm:pt modelId="{04A0A820-C8BC-4FE5-99DE-48E62FDC0280}" type="pres">
      <dgm:prSet presAssocID="{60789A6A-1E1A-4990-8125-C3465737011F}" presName="hierChild2" presStyleCnt="0"/>
      <dgm:spPr/>
    </dgm:pt>
    <dgm:pt modelId="{1BD3160C-4D47-49F9-82FA-7A32FFB3A5F3}" type="pres">
      <dgm:prSet presAssocID="{9D41F021-1C53-4EDB-B0E9-521D6C635D0F}" presName="hierRoot1" presStyleCnt="0"/>
      <dgm:spPr/>
    </dgm:pt>
    <dgm:pt modelId="{6693477F-9F11-4777-AEE4-D391A4C524C7}" type="pres">
      <dgm:prSet presAssocID="{9D41F021-1C53-4EDB-B0E9-521D6C635D0F}" presName="composite" presStyleCnt="0"/>
      <dgm:spPr/>
    </dgm:pt>
    <dgm:pt modelId="{B4A4BE06-B7A1-472D-BABF-AB91A4F7756D}" type="pres">
      <dgm:prSet presAssocID="{9D41F021-1C53-4EDB-B0E9-521D6C635D0F}" presName="background" presStyleLbl="node0" presStyleIdx="1" presStyleCnt="3"/>
      <dgm:spPr>
        <a:solidFill>
          <a:schemeClr val="accent5">
            <a:lumMod val="50000"/>
          </a:schemeClr>
        </a:solidFill>
        <a:ln>
          <a:solidFill>
            <a:schemeClr val="accent5">
              <a:lumMod val="50000"/>
            </a:schemeClr>
          </a:solidFill>
        </a:ln>
      </dgm:spPr>
    </dgm:pt>
    <dgm:pt modelId="{E542F84A-554B-4B6A-BEFE-FD9B318F5757}" type="pres">
      <dgm:prSet presAssocID="{9D41F021-1C53-4EDB-B0E9-521D6C635D0F}" presName="text" presStyleLbl="fgAcc0" presStyleIdx="1" presStyleCnt="3">
        <dgm:presLayoutVars>
          <dgm:chPref val="3"/>
        </dgm:presLayoutVars>
      </dgm:prSet>
      <dgm:spPr/>
    </dgm:pt>
    <dgm:pt modelId="{EFAF6553-30CD-4E8B-9780-7FE6B6BCCF1A}" type="pres">
      <dgm:prSet presAssocID="{9D41F021-1C53-4EDB-B0E9-521D6C635D0F}" presName="hierChild2" presStyleCnt="0"/>
      <dgm:spPr/>
    </dgm:pt>
    <dgm:pt modelId="{11818FA6-E204-4214-9218-485FA3579B41}" type="pres">
      <dgm:prSet presAssocID="{39715879-1376-4E30-B65A-7C234D9601EE}" presName="hierRoot1" presStyleCnt="0"/>
      <dgm:spPr/>
    </dgm:pt>
    <dgm:pt modelId="{750C04E2-DA1D-47BA-B090-92A37BA0BFD5}" type="pres">
      <dgm:prSet presAssocID="{39715879-1376-4E30-B65A-7C234D9601EE}" presName="composite" presStyleCnt="0"/>
      <dgm:spPr/>
    </dgm:pt>
    <dgm:pt modelId="{B4EE8339-603D-4F8A-9F7C-D96D3EA3C176}" type="pres">
      <dgm:prSet presAssocID="{39715879-1376-4E30-B65A-7C234D9601EE}" presName="background" presStyleLbl="node0" presStyleIdx="2" presStyleCnt="3"/>
      <dgm:spPr>
        <a:solidFill>
          <a:schemeClr val="accent5">
            <a:lumMod val="50000"/>
          </a:schemeClr>
        </a:solidFill>
        <a:ln>
          <a:solidFill>
            <a:schemeClr val="accent5">
              <a:lumMod val="50000"/>
            </a:schemeClr>
          </a:solidFill>
        </a:ln>
      </dgm:spPr>
    </dgm:pt>
    <dgm:pt modelId="{B068A4C7-9DCB-42C9-98D1-499ABCD9E947}" type="pres">
      <dgm:prSet presAssocID="{39715879-1376-4E30-B65A-7C234D9601EE}" presName="text" presStyleLbl="fgAcc0" presStyleIdx="2" presStyleCnt="3">
        <dgm:presLayoutVars>
          <dgm:chPref val="3"/>
        </dgm:presLayoutVars>
      </dgm:prSet>
      <dgm:spPr/>
    </dgm:pt>
    <dgm:pt modelId="{A18A4951-212A-423A-8E94-6242CD29ED43}" type="pres">
      <dgm:prSet presAssocID="{39715879-1376-4E30-B65A-7C234D9601EE}" presName="hierChild2" presStyleCnt="0"/>
      <dgm:spPr/>
    </dgm:pt>
  </dgm:ptLst>
  <dgm:cxnLst>
    <dgm:cxn modelId="{E380AC80-15E5-4DC9-BF73-1CA4047CA7C8}" type="presOf" srcId="{60789A6A-1E1A-4990-8125-C3465737011F}" destId="{A3D0DF7C-40C5-4A0F-8812-198B511212BC}" srcOrd="0" destOrd="0" presId="urn:microsoft.com/office/officeart/2005/8/layout/hierarchy1"/>
    <dgm:cxn modelId="{C390DB87-203D-4EEF-A386-FAD76FFCB02E}" type="presOf" srcId="{39715879-1376-4E30-B65A-7C234D9601EE}" destId="{B068A4C7-9DCB-42C9-98D1-499ABCD9E947}" srcOrd="0" destOrd="0" presId="urn:microsoft.com/office/officeart/2005/8/layout/hierarchy1"/>
    <dgm:cxn modelId="{48B3BD90-2933-49A5-B51C-935F29595A1E}" srcId="{E52A0A08-44D9-45D2-BE5B-FF91608E6604}" destId="{9D41F021-1C53-4EDB-B0E9-521D6C635D0F}" srcOrd="1" destOrd="0" parTransId="{5DCD4DCF-3F14-4B79-90A1-70E7E88B3F86}" sibTransId="{4B8C3000-A115-45B6-AF68-FF3E489CF239}"/>
    <dgm:cxn modelId="{2C4989A0-A6B1-412F-88F0-C92CC6687E56}" type="presOf" srcId="{E52A0A08-44D9-45D2-BE5B-FF91608E6604}" destId="{65577A55-395F-4EF9-9E3C-CDFECAB51A1B}" srcOrd="0" destOrd="0" presId="urn:microsoft.com/office/officeart/2005/8/layout/hierarchy1"/>
    <dgm:cxn modelId="{CE56D2C0-D76F-4F37-B5C9-B6DC828D376F}" srcId="{E52A0A08-44D9-45D2-BE5B-FF91608E6604}" destId="{60789A6A-1E1A-4990-8125-C3465737011F}" srcOrd="0" destOrd="0" parTransId="{91DB79BA-3CB0-4125-BDE2-DBCC03096845}" sibTransId="{A14CF82F-8744-4DBE-BE75-C93DED708351}"/>
    <dgm:cxn modelId="{165A77D0-E2ED-40C3-8425-16E5507302A8}" srcId="{E52A0A08-44D9-45D2-BE5B-FF91608E6604}" destId="{39715879-1376-4E30-B65A-7C234D9601EE}" srcOrd="2" destOrd="0" parTransId="{7CA319EB-A586-42A0-AFBA-FE12A9CB5133}" sibTransId="{9549AE3E-EEB4-4235-B7CB-BCDC4DF29C63}"/>
    <dgm:cxn modelId="{2E4E69F8-A67F-4A10-B4B8-8EB1B8F5A6F5}" type="presOf" srcId="{9D41F021-1C53-4EDB-B0E9-521D6C635D0F}" destId="{E542F84A-554B-4B6A-BEFE-FD9B318F5757}" srcOrd="0" destOrd="0" presId="urn:microsoft.com/office/officeart/2005/8/layout/hierarchy1"/>
    <dgm:cxn modelId="{CE681F10-0B87-4B2D-9517-886CF698181C}" type="presParOf" srcId="{65577A55-395F-4EF9-9E3C-CDFECAB51A1B}" destId="{B26A4A4E-1BE0-43C5-A46E-FBFAE3FE1CAE}" srcOrd="0" destOrd="0" presId="urn:microsoft.com/office/officeart/2005/8/layout/hierarchy1"/>
    <dgm:cxn modelId="{6F55FB78-7E38-46E6-A5BD-28E19283D95F}" type="presParOf" srcId="{B26A4A4E-1BE0-43C5-A46E-FBFAE3FE1CAE}" destId="{0E04CC48-0845-44DF-8338-A0D979FE022D}" srcOrd="0" destOrd="0" presId="urn:microsoft.com/office/officeart/2005/8/layout/hierarchy1"/>
    <dgm:cxn modelId="{4152A8A2-8E91-4830-8640-E4F451085AC7}" type="presParOf" srcId="{0E04CC48-0845-44DF-8338-A0D979FE022D}" destId="{CFF95EB8-9739-4A27-B645-E1BDEF063C00}" srcOrd="0" destOrd="0" presId="urn:microsoft.com/office/officeart/2005/8/layout/hierarchy1"/>
    <dgm:cxn modelId="{ADE2F115-B3F0-4700-85CA-B2A57611A7E7}" type="presParOf" srcId="{0E04CC48-0845-44DF-8338-A0D979FE022D}" destId="{A3D0DF7C-40C5-4A0F-8812-198B511212BC}" srcOrd="1" destOrd="0" presId="urn:microsoft.com/office/officeart/2005/8/layout/hierarchy1"/>
    <dgm:cxn modelId="{D40E9064-BA10-4433-BD80-50A100EDE96B}" type="presParOf" srcId="{B26A4A4E-1BE0-43C5-A46E-FBFAE3FE1CAE}" destId="{04A0A820-C8BC-4FE5-99DE-48E62FDC0280}" srcOrd="1" destOrd="0" presId="urn:microsoft.com/office/officeart/2005/8/layout/hierarchy1"/>
    <dgm:cxn modelId="{5B49900C-6C6C-40C0-A979-48692CEC2556}" type="presParOf" srcId="{65577A55-395F-4EF9-9E3C-CDFECAB51A1B}" destId="{1BD3160C-4D47-49F9-82FA-7A32FFB3A5F3}" srcOrd="1" destOrd="0" presId="urn:microsoft.com/office/officeart/2005/8/layout/hierarchy1"/>
    <dgm:cxn modelId="{45DBE0C0-9201-4E23-8F3F-27F8257A2883}" type="presParOf" srcId="{1BD3160C-4D47-49F9-82FA-7A32FFB3A5F3}" destId="{6693477F-9F11-4777-AEE4-D391A4C524C7}" srcOrd="0" destOrd="0" presId="urn:microsoft.com/office/officeart/2005/8/layout/hierarchy1"/>
    <dgm:cxn modelId="{2B87CB17-EFD4-4693-8AC4-F5282B9BBA92}" type="presParOf" srcId="{6693477F-9F11-4777-AEE4-D391A4C524C7}" destId="{B4A4BE06-B7A1-472D-BABF-AB91A4F7756D}" srcOrd="0" destOrd="0" presId="urn:microsoft.com/office/officeart/2005/8/layout/hierarchy1"/>
    <dgm:cxn modelId="{98D5CBB9-6A31-4521-8311-10DE9CA61F92}" type="presParOf" srcId="{6693477F-9F11-4777-AEE4-D391A4C524C7}" destId="{E542F84A-554B-4B6A-BEFE-FD9B318F5757}" srcOrd="1" destOrd="0" presId="urn:microsoft.com/office/officeart/2005/8/layout/hierarchy1"/>
    <dgm:cxn modelId="{8557243A-31FB-4C05-BE2E-27332229617C}" type="presParOf" srcId="{1BD3160C-4D47-49F9-82FA-7A32FFB3A5F3}" destId="{EFAF6553-30CD-4E8B-9780-7FE6B6BCCF1A}" srcOrd="1" destOrd="0" presId="urn:microsoft.com/office/officeart/2005/8/layout/hierarchy1"/>
    <dgm:cxn modelId="{F4A599FC-B606-46AD-86DC-2BAB8B3406BD}" type="presParOf" srcId="{65577A55-395F-4EF9-9E3C-CDFECAB51A1B}" destId="{11818FA6-E204-4214-9218-485FA3579B41}" srcOrd="2" destOrd="0" presId="urn:microsoft.com/office/officeart/2005/8/layout/hierarchy1"/>
    <dgm:cxn modelId="{0AFD90EF-7B95-435C-893C-26F428E07628}" type="presParOf" srcId="{11818FA6-E204-4214-9218-485FA3579B41}" destId="{750C04E2-DA1D-47BA-B090-92A37BA0BFD5}" srcOrd="0" destOrd="0" presId="urn:microsoft.com/office/officeart/2005/8/layout/hierarchy1"/>
    <dgm:cxn modelId="{6857D1FD-ABDB-4E9A-BD45-34B3F8B0D08A}" type="presParOf" srcId="{750C04E2-DA1D-47BA-B090-92A37BA0BFD5}" destId="{B4EE8339-603D-4F8A-9F7C-D96D3EA3C176}" srcOrd="0" destOrd="0" presId="urn:microsoft.com/office/officeart/2005/8/layout/hierarchy1"/>
    <dgm:cxn modelId="{23BF66AD-B479-421A-9365-897452B77CCC}" type="presParOf" srcId="{750C04E2-DA1D-47BA-B090-92A37BA0BFD5}" destId="{B068A4C7-9DCB-42C9-98D1-499ABCD9E947}" srcOrd="1" destOrd="0" presId="urn:microsoft.com/office/officeart/2005/8/layout/hierarchy1"/>
    <dgm:cxn modelId="{10D44031-86EF-4329-87D2-000DBD460403}" type="presParOf" srcId="{11818FA6-E204-4214-9218-485FA3579B41}" destId="{A18A4951-212A-423A-8E94-6242CD29ED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D92CF9-4EE0-4E0C-BE24-6CECAAE29A7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0B5FAD8-F87C-4FA5-9925-8642E91B1581}">
      <dgm:prSet/>
      <dgm:spPr>
        <a:solidFill>
          <a:schemeClr val="bg1"/>
        </a:solidFill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it-IT" b="1">
              <a:solidFill>
                <a:schemeClr val="tx1"/>
              </a:solidFill>
            </a:rPr>
            <a:t>MISURA A</a:t>
          </a:r>
          <a:r>
            <a:rPr lang="it-IT">
              <a:solidFill>
                <a:schemeClr val="tx1"/>
              </a:solidFill>
            </a:rPr>
            <a:t>: Cantieri di lavoro per persone disoccupate in condizione di vulnerabilità occupazionale e sociale</a:t>
          </a:r>
        </a:p>
      </dgm:t>
    </dgm:pt>
    <dgm:pt modelId="{CDE8A973-D8FF-4059-B249-4081E0181526}" type="parTrans" cxnId="{B370B666-1A92-401C-81AF-F63DA2C01604}">
      <dgm:prSet/>
      <dgm:spPr/>
      <dgm:t>
        <a:bodyPr/>
        <a:lstStyle/>
        <a:p>
          <a:endParaRPr lang="it-IT"/>
        </a:p>
      </dgm:t>
    </dgm:pt>
    <dgm:pt modelId="{F8762C04-A473-464D-A49E-C85C29AD3ABC}" type="sibTrans" cxnId="{B370B666-1A92-401C-81AF-F63DA2C01604}">
      <dgm:prSet/>
      <dgm:spPr/>
      <dgm:t>
        <a:bodyPr/>
        <a:lstStyle/>
        <a:p>
          <a:endParaRPr lang="it-IT"/>
        </a:p>
      </dgm:t>
    </dgm:pt>
    <dgm:pt modelId="{D0F17496-9E8E-44EC-9CCE-5B5AA114E6CA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it-IT"/>
            <a:t>Il valore complessivo dei costi diretti di personale rimborsabili è pari a </a:t>
          </a:r>
          <a:r>
            <a:rPr lang="it-IT" b="1"/>
            <a:t>83,33€ al mese</a:t>
          </a:r>
          <a:r>
            <a:rPr lang="it-IT"/>
            <a:t>, nella misura massima di</a:t>
          </a:r>
          <a:r>
            <a:rPr lang="it-IT" b="1"/>
            <a:t> 1.000,00 euro totali </a:t>
          </a:r>
          <a:r>
            <a:rPr lang="it-IT"/>
            <a:t>per singolo cantierista.</a:t>
          </a:r>
        </a:p>
      </dgm:t>
    </dgm:pt>
    <dgm:pt modelId="{7DAA442E-8D45-4B65-9958-8D2C6602731F}" type="parTrans" cxnId="{C13366A1-D729-4FB3-8F51-4C4D65ED6986}">
      <dgm:prSet/>
      <dgm:spPr/>
      <dgm:t>
        <a:bodyPr/>
        <a:lstStyle/>
        <a:p>
          <a:endParaRPr lang="it-IT"/>
        </a:p>
      </dgm:t>
    </dgm:pt>
    <dgm:pt modelId="{C71D44FC-AC8D-408E-A418-2ABC94FBF688}" type="sibTrans" cxnId="{C13366A1-D729-4FB3-8F51-4C4D65ED6986}">
      <dgm:prSet/>
      <dgm:spPr/>
      <dgm:t>
        <a:bodyPr/>
        <a:lstStyle/>
        <a:p>
          <a:endParaRPr lang="it-IT"/>
        </a:p>
      </dgm:t>
    </dgm:pt>
    <dgm:pt modelId="{DF450A8B-398B-4340-9A4E-0B20CD058EC7}">
      <dgm:prSet/>
      <dgm:spPr>
        <a:solidFill>
          <a:schemeClr val="bg1"/>
        </a:solidFill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it-IT" b="1">
              <a:solidFill>
                <a:schemeClr val="tx1"/>
              </a:solidFill>
            </a:rPr>
            <a:t>MISURA B</a:t>
          </a:r>
          <a:r>
            <a:rPr lang="it-IT">
              <a:solidFill>
                <a:schemeClr val="tx1"/>
              </a:solidFill>
            </a:rPr>
            <a:t>: Cantieri di lavoro per persone sottoposte a misure restrittive della libertà personale</a:t>
          </a:r>
        </a:p>
      </dgm:t>
    </dgm:pt>
    <dgm:pt modelId="{948E5466-393D-4C30-9B3E-120FAE1011D8}" type="parTrans" cxnId="{8F21EDE2-2EBB-41B0-B8D8-D50F9908491E}">
      <dgm:prSet/>
      <dgm:spPr/>
      <dgm:t>
        <a:bodyPr/>
        <a:lstStyle/>
        <a:p>
          <a:endParaRPr lang="it-IT"/>
        </a:p>
      </dgm:t>
    </dgm:pt>
    <dgm:pt modelId="{90FF17B0-AAC8-42EA-8B41-3BACEB51D9DF}" type="sibTrans" cxnId="{8F21EDE2-2EBB-41B0-B8D8-D50F9908491E}">
      <dgm:prSet/>
      <dgm:spPr/>
      <dgm:t>
        <a:bodyPr/>
        <a:lstStyle/>
        <a:p>
          <a:endParaRPr lang="it-IT"/>
        </a:p>
      </dgm:t>
    </dgm:pt>
    <dgm:pt modelId="{BF02A8F8-4470-4914-8CA3-CE269C9F5CCD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it-IT"/>
            <a:t>Il valore complessivo dei costi diretti di personale rimborsabili è pari a </a:t>
          </a:r>
          <a:r>
            <a:rPr lang="it-IT" b="1"/>
            <a:t>179,16€ al mese</a:t>
          </a:r>
          <a:r>
            <a:rPr lang="it-IT"/>
            <a:t>, nella misura massima di</a:t>
          </a:r>
          <a:r>
            <a:rPr lang="it-IT" b="1"/>
            <a:t> 2.150,00 euro totali </a:t>
          </a:r>
          <a:r>
            <a:rPr lang="it-IT"/>
            <a:t>per singolo cantierista.</a:t>
          </a:r>
        </a:p>
      </dgm:t>
    </dgm:pt>
    <dgm:pt modelId="{E8B5A30E-224C-40FB-87B7-51A51B211C77}" type="parTrans" cxnId="{4EBCE2A2-60EB-41F2-B3B8-AF2D0C4A456C}">
      <dgm:prSet/>
      <dgm:spPr/>
      <dgm:t>
        <a:bodyPr/>
        <a:lstStyle/>
        <a:p>
          <a:endParaRPr lang="it-IT"/>
        </a:p>
      </dgm:t>
    </dgm:pt>
    <dgm:pt modelId="{47D47FB0-FE46-454B-B8E6-8710430627A3}" type="sibTrans" cxnId="{4EBCE2A2-60EB-41F2-B3B8-AF2D0C4A456C}">
      <dgm:prSet/>
      <dgm:spPr/>
      <dgm:t>
        <a:bodyPr/>
        <a:lstStyle/>
        <a:p>
          <a:endParaRPr lang="it-IT"/>
        </a:p>
      </dgm:t>
    </dgm:pt>
    <dgm:pt modelId="{38337359-B86B-4D97-B9D7-59983D8D6661}">
      <dgm:prSet/>
      <dgm:spPr>
        <a:solidFill>
          <a:schemeClr val="bg1"/>
        </a:solidFill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it-IT" b="1">
              <a:solidFill>
                <a:schemeClr val="tx1"/>
              </a:solidFill>
            </a:rPr>
            <a:t>MISURA C: </a:t>
          </a:r>
          <a:r>
            <a:rPr lang="it-IT" b="0">
              <a:solidFill>
                <a:schemeClr val="tx1"/>
              </a:solidFill>
            </a:rPr>
            <a:t>Cantieri di lavoro per persone con disabilità</a:t>
          </a:r>
        </a:p>
      </dgm:t>
    </dgm:pt>
    <dgm:pt modelId="{3AFD9718-81AE-4E8E-99BB-0156B2159A29}" type="parTrans" cxnId="{1054A7CB-C9F1-4567-8746-10E35C0E109D}">
      <dgm:prSet/>
      <dgm:spPr/>
      <dgm:t>
        <a:bodyPr/>
        <a:lstStyle/>
        <a:p>
          <a:endParaRPr lang="it-IT"/>
        </a:p>
      </dgm:t>
    </dgm:pt>
    <dgm:pt modelId="{89F9C5E5-9D8C-42A0-8E78-B3684B2197F8}" type="sibTrans" cxnId="{1054A7CB-C9F1-4567-8746-10E35C0E109D}">
      <dgm:prSet/>
      <dgm:spPr/>
      <dgm:t>
        <a:bodyPr/>
        <a:lstStyle/>
        <a:p>
          <a:endParaRPr lang="it-IT"/>
        </a:p>
      </dgm:t>
    </dgm:pt>
    <dgm:pt modelId="{083F1D71-229D-4009-817F-6BE941BEE499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it-IT"/>
            <a:t>Il valore complessivo dei costi diretti di personale rimborsabili è pari a </a:t>
          </a:r>
          <a:r>
            <a:rPr lang="it-IT" b="1"/>
            <a:t>250,00€ al mese</a:t>
          </a:r>
          <a:r>
            <a:rPr lang="it-IT"/>
            <a:t>, nella misura massima di</a:t>
          </a:r>
          <a:r>
            <a:rPr lang="it-IT" b="1"/>
            <a:t> 3.000,00 euro</a:t>
          </a:r>
          <a:r>
            <a:rPr lang="it-IT"/>
            <a:t> </a:t>
          </a:r>
          <a:r>
            <a:rPr lang="it-IT" b="1"/>
            <a:t>totali per singolo cantierista</a:t>
          </a:r>
          <a:r>
            <a:rPr lang="it-IT"/>
            <a:t>.</a:t>
          </a:r>
        </a:p>
      </dgm:t>
    </dgm:pt>
    <dgm:pt modelId="{2FFCF542-7890-4FC8-92A7-E3774A56E8D1}" type="parTrans" cxnId="{9B1E0B59-D6B3-4B4D-95C8-3776FB2A117D}">
      <dgm:prSet/>
      <dgm:spPr/>
      <dgm:t>
        <a:bodyPr/>
        <a:lstStyle/>
        <a:p>
          <a:endParaRPr lang="it-IT"/>
        </a:p>
      </dgm:t>
    </dgm:pt>
    <dgm:pt modelId="{D3921FFD-DC46-46AF-803D-F52D29E68814}" type="sibTrans" cxnId="{9B1E0B59-D6B3-4B4D-95C8-3776FB2A117D}">
      <dgm:prSet/>
      <dgm:spPr/>
      <dgm:t>
        <a:bodyPr/>
        <a:lstStyle/>
        <a:p>
          <a:endParaRPr lang="it-IT"/>
        </a:p>
      </dgm:t>
    </dgm:pt>
    <dgm:pt modelId="{EBA3EE7A-AA00-465E-82D1-14D4C2DB189F}" type="pres">
      <dgm:prSet presAssocID="{33D92CF9-4EE0-4E0C-BE24-6CECAAE29A73}" presName="Name0" presStyleCnt="0">
        <dgm:presLayoutVars>
          <dgm:dir/>
          <dgm:animLvl val="lvl"/>
          <dgm:resizeHandles val="exact"/>
        </dgm:presLayoutVars>
      </dgm:prSet>
      <dgm:spPr/>
    </dgm:pt>
    <dgm:pt modelId="{1B79FBAA-3475-4C72-93AF-51E3820AF916}" type="pres">
      <dgm:prSet presAssocID="{50B5FAD8-F87C-4FA5-9925-8642E91B1581}" presName="linNode" presStyleCnt="0"/>
      <dgm:spPr/>
    </dgm:pt>
    <dgm:pt modelId="{B741DF9C-744C-4C34-A09F-B87C182607BE}" type="pres">
      <dgm:prSet presAssocID="{50B5FAD8-F87C-4FA5-9925-8642E91B158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AFFEBD8E-02CC-441B-8677-8F89F484FDB1}" type="pres">
      <dgm:prSet presAssocID="{50B5FAD8-F87C-4FA5-9925-8642E91B1581}" presName="descendantText" presStyleLbl="alignAccFollowNode1" presStyleIdx="0" presStyleCnt="3">
        <dgm:presLayoutVars>
          <dgm:bulletEnabled val="1"/>
        </dgm:presLayoutVars>
      </dgm:prSet>
      <dgm:spPr/>
    </dgm:pt>
    <dgm:pt modelId="{268E4DE7-8A3B-45A4-8284-13CE2DA337DA}" type="pres">
      <dgm:prSet presAssocID="{F8762C04-A473-464D-A49E-C85C29AD3ABC}" presName="sp" presStyleCnt="0"/>
      <dgm:spPr/>
    </dgm:pt>
    <dgm:pt modelId="{7DF30397-690A-4A2A-B5F4-D23A44FC2F31}" type="pres">
      <dgm:prSet presAssocID="{DF450A8B-398B-4340-9A4E-0B20CD058EC7}" presName="linNode" presStyleCnt="0"/>
      <dgm:spPr/>
    </dgm:pt>
    <dgm:pt modelId="{CF46806A-95D6-4CA2-967F-28902282AFB6}" type="pres">
      <dgm:prSet presAssocID="{DF450A8B-398B-4340-9A4E-0B20CD058EC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6B84514-D3D2-4381-A64B-CCB7542313CE}" type="pres">
      <dgm:prSet presAssocID="{DF450A8B-398B-4340-9A4E-0B20CD058EC7}" presName="descendantText" presStyleLbl="alignAccFollowNode1" presStyleIdx="1" presStyleCnt="3">
        <dgm:presLayoutVars>
          <dgm:bulletEnabled val="1"/>
        </dgm:presLayoutVars>
      </dgm:prSet>
      <dgm:spPr/>
    </dgm:pt>
    <dgm:pt modelId="{CD49A272-5144-42C8-8ED3-AED09929CA4F}" type="pres">
      <dgm:prSet presAssocID="{90FF17B0-AAC8-42EA-8B41-3BACEB51D9DF}" presName="sp" presStyleCnt="0"/>
      <dgm:spPr/>
    </dgm:pt>
    <dgm:pt modelId="{C7A3C910-AB23-4352-86FB-587F9A3AF405}" type="pres">
      <dgm:prSet presAssocID="{38337359-B86B-4D97-B9D7-59983D8D6661}" presName="linNode" presStyleCnt="0"/>
      <dgm:spPr/>
    </dgm:pt>
    <dgm:pt modelId="{14CC8521-D1F9-4C41-BAA4-1CD7CBD45BF3}" type="pres">
      <dgm:prSet presAssocID="{38337359-B86B-4D97-B9D7-59983D8D666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8E50E5A-79AA-4FC0-939F-7F55032D2E6F}" type="pres">
      <dgm:prSet presAssocID="{38337359-B86B-4D97-B9D7-59983D8D666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B02FF53C-028A-4AE1-A39E-E238370D957E}" type="presOf" srcId="{D0F17496-9E8E-44EC-9CCE-5B5AA114E6CA}" destId="{AFFEBD8E-02CC-441B-8677-8F89F484FDB1}" srcOrd="0" destOrd="0" presId="urn:microsoft.com/office/officeart/2005/8/layout/vList5"/>
    <dgm:cxn modelId="{B370B666-1A92-401C-81AF-F63DA2C01604}" srcId="{33D92CF9-4EE0-4E0C-BE24-6CECAAE29A73}" destId="{50B5FAD8-F87C-4FA5-9925-8642E91B1581}" srcOrd="0" destOrd="0" parTransId="{CDE8A973-D8FF-4059-B249-4081E0181526}" sibTransId="{F8762C04-A473-464D-A49E-C85C29AD3ABC}"/>
    <dgm:cxn modelId="{B8ECFF75-973D-4454-9C4A-2D555C98D510}" type="presOf" srcId="{50B5FAD8-F87C-4FA5-9925-8642E91B1581}" destId="{B741DF9C-744C-4C34-A09F-B87C182607BE}" srcOrd="0" destOrd="0" presId="urn:microsoft.com/office/officeart/2005/8/layout/vList5"/>
    <dgm:cxn modelId="{9B1E0B59-D6B3-4B4D-95C8-3776FB2A117D}" srcId="{38337359-B86B-4D97-B9D7-59983D8D6661}" destId="{083F1D71-229D-4009-817F-6BE941BEE499}" srcOrd="0" destOrd="0" parTransId="{2FFCF542-7890-4FC8-92A7-E3774A56E8D1}" sibTransId="{D3921FFD-DC46-46AF-803D-F52D29E68814}"/>
    <dgm:cxn modelId="{10B31079-6AF6-494A-B237-0275DE7BA19F}" type="presOf" srcId="{BF02A8F8-4470-4914-8CA3-CE269C9F5CCD}" destId="{36B84514-D3D2-4381-A64B-CCB7542313CE}" srcOrd="0" destOrd="0" presId="urn:microsoft.com/office/officeart/2005/8/layout/vList5"/>
    <dgm:cxn modelId="{AE5FB25A-308C-463C-9D8B-63C54F981E8E}" type="presOf" srcId="{DF450A8B-398B-4340-9A4E-0B20CD058EC7}" destId="{CF46806A-95D6-4CA2-967F-28902282AFB6}" srcOrd="0" destOrd="0" presId="urn:microsoft.com/office/officeart/2005/8/layout/vList5"/>
    <dgm:cxn modelId="{D4F1468C-6A73-43E3-8B15-C99C058E293C}" type="presOf" srcId="{38337359-B86B-4D97-B9D7-59983D8D6661}" destId="{14CC8521-D1F9-4C41-BAA4-1CD7CBD45BF3}" srcOrd="0" destOrd="0" presId="urn:microsoft.com/office/officeart/2005/8/layout/vList5"/>
    <dgm:cxn modelId="{C13366A1-D729-4FB3-8F51-4C4D65ED6986}" srcId="{50B5FAD8-F87C-4FA5-9925-8642E91B1581}" destId="{D0F17496-9E8E-44EC-9CCE-5B5AA114E6CA}" srcOrd="0" destOrd="0" parTransId="{7DAA442E-8D45-4B65-9958-8D2C6602731F}" sibTransId="{C71D44FC-AC8D-408E-A418-2ABC94FBF688}"/>
    <dgm:cxn modelId="{4EBCE2A2-60EB-41F2-B3B8-AF2D0C4A456C}" srcId="{DF450A8B-398B-4340-9A4E-0B20CD058EC7}" destId="{BF02A8F8-4470-4914-8CA3-CE269C9F5CCD}" srcOrd="0" destOrd="0" parTransId="{E8B5A30E-224C-40FB-87B7-51A51B211C77}" sibTransId="{47D47FB0-FE46-454B-B8E6-8710430627A3}"/>
    <dgm:cxn modelId="{94F402AE-2654-4328-B87C-AB18B38FD1E5}" type="presOf" srcId="{33D92CF9-4EE0-4E0C-BE24-6CECAAE29A73}" destId="{EBA3EE7A-AA00-465E-82D1-14D4C2DB189F}" srcOrd="0" destOrd="0" presId="urn:microsoft.com/office/officeart/2005/8/layout/vList5"/>
    <dgm:cxn modelId="{1054A7CB-C9F1-4567-8746-10E35C0E109D}" srcId="{33D92CF9-4EE0-4E0C-BE24-6CECAAE29A73}" destId="{38337359-B86B-4D97-B9D7-59983D8D6661}" srcOrd="2" destOrd="0" parTransId="{3AFD9718-81AE-4E8E-99BB-0156B2159A29}" sibTransId="{89F9C5E5-9D8C-42A0-8E78-B3684B2197F8}"/>
    <dgm:cxn modelId="{A8DA3DCC-A0ED-4E03-B991-4D796B387E0C}" type="presOf" srcId="{083F1D71-229D-4009-817F-6BE941BEE499}" destId="{18E50E5A-79AA-4FC0-939F-7F55032D2E6F}" srcOrd="0" destOrd="0" presId="urn:microsoft.com/office/officeart/2005/8/layout/vList5"/>
    <dgm:cxn modelId="{8F21EDE2-2EBB-41B0-B8D8-D50F9908491E}" srcId="{33D92CF9-4EE0-4E0C-BE24-6CECAAE29A73}" destId="{DF450A8B-398B-4340-9A4E-0B20CD058EC7}" srcOrd="1" destOrd="0" parTransId="{948E5466-393D-4C30-9B3E-120FAE1011D8}" sibTransId="{90FF17B0-AAC8-42EA-8B41-3BACEB51D9DF}"/>
    <dgm:cxn modelId="{64CCE748-2CBA-4928-8FC8-2E475D4B4281}" type="presParOf" srcId="{EBA3EE7A-AA00-465E-82D1-14D4C2DB189F}" destId="{1B79FBAA-3475-4C72-93AF-51E3820AF916}" srcOrd="0" destOrd="0" presId="urn:microsoft.com/office/officeart/2005/8/layout/vList5"/>
    <dgm:cxn modelId="{D84239B7-92F7-4734-9A7A-930769075322}" type="presParOf" srcId="{1B79FBAA-3475-4C72-93AF-51E3820AF916}" destId="{B741DF9C-744C-4C34-A09F-B87C182607BE}" srcOrd="0" destOrd="0" presId="urn:microsoft.com/office/officeart/2005/8/layout/vList5"/>
    <dgm:cxn modelId="{0B2FF128-69F4-4142-A52F-D3F4B9883EBB}" type="presParOf" srcId="{1B79FBAA-3475-4C72-93AF-51E3820AF916}" destId="{AFFEBD8E-02CC-441B-8677-8F89F484FDB1}" srcOrd="1" destOrd="0" presId="urn:microsoft.com/office/officeart/2005/8/layout/vList5"/>
    <dgm:cxn modelId="{D9C5EEC7-41EE-45A4-9BFD-9751623B4BB4}" type="presParOf" srcId="{EBA3EE7A-AA00-465E-82D1-14D4C2DB189F}" destId="{268E4DE7-8A3B-45A4-8284-13CE2DA337DA}" srcOrd="1" destOrd="0" presId="urn:microsoft.com/office/officeart/2005/8/layout/vList5"/>
    <dgm:cxn modelId="{690BF5D4-805B-41E1-B5E3-5389F6B64056}" type="presParOf" srcId="{EBA3EE7A-AA00-465E-82D1-14D4C2DB189F}" destId="{7DF30397-690A-4A2A-B5F4-D23A44FC2F31}" srcOrd="2" destOrd="0" presId="urn:microsoft.com/office/officeart/2005/8/layout/vList5"/>
    <dgm:cxn modelId="{144DABD6-620D-440A-B1ED-9EFCF0532282}" type="presParOf" srcId="{7DF30397-690A-4A2A-B5F4-D23A44FC2F31}" destId="{CF46806A-95D6-4CA2-967F-28902282AFB6}" srcOrd="0" destOrd="0" presId="urn:microsoft.com/office/officeart/2005/8/layout/vList5"/>
    <dgm:cxn modelId="{270DD4F0-1A52-452F-98D4-4E59A71120DC}" type="presParOf" srcId="{7DF30397-690A-4A2A-B5F4-D23A44FC2F31}" destId="{36B84514-D3D2-4381-A64B-CCB7542313CE}" srcOrd="1" destOrd="0" presId="urn:microsoft.com/office/officeart/2005/8/layout/vList5"/>
    <dgm:cxn modelId="{048EE45B-1D1E-46D1-A92C-4E1B44F3A08C}" type="presParOf" srcId="{EBA3EE7A-AA00-465E-82D1-14D4C2DB189F}" destId="{CD49A272-5144-42C8-8ED3-AED09929CA4F}" srcOrd="3" destOrd="0" presId="urn:microsoft.com/office/officeart/2005/8/layout/vList5"/>
    <dgm:cxn modelId="{BDC0D5AB-9422-4E1E-B454-C881D30BC5B1}" type="presParOf" srcId="{EBA3EE7A-AA00-465E-82D1-14D4C2DB189F}" destId="{C7A3C910-AB23-4352-86FB-587F9A3AF405}" srcOrd="4" destOrd="0" presId="urn:microsoft.com/office/officeart/2005/8/layout/vList5"/>
    <dgm:cxn modelId="{F24D57AA-02B6-483E-AA53-90AA5C573E64}" type="presParOf" srcId="{C7A3C910-AB23-4352-86FB-587F9A3AF405}" destId="{14CC8521-D1F9-4C41-BAA4-1CD7CBD45BF3}" srcOrd="0" destOrd="0" presId="urn:microsoft.com/office/officeart/2005/8/layout/vList5"/>
    <dgm:cxn modelId="{E4B62DE8-59F2-4C1C-A924-ACA610084C5D}" type="presParOf" srcId="{C7A3C910-AB23-4352-86FB-587F9A3AF405}" destId="{18E50E5A-79AA-4FC0-939F-7F55032D2E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F95EB8-9739-4A27-B645-E1BDEF063C00}">
      <dsp:nvSpPr>
        <dsp:cNvPr id="0" name=""/>
        <dsp:cNvSpPr/>
      </dsp:nvSpPr>
      <dsp:spPr>
        <a:xfrm>
          <a:off x="0" y="137909"/>
          <a:ext cx="3316241" cy="2105813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0DF7C-40C5-4A0F-8812-198B511212BC}">
      <dsp:nvSpPr>
        <dsp:cNvPr id="0" name=""/>
        <dsp:cNvSpPr/>
      </dsp:nvSpPr>
      <dsp:spPr>
        <a:xfrm>
          <a:off x="368471" y="487957"/>
          <a:ext cx="3316241" cy="21058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A. Cantieri di lavoro per persone disoccupate in condizione di vulnerabilità occupazionale e sociale</a:t>
          </a:r>
          <a:endParaRPr lang="en-US" sz="2100" kern="1200" dirty="0"/>
        </a:p>
      </dsp:txBody>
      <dsp:txXfrm>
        <a:off x="430148" y="549634"/>
        <a:ext cx="3192887" cy="1982459"/>
      </dsp:txXfrm>
    </dsp:sp>
    <dsp:sp modelId="{B4A4BE06-B7A1-472D-BABF-AB91A4F7756D}">
      <dsp:nvSpPr>
        <dsp:cNvPr id="0" name=""/>
        <dsp:cNvSpPr/>
      </dsp:nvSpPr>
      <dsp:spPr>
        <a:xfrm>
          <a:off x="4053183" y="137909"/>
          <a:ext cx="3316241" cy="2105813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2F84A-554B-4B6A-BEFE-FD9B318F5757}">
      <dsp:nvSpPr>
        <dsp:cNvPr id="0" name=""/>
        <dsp:cNvSpPr/>
      </dsp:nvSpPr>
      <dsp:spPr>
        <a:xfrm>
          <a:off x="4421655" y="487957"/>
          <a:ext cx="3316241" cy="21058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B. Cantieri di lavoro per persone sottoposte a misure restrittive della libertà personale</a:t>
          </a:r>
          <a:endParaRPr lang="en-US" sz="2400" kern="1200"/>
        </a:p>
      </dsp:txBody>
      <dsp:txXfrm>
        <a:off x="4483332" y="549634"/>
        <a:ext cx="3192887" cy="1982459"/>
      </dsp:txXfrm>
    </dsp:sp>
    <dsp:sp modelId="{B4EE8339-603D-4F8A-9F7C-D96D3EA3C176}">
      <dsp:nvSpPr>
        <dsp:cNvPr id="0" name=""/>
        <dsp:cNvSpPr/>
      </dsp:nvSpPr>
      <dsp:spPr>
        <a:xfrm>
          <a:off x="8106367" y="137909"/>
          <a:ext cx="3316241" cy="2105813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68A4C7-9DCB-42C9-98D1-499ABCD9E947}">
      <dsp:nvSpPr>
        <dsp:cNvPr id="0" name=""/>
        <dsp:cNvSpPr/>
      </dsp:nvSpPr>
      <dsp:spPr>
        <a:xfrm>
          <a:off x="8474838" y="487957"/>
          <a:ext cx="3316241" cy="21058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C. Cantieri di lavoro per persone con disabilità</a:t>
          </a:r>
          <a:endParaRPr lang="en-US" sz="2400" kern="1200"/>
        </a:p>
      </dsp:txBody>
      <dsp:txXfrm>
        <a:off x="8536515" y="549634"/>
        <a:ext cx="3192887" cy="19824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EBD8E-02CC-441B-8677-8F89F484FDB1}">
      <dsp:nvSpPr>
        <dsp:cNvPr id="0" name=""/>
        <dsp:cNvSpPr/>
      </dsp:nvSpPr>
      <dsp:spPr>
        <a:xfrm rot="5400000">
          <a:off x="7193183" y="-2900325"/>
          <a:ext cx="1237747" cy="7352524"/>
        </a:xfrm>
        <a:prstGeom prst="round2SameRect">
          <a:avLst/>
        </a:prstGeom>
        <a:solidFill>
          <a:schemeClr val="bg1">
            <a:alpha val="9000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kern="1200"/>
            <a:t>Il valore complessivo dei costi diretti di personale rimborsabili è pari a </a:t>
          </a:r>
          <a:r>
            <a:rPr lang="it-IT" sz="2100" b="1" kern="1200"/>
            <a:t>83,33€ al mese</a:t>
          </a:r>
          <a:r>
            <a:rPr lang="it-IT" sz="2100" kern="1200"/>
            <a:t>, nella misura massima di</a:t>
          </a:r>
          <a:r>
            <a:rPr lang="it-IT" sz="2100" b="1" kern="1200"/>
            <a:t> 1.000,00 euro totali </a:t>
          </a:r>
          <a:r>
            <a:rPr lang="it-IT" sz="2100" kern="1200"/>
            <a:t>per singolo cantierista.</a:t>
          </a:r>
        </a:p>
      </dsp:txBody>
      <dsp:txXfrm rot="-5400000">
        <a:off x="4135795" y="217485"/>
        <a:ext cx="7292102" cy="1116903"/>
      </dsp:txXfrm>
    </dsp:sp>
    <dsp:sp modelId="{B741DF9C-744C-4C34-A09F-B87C182607BE}">
      <dsp:nvSpPr>
        <dsp:cNvPr id="0" name=""/>
        <dsp:cNvSpPr/>
      </dsp:nvSpPr>
      <dsp:spPr>
        <a:xfrm>
          <a:off x="0" y="2344"/>
          <a:ext cx="4135795" cy="1547184"/>
        </a:xfrm>
        <a:prstGeom prst="roundRect">
          <a:avLst/>
        </a:prstGeom>
        <a:solidFill>
          <a:schemeClr val="bg1"/>
        </a:solidFill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>
              <a:solidFill>
                <a:schemeClr val="tx1"/>
              </a:solidFill>
            </a:rPr>
            <a:t>MISURA A</a:t>
          </a:r>
          <a:r>
            <a:rPr lang="it-IT" sz="2300" kern="1200">
              <a:solidFill>
                <a:schemeClr val="tx1"/>
              </a:solidFill>
            </a:rPr>
            <a:t>: Cantieri di lavoro per persone disoccupate in condizione di vulnerabilità occupazionale e sociale</a:t>
          </a:r>
        </a:p>
      </dsp:txBody>
      <dsp:txXfrm>
        <a:off x="75527" y="77871"/>
        <a:ext cx="3984741" cy="1396130"/>
      </dsp:txXfrm>
    </dsp:sp>
    <dsp:sp modelId="{36B84514-D3D2-4381-A64B-CCB7542313CE}">
      <dsp:nvSpPr>
        <dsp:cNvPr id="0" name=""/>
        <dsp:cNvSpPr/>
      </dsp:nvSpPr>
      <dsp:spPr>
        <a:xfrm rot="5400000">
          <a:off x="7193183" y="-1275782"/>
          <a:ext cx="1237747" cy="7352524"/>
        </a:xfrm>
        <a:prstGeom prst="round2SameRect">
          <a:avLst/>
        </a:prstGeom>
        <a:solidFill>
          <a:schemeClr val="bg1">
            <a:alpha val="9000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kern="1200"/>
            <a:t>Il valore complessivo dei costi diretti di personale rimborsabili è pari a </a:t>
          </a:r>
          <a:r>
            <a:rPr lang="it-IT" sz="2100" b="1" kern="1200"/>
            <a:t>179,16€ al mese</a:t>
          </a:r>
          <a:r>
            <a:rPr lang="it-IT" sz="2100" kern="1200"/>
            <a:t>, nella misura massima di</a:t>
          </a:r>
          <a:r>
            <a:rPr lang="it-IT" sz="2100" b="1" kern="1200"/>
            <a:t> 2.150,00 euro totali </a:t>
          </a:r>
          <a:r>
            <a:rPr lang="it-IT" sz="2100" kern="1200"/>
            <a:t>per singolo cantierista.</a:t>
          </a:r>
        </a:p>
      </dsp:txBody>
      <dsp:txXfrm rot="-5400000">
        <a:off x="4135795" y="1842028"/>
        <a:ext cx="7292102" cy="1116903"/>
      </dsp:txXfrm>
    </dsp:sp>
    <dsp:sp modelId="{CF46806A-95D6-4CA2-967F-28902282AFB6}">
      <dsp:nvSpPr>
        <dsp:cNvPr id="0" name=""/>
        <dsp:cNvSpPr/>
      </dsp:nvSpPr>
      <dsp:spPr>
        <a:xfrm>
          <a:off x="0" y="1626887"/>
          <a:ext cx="4135795" cy="1547184"/>
        </a:xfrm>
        <a:prstGeom prst="roundRect">
          <a:avLst/>
        </a:prstGeom>
        <a:solidFill>
          <a:schemeClr val="bg1"/>
        </a:solidFill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>
              <a:solidFill>
                <a:schemeClr val="tx1"/>
              </a:solidFill>
            </a:rPr>
            <a:t>MISURA B</a:t>
          </a:r>
          <a:r>
            <a:rPr lang="it-IT" sz="2300" kern="1200">
              <a:solidFill>
                <a:schemeClr val="tx1"/>
              </a:solidFill>
            </a:rPr>
            <a:t>: Cantieri di lavoro per persone sottoposte a misure restrittive della libertà personale</a:t>
          </a:r>
        </a:p>
      </dsp:txBody>
      <dsp:txXfrm>
        <a:off x="75527" y="1702414"/>
        <a:ext cx="3984741" cy="1396130"/>
      </dsp:txXfrm>
    </dsp:sp>
    <dsp:sp modelId="{18E50E5A-79AA-4FC0-939F-7F55032D2E6F}">
      <dsp:nvSpPr>
        <dsp:cNvPr id="0" name=""/>
        <dsp:cNvSpPr/>
      </dsp:nvSpPr>
      <dsp:spPr>
        <a:xfrm rot="5400000">
          <a:off x="7193183" y="348761"/>
          <a:ext cx="1237747" cy="7352524"/>
        </a:xfrm>
        <a:prstGeom prst="round2SameRect">
          <a:avLst/>
        </a:prstGeom>
        <a:solidFill>
          <a:schemeClr val="bg1">
            <a:alpha val="9000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kern="1200"/>
            <a:t>Il valore complessivo dei costi diretti di personale rimborsabili è pari a </a:t>
          </a:r>
          <a:r>
            <a:rPr lang="it-IT" sz="2100" b="1" kern="1200"/>
            <a:t>250,00€ al mese</a:t>
          </a:r>
          <a:r>
            <a:rPr lang="it-IT" sz="2100" kern="1200"/>
            <a:t>, nella misura massima di</a:t>
          </a:r>
          <a:r>
            <a:rPr lang="it-IT" sz="2100" b="1" kern="1200"/>
            <a:t> 3.000,00 euro</a:t>
          </a:r>
          <a:r>
            <a:rPr lang="it-IT" sz="2100" kern="1200"/>
            <a:t> </a:t>
          </a:r>
          <a:r>
            <a:rPr lang="it-IT" sz="2100" b="1" kern="1200"/>
            <a:t>totali per singolo cantierista</a:t>
          </a:r>
          <a:r>
            <a:rPr lang="it-IT" sz="2100" kern="1200"/>
            <a:t>.</a:t>
          </a:r>
        </a:p>
      </dsp:txBody>
      <dsp:txXfrm rot="-5400000">
        <a:off x="4135795" y="3466571"/>
        <a:ext cx="7292102" cy="1116903"/>
      </dsp:txXfrm>
    </dsp:sp>
    <dsp:sp modelId="{14CC8521-D1F9-4C41-BAA4-1CD7CBD45BF3}">
      <dsp:nvSpPr>
        <dsp:cNvPr id="0" name=""/>
        <dsp:cNvSpPr/>
      </dsp:nvSpPr>
      <dsp:spPr>
        <a:xfrm>
          <a:off x="0" y="3251431"/>
          <a:ext cx="4135795" cy="1547184"/>
        </a:xfrm>
        <a:prstGeom prst="roundRect">
          <a:avLst/>
        </a:prstGeom>
        <a:solidFill>
          <a:schemeClr val="bg1"/>
        </a:solidFill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>
              <a:solidFill>
                <a:schemeClr val="tx1"/>
              </a:solidFill>
            </a:rPr>
            <a:t>MISURA C: </a:t>
          </a:r>
          <a:r>
            <a:rPr lang="it-IT" sz="2300" b="0" kern="1200">
              <a:solidFill>
                <a:schemeClr val="tx1"/>
              </a:solidFill>
            </a:rPr>
            <a:t>Cantieri di lavoro per persone con disabilità</a:t>
          </a:r>
        </a:p>
      </dsp:txBody>
      <dsp:txXfrm>
        <a:off x="75527" y="3326958"/>
        <a:ext cx="3984741" cy="1396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spostare la diapositiva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delle note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&lt;intestazione&gt;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&lt;data/ora&gt;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555F41C7-CEF4-4115-A809-D26F331F24C7}" type="slidenum"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&lt;numero&gt;</a:t>
            </a:fld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ldNum" idx="4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671F2ED3-2049-4EFF-9B15-A558B824BFC4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320" cy="3607200"/>
          </a:xfrm>
          <a:prstGeom prst="rect">
            <a:avLst/>
          </a:prstGeom>
          <a:ln w="0">
            <a:noFill/>
          </a:ln>
        </p:spPr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sldNum" idx="13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F110ED9F-6FA8-48E7-A7CF-3B9582C2AE2C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ldNum" idx="14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6086B571-4CEC-4DEF-8D7F-87DEB0CDBC59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ldNum" idx="15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3CFC7FB9-F04C-41D5-AB42-C9E0CC19604B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sldNum" idx="16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8EA94EC2-C930-406F-8711-555E03EE1F80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sldNum" idx="17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A0BED0EA-AC30-4C4A-8856-6B213064141E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ldNum" idx="18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4F73A98B-1996-4106-B349-3F700DDDF157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ldNum" idx="19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1021A61D-AD1B-4D7E-8F5B-B0973BE77EA1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sldNum" idx="20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E3D54E6D-054B-42FF-B70B-4849E2FEB1CE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320" cy="360720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ldNum" idx="21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22EC10B6-F080-46C3-B15E-929F89C6B4AE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320" cy="360720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sldNum" idx="22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AAD7C271-FF58-40D6-B675-E20D250CA738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ldNum" idx="5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7CD8E529-9928-4E18-B6AD-EE5BAEDE5D23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ldNum" idx="23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6EF06913-E780-452F-B1A0-AC4263166AFB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ldNum" idx="24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163F0E06-2FCF-46FC-BC13-6738DFE50CE2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sldNum" idx="6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0F848520-88FE-40BC-BA22-A54544CC1278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320" cy="3607200"/>
          </a:xfrm>
          <a:prstGeom prst="rect">
            <a:avLst/>
          </a:prstGeom>
          <a:ln w="0">
            <a:noFill/>
          </a:ln>
        </p:spPr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sldNum" idx="7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5519D1C1-E67C-4DD6-9A90-3FC53506CBDF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320" cy="3607200"/>
          </a:xfrm>
          <a:prstGeom prst="rect">
            <a:avLst/>
          </a:prstGeom>
          <a:ln w="0">
            <a:noFill/>
          </a:ln>
        </p:spPr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sldNum" idx="8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C3CB18AC-AF12-4CD7-AE6B-32C4AEA19FD2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sldNum" idx="9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AF148A3D-963F-4BEA-9C7D-95256DC3D633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sldNum" idx="10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156926FC-2520-42BF-8878-3FCDC2819C97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sldNum" idx="11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56F7730D-5064-4DBA-B817-EAD57133D779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sldNum" idx="12"/>
          </p:nvPr>
        </p:nvSpPr>
        <p:spPr>
          <a:xfrm>
            <a:off x="4281480" y="10155240"/>
            <a:ext cx="3267720" cy="52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b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  <a:def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fld id="{A10AA0D7-988C-4122-9F50-90E836B9AE28}" type="slidenum">
              <a:rPr b="0" lang="it-IT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2680" cy="3607560"/>
          </a:xfrm>
          <a:prstGeom prst="rect">
            <a:avLst/>
          </a:prstGeom>
          <a:ln w="0">
            <a:noFill/>
          </a:ln>
        </p:spPr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6800" bIns="46800" anchor="ctr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fron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960" cy="132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6640" cy="8229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marL="228600" indent="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1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6640" cy="3683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173640" y="1681200"/>
            <a:ext cx="5182200" cy="8229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marL="228600" indent="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1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173640" y="2505240"/>
            <a:ext cx="5182200" cy="3683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ntestazione sezion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960" cy="2851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960" cy="1499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228600" indent="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e contenut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63800" cy="113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880"/>
            <a:ext cx="5404320" cy="3967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167520" y="1604880"/>
            <a:ext cx="5406120" cy="3967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tito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63800" cy="113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uot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80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GB" sz="44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80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 defTabSz="9144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 defTabSz="9144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tito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4360" cy="2386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 algn="ctr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to con didascali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2560" cy="4872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228600" indent="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magine con didascali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2560" cy="487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 defTabSz="9144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 defTabSz="9144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228600" indent="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olo e testo vertica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63800" cy="113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880"/>
            <a:ext cx="10963800" cy="3967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1_Titolo e testo vertica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834400" y="272880"/>
            <a:ext cx="2738880" cy="5299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 vert="eaVert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272880"/>
            <a:ext cx="8071200" cy="5299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63800" cy="113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lo stile del titolo dello schema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880"/>
            <a:ext cx="10963800" cy="3967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343080" indent="-343080" defTabSz="449280">
              <a:lnSpc>
                <a:spcPct val="90000"/>
              </a:lnSpc>
              <a:spcBef>
                <a:spcPts val="1063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Fare clic per modificare gli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indent="-28584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 defTabSz="449280">
              <a:lnSpc>
                <a:spcPct val="90000"/>
              </a:lnSpc>
              <a:spcBef>
                <a:spcPts val="564"/>
              </a:spcBef>
              <a:spcAft>
                <a:spcPts val="62"/>
              </a:spcAft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slideLayout" Target="../slideLayouts/slideLayout3.xml"/><Relationship Id="rId8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slideLayout" Target="../slideLayouts/slideLayout3.xml"/><Relationship Id="rId8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2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1" descr=""/>
          <p:cNvPicPr/>
          <p:nvPr/>
        </p:nvPicPr>
        <p:blipFill>
          <a:blip r:embed="rId1"/>
          <a:stretch/>
        </p:blipFill>
        <p:spPr>
          <a:xfrm>
            <a:off x="0" y="907920"/>
            <a:ext cx="12189240" cy="619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Rectangle 2"/>
          <p:cNvSpPr/>
          <p:nvPr/>
        </p:nvSpPr>
        <p:spPr>
          <a:xfrm>
            <a:off x="1028880" y="1420920"/>
            <a:ext cx="10308240" cy="33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48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CANTIERI DI LAVORO: </a:t>
            </a:r>
            <a:endParaRPr b="0" lang="it-IT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48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Aggiornamenti e novità</a:t>
            </a:r>
            <a:endParaRPr b="0" lang="it-IT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endParaRPr b="0" lang="it-IT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Picture 3" descr=""/>
          <p:cNvPicPr/>
          <p:nvPr/>
        </p:nvPicPr>
        <p:blipFill>
          <a:blip r:embed="rId2"/>
          <a:stretch/>
        </p:blipFill>
        <p:spPr>
          <a:xfrm>
            <a:off x="1847880" y="6242040"/>
            <a:ext cx="8495280" cy="761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IL MANUALE DI VALUTAZIONE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74" name="CasellaDiTesto 5"/>
          <p:cNvSpPr/>
          <p:nvPr/>
        </p:nvSpPr>
        <p:spPr>
          <a:xfrm>
            <a:off x="351000" y="908640"/>
            <a:ext cx="11487600" cy="298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 punteggio massimo per il criterio </a:t>
            </a:r>
            <a:r>
              <a:rPr b="1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B1.3 Indennità giornaliera di cantiere superiore a 41,77€</a:t>
            </a: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all’interno del Manuale di Valutazione è stato aumentato per raggiungere una valenza massima di </a:t>
            </a:r>
            <a:r>
              <a:rPr b="1" lang="it-IT" sz="2000" strike="noStrike" u="none"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Arial"/>
              </a:rPr>
              <a:t>10 punti</a:t>
            </a: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1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 giudizio è formulato tenendo conto della percentuale di incremento dell’indennità di cantiere prevista dal bando.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All’</a:t>
            </a:r>
            <a:r>
              <a:rPr b="0" i="1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 valutazione è attribuito un punteggio compreso tra 0 e 10, secondo la scala di giudizio sotto riportata: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5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6" name="Tabella 1"/>
          <p:cNvGraphicFramePr/>
          <p:nvPr/>
        </p:nvGraphicFramePr>
        <p:xfrm>
          <a:off x="2743200" y="3315240"/>
          <a:ext cx="6485400" cy="2826720"/>
        </p:xfrm>
        <a:graphic>
          <a:graphicData uri="http://schemas.openxmlformats.org/drawingml/2006/table">
            <a:tbl>
              <a:tblPr/>
              <a:tblGrid>
                <a:gridCol w="1622160"/>
                <a:gridCol w="1621440"/>
                <a:gridCol w="1620720"/>
                <a:gridCol w="1621440"/>
              </a:tblGrid>
              <a:tr h="275400"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Insufficiente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Sufficiente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Buono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Ottimo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5400"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6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8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082960"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Non è previsto alcun incremento dell’indennità di cantiere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È previsto incremento dell’indennità</a:t>
                      </a: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	</a:t>
                      </a: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di cantiere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&gt;=6% ; &lt;=8%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È previsto incremento dell’indennità</a:t>
                      </a: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	</a:t>
                      </a: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di cantiere 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&gt;8% ; &lt;=10%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È previsto incremento dell’indennità di cantiere 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&gt; 10%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IL MANUALE DI VALUTAZIONE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79" name="CasellaDiTesto 5"/>
          <p:cNvSpPr/>
          <p:nvPr/>
        </p:nvSpPr>
        <p:spPr>
          <a:xfrm>
            <a:off x="351000" y="908640"/>
            <a:ext cx="11487600" cy="34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 punteggio massimo per il criterio </a:t>
            </a:r>
            <a:r>
              <a:rPr b="1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B1.4  Presenza di servizi o forme di sostegno economico aggiuntive per i partecipanti (es. buoni pasto, rimborso per trasporto, retribuzione assenze giustificate) </a:t>
            </a: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all’interno del Manuale di Valutazione è stato aumentato per raggiungere una valenza massima di </a:t>
            </a:r>
            <a:r>
              <a:rPr b="1" lang="it-IT" sz="1800" strike="noStrike" u="none"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Arial"/>
              </a:rPr>
              <a:t>10 punti</a:t>
            </a: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 giudizio è formulato tenendo conto della varietà e dell’entità dei servizi integrativi del sostegno al reddito previsti dal progetto. </a:t>
            </a: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verificare l’effettiva presenza di tali servizi </a:t>
            </a:r>
            <a:r>
              <a:rPr b="0" lang="it-IT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sarà richiesta una dichiarazione della loro avvenuta attuazione all’interno della relazione finale</a:t>
            </a: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All’</a:t>
            </a:r>
            <a:r>
              <a:rPr b="0" i="1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 valutazione è attribuito un punteggio compreso </a:t>
            </a:r>
            <a:r>
              <a:rPr b="1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 0 e 10</a:t>
            </a: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secondo la scala di giudizio sotto riportata: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0" name="Tabella 1"/>
          <p:cNvGraphicFramePr/>
          <p:nvPr/>
        </p:nvGraphicFramePr>
        <p:xfrm>
          <a:off x="1984320" y="3429000"/>
          <a:ext cx="8220240" cy="3220920"/>
        </p:xfrm>
        <a:graphic>
          <a:graphicData uri="http://schemas.openxmlformats.org/drawingml/2006/table">
            <a:tbl>
              <a:tblPr/>
              <a:tblGrid>
                <a:gridCol w="2055960"/>
                <a:gridCol w="2055240"/>
                <a:gridCol w="2054160"/>
                <a:gridCol w="2055240"/>
              </a:tblGrid>
              <a:tr h="228240"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Insufficiente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Sufficiente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Buono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Ottimo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240"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6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8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 punti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7160"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Non sono previsti servizi ad integrazione del sostegno al reddito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È prevista l’erogazione di 1 servizio (es. ticket pasto)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È prevista l’erogazione di 2 servizi (es. ticket pasto e il rimborso delle spese di trasporto)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È prevista l’erogazione di 3 o più servizi (es. ticket pasto, il rimborso delle spese di trasporto e retribuzione assenze giustificate)</a:t>
                      </a:r>
                      <a:endParaRPr b="0" lang="it-IT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LE SPESE AMMISSIBILI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83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CasellaDiTesto 5"/>
          <p:cNvSpPr/>
          <p:nvPr/>
        </p:nvSpPr>
        <p:spPr>
          <a:xfrm>
            <a:off x="351000" y="908640"/>
            <a:ext cx="11522520" cy="56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MISURA A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 Cantieri di lavoro per persone disoccupate in condizione di vulnerabilità occupazionale e sociale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MISURA B: 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Cantieri di lavoro per persone sottoposte a misure restrittive della libertà personale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Sono ammissibili al progetto i costi a copertura dell’indennità giornaliera pari a massimo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41,77 euro netti/giornata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per un impegno giornaliero pari a 7 ore. La durata del cantiere ha un massimo di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260 giorni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 singoli progetti del cantiere di lavoro devono essere riferiti </a:t>
            </a:r>
            <a:r>
              <a:rPr b="0" lang="it-IT" sz="1800" strike="noStrike" u="sng">
                <a:solidFill>
                  <a:schemeClr val="dk1"/>
                </a:solidFill>
                <a:effectLst/>
                <a:uFillTx/>
                <a:latin typeface="Arial"/>
              </a:rPr>
              <a:t>ad una sola durata oraria settimanale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. Le tipologie di progetto ammesse, in relazione alla durata e all’indennità giornaliera da corrispondere ai partecipanti al cantiere lavoro, sono le seguenti: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La regione finanzia il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100%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della spesa dell’indennità giornaliera.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5" name="Tabella 3"/>
          <p:cNvGraphicFramePr/>
          <p:nvPr/>
        </p:nvGraphicFramePr>
        <p:xfrm>
          <a:off x="3465000" y="2997720"/>
          <a:ext cx="6119640" cy="2998080"/>
        </p:xfrm>
        <a:graphic>
          <a:graphicData uri="http://schemas.openxmlformats.org/drawingml/2006/table">
            <a:tbl>
              <a:tblPr/>
              <a:tblGrid>
                <a:gridCol w="1224000"/>
                <a:gridCol w="1224000"/>
                <a:gridCol w="1224000"/>
                <a:gridCol w="1224000"/>
                <a:gridCol w="1224000"/>
              </a:tblGrid>
              <a:tr h="525600">
                <a:tc>
                  <a:txBody>
                    <a:bodyPr anchor="ctr">
                      <a:noAutofit/>
                    </a:bodyPr>
                    <a:p>
                      <a:pPr marL="302760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Durata cantiere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Giornate lavorative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Ore settimanali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Giorni/settimana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Indennità giornaliera netta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440"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2 a 12 mesi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40 a 260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35 ore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€ 41,77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440"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2 a 12 mesi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40 a 260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30 ore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€ 35,76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440"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2 a 12 mesi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40 a 260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25 ore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€ 29,80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440"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1" lang="it-IT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2 a 12 mesi</a:t>
                      </a:r>
                      <a:endParaRPr b="0" lang="it-IT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Da 40 a 260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20 ore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302760"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€ 23,84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LE SPESE AMMISSIBILI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88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CasellaDiTesto 5"/>
          <p:cNvSpPr/>
          <p:nvPr/>
        </p:nvSpPr>
        <p:spPr>
          <a:xfrm>
            <a:off x="351000" y="908640"/>
            <a:ext cx="11487600" cy="52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MISURA C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 Cantieri di lavoro per persone con disabilità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Sono ammissibili al progetto i costi a copertura dell’indennità giornaliera pari a massimo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41,77 euro netti/giornata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per un impegno giornaliero pari a 4 ore.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L’impegno settimanale è di 20 ore/settimana distribuite su 5 giornate lavorative.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L’Ente beneficiario può, in accordo con il cantierista, stabilire un orario settimanale superiore a 20 ore fino ad un massimo di 25 ore/settimana. L’indennità dovuta al cantierista per le 5 ore eccedenti è a totale carico dell’Ente, oneri sociali compresi.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L’Ente Beneficiario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deve nominare un tutor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che accompagni il cantierista per tutta la durata del progetto.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La regione finanzia il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100%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della spesa dell’indennità giornaliera.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LE OPZIONI DI COSTO SEMPLIFICATO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92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CasellaDiTesto 5"/>
          <p:cNvSpPr/>
          <p:nvPr/>
        </p:nvSpPr>
        <p:spPr>
          <a:xfrm>
            <a:off x="351000" y="908640"/>
            <a:ext cx="11487600" cy="52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Oltre alla totalità del costo dell’indennità verranno riconosciuti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dei costi diretti del personale e dei costi indiretti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.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costi diretti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del personale corrispondono alle attività relative allo svolgimento del progetto, come, per esempio: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2888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le attività di gestione del progetto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2888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le attività di tutoraggio dei cantieristi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2888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 servizi di supporto specialistico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2888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le attività inerenti alla creazione del Piano Formativo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2888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altre voci di spesa purché strettamente collegate al supporto dell’attività di cantiere e al sostegno del lavoro svolto dal cantierista.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defTabSz="449280">
              <a:lnSpc>
                <a:spcPct val="100000"/>
              </a:lnSpc>
              <a:tabLst>
                <a:tab algn="l" pos="0"/>
              </a:tabLst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	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defTabSz="449280">
              <a:lnSpc>
                <a:spcPct val="100000"/>
              </a:lnSpc>
              <a:tabLst>
                <a:tab algn="l" pos="0"/>
              </a:tabLst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costi indiretti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saranno calcolati in misura forfettaria, equivalenti al 15% dei costi diretti del personale.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defTabSz="449280">
              <a:lnSpc>
                <a:spcPct val="100000"/>
              </a:lnSpc>
              <a:tabLst>
                <a:tab algn="l" pos="0"/>
              </a:tabLst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defTabSz="449280">
              <a:lnSpc>
                <a:spcPct val="100000"/>
              </a:lnSpc>
              <a:tabLst>
                <a:tab algn="l" pos="0"/>
              </a:tabLst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Per ogni misura sarà riconosciuto un importo massimo di costi diretti del personale per ciascun cantierista.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LE OPZIONI DI COSTO SEMPLIFICATO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96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1363021754"/>
              </p:ext>
            </p:extLst>
          </p:nvPr>
        </p:nvGraphicFramePr>
        <p:xfrm>
          <a:off x="351000" y="1103760"/>
          <a:ext cx="11487600" cy="480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LE OPZIONI DI COSTO SEMPLIFICATO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99" name="CasellaDiTesto 5"/>
          <p:cNvSpPr/>
          <p:nvPr/>
        </p:nvSpPr>
        <p:spPr>
          <a:xfrm>
            <a:off x="351000" y="908640"/>
            <a:ext cx="11487600" cy="593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 scopo illustrativo, nella tabella sottostante sono state delineate le caratteristiche proprie alle voci di costo rendicontabili: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Il preventivo finanziario viene definito in fase di presentazione del Progetto sulla base dello schema riportato nel Modello n. 2. “</a:t>
            </a:r>
            <a:r>
              <a:rPr b="0" i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Scheda progetto” -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Sezione 2 e del Modello n. 16 “</a:t>
            </a:r>
            <a:r>
              <a:rPr b="0" i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Piano dei conti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” ed è calcolato sulla base dei parametri sopra indicati.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0" name="Tabella 1"/>
          <p:cNvGraphicFramePr/>
          <p:nvPr/>
        </p:nvGraphicFramePr>
        <p:xfrm>
          <a:off x="1080000" y="1628640"/>
          <a:ext cx="10259280" cy="4059720"/>
        </p:xfrm>
        <a:graphic>
          <a:graphicData uri="http://schemas.openxmlformats.org/drawingml/2006/table">
            <a:tbl>
              <a:tblPr/>
              <a:tblGrid>
                <a:gridCol w="1974240"/>
                <a:gridCol w="3254040"/>
                <a:gridCol w="2699280"/>
                <a:gridCol w="2332080"/>
              </a:tblGrid>
              <a:tr h="646920"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Tipologia di costo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Documenti necessari al riconoscimento dei costi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Voci di spesa nel piano dei conti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Valore massimo riconosciuto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062080">
                <a:tc>
                  <a:txBody>
                    <a:bodyPr lIns="68400" rIns="68400" anchor="t">
                      <a:noAutofit/>
                    </a:bodyPr>
                    <a:p>
                      <a:pPr algn="just" defTabSz="914400">
                        <a:lnSpc>
                          <a:spcPct val="115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Costo diretto del personale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just" defTabSz="914400">
                        <a:lnSpc>
                          <a:spcPct val="115000"/>
                        </a:lnSpc>
                      </a:pPr>
                      <a:r>
                        <a:rPr b="0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Per il personale interno: timesheet, lettera di incarico, cedolino e versamento contributi.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15000"/>
                        </a:lnSpc>
                      </a:pPr>
                      <a:r>
                        <a:rPr b="0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Per il personale esterno: timesheet, contratto e fattura/nota.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A2.1 Personale addetto all’erogazione dell’attività progettuale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15000"/>
                        </a:lnSpc>
                      </a:pPr>
                      <a:r>
                        <a:rPr b="0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 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1.000.00€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82720">
                <a:tc>
                  <a:txBody>
                    <a:bodyPr lIns="68400" rIns="68400" anchor="t">
                      <a:noAutofit/>
                    </a:bodyPr>
                    <a:p>
                      <a:pPr algn="just" defTabSz="914400">
                        <a:lnSpc>
                          <a:spcPct val="115000"/>
                        </a:lnSpc>
                      </a:pPr>
                      <a:r>
                        <a:rPr b="1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Costi indiretti in misura forfettaria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just" defTabSz="914400">
                        <a:lnSpc>
                          <a:spcPct val="115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Nessuno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just" defTabSz="914400">
                        <a:lnSpc>
                          <a:spcPct val="115000"/>
                        </a:lnSpc>
                      </a:pPr>
                      <a:r>
                        <a:rPr b="0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B5.1 Costi indiretti su base forfettaria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15% del costo diretto del personale</a:t>
                      </a:r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LE OPZIONI DI COSTO SEMPLIFICATO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3" name="CasellaDiTesto 5"/>
          <p:cNvSpPr/>
          <p:nvPr/>
        </p:nvSpPr>
        <p:spPr>
          <a:xfrm>
            <a:off x="351000" y="1340640"/>
            <a:ext cx="11487600" cy="467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 titolo esemplificativo, di seguito è illustrato un </a:t>
            </a:r>
            <a:r>
              <a:rPr b="1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Piano dei Conti </a:t>
            </a: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(Mod. 16) compilato per un cantiere </a:t>
            </a:r>
            <a:r>
              <a:rPr b="1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della Misura A </a:t>
            </a: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composto da 3 cantieristi indennizzato a 35,76 euro netti al giorno per un totale di 220 giorni, ovvero 10 mesi. 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La cifra corrispondente ai costi diretti del personale è complessivamente di </a:t>
            </a:r>
            <a:r>
              <a:rPr b="1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2.205,00€ </a:t>
            </a: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(il massimo previsto per un cantiere di questo tipo è pari a 833.30€ a cantierista) che comprende le seguenti voci di spesa: 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2888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35 ore di gestione amministrativa del cantiere valorizzate a 27€/h per un totale di 945,00€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2888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70 ore totali di tutoraggio valorizzate a 18€/h per un totale di 1.260,00€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LE OPZIONI DI COSTO SEMPLIFICATO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6" name="CasellaDiTesto 5"/>
          <p:cNvSpPr/>
          <p:nvPr/>
        </p:nvSpPr>
        <p:spPr>
          <a:xfrm>
            <a:off x="351000" y="836640"/>
            <a:ext cx="11487600" cy="15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0" lang="it-IT" sz="19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Il totale di queste attività deve essere inserito nella voce </a:t>
            </a:r>
            <a:r>
              <a:rPr b="1" lang="it-IT" sz="19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A2.1 Personale addetto all’attività progettuale</a:t>
            </a:r>
            <a:r>
              <a:rPr b="0" lang="it-IT" sz="19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(come illustrato nell’immagine sottostante), mentre il costo dell’indennità (3 x 220 x 35,76€) va inserito nella voce </a:t>
            </a:r>
            <a:r>
              <a:rPr b="1" lang="it-IT" sz="19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A2.8 Indennità/rimborso spese partecipanti</a:t>
            </a:r>
            <a:r>
              <a:rPr b="0" lang="it-IT" sz="19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. I costi indiretti verranno calcolati automaticamente dal foglio Excel.</a:t>
            </a:r>
            <a:endParaRPr b="0" lang="it-IT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7" name="Immagine 2" descr=""/>
          <p:cNvPicPr/>
          <p:nvPr/>
        </p:nvPicPr>
        <p:blipFill>
          <a:blip r:embed="rId1"/>
          <a:stretch/>
        </p:blipFill>
        <p:spPr>
          <a:xfrm>
            <a:off x="266760" y="2133000"/>
            <a:ext cx="11659320" cy="444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IL CONTRIBUTO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0" name="CasellaDiTesto 5"/>
          <p:cNvSpPr/>
          <p:nvPr/>
        </p:nvSpPr>
        <p:spPr>
          <a:xfrm>
            <a:off x="351000" y="908640"/>
            <a:ext cx="11487600" cy="41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it-IT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L’erogazione del contributo al beneficiario avviene con le seguenti modalità: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 </a:t>
            </a:r>
            <a:r>
              <a:rPr b="1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anticipazione del 50% </a:t>
            </a: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della quota richiesta, a seguito della comunicazione di avvio del progetto conseguente alla sottoscrizione dell’Atto di Adesione;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saldo del restante 50% </a:t>
            </a: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 eventuale conguaglio a seguito di presentazione della domanda di rimborso finale.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1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 TRE BANDI CANTIERI DI LAVORO ED I REQUISITI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37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3019747398"/>
              </p:ext>
            </p:extLst>
          </p:nvPr>
        </p:nvGraphicFramePr>
        <p:xfrm>
          <a:off x="201240" y="1989000"/>
          <a:ext cx="11790360" cy="2730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IL CONTRIBUTO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4" name="CasellaDiTesto 5"/>
          <p:cNvSpPr/>
          <p:nvPr/>
        </p:nvSpPr>
        <p:spPr>
          <a:xfrm>
            <a:off x="351000" y="908640"/>
            <a:ext cx="11487600" cy="49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1" lang="it-IT" sz="2000" strike="noStrike" u="sng">
                <a:solidFill>
                  <a:schemeClr val="dk1"/>
                </a:solidFill>
                <a:effectLst/>
                <a:uFillTx/>
                <a:latin typeface="Arial"/>
              </a:rPr>
              <a:t>Sono a carico degli Enti beneficiari </a:t>
            </a:r>
            <a:r>
              <a:rPr b="0" lang="it-IT" sz="2000" strike="noStrike" u="sng">
                <a:solidFill>
                  <a:schemeClr val="dk1"/>
                </a:solidFill>
                <a:effectLst/>
                <a:uFillTx/>
                <a:latin typeface="Arial"/>
              </a:rPr>
              <a:t>e, pertanto, non saranno oggetto di rendicontazione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le spese relative alla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copertura INAIL, INPS, Assicurazione RC e IRAP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per tutte le persone inserite, come previsto dal comma 12 art. 47 della legge regionale del 24 novembre 2023 n. 32;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le spese per la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sicurezza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(interventi formativi, eventuale adeguamento del piano per la sicurezza e materiale compresi i DPI);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le spese relative all’eventuale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erogazione di servizi integrativi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 sostegno del reddito dei partecipanti, se previsti dal progetto di cantiere (es. ticket pasto, altre forme di integrazione economica a sostegno del reddito).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492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Le spese relative ad un eventuale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aumento dell’indennità giornaliera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oltre i 41,77 € netti/giornata previsti dal presente bando.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5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1" descr=""/>
          <p:cNvPicPr/>
          <p:nvPr/>
        </p:nvPicPr>
        <p:blipFill>
          <a:blip r:embed="rId1"/>
          <a:stretch/>
        </p:blipFill>
        <p:spPr>
          <a:xfrm>
            <a:off x="-720" y="849240"/>
            <a:ext cx="12189240" cy="619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Rectangle 2"/>
          <p:cNvSpPr/>
          <p:nvPr/>
        </p:nvSpPr>
        <p:spPr>
          <a:xfrm>
            <a:off x="1027080" y="2428920"/>
            <a:ext cx="10308240" cy="99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66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Grazie e arrivederci!</a:t>
            </a:r>
            <a:endParaRPr b="0" lang="it-IT" sz="6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8" name="Picture 3" descr=""/>
          <p:cNvPicPr/>
          <p:nvPr/>
        </p:nvPicPr>
        <p:blipFill>
          <a:blip r:embed="rId2"/>
          <a:stretch/>
        </p:blipFill>
        <p:spPr>
          <a:xfrm>
            <a:off x="1846440" y="6137280"/>
            <a:ext cx="8495280" cy="761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CasellaDiTesto 1"/>
          <p:cNvSpPr/>
          <p:nvPr/>
        </p:nvSpPr>
        <p:spPr>
          <a:xfrm>
            <a:off x="0" y="4397760"/>
            <a:ext cx="4695120" cy="173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CONTATTI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011-4324276; 011-4322727 ; 0161-268711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dal lunedì al giovedì 10.00-12-00; 14-15.30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venerdì 10.00-12.00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 Light"/>
              </a:rPr>
              <a:t>progettientipubblici@regione.piemonte.it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ttangolo con angoli arrotondati 2"/>
          <p:cNvSpPr/>
          <p:nvPr/>
        </p:nvSpPr>
        <p:spPr>
          <a:xfrm>
            <a:off x="351000" y="1052640"/>
            <a:ext cx="11361240" cy="787680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38100">
            <a:solidFill>
              <a:srgbClr val="329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</a:tabLs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9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 TRE BANDI CANTIERI DI LAVORO ED I REQUISITI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41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CasellaDiTesto 5"/>
          <p:cNvSpPr/>
          <p:nvPr/>
        </p:nvSpPr>
        <p:spPr>
          <a:xfrm>
            <a:off x="351000" y="1137600"/>
            <a:ext cx="11487600" cy="55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449280">
              <a:lnSpc>
                <a:spcPct val="100000"/>
              </a:lnSpc>
              <a:buClr>
                <a:srgbClr val="ffffff"/>
              </a:buClr>
              <a:buFont typeface="Arial"/>
              <a:buAutoNum type="alphaUcPeriod"/>
            </a:pPr>
            <a:r>
              <a:rPr b="1" lang="it-IT" sz="20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Cantieri di lavoro per persone disoccupate in condizione di vulnerabilità occupazionale e sociale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43080" defTabSz="449280">
              <a:lnSpc>
                <a:spcPct val="100000"/>
              </a:lnSpc>
              <a:buClr>
                <a:srgbClr val="000000"/>
              </a:buClr>
              <a:buFont typeface="Arial"/>
              <a:buAutoNum type="alpha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Per persone </a:t>
            </a:r>
            <a:r>
              <a:rPr b="1" lang="it-IT" sz="20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residenti e/o domiciliate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in Piemonte in cerca di occupazione con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uno dei seguenti requisiti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Disoccupati ai sensi dell’art. 19 c.1, del D.lgs. 14 settembre 2015 n. 150 </a:t>
            </a:r>
            <a:r>
              <a:rPr b="1" lang="it-IT" sz="20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con età uguale o superiore ai 50 anni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Disoccupati/e ai sensi dell’art. 19 c.1, del D.lgs. 14 settembre 2015 n. 150 e delle eventuali modifiche intercorse con qualsiasi età e in carico ai servizi socio-assistenziali;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300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alpha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 con i seguenti requisiti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obbligatori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non essere percettori di ammortizzatori sociali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non essere inseriti in altri cantieri di lavoro.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tangolo con angoli arrotondati 2"/>
          <p:cNvSpPr/>
          <p:nvPr/>
        </p:nvSpPr>
        <p:spPr>
          <a:xfrm>
            <a:off x="322560" y="1052640"/>
            <a:ext cx="11073240" cy="502920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38100">
            <a:solidFill>
              <a:srgbClr val="329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</a:tabLs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 TRE BANDI CANTIERI DI LAVORO ED I REQUISITI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46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CasellaDiTesto 5"/>
          <p:cNvSpPr/>
          <p:nvPr/>
        </p:nvSpPr>
        <p:spPr>
          <a:xfrm>
            <a:off x="351000" y="1137600"/>
            <a:ext cx="11487600" cy="52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449280">
              <a:lnSpc>
                <a:spcPct val="100000"/>
              </a:lnSpc>
              <a:buClr>
                <a:srgbClr val="ffffff"/>
              </a:buClr>
              <a:buFont typeface="Arial"/>
              <a:buAutoNum type="alphaUcPeriod" startAt="2"/>
            </a:pPr>
            <a:r>
              <a:rPr b="1" lang="it-IT" sz="20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Cantieri di lavoro per persone sottoposte a misure restrittive della libertà personale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43080" defTabSz="449280">
              <a:lnSpc>
                <a:spcPct val="100000"/>
              </a:lnSpc>
              <a:buClr>
                <a:srgbClr val="000000"/>
              </a:buClr>
              <a:buFont typeface="Arial"/>
              <a:buAutoNum type="alpha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Per persone </a:t>
            </a:r>
            <a:r>
              <a:rPr b="1" lang="it-IT" sz="20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residenti e/o domiciliate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in Piemonte in cerca di occupazione con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uno dei seguenti requisiti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Disoccupati/e ai sensi dell’art. 19 c.1, del D.lgs. 14 settembre 2015 n. 150 e delle eventuali modifiche intercorse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Disoccupati/e ai sensi dell’art. 19 c.1, del D.lgs. 14 settembre 2015 n. 150 e delle eventuali modifiche intercorse con qualsiasi età e in carico ai servizi socio-assistenziali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300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alpha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 con i seguenti requisiti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obbligatori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c00000"/>
              </a:buClr>
              <a:buFont typeface="Arial"/>
              <a:buAutoNum type="romanLcPeriod"/>
            </a:pPr>
            <a:r>
              <a:rPr b="1" lang="it-IT" sz="20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essere sottoposti/e a misure restrittive della libertà personale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non essere percettori di ammortizzatori sociali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non essere inseriti in altri cantieri di lavoro.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ttangolo con angoli arrotondati 2"/>
          <p:cNvSpPr/>
          <p:nvPr/>
        </p:nvSpPr>
        <p:spPr>
          <a:xfrm>
            <a:off x="345600" y="1052640"/>
            <a:ext cx="11073240" cy="502920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38100">
            <a:solidFill>
              <a:srgbClr val="329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</a:tabLs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9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 TRE BANDI CANTIERI DI LAVORO ED I REQUISITI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accent1">
                  <a:lumMod val="50000"/>
                </a:schemeClr>
              </a:solidFill>
              <a:effectLst/>
              <a:uFillTx/>
              <a:latin typeface="Arial"/>
            </a:endParaRPr>
          </a:p>
        </p:txBody>
      </p:sp>
      <p:pic>
        <p:nvPicPr>
          <p:cNvPr id="51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CasellaDiTesto 5"/>
          <p:cNvSpPr/>
          <p:nvPr/>
        </p:nvSpPr>
        <p:spPr>
          <a:xfrm>
            <a:off x="351000" y="1137600"/>
            <a:ext cx="11487600" cy="37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449280">
              <a:lnSpc>
                <a:spcPct val="100000"/>
              </a:lnSpc>
              <a:buClr>
                <a:srgbClr val="ffffff"/>
              </a:buClr>
              <a:buFont typeface="Arial"/>
              <a:buAutoNum type="alphaUcPeriod" startAt="3"/>
            </a:pPr>
            <a:r>
              <a:rPr b="1" lang="it-IT" sz="20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Cantieri di lavoro per persone con disabilità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43080" defTabSz="449280">
              <a:lnSpc>
                <a:spcPct val="100000"/>
              </a:lnSpc>
              <a:buClr>
                <a:srgbClr val="000000"/>
              </a:buClr>
              <a:buFont typeface="Arial"/>
              <a:buAutoNum type="alpha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Per persone </a:t>
            </a:r>
            <a:r>
              <a:rPr b="1" lang="it-IT" sz="20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con disabilità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in possesso dei seguenti requisiti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obbligatori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Disoccupate ai sensi dell’art. 19 del D.lgs. 14 settembre 2015 n. 150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c00000"/>
              </a:buClr>
              <a:buFont typeface="Arial"/>
              <a:buAutoNum type="romanLcPeriod"/>
            </a:pPr>
            <a:r>
              <a:rPr b="1" lang="it-IT" sz="20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Iscritte alle liste del collocamento mirato della Regione Piemonte, secondo quanto previsto dalla L. 12 marzo 1999, n. 68;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c00000"/>
              </a:buClr>
              <a:buFont typeface="Arial"/>
              <a:buAutoNum type="romanLcPeriod"/>
            </a:pPr>
            <a:r>
              <a:rPr b="1" lang="it-IT" sz="20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Non sono inserite in altre politiche attive a sostegno del lavoro attivate dalla programmazione regionale e nazionale;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Non sono percettori di ammortizzatori sociali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2960" indent="-399960" defTabSz="449280">
              <a:lnSpc>
                <a:spcPct val="100000"/>
              </a:lnSpc>
              <a:buClr>
                <a:srgbClr val="000000"/>
              </a:buClr>
              <a:buFont typeface="Arial"/>
              <a:buAutoNum type="romanLcPeriod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Non sono inseriti in altri cantieri di lavoro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 FONDI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55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CasellaDiTesto 5"/>
          <p:cNvSpPr/>
          <p:nvPr/>
        </p:nvSpPr>
        <p:spPr>
          <a:xfrm>
            <a:off x="351000" y="908640"/>
            <a:ext cx="11487600" cy="219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MISURA A: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Cantieri di lavoro per persone disoccupate in condizione di vulnerabilità occupazionale e sociale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Il finanziamento regionale per ogni singolo Ente beneficiario non può assorbire più del 50% del finanziamento complessivo dell’intero ambito territoriale.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Stanziamento totale pari a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9.715.000,00€ 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dal FSE+ e dal Bilancio Regionale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7" name="Tabella 3"/>
          <p:cNvGraphicFramePr/>
          <p:nvPr/>
        </p:nvGraphicFramePr>
        <p:xfrm>
          <a:off x="709200" y="2559600"/>
          <a:ext cx="10310040" cy="3680640"/>
        </p:xfrm>
        <a:graphic>
          <a:graphicData uri="http://schemas.openxmlformats.org/drawingml/2006/table">
            <a:tbl>
              <a:tblPr/>
              <a:tblGrid>
                <a:gridCol w="2265120"/>
                <a:gridCol w="1943280"/>
                <a:gridCol w="2574360"/>
                <a:gridCol w="1635480"/>
                <a:gridCol w="1892160"/>
              </a:tblGrid>
              <a:tr h="783360"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territoriale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Province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Stock amministrativi nelle politiche attive del lavoro </a:t>
                      </a:r>
                      <a:br>
                        <a:rPr sz="1400"/>
                      </a:b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15-67 anni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INC.% media (per riparto risorse per Quadrante)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CONTRIBUTO REGIONALE PER QUADRANTE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83200"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1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Quadrante SUD-EST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Alessandria - Asti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53.400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13,9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1.350.385,00 €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3200"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2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Quadrante NORD-EST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Biella - Novara -VCO - Vercelli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72.222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18,8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1.826.420,00 €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83200"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3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Quadrante SUD-OVEST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Cuneo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45.092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11,7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1.136.655,00 €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3200"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4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Quadrante Metropolitano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CM di Torino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213.366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55,6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5.401.540,00 €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20560">
                <a:tc gridSpan="2">
                  <a:txBody>
                    <a:bodyPr lIns="44280" rIns="44280" anchor="ctr">
                      <a:noAutofit/>
                    </a:bodyPr>
                    <a:p>
                      <a:pPr algn="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Totale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384.080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9.715.000,00 €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 FONDI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60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CasellaDiTesto 5"/>
          <p:cNvSpPr/>
          <p:nvPr/>
        </p:nvSpPr>
        <p:spPr>
          <a:xfrm>
            <a:off x="351000" y="908640"/>
            <a:ext cx="11487600" cy="34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MISURA B: Cantieri di lavoro per persone sottoposte a misure restrittive della libertà personale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Il finanziamento regionale per ogni singolo Ente beneficiario non può assorbire più del 50% del finanziamento complessivo dell’intero ambito territoriale.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Stanziamento totale pari a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500.000,00€ 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dal Bilancio Regionale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" name="Tabella 3"/>
          <p:cNvGraphicFramePr/>
          <p:nvPr/>
        </p:nvGraphicFramePr>
        <p:xfrm>
          <a:off x="1104840" y="2322000"/>
          <a:ext cx="9586440" cy="3630240"/>
        </p:xfrm>
        <a:graphic>
          <a:graphicData uri="http://schemas.openxmlformats.org/drawingml/2006/table">
            <a:tbl>
              <a:tblPr/>
              <a:tblGrid>
                <a:gridCol w="1776240"/>
                <a:gridCol w="1421640"/>
                <a:gridCol w="2057040"/>
                <a:gridCol w="1715400"/>
                <a:gridCol w="2616480"/>
              </a:tblGrid>
              <a:tr h="590400">
                <a:tc>
                  <a:txBody>
                    <a:bodyPr lIns="2880" rIns="2880" anchor="ctr">
                      <a:noAutofit/>
                    </a:bodyPr>
                    <a:p>
                      <a:pPr marL="68760" indent="-1800" algn="ctr" defTabSz="914400">
                        <a:lnSpc>
                          <a:spcPct val="100000"/>
                        </a:lnSpc>
                        <a:spcBef>
                          <a:spcPts val="720"/>
                        </a:spcBef>
                        <a:tabLst>
                          <a:tab algn="l" pos="0"/>
                        </a:tabLst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</a:t>
                      </a:r>
                      <a:r>
                        <a:rPr b="1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territorial</a:t>
                      </a:r>
                      <a:r>
                        <a:rPr b="1" lang="it-IT" sz="1400" spc="-5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7200" algn="ctr" defTabSz="914400">
                        <a:lnSpc>
                          <a:spcPct val="100000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Province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309240" indent="-20304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Numero</a:t>
                      </a:r>
                      <a:r>
                        <a:rPr b="1" lang="it-IT" sz="1400" spc="-5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Detenuti</a:t>
                      </a:r>
                      <a:r>
                        <a:rPr b="1" lang="it-IT" sz="1400" spc="-5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al</a:t>
                      </a:r>
                      <a:r>
                        <a:rPr b="1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31.12.2025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000" algn="ctr" defTabSz="914400">
                        <a:lnSpc>
                          <a:spcPct val="100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INC.%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media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9000" algn="ctr" defTabSz="914400">
                        <a:lnSpc>
                          <a:spcPct val="100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(per</a:t>
                      </a:r>
                      <a:r>
                        <a:rPr b="1" lang="it-IT" sz="1400" spc="-45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riparto</a:t>
                      </a:r>
                      <a:r>
                        <a:rPr b="1" lang="it-IT" sz="1400" spc="-45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risorse</a:t>
                      </a:r>
                      <a:r>
                        <a:rPr b="1" lang="it-IT" sz="1400" spc="-4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per</a:t>
                      </a:r>
                      <a:r>
                        <a:rPr b="1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Quadrante)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176400" indent="15120"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Totale</a:t>
                      </a:r>
                      <a:r>
                        <a:rPr b="1" lang="it-IT" sz="1400" spc="-5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contributo</a:t>
                      </a:r>
                      <a:r>
                        <a:rPr b="1" lang="it-IT" sz="1400" spc="-5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regionale</a:t>
                      </a:r>
                      <a:r>
                        <a:rPr b="1" lang="it-IT" sz="1400" spc="-5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per</a:t>
                      </a:r>
                      <a:r>
                        <a:rPr b="1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cantieri</a:t>
                      </a:r>
                      <a:r>
                        <a:rPr b="1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di</a:t>
                      </a:r>
                      <a:r>
                        <a:rPr b="1" lang="it-IT" sz="1400" spc="-14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lavoro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esercizio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2027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84640">
                <a:tc>
                  <a:txBody>
                    <a:bodyPr lIns="2880" rIns="2880" anchor="ctr">
                      <a:noAutofit/>
                    </a:bodyPr>
                    <a:p>
                      <a:pPr marL="45000" defTabSz="914400">
                        <a:lnSpc>
                          <a:spcPct val="100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1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 SUD-</a:t>
                      </a:r>
                      <a:r>
                        <a:rPr b="0" lang="it-IT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EST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5000" defTabSz="914400">
                        <a:lnSpc>
                          <a:spcPct val="100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Alessandria</a:t>
                      </a:r>
                      <a:r>
                        <a:rPr b="0" lang="it-IT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–</a:t>
                      </a:r>
                      <a:r>
                        <a:rPr b="0" lang="it-IT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Asti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46400" defTabSz="914400">
                        <a:lnSpc>
                          <a:spcPct val="100000"/>
                        </a:lnSpc>
                      </a:pP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535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81320" defTabSz="914400">
                        <a:lnSpc>
                          <a:spcPct val="100000"/>
                        </a:lnSpc>
                      </a:pP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13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610920" defTabSz="914400">
                        <a:lnSpc>
                          <a:spcPts val="964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65.000,00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65120">
                <a:tc>
                  <a:txBody>
                    <a:bodyPr lIns="2880" rIns="2880" anchor="ctr">
                      <a:noAutofit/>
                    </a:bodyPr>
                    <a:p>
                      <a:pPr marL="45000" defTabSz="914400">
                        <a:lnSpc>
                          <a:spcPct val="100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2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</a:t>
                      </a:r>
                      <a:r>
                        <a:rPr b="0" lang="it-IT" sz="1400" spc="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NORD-</a:t>
                      </a: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EST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5000" defTabSz="9144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Biella - Novara -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Verbano Cusio Ossola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– Vercelli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17240" defTabSz="914400"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1.122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73760" defTabSz="914400"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26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610920" defTabSz="914400">
                        <a:lnSpc>
                          <a:spcPts val="964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130.000,00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65120">
                <a:tc>
                  <a:txBody>
                    <a:bodyPr lIns="2880" rIns="2880" anchor="ctr">
                      <a:noAutofit/>
                    </a:bodyPr>
                    <a:p>
                      <a:pPr marL="45720" defTabSz="914400">
                        <a:lnSpc>
                          <a:spcPct val="100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3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 SUD-</a:t>
                      </a:r>
                      <a:r>
                        <a:rPr b="0" lang="it-IT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OVEST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5720" defTabSz="914400">
                        <a:lnSpc>
                          <a:spcPct val="100000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Cuneo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47840" defTabSz="914400">
                        <a:lnSpc>
                          <a:spcPct val="100000"/>
                        </a:lnSpc>
                      </a:pP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889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73760" defTabSz="914400">
                        <a:lnSpc>
                          <a:spcPct val="100000"/>
                        </a:lnSpc>
                      </a:pP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21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610920" defTabSz="914400">
                        <a:lnSpc>
                          <a:spcPts val="964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105.000,00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6080">
                <a:tc>
                  <a:txBody>
                    <a:bodyPr lIns="2880" rIns="2880" anchor="ctr">
                      <a:noAutofit/>
                    </a:bodyPr>
                    <a:p>
                      <a:pPr marL="45720" defTabSz="914400">
                        <a:lnSpc>
                          <a:spcPct val="100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4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</a:t>
                      </a:r>
                      <a:r>
                        <a:rPr b="0" lang="it-IT" sz="1400" spc="-5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Metropoli</a:t>
                      </a:r>
                      <a:r>
                        <a:rPr b="0" lang="it-IT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tano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5720" defTabSz="914400">
                        <a:lnSpc>
                          <a:spcPct val="100000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Città</a:t>
                      </a:r>
                      <a:r>
                        <a:rPr b="0" lang="it-IT" sz="1400" spc="7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Metropolitana</a:t>
                      </a:r>
                      <a:r>
                        <a:rPr b="0" lang="it-IT" sz="1400" spc="6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di</a:t>
                      </a:r>
                      <a:r>
                        <a:rPr b="0" lang="it-IT" sz="1400" spc="20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Torino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26240" defTabSz="914400"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1.712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73760" defTabSz="914400"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40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610920" defTabSz="914400">
                        <a:lnSpc>
                          <a:spcPts val="964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200.000,00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30120">
                <a:tc gridSpan="2">
                  <a:txBody>
                    <a:bodyPr lIns="2880" rIns="2880" anchor="ctr">
                      <a:noAutofit/>
                    </a:bodyPr>
                    <a:p>
                      <a:pPr marL="45000" algn="ctr" defTabSz="914400">
                        <a:lnSpc>
                          <a:spcPts val="964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Totale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it-IT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08240" defTabSz="914400">
                        <a:lnSpc>
                          <a:spcPts val="964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4.258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455400" defTabSz="914400">
                        <a:lnSpc>
                          <a:spcPts val="964"/>
                        </a:lnSpc>
                      </a:pPr>
                      <a:r>
                        <a:rPr b="0" lang="it-IT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610920" defTabSz="914400">
                        <a:lnSpc>
                          <a:spcPts val="964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500.000,00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 FONDI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65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CasellaDiTesto 5"/>
          <p:cNvSpPr/>
          <p:nvPr/>
        </p:nvSpPr>
        <p:spPr>
          <a:xfrm>
            <a:off x="351000" y="908640"/>
            <a:ext cx="11487600" cy="247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49280">
              <a:lnSpc>
                <a:spcPct val="100000"/>
              </a:lnSpc>
            </a:pP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MISURA C: Cantieri di lavoro per persone con disabilità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Il finanziamento regionale per ogni singolo Ente beneficiario non può assorbire più del 50% del finanziamento complessivo dell’intero ambito territoriale.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Stanziamento totale pari a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3.400.000,00€ 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Arial"/>
                <a:ea typeface="Times New Roman"/>
              </a:rPr>
              <a:t>dal FRD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7" name="Tabella 2"/>
          <p:cNvGraphicFramePr/>
          <p:nvPr/>
        </p:nvGraphicFramePr>
        <p:xfrm>
          <a:off x="1041120" y="2437200"/>
          <a:ext cx="10107360" cy="3639600"/>
        </p:xfrm>
        <a:graphic>
          <a:graphicData uri="http://schemas.openxmlformats.org/drawingml/2006/table">
            <a:tbl>
              <a:tblPr/>
              <a:tblGrid>
                <a:gridCol w="3738600"/>
                <a:gridCol w="2601720"/>
                <a:gridCol w="1995480"/>
                <a:gridCol w="1771920"/>
              </a:tblGrid>
              <a:tr h="1100880">
                <a:tc>
                  <a:txBody>
                    <a:bodyPr lIns="2880" rIns="2880" anchor="t">
                      <a:noAutofit/>
                    </a:bodyPr>
                    <a:p>
                      <a:pPr marL="488880" defTabSz="914400">
                        <a:lnSpc>
                          <a:spcPct val="100000"/>
                        </a:lnSpc>
                        <a:spcBef>
                          <a:spcPts val="831"/>
                        </a:spcBef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 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4320" algn="ctr" defTabSz="914400">
                        <a:lnSpc>
                          <a:spcPct val="100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</a:t>
                      </a:r>
                      <a:r>
                        <a:rPr b="1" lang="it-IT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territoriale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t">
                      <a:noAutofit/>
                    </a:bodyPr>
                    <a:p>
                      <a:pPr marL="156960" indent="-1800" algn="ctr" defTabSz="914400">
                        <a:lnSpc>
                          <a:spcPct val="115000"/>
                        </a:lnSpc>
                        <a:spcBef>
                          <a:spcPts val="660"/>
                        </a:spcBef>
                        <a:tabLst>
                          <a:tab algn="l" pos="0"/>
                        </a:tabLst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Persone Iscritte al Collocamento</a:t>
                      </a:r>
                      <a:r>
                        <a:rPr b="1" lang="it-IT" sz="1400" spc="-6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mirato</a:t>
                      </a:r>
                      <a:r>
                        <a:rPr b="1" lang="it-IT" sz="1400" spc="-54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al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31/12/2025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t">
                      <a:noAutofit/>
                    </a:bodyPr>
                    <a:p>
                      <a:pPr marL="9360" algn="ctr" defTabSz="914400">
                        <a:lnSpc>
                          <a:spcPct val="115000"/>
                        </a:lnSpc>
                        <a:spcBef>
                          <a:spcPts val="660"/>
                        </a:spcBef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Inc. % media (per riparto</a:t>
                      </a:r>
                      <a:r>
                        <a:rPr b="1" lang="it-IT" sz="1400" spc="-54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risorse</a:t>
                      </a:r>
                      <a:r>
                        <a:rPr b="1" lang="it-IT" sz="1400" spc="-45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per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quadrante)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t">
                      <a:noAutofit/>
                    </a:bodyPr>
                    <a:p>
                      <a:pPr marL="171360" indent="-1440" algn="ctr" defTabSz="914400">
                        <a:lnSpc>
                          <a:spcPct val="114000"/>
                        </a:lnSpc>
                        <a:tabLst>
                          <a:tab algn="l" pos="0"/>
                        </a:tabLst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Contributo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regionale</a:t>
                      </a:r>
                      <a:r>
                        <a:rPr b="1" lang="it-IT" sz="1400" spc="-6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per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9360"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territoriale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42600">
                <a:tc>
                  <a:txBody>
                    <a:bodyPr lIns="2880" rIns="2880" anchor="ctr">
                      <a:noAutofit/>
                    </a:bodyPr>
                    <a:p>
                      <a:pPr marL="68040" defTabSz="914400">
                        <a:lnSpc>
                          <a:spcPts val="1185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1: Novarese, Vercellese, Biellese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68040" defTabSz="914400">
                        <a:lnSpc>
                          <a:spcPts val="1185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 VCO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ct val="100000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8.557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ct val="100000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16,98%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€ 577.269,39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 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64040">
                <a:tc>
                  <a:txBody>
                    <a:bodyPr lIns="2880" rIns="2880" anchor="ctr">
                      <a:noAutofit/>
                    </a:bodyPr>
                    <a:p>
                      <a:pPr marL="68040" defTabSz="914400">
                        <a:lnSpc>
                          <a:spcPts val="1185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</a:t>
                      </a:r>
                      <a:r>
                        <a:rPr b="0" lang="it-IT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2: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Astigiano</a:t>
                      </a:r>
                      <a:r>
                        <a:rPr b="0" lang="it-IT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e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Alessandrino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6.624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13,14%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€ 446.866,01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 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64040">
                <a:tc>
                  <a:txBody>
                    <a:bodyPr lIns="2880" rIns="2880" anchor="ctr">
                      <a:noAutofit/>
                    </a:bodyPr>
                    <a:p>
                      <a:pPr marL="68040" defTabSz="914400">
                        <a:lnSpc>
                          <a:spcPts val="1185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3:</a:t>
                      </a: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Cuneese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5.227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10,37%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€ 352.622,08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 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64040">
                <a:tc>
                  <a:txBody>
                    <a:bodyPr lIns="2880" rIns="2880" anchor="ctr">
                      <a:noAutofit/>
                    </a:bodyPr>
                    <a:p>
                      <a:pPr marL="68040" defTabSz="914400">
                        <a:lnSpc>
                          <a:spcPts val="1185"/>
                        </a:lnSpc>
                      </a:pPr>
                      <a:r>
                        <a:rPr b="0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Ambito 4: Città Metropolitana di Torino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29.991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59,51%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€ 2.023.242,52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9360" algn="ctr" defTabSz="914400">
                        <a:lnSpc>
                          <a:spcPts val="1185"/>
                        </a:lnSpc>
                      </a:pP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 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4000">
                <a:tc>
                  <a:txBody>
                    <a:bodyPr lIns="2880" rIns="2880" anchor="ctr">
                      <a:noAutofit/>
                    </a:bodyPr>
                    <a:p>
                      <a:pPr marL="488880" algn="ctr" defTabSz="914400">
                        <a:lnSpc>
                          <a:spcPct val="100000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TOTALI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ct val="100000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50.399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ct val="100000"/>
                        </a:lnSpc>
                      </a:pPr>
                      <a:r>
                        <a:rPr b="0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100,00%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2880" rIns="2880" anchor="ctr">
                      <a:noAutofit/>
                    </a:bodyPr>
                    <a:p>
                      <a:pPr marL="9360" algn="ctr" defTabSz="914400">
                        <a:lnSpc>
                          <a:spcPct val="100000"/>
                        </a:lnSpc>
                      </a:pPr>
                      <a:r>
                        <a:rPr b="1" lang="it-IT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€</a:t>
                      </a:r>
                      <a:r>
                        <a:rPr b="1" lang="it-IT" sz="1400" spc="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lang="it-IT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3.400.000,00</a:t>
                      </a:r>
                      <a:endParaRPr b="0" lang="it-IT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2880" marR="28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 Box 1"/>
          <p:cNvSpPr/>
          <p:nvPr/>
        </p:nvSpPr>
        <p:spPr>
          <a:xfrm>
            <a:off x="200160" y="147600"/>
            <a:ext cx="10971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449280">
              <a:lnSpc>
                <a:spcPct val="90000"/>
              </a:lnSpc>
              <a:spcBef>
                <a:spcPts val="62"/>
              </a:spcBef>
              <a:spcAft>
                <a:spcPts val="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it-IT" sz="3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 Light"/>
              </a:rPr>
              <a:t>IL PROGETTO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Rectangle 2"/>
          <p:cNvSpPr/>
          <p:nvPr/>
        </p:nvSpPr>
        <p:spPr>
          <a:xfrm>
            <a:off x="0" y="781200"/>
            <a:ext cx="12189240" cy="3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rgbClr val="0066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pPr defTabSz="449280">
              <a:lnSpc>
                <a:spcPct val="100000"/>
              </a:lnSpc>
              <a:spcBef>
                <a:spcPts val="62"/>
              </a:spcBef>
              <a:spcAft>
                <a:spcPts val="62"/>
              </a:spcAft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70" name="CasellaDiTesto 5"/>
          <p:cNvSpPr/>
          <p:nvPr/>
        </p:nvSpPr>
        <p:spPr>
          <a:xfrm>
            <a:off x="351000" y="908640"/>
            <a:ext cx="11487600" cy="415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49280">
              <a:lnSpc>
                <a:spcPct val="100000"/>
              </a:lnSpc>
            </a:pPr>
            <a:r>
              <a:rPr b="1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Ogni soggetto beneficiario dovrà presentare </a:t>
            </a:r>
            <a:r>
              <a:rPr b="1" lang="it-IT" sz="2400" strike="noStrike" u="none"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Arial"/>
              </a:rPr>
              <a:t>un</a:t>
            </a:r>
            <a:r>
              <a:rPr b="1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1" lang="it-IT" sz="2400" strike="noStrike" u="none"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Arial"/>
              </a:rPr>
              <a:t>solo progetto</a:t>
            </a:r>
            <a:r>
              <a:rPr b="1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, con la possibilità di coprire anche più ambiti di intervento contemporaneamente.</a:t>
            </a: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49280">
              <a:lnSpc>
                <a:spcPct val="100000"/>
              </a:lnSpc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Sarà tuttavia possibile presentare un </a:t>
            </a:r>
            <a:r>
              <a:rPr b="1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massimo di due progetti</a:t>
            </a: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per Ente proponente, unicamente in caso sia necessario gestire differenti modalità organizzative (come, ad esempio, un diverso impegno settimanale o una diversa durata dei cantieri).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49280">
              <a:lnSpc>
                <a:spcPct val="100000"/>
              </a:lnSpc>
            </a:pP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1" name="Picture 3" descr=""/>
          <p:cNvPicPr/>
          <p:nvPr/>
        </p:nvPicPr>
        <p:blipFill>
          <a:blip r:embed="rId1"/>
          <a:stretch/>
        </p:blipFill>
        <p:spPr>
          <a:xfrm>
            <a:off x="6846840" y="6221520"/>
            <a:ext cx="5048640" cy="452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 pitchFamily="0" charset="1"/>
        <a:ea typeface=""/>
        <a:cs typeface="DejaVu Sans" pitchFamily="0" charset="1"/>
      </a:majorFont>
      <a:minorFont>
        <a:latin typeface="Arial" pitchFamily="0" charset="1"/>
        <a:ea typeface="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Application>LibreOffice/25.2.3.2$Windows_X86_64 LibreOffice_project/bbb074479178df812d175f709636b368952c2ce3</Application>
  <AppVersion>15.0000</AppVersion>
  <Words>2342</Words>
  <Paragraphs>363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2022-09-12T13:36:43Z</dcterms:created>
  <dc:creator>Microsoft Office User</dc:creator>
  <dc:description/>
  <dc:language>it-IT</dc:language>
  <cp:lastModifiedBy>Amy O’Reilly</cp:lastModifiedBy>
  <cp:lastPrinted>2026-06-05T08:40:40Z</cp:lastPrinted>
  <dcterms:modified xsi:type="dcterms:W3CDTF">2026-07-20T14:49:52Z</dcterms:modified>
  <cp:revision>8</cp:revision>
  <dc:subject/>
  <dc:title>TITOLO BANDO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21</vt:i4>
  </property>
  <property fmtid="{D5CDD505-2E9C-101B-9397-08002B2CF9AE}" pid="7" name="PresentationFormat">
    <vt:lpwstr>Personalizzato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21</vt:i4>
  </property>
</Properties>
</file>