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31"/>
  </p:notesMasterIdLst>
  <p:sldIdLst>
    <p:sldId id="256" r:id="rId2"/>
    <p:sldId id="287" r:id="rId3"/>
    <p:sldId id="257" r:id="rId4"/>
    <p:sldId id="280" r:id="rId5"/>
    <p:sldId id="281" r:id="rId6"/>
    <p:sldId id="259" r:id="rId7"/>
    <p:sldId id="258" r:id="rId8"/>
    <p:sldId id="282" r:id="rId9"/>
    <p:sldId id="283" r:id="rId10"/>
    <p:sldId id="260" r:id="rId11"/>
    <p:sldId id="261" r:id="rId12"/>
    <p:sldId id="262" r:id="rId13"/>
    <p:sldId id="264" r:id="rId14"/>
    <p:sldId id="265" r:id="rId15"/>
    <p:sldId id="266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4" r:id="rId28"/>
    <p:sldId id="285" r:id="rId29"/>
    <p:sldId id="279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74D3A1A4-BD3F-46B4-8C0A-B636FDBC8D1D}">
          <p14:sldIdLst>
            <p14:sldId id="256"/>
            <p14:sldId id="287"/>
            <p14:sldId id="257"/>
            <p14:sldId id="280"/>
            <p14:sldId id="281"/>
            <p14:sldId id="259"/>
            <p14:sldId id="258"/>
            <p14:sldId id="282"/>
            <p14:sldId id="283"/>
            <p14:sldId id="260"/>
            <p14:sldId id="261"/>
            <p14:sldId id="262"/>
            <p14:sldId id="264"/>
            <p14:sldId id="265"/>
            <p14:sldId id="266"/>
            <p14:sldId id="267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84"/>
            <p14:sldId id="285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03F45-7C29-4818-9228-ABFE19D7DEAD}" type="datetimeFigureOut">
              <a:rPr lang="it-IT" smtClean="0"/>
              <a:t>10/05/2023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13BC2-86D4-4660-8D24-7C01CB77F3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823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4F787B-530D-CA43-88B8-405BA093D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4F7BF5-28EB-4CA6-2640-E01928A65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5CD346-0532-BDA0-B9B8-ED9BFB1B7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3A76-F556-4E2F-A428-65CA2DA969E3}" type="datetime1">
              <a:rPr lang="it-IT" smtClean="0"/>
              <a:t>10/05/2023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7653D0-C26E-0B55-EFA3-B8AA30A5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823243-FE88-E2A8-1844-B76586EE3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47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E97BD0-0BA1-CD04-27CA-021942434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BA08A5C-AD02-0D7D-1855-9BB0F7C58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AA8206-36E0-89E7-21CF-0AF21784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D7E0-7083-43A1-9374-B4A9B4268ACA}" type="datetime1">
              <a:rPr lang="it-IT" smtClean="0"/>
              <a:t>10/05/2023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552911-760F-2062-1EA1-5E2E1ADF9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509277-5F67-0D59-BE10-9ABA493C0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10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F32B4B0-3108-66A4-5457-46D93D0BF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CDF5069-CE1F-2B64-339B-633762C23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1DF3FD-528B-F9A9-67DB-5C804618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BF99-F005-4364-9659-B16197AB3464}" type="datetime1">
              <a:rPr lang="it-IT" smtClean="0"/>
              <a:t>10/05/2023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30EE01-F2CD-F205-23BE-D6D5BE84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59C233-F1AF-3922-1F18-C5AD1FFE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75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6715F-3EAC-349D-1632-B9A9777F6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9EAD05-BB17-5BA3-7334-420777660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077FE0-7E33-E1B4-797D-3068064CC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F3D8-67C0-48A4-9516-64F39C7BC18E}" type="datetime1">
              <a:rPr lang="it-IT" smtClean="0"/>
              <a:t>10/05/2023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7E3518-F98D-7C21-6024-5FD2B248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8FFBA7-B2D6-CECD-6291-39365E2D2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77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607D3B-A472-0B8E-7B8F-3EABED8B6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CE848D-1B9A-7789-F413-27B385035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5E2ED7-70AB-983A-296C-ABEC2A47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267C-63DE-4C41-B3CB-3268B21EFEE1}" type="datetime1">
              <a:rPr lang="it-IT" smtClean="0"/>
              <a:t>10/05/2023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0E1B77-050C-1883-44A7-A777EF329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35F366-3FCF-66BC-AE1D-3CA8D4A2A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01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BE706A-0AA2-51E8-CAED-238CE69E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7364AD-0E9F-8467-FA11-ED697C705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E185FFC-57EC-F86D-6596-A479D889A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8EDA60-EDCF-E9BC-C8A5-0DD1FBA50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899C-489A-4ABB-8B66-2DCBD199FD50}" type="datetime1">
              <a:rPr lang="it-IT" smtClean="0"/>
              <a:t>10/05/2023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3D07C6-669E-34F8-79D1-5ADB36CDB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09F585-0955-8CE5-7489-6F738DCCE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03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73D4DB-163F-BBC2-B1CA-6A95BCA75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F2DB9A-93CE-6C02-E724-0E10BDA9E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4DE579-45DD-216D-A21D-EBD47E718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CA7FB57-823B-DDFE-23BB-CB4E26F45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CD0998B-D1B8-0B37-F51F-FAD01643D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AD43241-885E-E5B5-D00E-1DBB0C6C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11FD-397C-48D1-9959-C324B02905FD}" type="datetime1">
              <a:rPr lang="it-IT" smtClean="0"/>
              <a:t>10/05/2023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68E806F-5AC9-CD66-3521-32D72019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F167FE7-B2EE-B89F-3537-A817DC27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1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581784-C3F4-E162-8749-E98546275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91C7800-925B-6B75-F3C4-67DAE282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94BA-8EC7-4623-9872-97BF2BC14932}" type="datetime1">
              <a:rPr lang="it-IT" smtClean="0"/>
              <a:t>10/05/2023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638D1B-42ED-2388-B34F-439487588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75C4520-5ADA-2A80-A5D0-77F6922B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57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34EB394-AB00-A37A-6183-BA9711DA9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686C-5C8A-4501-8C75-CC5020B995AF}" type="datetime1">
              <a:rPr lang="it-IT" smtClean="0"/>
              <a:t>10/05/2023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C467450-543B-9045-2E4A-DE63DE6C3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436F79-0244-8B74-72BB-C59F7066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AE743A4-D4A4-271A-6476-C362AF8396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7736" y="1714351"/>
            <a:ext cx="6096528" cy="342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6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3C5D69-C1C0-E860-8C64-044D0FEA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C17AF5-0F8E-1089-305D-EAEAB6E8D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09F1E3C-C93F-E514-5973-55437D130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9158CE-6269-A4DE-DBCF-D5992E68C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56B0-4E4F-49F4-B971-61DC22849505}" type="datetime1">
              <a:rPr lang="it-IT" smtClean="0"/>
              <a:t>10/05/2023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7BCFD67-87FA-CBF5-A6A5-DC4113C7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8DB91C-19A6-FA2E-B090-2F12CD0D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0CD7CF-A7DB-074A-E234-DD49135E6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B265898-E3E0-E02A-E4FB-83BC18382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54BA1E-4451-4906-5743-D3A735AA2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FD0BF7-BC5F-6C94-E5FB-DF4D7E193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1E5D-1659-4B6B-B7CF-5D8827EE803D}" type="datetime1">
              <a:rPr lang="it-IT" smtClean="0"/>
              <a:t>10/05/2023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9CA0D4-A92D-1A8B-424B-60FC8C6A0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AC2420-D7CD-165B-B34D-F146C71D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81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0723FDB-B2D8-CFCC-4422-E6193416F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35E970-17DE-FBD7-518B-BB1A03E02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60B447-2469-CB86-6A79-BB8DAC741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B3EE2-A516-48CF-B3A0-C0D31D5C2C2C}" type="datetime1">
              <a:rPr lang="it-IT" smtClean="0"/>
              <a:t>10/05/2023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058219-608B-96F2-29C6-FD1E9F0F0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Dott.ssa Paola Marforio - marforio@paolamarforio.it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EE8764-A1EE-9DEB-9CAA-F0B68A89F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7AFB3-3B4F-43C8-9600-C2FCC4080B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9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arforio@paolamarforio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B719D9-1F6C-2933-E236-2CA974A8C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987" y="1154545"/>
            <a:ext cx="11308466" cy="3475328"/>
          </a:xfrm>
        </p:spPr>
        <p:txBody>
          <a:bodyPr>
            <a:normAutofit fontScale="90000"/>
            <a:scene3d>
              <a:camera prst="orthographicFront">
                <a:rot lat="0" lon="600000" rev="0"/>
              </a:camera>
              <a:lightRig rig="threePt" dir="t"/>
            </a:scene3d>
            <a:sp3d>
              <a:bevelT w="19050" h="95250"/>
              <a:bevelB w="95250" h="82550"/>
            </a:sp3d>
          </a:bodyPr>
          <a:lstStyle/>
          <a:p>
            <a:br>
              <a:rPr lang="it-IT" sz="49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</a:br>
            <a:br>
              <a:rPr lang="it-IT" sz="49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Seminario on line</a:t>
            </a:r>
            <a:br>
              <a:rPr lang="it-IT" sz="36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it-IT" sz="10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a</a:t>
            </a:r>
            <a:br>
              <a:rPr lang="it-IT" sz="49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it-IT" sz="49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RIFLESSIONI E CAMBIAMENTI OPERATIVI ALLA LUCE DELLA RIFORMA CARTABIA</a:t>
            </a:r>
            <a:br>
              <a:rPr lang="it-IT" sz="49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11 maggio 2023</a:t>
            </a:r>
            <a:br>
              <a:rPr lang="it-IT" sz="36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</a:br>
            <a:br>
              <a:rPr lang="it-IT" sz="36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it-IT" sz="3600" b="1" dirty="0">
                <a:solidFill>
                  <a:schemeClr val="accent6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Calibri Light" panose="020F0302020204030204" pitchFamily="34" charset="0"/>
              </a:rPr>
              <a:t>Regione Piemonte, Assessorato all’Infanzia genitorialità e famiglia</a:t>
            </a:r>
            <a:endParaRPr lang="it-IT" sz="3600" b="1" dirty="0">
              <a:solidFill>
                <a:schemeClr val="accent6">
                  <a:lumMod val="75000"/>
                </a:schemeClr>
              </a:solidFill>
              <a:latin typeface="+mn-lt"/>
              <a:cs typeface="Calibri Light" panose="020F03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8F85DAA-4221-7191-9801-B246371078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7276"/>
            <a:ext cx="9144000" cy="1863524"/>
          </a:xfrm>
        </p:spPr>
        <p:txBody>
          <a:bodyPr>
            <a:normAutofit/>
            <a:scene3d>
              <a:camera prst="orthographicFront">
                <a:rot lat="0" lon="600000" rev="0"/>
              </a:camera>
              <a:lightRig rig="threePt" dir="t">
                <a:rot lat="0" lon="0" rev="4200000"/>
              </a:lightRig>
            </a:scene3d>
          </a:bodyPr>
          <a:lstStyle/>
          <a:p>
            <a:pPr algn="just"/>
            <a:endParaRPr lang="it-IT" dirty="0"/>
          </a:p>
          <a:p>
            <a:r>
              <a:rPr lang="it-IT" dirty="0"/>
              <a:t>Dott.ssa Paola </a:t>
            </a:r>
            <a:r>
              <a:rPr lang="it-IT" dirty="0" err="1"/>
              <a:t>Marforio</a:t>
            </a:r>
            <a:endParaRPr lang="it-IT" dirty="0"/>
          </a:p>
          <a:p>
            <a:r>
              <a:rPr lang="it-IT" dirty="0"/>
              <a:t>Psicologa, Psicoterapeuta, Consulente del Giudice,</a:t>
            </a:r>
          </a:p>
          <a:p>
            <a:r>
              <a:rPr lang="it-IT" dirty="0"/>
              <a:t>Coordinatore Genitoriale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2750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84C3B6-2820-0E45-9AF9-D11D65F2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LINEE GUIDA COORDINATORE GENITORIALE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9359BB-2FE7-DD38-0F75-86CD7AB65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b="1" dirty="0"/>
              <a:t>Competenza</a:t>
            </a:r>
            <a:r>
              <a:rPr lang="it-IT" dirty="0"/>
              <a:t>: deve essere in possesso dei titoli di studio e della formazione necessaria per intraprendere un percorso di coordinazione genitoriale.</a:t>
            </a:r>
          </a:p>
          <a:p>
            <a:pPr algn="just"/>
            <a:r>
              <a:rPr lang="it-IT" b="1" dirty="0"/>
              <a:t>Imparzialità: </a:t>
            </a:r>
            <a:r>
              <a:rPr lang="it-IT" dirty="0"/>
              <a:t>Nonostante le sue decisioni e raccomandazioni non siano imparziali, in quanto queste riguardano il supremo interesse dei figli, il Coordinatore Genitoriale deve mantenere l'imparzialità nel processo di coordinazione genitoriale, definita come assenza di favoritismo o preconcetti sia nelle parole che nei fatti.</a:t>
            </a:r>
          </a:p>
          <a:p>
            <a:pPr algn="just"/>
            <a:r>
              <a:rPr lang="it-IT" b="1" dirty="0"/>
              <a:t>Conflitto di interessi: </a:t>
            </a:r>
            <a:r>
              <a:rPr lang="it-IT" dirty="0"/>
              <a:t>non deve accettare incarichi che creerebbero un conflitto di interessi. Un conflitto di interessi è una situazione in cui un soggetto si trova ad agire tra due interessi o lealtà. </a:t>
            </a:r>
            <a:endParaRPr lang="it-IT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4FD969-FBC7-C76C-2037-F25A9E8A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3317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C555A4-EF7E-6D8B-0A32-0246A800F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1090862"/>
            <a:ext cx="10515600" cy="145598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1D5B25-1CE9-AD2D-79B0-0ABB74741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3347"/>
            <a:ext cx="10515600" cy="5663616"/>
          </a:xfrm>
        </p:spPr>
        <p:txBody>
          <a:bodyPr/>
          <a:lstStyle/>
          <a:p>
            <a:pPr algn="just"/>
            <a:r>
              <a:rPr lang="it-IT" b="1" dirty="0"/>
              <a:t>Ruoli multipli: </a:t>
            </a:r>
            <a:r>
              <a:rPr lang="it-IT" dirty="0"/>
              <a:t>il</a:t>
            </a:r>
            <a:r>
              <a:rPr lang="it-IT" b="1" dirty="0"/>
              <a:t> </a:t>
            </a:r>
            <a:r>
              <a:rPr lang="it-IT" dirty="0"/>
              <a:t>Coordinatore Genitoriale non deve ricoprire più ruoli simultanei o sequenziali nello stesso caso, anche con il consenso dei co-genitori.</a:t>
            </a:r>
          </a:p>
          <a:p>
            <a:pPr algn="just"/>
            <a:r>
              <a:rPr lang="it-IT" b="1" dirty="0"/>
              <a:t>Riservatezza: </a:t>
            </a:r>
            <a:r>
              <a:rPr lang="it-IT" dirty="0"/>
              <a:t>il Coordinatore Genitoriale informa tutti i partecipanti al processo di coordinazione genitoriale delle restrizioni dovute alla riservatezza prima e durante tutto il processo. Ad esempio, deve comunicare ai co-genitori prima che il processo abbia inizio che le informazioni condivise tra loro non sono confidenziali e possono essere condivise con altri partecipanti coinvolti come membri delle famiglie allargate, professionisti e non: al termine di ogni sessione infatti </a:t>
            </a:r>
            <a:r>
              <a:rPr lang="it-IT"/>
              <a:t>il Co.Ge. </a:t>
            </a:r>
            <a:r>
              <a:rPr lang="it-IT" dirty="0"/>
              <a:t>redige un verbale che deve essere inviato via mail alle Parti ed ai loro Avvocati, se presenti.</a:t>
            </a:r>
            <a:endParaRPr lang="it-IT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A9B42F-D906-348E-6A2B-75AE64D5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7768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5F6F4-317E-4A43-02DC-38FEB9E5F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1235242"/>
            <a:ext cx="10515600" cy="1600367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ABBC02-49C3-9927-F3C9-CECBAF8EC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9389"/>
            <a:ext cx="10515600" cy="564757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Ambito di competenza: </a:t>
            </a:r>
            <a:r>
              <a:rPr lang="it-IT" dirty="0"/>
              <a:t>il</a:t>
            </a:r>
            <a:r>
              <a:rPr lang="it-IT" b="1" dirty="0"/>
              <a:t> </a:t>
            </a:r>
            <a:r>
              <a:rPr lang="it-IT" dirty="0"/>
              <a:t>Coordinatore Genitoriale dovrebbe agire a seguito del provvedimento del Tribunale o del mandato delle Parti o dei loro rispettivi Avvocati. Spesso accade che sia il CTU ad indicarne la necessità. </a:t>
            </a:r>
          </a:p>
          <a:p>
            <a:pPr algn="just"/>
            <a:r>
              <a:rPr lang="it-IT" b="1" dirty="0"/>
              <a:t>Ruoli e funzioni: </a:t>
            </a:r>
            <a:r>
              <a:rPr lang="it-IT" dirty="0"/>
              <a:t>il Coordinatore Genitoriale deve aiutare i co-genitori a ridurre i conflitti dannosi e a promuovere l'interesse superiore dei minori coerentemente con i suoi ruoli e funzioni. Egli svolge una funzione di monitoraggio, deve valutare l'adeguatezza dei co-genitori al proseguimento del processo di coordinazione, la necessità di inviare qualsiasi familiare ad un altro professionista che si occupi della sua valutazione o trattamento, la sicurezza dei familiari e del Coordinatore Genitoriale, l’efficacia delle tecniche e degli interventi utilizzati, l’adempienza e/o le violazioni dei piani genitoriali o delle ordinanze del Tribunale, degli accordi tra co-genitori, raccomandazioni o decisioni del Coordinatore Genitoriale.</a:t>
            </a:r>
            <a:endParaRPr lang="it-IT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D425BD0-296C-8702-A74F-D533B051C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1498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FF1115-7958-CF4D-33C3-DA65F4C6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5226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COSA INDAGARE NELLA PARTE INIZIALE DEL LAVORO</a:t>
            </a:r>
            <a:endParaRPr lang="it-IT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E9D7AE-2687-B37A-7AA6-D6FCA8D7F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1688"/>
            <a:ext cx="10515600" cy="441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b="1" dirty="0"/>
          </a:p>
          <a:p>
            <a:pPr algn="just"/>
            <a:r>
              <a:rPr lang="it-IT" b="1" dirty="0"/>
              <a:t>- la storia individuale e di coppia;</a:t>
            </a:r>
          </a:p>
          <a:p>
            <a:pPr algn="just"/>
            <a:r>
              <a:rPr lang="it-IT" b="1" dirty="0"/>
              <a:t>- lo stato di salute psicofisica dei figli;</a:t>
            </a:r>
          </a:p>
          <a:p>
            <a:pPr algn="just"/>
            <a:r>
              <a:rPr lang="it-IT" b="1" dirty="0"/>
              <a:t>- le competenze o i limiti di ciascun genitore;</a:t>
            </a:r>
          </a:p>
          <a:p>
            <a:pPr algn="just"/>
            <a:r>
              <a:rPr lang="it-IT" b="1" dirty="0"/>
              <a:t>- le caratteristiche personologiche dei genitori;</a:t>
            </a:r>
          </a:p>
          <a:p>
            <a:pPr algn="just"/>
            <a:r>
              <a:rPr lang="it-IT" b="1" dirty="0"/>
              <a:t>- le aspettative dei genitori;</a:t>
            </a:r>
          </a:p>
          <a:p>
            <a:pPr algn="just"/>
            <a:r>
              <a:rPr lang="it-IT" b="1" dirty="0"/>
              <a:t>- NON SI PUO’ PRESCINDERE DALLA LETTURA DEGLI ATTI.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AFFB3A-494C-4FDE-6F51-6C5EE4C3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9011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F35915-E6F7-2EB0-5039-F46F64261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2788"/>
            <a:ext cx="10515600" cy="31039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OBIETTIVI DELLA COORDINAZIONE GENITORIALE</a:t>
            </a:r>
            <a:b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endParaRPr lang="it-IT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F27621-ADF4-122E-1004-FE190E8EA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467533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Aiutare i genitori a decentrarsi dalla coppia sentimentale per concentrarsi sulla coppia genitoriale e sui suoi compiti;</a:t>
            </a:r>
          </a:p>
          <a:p>
            <a:pPr algn="just"/>
            <a:r>
              <a:rPr lang="it-IT" b="1" dirty="0"/>
              <a:t>Aiutare i genitori a gestire le emozioni negative, a comunicare in maniera efficace e collaborativa, cercando di superare e risolvere i conflitti nell’esclusivo interesse dei figli;</a:t>
            </a:r>
          </a:p>
          <a:p>
            <a:pPr algn="just"/>
            <a:r>
              <a:rPr lang="it-IT" b="1" dirty="0"/>
              <a:t>Aiutare i genitori ad identificare il proprio contributo alla conflittualità ed a superare questioni personali irrisolte;</a:t>
            </a:r>
          </a:p>
          <a:p>
            <a:pPr algn="just"/>
            <a:r>
              <a:rPr lang="it-IT" b="1" dirty="0"/>
              <a:t>Verificare l’adempimento degli accordi e dei provvedimenti del Giudice;</a:t>
            </a:r>
          </a:p>
          <a:p>
            <a:pPr algn="just"/>
            <a:r>
              <a:rPr lang="it-IT" b="1" dirty="0"/>
              <a:t>Stendere un progetto genitoriale basato sui bisogni materiali ed emotivi dei figli.</a:t>
            </a:r>
          </a:p>
          <a:p>
            <a:pPr algn="just"/>
            <a:endParaRPr lang="it-IT" b="1" dirty="0"/>
          </a:p>
          <a:p>
            <a:pPr algn="just"/>
            <a:endParaRPr lang="it-IT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221A0D-E9DD-31E2-8586-C8375634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9828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22D05-87C1-B297-94FC-53648590B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446897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VANTAGGI PER I FIGLI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305CD9-81D7-6B80-456C-151B803E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7247"/>
            <a:ext cx="10515600" cy="4079715"/>
          </a:xfrm>
        </p:spPr>
        <p:txBody>
          <a:bodyPr>
            <a:normAutofit/>
          </a:bodyPr>
          <a:lstStyle/>
          <a:p>
            <a:pPr algn="just"/>
            <a:r>
              <a:rPr lang="it-IT" b="1" dirty="0"/>
              <a:t>Riduzione dei danni legati all’esposizione al conflitto cronico (traumi relazionali);</a:t>
            </a:r>
          </a:p>
          <a:p>
            <a:pPr algn="just"/>
            <a:r>
              <a:rPr lang="it-IT" b="1" dirty="0"/>
              <a:t>Percepire la presenza attiva e partecipativa di entrambi i genitori alle scelte che li interessano;</a:t>
            </a:r>
          </a:p>
          <a:p>
            <a:pPr algn="just"/>
            <a:r>
              <a:rPr lang="it-IT" b="1" dirty="0"/>
              <a:t>Diminuire la probabilità di future difficoltà personali e relazionali;</a:t>
            </a:r>
          </a:p>
          <a:p>
            <a:pPr algn="just"/>
            <a:r>
              <a:rPr lang="it-IT" b="1" dirty="0"/>
              <a:t>Raggiungere un buon grado di serenità e di spontaneità relazionale con entrambi i genitori, senza subire influenze negative legate al conflitto di lealtà.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BF72780-FDBD-DBFE-9D84-B1D5CB29A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940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F182EE-759C-AEF0-8B0E-37338EDF3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5343"/>
            <a:ext cx="10515600" cy="161068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VANTAGGI DELLA COOPERAZIONE FRA IL COORDINATORE GENITORIALE, GLI OPERATORI DEI SERVIZI E, SE PRESENTI, GLI SPECIALISTI</a:t>
            </a:r>
            <a:br>
              <a:rPr lang="it-IT" b="1" dirty="0">
                <a:latin typeface="+mn-lt"/>
              </a:rPr>
            </a:br>
            <a:endParaRPr lang="it-IT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86012F-C3E9-8ADB-4F06-E7C14DA2C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862" y="2298583"/>
            <a:ext cx="10515600" cy="5237396"/>
          </a:xfrm>
        </p:spPr>
        <p:txBody>
          <a:bodyPr>
            <a:normAutofit/>
          </a:bodyPr>
          <a:lstStyle/>
          <a:p>
            <a:pPr lvl="1" algn="just"/>
            <a:r>
              <a:rPr lang="it-IT" dirty="0"/>
              <a:t>Il confronto regolare e costante con le diverse figure che hanno un ruolo attivo con le diverse figure del contesto familiare osservato permette di condividere le diverse informazioni che i vari tecnici traggono dai loro singoli interventi (es. Educativa Territoriale, Assistente Sociale, Psicologo del Servizio di Psicologia dell’Età Evolutiva, NPI, tecnici della riabilitazione -</a:t>
            </a:r>
            <a:r>
              <a:rPr lang="it-IT" dirty="0" err="1"/>
              <a:t>ogopedista</a:t>
            </a:r>
            <a:r>
              <a:rPr lang="it-IT" dirty="0"/>
              <a:t>, psicomotricista, fisioterapista- ed eventualmente Pediatra e altri Specialisti, come per es. Dietologo) per uniformare la lettura del caso, comprendendo punti di forza e di debolezza dei genitori e lo stato emotivo e fisico del minore, implementando, se necessari, alcuni interventi nell’esclusivo interesse del minore.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9B7450-35B5-5D0F-B583-F34027BF7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2746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58CCA0-08CE-839C-254A-0F9EA5772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401052"/>
            <a:ext cx="10515600" cy="76617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EB7A89-7BBE-854B-33EA-655058900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3347"/>
            <a:ext cx="10515600" cy="566361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Azioni promozionali: </a:t>
            </a:r>
            <a:r>
              <a:rPr lang="it-IT" dirty="0"/>
              <a:t>il</a:t>
            </a:r>
            <a:r>
              <a:rPr lang="it-IT" b="1" dirty="0"/>
              <a:t> </a:t>
            </a:r>
            <a:r>
              <a:rPr lang="it-IT" dirty="0"/>
              <a:t>Coordinatore Genitoriale non deve intraprendere alcuna azione promozionale dei propri servizi che ostacoli il diritto di un co-genitore ad effettuare una scelta, che comprometta la propria imparzialità o che vada a danneggiare l’integrità del processo di coordinazione genitoriale o del sistema giudiziario.</a:t>
            </a:r>
          </a:p>
          <a:p>
            <a:pPr algn="just"/>
            <a:r>
              <a:rPr lang="it-IT" b="1" dirty="0"/>
              <a:t>Sicurezza e fattori di rischio: </a:t>
            </a:r>
            <a:r>
              <a:rPr lang="it-IT" dirty="0"/>
              <a:t>il</a:t>
            </a:r>
            <a:r>
              <a:rPr lang="it-IT" b="1" dirty="0"/>
              <a:t> </a:t>
            </a:r>
            <a:r>
              <a:rPr lang="it-IT" dirty="0"/>
              <a:t>Coordinatore Genitoriale deve essere consapevole delle problematiche relative alla sicurezza e ai fattori di rischio che possono danneggiare l'integrità del processo di coordinazione genitoriale. </a:t>
            </a:r>
          </a:p>
          <a:p>
            <a:pPr algn="just"/>
            <a:r>
              <a:rPr lang="it-IT" b="1" dirty="0"/>
              <a:t>Interruzione dei servizi a causa di disabilità o incapacità dei genitori: </a:t>
            </a:r>
            <a:r>
              <a:rPr lang="it-IT" dirty="0"/>
              <a:t>il Coordinatore Genitoriale deve aggiornare, terminare o modificare il processo di coordinazione genitoriale se un co-genitore non è in grado di partecipare al processo.</a:t>
            </a:r>
            <a:endParaRPr lang="it-IT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4DE90E9-B79C-087D-C649-88045898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7348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09745C-D3C1-E4DE-1E1B-D099F789C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 fontScale="90000"/>
          </a:bodyPr>
          <a:lstStyle/>
          <a:p>
            <a:r>
              <a:rPr lang="it-IT" sz="3600"/>
              <a:t>LA CO.GE </a:t>
            </a:r>
            <a:r>
              <a:rPr lang="it-IT" sz="3600" dirty="0"/>
              <a:t>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E1F5A1-FF89-F3DB-DE40-6D6A51EBC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013"/>
            <a:ext cx="10515600" cy="5119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</a:rPr>
              <a:t>SCELTA COORDINATORE GENITORIALE</a:t>
            </a:r>
          </a:p>
          <a:p>
            <a:pPr marL="0" indent="0" algn="just">
              <a:buNone/>
            </a:pPr>
            <a:r>
              <a:rPr lang="it-IT" dirty="0"/>
              <a:t>Allo stato attuale non tutti i Tribunali provvedono alla nomina di un Coordinatore Genitoriale, anche se vi sono già iniziative in merito;</a:t>
            </a:r>
          </a:p>
          <a:p>
            <a:pPr marL="0" indent="0" algn="just">
              <a:buNone/>
            </a:pPr>
            <a:r>
              <a:rPr lang="it-IT" dirty="0"/>
              <a:t>Spesso è il CTU a darne indicazione, coinvolgendo, se presenti, i CCTTPP nell’individuazione del professionista;</a:t>
            </a:r>
          </a:p>
          <a:p>
            <a:pPr marL="0" indent="0" algn="just">
              <a:buNone/>
            </a:pPr>
            <a:r>
              <a:rPr lang="it-IT" dirty="0"/>
              <a:t>Anche i Legali delle Parti possono assumere iniziative in merito, sia prima dell’avvio di un contenzioso che nel corso dello stesso; </a:t>
            </a:r>
          </a:p>
          <a:p>
            <a:pPr marL="0" indent="0" algn="just">
              <a:buNone/>
            </a:pPr>
            <a:r>
              <a:rPr lang="it-IT" dirty="0"/>
              <a:t>Il professionista individuato potrà effettuare una valutazione sull’accettazione dell’incarico di ausiliario o di coadiuvante del Giudice, o comunque effettuare tale valutazione ogni volta che la coordinazione sia delegata da terzi.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ABF802-2EBA-8D8C-2AD7-5EB59A957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5728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24A10-9957-3373-5646-FDE64891F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>
            <a:normAutofit/>
          </a:bodyPr>
          <a:lstStyle/>
          <a:p>
            <a:r>
              <a:rPr lang="it-IT" sz="3200"/>
              <a:t>LA CO.GE </a:t>
            </a:r>
            <a:r>
              <a:rPr lang="it-IT" sz="3200" dirty="0"/>
              <a:t>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12FD9D-4AA0-8FB2-117D-B7E78882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126"/>
            <a:ext cx="10515600" cy="505283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</a:rPr>
              <a:t>PRIMO CONTATTO</a:t>
            </a:r>
          </a:p>
          <a:p>
            <a:pPr marL="0" indent="0" algn="just">
              <a:buNone/>
            </a:pPr>
            <a:r>
              <a:rPr lang="it-IT" dirty="0"/>
              <a:t>Deve avvenire tramite e-mail da entrambi i legali o le Parti, con richiesta di definizione del primo incontro informativo; a prescindere da chi abbia preso il primo contatto, la comunicazione di riscontro deve essere condivisa in copia conoscenza con entrambi gli avvocati (se presenti) e i genitori, nel rispetto dei principi di imparzialità e trasparenza. </a:t>
            </a:r>
          </a:p>
          <a:p>
            <a:pPr marL="0" indent="0" algn="just">
              <a:buNone/>
            </a:pPr>
            <a:r>
              <a:rPr lang="it-IT" dirty="0"/>
              <a:t>In questa fase non viene raccolta alcuna informazione sulla situazione, ad esclusione della eventuale pendenza di un procedimento e dei suoi termini. </a:t>
            </a:r>
          </a:p>
          <a:p>
            <a:pPr marL="0" indent="0">
              <a:buNone/>
            </a:pPr>
            <a:r>
              <a:rPr lang="it-IT" dirty="0"/>
              <a:t>La prima comunicazione </a:t>
            </a:r>
            <a:r>
              <a:rPr lang="it-IT"/>
              <a:t>del Co.Ge. </a:t>
            </a:r>
            <a:r>
              <a:rPr lang="it-IT" dirty="0"/>
              <a:t>a tutti gli attori coinvolti (genitori e legali) prevede l’invito al primo incontro informativo; l’invio del facsimile del contratto.</a:t>
            </a:r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1CA516B-84C9-7CCB-F4F4-7DA71640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625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6443E3-AC89-31B9-D785-54004AD6B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3309"/>
            <a:ext cx="10515600" cy="3426690"/>
          </a:xfrm>
        </p:spPr>
        <p:txBody>
          <a:bodyPr>
            <a:normAutofit/>
          </a:bodyPr>
          <a:lstStyle/>
          <a:p>
            <a:pPr algn="ctr"/>
            <a:r>
              <a:rPr lang="it-IT" sz="54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</a:rPr>
              <a:t>IL COORDINATORE GENITORIALE:</a:t>
            </a:r>
            <a:br>
              <a:rPr lang="it-IT" sz="54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</a:rPr>
            </a:b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</a:rPr>
              <a:t> </a:t>
            </a:r>
            <a:br>
              <a:rPr lang="it-IT" sz="54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</a:rPr>
            </a:br>
            <a:r>
              <a:rPr lang="it-IT" sz="5400" b="1" dirty="0">
                <a:solidFill>
                  <a:schemeClr val="accent6">
                    <a:lumMod val="75000"/>
                  </a:schemeClr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</a:rPr>
              <a:t>FOCUS SULLE FUNZIONI E RAPPORTI CON I SERVIZI</a:t>
            </a:r>
            <a:endParaRPr lang="it-IT" sz="5400" dirty="0">
              <a:solidFill>
                <a:schemeClr val="accent6">
                  <a:lumMod val="75000"/>
                </a:schemeClr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E822D9-96BC-FE4D-1F07-22726907961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2413673" y="7638472"/>
            <a:ext cx="314036" cy="110835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8106BC-4F25-9F99-62DE-54850C1D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0661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CED10B-2E81-8F9B-34C8-6F889C68D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886"/>
          </a:xfrm>
        </p:spPr>
        <p:txBody>
          <a:bodyPr>
            <a:normAutofit/>
          </a:bodyPr>
          <a:lstStyle/>
          <a:p>
            <a:r>
              <a:rPr lang="it-IT" sz="3200"/>
              <a:t>LA CO.GE </a:t>
            </a:r>
            <a:r>
              <a:rPr lang="it-IT" sz="3200" dirty="0"/>
              <a:t>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497E59-F50B-DE2C-9817-23F307F73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8958"/>
            <a:ext cx="10515600" cy="53939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</a:rPr>
              <a:t>INCONTRO INFORMATIVO E STUDIO DI FATTIBILITA’</a:t>
            </a:r>
          </a:p>
          <a:p>
            <a:pPr marL="0" indent="0" algn="just">
              <a:buNone/>
            </a:pPr>
            <a:r>
              <a:rPr lang="it-IT" dirty="0"/>
              <a:t>L’incontro informativo ha l’obiettivo di presentarsi ed informare sul metodo, far emergere e ridefinire le aspettative, leggere insieme il fac-simile del contratto per rendere concretamente evidenti gli impegni richiesti.</a:t>
            </a:r>
          </a:p>
          <a:p>
            <a:pPr marL="0" indent="0" algn="just">
              <a:buNone/>
            </a:pPr>
            <a:r>
              <a:rPr lang="it-IT" dirty="0"/>
              <a:t>Per lo studio di fattibilità dell’intervento di Coordinazione, il </a:t>
            </a:r>
            <a:r>
              <a:rPr lang="it-IT" dirty="0" err="1"/>
              <a:t>Co.Ge</a:t>
            </a:r>
            <a:r>
              <a:rPr lang="it-IT" dirty="0"/>
              <a:t>. richiede alle Parti la documentazione atta ad inquadrare meglio la situazione. </a:t>
            </a:r>
            <a:r>
              <a:rPr lang="it-IT" dirty="0" err="1"/>
              <a:t>ll</a:t>
            </a:r>
            <a:r>
              <a:rPr lang="it-IT" dirty="0"/>
              <a:t> </a:t>
            </a:r>
            <a:r>
              <a:rPr lang="it-IT" dirty="0" err="1"/>
              <a:t>Co.Ge</a:t>
            </a:r>
            <a:r>
              <a:rPr lang="it-IT" dirty="0"/>
              <a:t>., infatti, chiede ad entrambi gli avvocati previa sottoscrizione da parte degli interessati, di autorizzazione e di informativa relativa la privacy, l’invio della documentazione utile nel fascicolo giudiziario ed anche quella non depositata che può aiutare a capire meglio la situazione familiare.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7B1493-A2B9-73A8-DDA9-5BE00683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2073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4BD8F0-536E-E063-7099-E658708FC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829"/>
          </a:xfrm>
        </p:spPr>
        <p:txBody>
          <a:bodyPr>
            <a:normAutofit fontScale="90000"/>
          </a:bodyPr>
          <a:lstStyle/>
          <a:p>
            <a:r>
              <a:rPr lang="it-IT" sz="3200"/>
              <a:t>LA CO.GE </a:t>
            </a:r>
            <a:r>
              <a:rPr lang="it-IT" sz="3200" dirty="0"/>
              <a:t>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BD22AD-AABF-8B30-5A22-357B774C6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9568"/>
            <a:ext cx="10515600" cy="541310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4300" b="1" dirty="0">
                <a:solidFill>
                  <a:schemeClr val="accent6">
                    <a:lumMod val="75000"/>
                  </a:schemeClr>
                </a:solidFill>
              </a:rPr>
              <a:t>IL CONTRATTO</a:t>
            </a:r>
          </a:p>
          <a:p>
            <a:pPr marL="0" indent="0" algn="just">
              <a:buNone/>
            </a:pPr>
            <a:r>
              <a:rPr lang="it-IT" dirty="0"/>
              <a:t>Il Contratto precisa gli obiettivi, le modalità, i costi dei colloqui e dell’analisi del fascicolo e dei documenti, il consenso informato, le modalità di svolgimento del percorso e le relative regole di comportamento.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4300" b="1" dirty="0">
                <a:solidFill>
                  <a:schemeClr val="accent6">
                    <a:lumMod val="75000"/>
                  </a:schemeClr>
                </a:solidFill>
              </a:rPr>
              <a:t>SINTESI DEGLI ARGOMENTI TRATTATI (REPORT)</a:t>
            </a:r>
          </a:p>
          <a:p>
            <a:pPr marL="0" indent="0" algn="just">
              <a:buNone/>
            </a:pPr>
            <a:r>
              <a:rPr lang="it-IT" dirty="0"/>
              <a:t>Deve essere effettuata al termine di ogni incontro. E’ necessario siano presenti in essa: data e orario incontro, il tema trattato, le eventuali decisioni assunte, le loro modalità di attuazione e di verifica, la data dell’incontro successivo. I contenuti della sintesi devono essere condivisi con i genitori, </a:t>
            </a:r>
            <a:r>
              <a:rPr lang="it-IT"/>
              <a:t>il Co.Ge. </a:t>
            </a:r>
            <a:r>
              <a:rPr lang="it-IT" dirty="0"/>
              <a:t>deve acquisire un riscontro e far sottoscrivere il testo prima della chiusura dell’incontro. Il documento firmato o sottoscritto viene spedito ai genitori, ai legali e all’ente affidatario qualora presente, nonché, se presente, al Curatore speciale del minore.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2C97E82-BDAB-B1EE-8139-93689065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9539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2C0A1D-8662-1D0F-B0E3-4CF75254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163"/>
          </a:xfrm>
        </p:spPr>
        <p:txBody>
          <a:bodyPr>
            <a:normAutofit fontScale="90000"/>
          </a:bodyPr>
          <a:lstStyle/>
          <a:p>
            <a:r>
              <a:rPr lang="it-IT" sz="3200" dirty="0"/>
              <a:t>LA CO.GE 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0A22AE-310F-3865-FFE7-8982E0D89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23" y="847288"/>
            <a:ext cx="10515600" cy="585971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sz="4300" b="1" dirty="0">
                <a:solidFill>
                  <a:schemeClr val="accent6">
                    <a:lumMod val="75000"/>
                  </a:schemeClr>
                </a:solidFill>
              </a:rPr>
              <a:t>NOTA INFORMATIVA</a:t>
            </a:r>
          </a:p>
          <a:p>
            <a:pPr marL="0" indent="0" algn="just">
              <a:buNone/>
            </a:pPr>
            <a:r>
              <a:rPr lang="it-IT" dirty="0"/>
              <a:t>Consiste in un elenco di fatti accaduti, senza interpretazione: tale nota dovrà essere inviata alle Parti ed ai loro Legali e potrà essere depositata in Tribunale.</a:t>
            </a:r>
          </a:p>
          <a:p>
            <a:pPr marL="0" indent="0" algn="just">
              <a:buNone/>
            </a:pPr>
            <a:endParaRPr lang="it-IT" sz="17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it-IT" dirty="0"/>
              <a:t>Deve contenere: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numero di incontri effettuati;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accordi assunti dalle parti;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indicazioni/raccomandazioni fornite </a:t>
            </a:r>
            <a:r>
              <a:rPr lang="it-IT"/>
              <a:t>dal Co.Ge.; </a:t>
            </a:r>
            <a:endParaRPr lang="it-IT" dirty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la descrizione delle modalità di attuazione degli accordi assunti e delle raccomandazioni fornite (chi le ha rispettati, chi non vi si è attenuto e per quanto tempo, quanto volte sono state rimesse in discussione);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come è andata l’implementazione (nominare la eventuale rimessa in discussione delle decisioni);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se si sono verificati problemi di adesione al contratto o di messa in discussione del percorso (es. eventuale </a:t>
            </a:r>
            <a:r>
              <a:rPr lang="it-IT" dirty="0" err="1"/>
              <a:t>ri</a:t>
            </a:r>
            <a:r>
              <a:rPr lang="it-IT" dirty="0"/>
              <a:t>-coinvolgimento dei legali);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obiettivi raggiunti;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eventuale proposta progettuale di prosecuzione dell’intervento e relative motivazioni, oltre all'indicazione del punto di vista dei genitori.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4DDB3B6-C3BF-0310-1856-95C1DE3E9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9583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0611D1-71FF-E857-F361-33E98CCF9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5385"/>
          </a:xfrm>
        </p:spPr>
        <p:txBody>
          <a:bodyPr>
            <a:normAutofit fontScale="90000"/>
          </a:bodyPr>
          <a:lstStyle/>
          <a:p>
            <a:r>
              <a:rPr lang="it-IT" sz="3200"/>
              <a:t>LA CO.GE </a:t>
            </a:r>
            <a:r>
              <a:rPr lang="it-IT" sz="3200" dirty="0"/>
              <a:t>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05F6A8-8CB7-33EF-6E14-691A81B2B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8290"/>
            <a:ext cx="10515600" cy="5178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</a:rPr>
              <a:t>INCONTRI INDIVIDUALI CON I GENITORI</a:t>
            </a:r>
          </a:p>
          <a:p>
            <a:pPr marL="0" indent="0" algn="just">
              <a:buNone/>
            </a:pPr>
            <a:r>
              <a:rPr lang="it-IT" dirty="0"/>
              <a:t>Possono essere richiesti </a:t>
            </a:r>
            <a:r>
              <a:rPr lang="it-IT"/>
              <a:t>dal Co.Ge. </a:t>
            </a:r>
            <a:r>
              <a:rPr lang="it-IT" dirty="0"/>
              <a:t>che dalle parti.</a:t>
            </a:r>
          </a:p>
          <a:p>
            <a:pPr marL="0" indent="0" algn="just">
              <a:buNone/>
            </a:pPr>
            <a:r>
              <a:rPr lang="it-IT"/>
              <a:t>Il Co.Ge. </a:t>
            </a:r>
            <a:r>
              <a:rPr lang="it-IT" dirty="0"/>
              <a:t>valuta la fattibilità, perché possono essere funzionali: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ad approfondire la posizione di ciascun genitore nel conflitto;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a dare indicazioni e rimandi al singolo genitore in relazione a modalità relazionali particolarmente ostative ad una valida comunicazione con l’altro genitore, in relazione alle caratteristiche specifiche del conflitto;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it-IT" dirty="0"/>
              <a:t>a suggerire eventuali interventi specialistici individuali (es. percorsi psicologici, psicoterapeutici individuali e/o di sostegno alla genitorialità)</a:t>
            </a:r>
            <a:endParaRPr lang="it-IT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234A32-A913-7F38-E60D-580AD6351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2527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4C266-04F1-481F-8CFA-9512BE853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6996"/>
          </a:xfrm>
        </p:spPr>
        <p:txBody>
          <a:bodyPr>
            <a:normAutofit fontScale="90000"/>
          </a:bodyPr>
          <a:lstStyle/>
          <a:p>
            <a:r>
              <a:rPr lang="it-IT" sz="3200"/>
              <a:t>LA CO.GE </a:t>
            </a:r>
            <a:r>
              <a:rPr lang="it-IT" sz="3200" dirty="0"/>
              <a:t>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DB2B55-D629-EBC2-BE55-86AA5137F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512"/>
            <a:ext cx="10515600" cy="5195451"/>
          </a:xfrm>
        </p:spPr>
        <p:txBody>
          <a:bodyPr/>
          <a:lstStyle/>
          <a:p>
            <a:pPr marL="0" indent="0" algn="ctr">
              <a:buNone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</a:rPr>
              <a:t>INCONTRI CON IL MINORE</a:t>
            </a:r>
          </a:p>
          <a:p>
            <a:pPr marL="0" indent="0" algn="just">
              <a:buNone/>
            </a:pPr>
            <a:r>
              <a:rPr lang="it-IT" dirty="0"/>
              <a:t>Possono essere richiesti sia </a:t>
            </a:r>
            <a:r>
              <a:rPr lang="it-IT"/>
              <a:t>dal Co.Ge. </a:t>
            </a:r>
            <a:r>
              <a:rPr lang="it-IT" dirty="0"/>
              <a:t>che dalle Parti. </a:t>
            </a:r>
            <a:r>
              <a:rPr lang="it-IT"/>
              <a:t>Il Co.Ge. </a:t>
            </a:r>
            <a:r>
              <a:rPr lang="it-IT" dirty="0"/>
              <a:t>ne valuta la fattibilità in funzione delle proprie competenze e tenendo presente che gli incontri non hanno finalità cliniche e sono funzionali a:</a:t>
            </a:r>
          </a:p>
          <a:p>
            <a:pPr algn="just">
              <a:buFontTx/>
              <a:buChar char="-"/>
            </a:pPr>
            <a:r>
              <a:rPr lang="it-IT" dirty="0"/>
              <a:t>fornire informazioni sul ruolo </a:t>
            </a:r>
            <a:r>
              <a:rPr lang="it-IT"/>
              <a:t>del Co.Ge. </a:t>
            </a:r>
            <a:r>
              <a:rPr lang="it-IT" dirty="0"/>
              <a:t>e sulle caratteristiche dell’intervento in atto con i genitori; </a:t>
            </a:r>
          </a:p>
          <a:p>
            <a:pPr algn="just">
              <a:buFontTx/>
              <a:buChar char="-"/>
            </a:pPr>
            <a:r>
              <a:rPr lang="it-IT" dirty="0"/>
              <a:t>rendere il minore partecipe degli obiettivi dell’intervento in funzione della sua età e delle sue competenze;</a:t>
            </a:r>
          </a:p>
          <a:p>
            <a:pPr algn="just">
              <a:buFontTx/>
              <a:buChar char="-"/>
            </a:pPr>
            <a:r>
              <a:rPr lang="it-IT" dirty="0"/>
              <a:t>procedere all’ascolto delle sue possibili istanze.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F387EB-C97E-0ED3-A68F-C14167B71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4093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233697-8505-6546-4064-DEDC4E8CA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941"/>
          </a:xfrm>
        </p:spPr>
        <p:txBody>
          <a:bodyPr>
            <a:normAutofit fontScale="90000"/>
          </a:bodyPr>
          <a:lstStyle/>
          <a:p>
            <a:r>
              <a:rPr lang="it-IT" sz="3200"/>
              <a:t>LA CO.GE </a:t>
            </a:r>
            <a:r>
              <a:rPr lang="it-IT" sz="3200" dirty="0"/>
              <a:t>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11A8E8-89FB-B941-B420-979CE4629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903"/>
            <a:ext cx="10515600" cy="5036060"/>
          </a:xfrm>
        </p:spPr>
        <p:txBody>
          <a:bodyPr/>
          <a:lstStyle/>
          <a:p>
            <a:pPr marL="0" indent="0" algn="ctr">
              <a:buNone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</a:rPr>
              <a:t>RAPPORTI CON I SERVIZI, AGENZIE E PROFESSIONISTI DI AMBITO SOCIO-SANITARIO, SCOLASTICO, EDUCATIVO, DI SOCIALIZZAZIONE</a:t>
            </a:r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/>
              <a:t>Il Co.Ge. </a:t>
            </a:r>
            <a:r>
              <a:rPr lang="it-IT" dirty="0"/>
              <a:t>mantiene rapporti di rete con tutte le figure professionali coinvolte sul caso.</a:t>
            </a:r>
          </a:p>
          <a:p>
            <a:pPr marL="0" indent="0" algn="just">
              <a:buNone/>
            </a:pPr>
            <a:r>
              <a:rPr lang="it-IT" dirty="0"/>
              <a:t>Esercita azione di monitoraggio e di raccordo con i vari professionisti, al fine di implementare la conoscenza del caso e l’individuazione di possibili iniziative ideate nell’esclusivo interesse dei minori.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57AF18-DD85-31B5-60B9-1F30D687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5117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6DE165-DAC0-1E40-9122-99790D15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330"/>
          </a:xfrm>
        </p:spPr>
        <p:txBody>
          <a:bodyPr>
            <a:normAutofit fontScale="90000"/>
          </a:bodyPr>
          <a:lstStyle/>
          <a:p>
            <a:r>
              <a:rPr lang="it-IT" sz="3200"/>
              <a:t>LA CO.GE </a:t>
            </a:r>
            <a:r>
              <a:rPr lang="it-IT" sz="3200" dirty="0"/>
              <a:t>IN CONCRETO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10278E-7607-FAB1-FC55-912DA02B8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1846"/>
            <a:ext cx="10515600" cy="5145117"/>
          </a:xfrm>
        </p:spPr>
        <p:txBody>
          <a:bodyPr/>
          <a:lstStyle/>
          <a:p>
            <a:pPr marL="0" indent="0" algn="ctr">
              <a:buNone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</a:rPr>
              <a:t>RAPPORTI CON GLI AVVOCATI DELLE PARTI</a:t>
            </a:r>
          </a:p>
          <a:p>
            <a:pPr marL="0" indent="0" algn="just">
              <a:buNone/>
            </a:pPr>
            <a:r>
              <a:rPr lang="it-IT"/>
              <a:t>il Co.Ge. </a:t>
            </a:r>
            <a:r>
              <a:rPr lang="it-IT" dirty="0"/>
              <a:t>ha il dovere di lavorare in rete con gli Avvocati delle Parti, se nominati, quali garanti dell’adesione dei loro assistiti al percorso</a:t>
            </a:r>
            <a:r>
              <a:rPr lang="it-IT" b="1" dirty="0"/>
              <a:t>.</a:t>
            </a:r>
          </a:p>
          <a:p>
            <a:pPr marL="0" indent="0" algn="just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4000" b="1" dirty="0">
                <a:solidFill>
                  <a:schemeClr val="accent6">
                    <a:lumMod val="75000"/>
                  </a:schemeClr>
                </a:solidFill>
              </a:rPr>
              <a:t>RAPPORTI CON IL CURATORE SPECIALE/DIFENSORE DEL MINORE</a:t>
            </a:r>
          </a:p>
          <a:p>
            <a:pPr marL="0" indent="0" algn="just">
              <a:buNone/>
            </a:pPr>
            <a:r>
              <a:rPr lang="it-IT"/>
              <a:t>Il Co.Ge. </a:t>
            </a:r>
            <a:r>
              <a:rPr lang="it-IT" dirty="0"/>
              <a:t>deve mantenere una costante e attiva relazione in funzione dell’interesse del minore.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C7D912-3C4A-4F86-A06D-3684B680D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5181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>
                <a:solidFill>
                  <a:schemeClr val="accent6">
                    <a:lumMod val="75000"/>
                  </a:schemeClr>
                </a:solidFill>
                <a:latin typeface="+mn-lt"/>
              </a:rPr>
              <a:t>IL CO.GE.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PUO’ ESSERE UN OPERATORE DEI SERVIZI TERRITORIALI??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Si, ma a condizione che non abbia mai rivestito altro incarico a favore della famiglia o di uno dei suoi membri;</a:t>
            </a:r>
          </a:p>
          <a:p>
            <a:pPr algn="just"/>
            <a:r>
              <a:rPr lang="it-IT"/>
              <a:t>Il Co.Ge. </a:t>
            </a:r>
            <a:r>
              <a:rPr lang="it-IT" dirty="0"/>
              <a:t>che lavora nei Servizi dovrà creare un dialogo costruttivo con l’Ente di appartenenza in modo da preservare l’intervento da rischi collegati a dinamiche di ruolo all’interno dell’equipe psicosociale, conflitti di interesse o sovrapposizione di ruoli anche per il futuro;</a:t>
            </a:r>
          </a:p>
          <a:p>
            <a:pPr algn="just"/>
            <a:r>
              <a:rPr lang="it-IT" dirty="0"/>
              <a:t>Sarebbe bene che ogni Servizio si dotasse di un regolamento operativo interno che permetta di conciliare l’intervento di Coordinazione Genitoriale con l’offerta degli interventi;</a:t>
            </a:r>
          </a:p>
          <a:p>
            <a:pPr algn="just"/>
            <a:r>
              <a:rPr lang="it-IT" dirty="0"/>
              <a:t>L’Ente dovrebbe individuare, rispetto al compenso di una Coordinazione Genitoriale, l’eventuale compartecipazione economica da parte dei genitori conflittuali equamente ripartita, anche simbolica.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1BCAB82-86E6-E279-F0A9-F43FC78F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466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QUANDO SI ATTIVA L’INTERVENTO DA PARTE DEI SERVIZI TERRITORIALI?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algn="just"/>
            <a:r>
              <a:rPr lang="it-IT" dirty="0"/>
              <a:t>Per riorganizzare il lavoro con famiglie conosciute da anni e con le quali non si stanno ottenendo risultati concreti in termini di contenimento della conflittualità, di protezione dei bambini e di tutela dei diritti di adulti e bambini;</a:t>
            </a:r>
          </a:p>
          <a:p>
            <a:pPr algn="just"/>
            <a:r>
              <a:rPr lang="it-IT" dirty="0"/>
              <a:t>a ricevimento di un mandato da parte del Tribunale di un lavoro con i genitori altamente conflittuali;</a:t>
            </a:r>
          </a:p>
          <a:p>
            <a:pPr algn="just"/>
            <a:r>
              <a:rPr lang="it-IT" dirty="0"/>
              <a:t>su richiesta spontanea di genitori e/o avvocati per offrire un valido aiuto nell’ideare il piano genitoriale, metterlo in pratica e valutarlo in itinere; </a:t>
            </a:r>
          </a:p>
          <a:p>
            <a:pPr algn="just"/>
            <a:r>
              <a:rPr lang="it-IT" dirty="0"/>
              <a:t>a seguito di una valutazione richiesta dall’Autorità Giudiziaria come proposta ai genitori e comunicazione al Tribunale.</a:t>
            </a:r>
          </a:p>
          <a:p>
            <a:pPr marL="0" indent="0" algn="just">
              <a:buNone/>
            </a:pPr>
            <a:br>
              <a:rPr lang="it-IT" dirty="0"/>
            </a:br>
            <a:r>
              <a:rPr lang="it-IT" dirty="0"/>
              <a:t>In merito alla riservatezza, i genitori devono essere informati degli obblighi e delle facoltà di segnalazione a cui gli esercenti di pubblico servizio sono tenuti per legge. </a:t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987980-5247-8D37-713F-02C23B78D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3048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3C81B9-A910-DD45-FF94-2BE99F9E8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DISCUSSIONE ED ESEMPI RISPETTO A CASI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9C7E9E-190E-AEB0-484F-F068B1269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Si ringrazia per l’attenzione!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dirty="0"/>
              <a:t>DOTT.SSA PAOLA MARFORIO</a:t>
            </a:r>
          </a:p>
          <a:p>
            <a:pPr marL="0" indent="0" algn="ctr">
              <a:buNone/>
            </a:pPr>
            <a:r>
              <a:rPr lang="it-IT" dirty="0">
                <a:hlinkClick r:id="rId2"/>
              </a:rPr>
              <a:t>marforio@paolamarforio.it</a:t>
            </a:r>
            <a:r>
              <a:rPr lang="it-IT" dirty="0"/>
              <a:t> </a:t>
            </a:r>
          </a:p>
          <a:p>
            <a:pPr marL="0" indent="0" algn="ctr">
              <a:buNone/>
            </a:pPr>
            <a:r>
              <a:rPr lang="it-IT" dirty="0"/>
              <a:t>3473671968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AE37094-B8D5-1A15-CA93-98AEA7701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0756602-DC78-7F85-BA68-B9FB14347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954" y="2069163"/>
            <a:ext cx="1895238" cy="2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9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C3BA0C-9DD7-E5CD-728F-DE6781F67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COS’E’ LA COORDINAZIONE GENITORIALE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891189-321C-ECC4-F3FF-5D801999E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E’ un processo di risoluzione alternativa delle controversie (ADR, Alternative Dispute </a:t>
            </a:r>
            <a:r>
              <a:rPr lang="it-IT" dirty="0" err="1"/>
              <a:t>Resolution</a:t>
            </a:r>
            <a:r>
              <a:rPr lang="it-IT" dirty="0"/>
              <a:t>) che ha come obiettivo la tutela del minore attraverso il sostegno e l’aiuto specialistico ai genitori altamente conflittuali. </a:t>
            </a:r>
          </a:p>
          <a:p>
            <a:pPr algn="just"/>
            <a:r>
              <a:rPr lang="it-IT" dirty="0"/>
              <a:t>Una funzione a cavallo tra la sfera della salute mentale e la sfera giuridica che combina monitoraggio, formazione, gestione del caso e del conflitto, risoluzione di controversie e, alle volte, funzioni decisionali. </a:t>
            </a:r>
          </a:p>
          <a:p>
            <a:pPr algn="just"/>
            <a:r>
              <a:rPr lang="it-IT" dirty="0"/>
              <a:t>E’ condotto da un professionista in materia di salute mentale o di diritto di famiglia, o da un mediatore familiare certificato, qualificato e accreditato secondo le norme e le leggi della propria giurisdizione, con esperienza pratica professionale in casi familiari altamente conflittuali.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477562F-A3CF-91B2-CADE-9AB0B444D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081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ORIGINI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51963"/>
            <a:ext cx="10515600" cy="49409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La Coordinazione Genitoriale nasce negli Stati uniti a partire dal 1990 come una delle risposte alla crescita esponenziale dei divorzi, con particolare riferimento a quelli conflittuali.</a:t>
            </a:r>
          </a:p>
          <a:p>
            <a:pPr algn="just"/>
            <a:r>
              <a:rPr lang="it-IT" b="1" u="sng" dirty="0" err="1"/>
              <a:t>Debra</a:t>
            </a:r>
            <a:r>
              <a:rPr lang="it-IT" b="1" u="sng" dirty="0"/>
              <a:t> Carter</a:t>
            </a:r>
            <a:r>
              <a:rPr lang="it-IT" b="1" dirty="0"/>
              <a:t> </a:t>
            </a:r>
            <a:r>
              <a:rPr lang="it-IT" dirty="0"/>
              <a:t>offre un modello integrato, che comprende diverse competenze: </a:t>
            </a:r>
          </a:p>
          <a:p>
            <a:pPr marL="0" indent="0" algn="just">
              <a:buNone/>
            </a:pPr>
            <a:r>
              <a:rPr lang="it-IT" dirty="0"/>
              <a:t>	- </a:t>
            </a:r>
            <a:r>
              <a:rPr lang="it-IT" b="1" dirty="0"/>
              <a:t>valutazione</a:t>
            </a:r>
            <a:r>
              <a:rPr lang="it-IT" dirty="0"/>
              <a:t> delle reazioni e dei comportamenti degli adulti e dei bambini quando il sistema familiare è sotto stress, distinguendo processi di sviluppo normali o patologici per individuare situazioni che richiedono un intervento specializzato;</a:t>
            </a:r>
          </a:p>
          <a:p>
            <a:pPr marL="0" indent="0" algn="just">
              <a:buNone/>
            </a:pPr>
            <a:r>
              <a:rPr lang="it-IT" dirty="0"/>
              <a:t>	- </a:t>
            </a:r>
            <a:r>
              <a:rPr lang="it-IT" b="1" dirty="0"/>
              <a:t>aiuto</a:t>
            </a:r>
            <a:r>
              <a:rPr lang="it-IT" dirty="0"/>
              <a:t> ai genitori per sviluppare un progetto che tenga conto delle esigenze primarie dei figli, fornendo loro conoscenze relative allo sviluppo infantile, sugli effetti della separazione e del conflitto, sulla comunicazione efficace e sulle strade percorribili per la risoluzione dei conflitti;</a:t>
            </a:r>
          </a:p>
          <a:p>
            <a:pPr marL="0" indent="0" algn="just">
              <a:buNone/>
            </a:pPr>
            <a:r>
              <a:rPr lang="it-IT" dirty="0"/>
              <a:t>	- </a:t>
            </a:r>
            <a:r>
              <a:rPr lang="it-IT" b="1" dirty="0"/>
              <a:t>gestione dei casi</a:t>
            </a:r>
            <a:r>
              <a:rPr lang="it-IT" dirty="0"/>
              <a:t>, attraverso capacità che offrano risoluzioni delle problematiche che si presentano via via (gestione reattiva) oppure capacità tese ad evitare l’insorgere di problemi comuni (gestione preventiva);</a:t>
            </a:r>
          </a:p>
          <a:p>
            <a:pPr marL="0" indent="0" algn="just">
              <a:buNone/>
            </a:pPr>
            <a:r>
              <a:rPr lang="it-IT" dirty="0"/>
              <a:t>	- è indispensabile la </a:t>
            </a:r>
            <a:r>
              <a:rPr lang="it-IT" b="1" dirty="0"/>
              <a:t>conoscenza delle leggi</a:t>
            </a:r>
            <a:r>
              <a:rPr lang="it-IT" dirty="0"/>
              <a:t> e delle norme che regolano la separazione e il divorzio per lavorare in modo sinergico con avvocati, con il tribunale e con tutte le figure professionali coinvolte nel caso.	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D12D680-AD27-CBCA-10AA-2361E454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9920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COORDINATORE GENITORIALE E MEDIATORE FAMILIARE: DIFFERENZE DI RUOLO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Sebbene per certi versi la figura del Coordinatore Genitoriale possa apparire sovrapponibile a quella del Mediatore Familiare, presenta invece delle diversità:</a:t>
            </a:r>
          </a:p>
          <a:p>
            <a:pPr algn="just"/>
            <a:r>
              <a:rPr lang="it-IT" dirty="0"/>
              <a:t>- </a:t>
            </a:r>
            <a:r>
              <a:rPr lang="it-IT"/>
              <a:t>il Co.Ge. </a:t>
            </a:r>
            <a:r>
              <a:rPr lang="it-IT" dirty="0"/>
              <a:t>Ha un </a:t>
            </a:r>
            <a:r>
              <a:rPr lang="it-IT" b="1" dirty="0"/>
              <a:t>ruolo educativo</a:t>
            </a:r>
            <a:r>
              <a:rPr lang="it-IT" dirty="0"/>
              <a:t>: trasmette conoscenze sulla psicologia infantile e sulle tecniche di comunicazione efficace;</a:t>
            </a:r>
          </a:p>
          <a:p>
            <a:pPr algn="just"/>
            <a:r>
              <a:rPr lang="it-IT" dirty="0"/>
              <a:t>- </a:t>
            </a:r>
            <a:r>
              <a:rPr lang="it-IT"/>
              <a:t>il Co.Ge. </a:t>
            </a:r>
            <a:r>
              <a:rPr lang="it-IT" b="1" dirty="0"/>
              <a:t>vigila sull’osservanza dei provvedimenti </a:t>
            </a:r>
            <a:r>
              <a:rPr lang="it-IT" dirty="0"/>
              <a:t>emessi dal Tribunale e sull’aderenza, da parte dei genitori, rispetto alle indicazioni ricevute;</a:t>
            </a:r>
          </a:p>
          <a:p>
            <a:pPr algn="just"/>
            <a:r>
              <a:rPr lang="it-IT" dirty="0"/>
              <a:t>- </a:t>
            </a:r>
            <a:r>
              <a:rPr lang="it-IT"/>
              <a:t>il Co.Ge. </a:t>
            </a:r>
            <a:r>
              <a:rPr lang="it-IT" b="1" dirty="0"/>
              <a:t>può incontrare i minori e altre figure significative</a:t>
            </a:r>
            <a:r>
              <a:rPr lang="it-IT" dirty="0"/>
              <a:t>, coordinandosi con tutti i professionisti coinvolti nel caso;</a:t>
            </a:r>
          </a:p>
          <a:p>
            <a:pPr algn="just"/>
            <a:r>
              <a:rPr lang="it-IT" dirty="0"/>
              <a:t>- </a:t>
            </a:r>
            <a:r>
              <a:rPr lang="it-IT"/>
              <a:t>il Co.Ge. </a:t>
            </a:r>
            <a:r>
              <a:rPr lang="it-IT" b="1" dirty="0"/>
              <a:t>può riferire al Tribunale </a:t>
            </a:r>
            <a:r>
              <a:rPr lang="it-IT" dirty="0"/>
              <a:t>l’andamento del caso.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7DB0AA-1C69-BBE6-4B51-FFB519EA2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373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3DF0D7-2955-4F10-FB94-10DCC515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A CHI E’ RIVOLTA LA COORDINAZIONE GENITORIALE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1201F7-37E3-1313-026A-2BBEEB0C1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E’ rivolta ai genitori la cui perdurante ed elevata conflittualità non consente loro di garantire al figlio quella serenità e quella spontaneità necessarie per non incorrere in un rischio evolutivo, ma per proseguire in maniera sana ed armonica nel proprio processo di crescita.</a:t>
            </a:r>
          </a:p>
          <a:p>
            <a:pPr algn="just"/>
            <a:r>
              <a:rPr lang="it-IT" dirty="0"/>
              <a:t>Prevede la presenza di un terzo imparziale che aiuti i genitori conflittuali ad assumere comportamenti rispettosi del diritto del minore di poter godere della </a:t>
            </a:r>
            <a:r>
              <a:rPr lang="it-IT" dirty="0" err="1"/>
              <a:t>bigenitorialità</a:t>
            </a:r>
            <a:r>
              <a:rPr lang="it-IT" dirty="0"/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59A085-4DC9-0B57-AAB3-0082C6FC0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941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84033B-E12F-5BD9-9F87-54D2AB8CD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RUOLO DEL COORDINATORE GENITORIALE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4F36DA-4EAA-A424-D452-31D96B6E9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183"/>
            <a:ext cx="10515600" cy="56877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Assistenza dei co-genitori coinvolti in un rapporto conflittuale a mettere in atto il loro piano genitoriale attraverso modalità funzionali ai bisogni del minore;</a:t>
            </a:r>
          </a:p>
          <a:p>
            <a:pPr algn="just"/>
            <a:r>
              <a:rPr lang="it-IT" dirty="0"/>
              <a:t>Protezione e sostegno di relazioni sicure, sane e significative tra genitori e figli.</a:t>
            </a:r>
          </a:p>
          <a:p>
            <a:pPr algn="just"/>
            <a:r>
              <a:rPr lang="it-IT" dirty="0"/>
              <a:t>Offre ai genitori che non sono in grado o non sono disposti a prendere decisioni genitoriali congiunte, l’opportunità di comunicare in modo efficace, rispettare gli accordi genitoriali e i provvedimenti del Tribunale, proteggendo i propri figli dall'impatto del conflitto genitoriale. </a:t>
            </a:r>
          </a:p>
          <a:p>
            <a:pPr algn="just"/>
            <a:r>
              <a:rPr lang="it-IT" dirty="0"/>
              <a:t>Un Coordinatore Genitoriale formula raccomandazioni, suggerisce soluzioni e, nel limite del mandato ricevuto, può anche assumere decisioni nell’interesse del minore. </a:t>
            </a:r>
          </a:p>
          <a:p>
            <a:pPr algn="just"/>
            <a:r>
              <a:rPr lang="it-IT" b="1" dirty="0"/>
              <a:t>Sfera decisionale: </a:t>
            </a:r>
            <a:r>
              <a:rPr lang="it-IT" dirty="0"/>
              <a:t>La competenza del Coordinatore Genitoriale deve essere limitata alle questioni identificate nel procedimento del tribunale o nel contratto tra co-genitori. Egli deve avere la competenza decisionale, come specificato nel provvedimento del tribunale o nel contratto tra co-genitori, per decidere in merito a diverse questioni, quali ad esempio: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Piccole modifiche o chiarimenti sul tempo di permanenza o sulle condizioni delle visite tra cui, vacanze, festività e variazioni temporanee rispetto al piano genitoriale esistente;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Procedure per il passaggio o lo scambio dei figli, inclusi data, ora, luogo, mezzi di trasporto e trasportatore;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Gestione dell'assistenza sanitaria, incluse, a titolo esemplificativo, visite mediche, odontoiatriche, oculistiche, ecc..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FB1351A-CF2F-57EC-5EE2-D5C4014C9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720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838200" y="-788564"/>
            <a:ext cx="10515600" cy="115369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91905"/>
            <a:ext cx="10515600" cy="4885058"/>
          </a:xfrm>
        </p:spPr>
        <p:txBody>
          <a:bodyPr>
            <a:normAutofit lnSpcReduction="10000"/>
          </a:bodyPr>
          <a:lstStyle/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Aspetti legati allo sviluppo dei figli, inclusi - ma non limitati a - interventi educativi, orario in cui devono andare a dormire, alimentazione e aiuto; nello svolgimento dei compiti a casa;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Psicoterapia o altre cure per la salute mentale, per i figli e i co-genitori;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Istruzione o strutture di assistenza all’infanzia, compresa la scelta della scuola, tutoraggio, centri estivi, partecipazione a programmi di educazione speciale o altre importanti decisioni educative;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 Arricchimento personale e attività extracurricolari, compresi campi estivi e occupazione;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Pratica ed insegnamento della religione;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Organizzazione di viaggi e delle pratiche per il passaporto dei figli;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Abbigliamento e beni personali dei figli;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Comunicazione verbale o scritta, comprese eventuali forme di comunicazione elettronica tra co-genitori in merito ai figli;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D119B0-D97E-7A1E-9EBC-86D21E035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527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2F8EE">
                <a:alpha val="0"/>
                <a:lumMod val="0"/>
                <a:lumOff val="100000"/>
              </a:srgb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838200" y="-75500"/>
            <a:ext cx="10515600" cy="44062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32514"/>
            <a:ext cx="10515600" cy="5044449"/>
          </a:xfrm>
        </p:spPr>
        <p:txBody>
          <a:bodyPr>
            <a:normAutofit/>
          </a:bodyPr>
          <a:lstStyle/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Cambiamenti dell'aspetto esteriore dei figli, inclusi tagli di capelli, tatuaggi, piercing all'orecchio e al corpo e chirurgia estetica;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Ruoli e contatti con altre figure significative per i figli, possibili innamoramenti e famiglie allargate;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/>
              <a:t> Monitoraggio dell’abuso di sostanze e relative analisi di uno o entrambi i co-genitori o dei figli, incluso l'accesso ai risultati di tali analisi;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 err="1"/>
              <a:t>Coaching</a:t>
            </a:r>
            <a:r>
              <a:rPr lang="it-IT" dirty="0"/>
              <a:t> su genitorialità per uno o entrambi i co-genitori.</a:t>
            </a:r>
          </a:p>
          <a:p>
            <a:pPr marL="457200" lvl="1" indent="0" algn="just">
              <a:buNone/>
            </a:pPr>
            <a:endParaRPr lang="it-IT" dirty="0"/>
          </a:p>
          <a:p>
            <a:pPr marL="457200" lvl="1" indent="0" algn="just">
              <a:buNone/>
            </a:pPr>
            <a:r>
              <a:rPr lang="it-IT" sz="2800" dirty="0"/>
              <a:t>Un Coordinatore Genitoriale non deve prendere decisioni che potrebbero cambiare l’affidamento o modificare sostanzialmente il piano genitoriale.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58650FC-89A4-7A22-EB2A-DCB5D2EFF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Dott.ssa Paola Marforio - marforio@paolamarforio.it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7083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1942</TotalTime>
  <Words>3514</Words>
  <Application>Microsoft Office PowerPoint</Application>
  <PresentationFormat>Widescreen</PresentationFormat>
  <Paragraphs>187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Tema di Office</vt:lpstr>
      <vt:lpstr>  Seminario on line a RIFLESSIONI E CAMBIAMENTI OPERATIVI ALLA LUCE DELLA RIFORMA CARTABIA 11 maggio 2023  Regione Piemonte, Assessorato all’Infanzia genitorialità e famiglia</vt:lpstr>
      <vt:lpstr>IL COORDINATORE GENITORIALE:   FOCUS SULLE FUNZIONI E RAPPORTI CON I SERVIZI</vt:lpstr>
      <vt:lpstr>COS’E’ LA COORDINAZIONE GENITORIALE</vt:lpstr>
      <vt:lpstr>ORIGINI</vt:lpstr>
      <vt:lpstr>COORDINATORE GENITORIALE E MEDIATORE FAMILIARE: DIFFERENZE DI RUOLO</vt:lpstr>
      <vt:lpstr>A CHI E’ RIVOLTA LA COORDINAZIONE GENITORIALE</vt:lpstr>
      <vt:lpstr>RUOLO DEL COORDINATORE GENITORIALE</vt:lpstr>
      <vt:lpstr>Presentazione standard di PowerPoint</vt:lpstr>
      <vt:lpstr>Presentazione standard di PowerPoint</vt:lpstr>
      <vt:lpstr>LINEE GUIDA COORDINATORE GENITORIALE</vt:lpstr>
      <vt:lpstr>Presentazione standard di PowerPoint</vt:lpstr>
      <vt:lpstr>Presentazione standard di PowerPoint</vt:lpstr>
      <vt:lpstr>COSA INDAGARE NELLA PARTE INIZIALE DEL LAVORO</vt:lpstr>
      <vt:lpstr>OBIETTIVI DELLA COORDINAZIONE GENITORIALE </vt:lpstr>
      <vt:lpstr>VANTAGGI PER I FIGLI</vt:lpstr>
      <vt:lpstr>VANTAGGI DELLA COOPERAZIONE FRA IL COORDINATORE GENITORIALE, GLI OPERATORI DEI SERVIZI E, SE PRESENTI, GLI SPECIALISTI </vt:lpstr>
      <vt:lpstr>Presentazione standard di PowerPoint</vt:lpstr>
      <vt:lpstr>LA CO.GE IN CONCRETO</vt:lpstr>
      <vt:lpstr>LA CO.GE IN CONCRETO</vt:lpstr>
      <vt:lpstr>LA CO.GE IN CONCRETO</vt:lpstr>
      <vt:lpstr>LA CO.GE IN CONCRETO</vt:lpstr>
      <vt:lpstr>LA CO.GE IN CONCRETO</vt:lpstr>
      <vt:lpstr>LA CO.GE IN CONCRETO</vt:lpstr>
      <vt:lpstr>LA CO.GE IN CONCRETO</vt:lpstr>
      <vt:lpstr>LA CO.GE IN CONCRETO</vt:lpstr>
      <vt:lpstr>LA CO.GE IN CONCRETO</vt:lpstr>
      <vt:lpstr>IL CO.GE. PUO’ ESSERE UN OPERATORE DEI SERVIZI TERRITORIALI??</vt:lpstr>
      <vt:lpstr>QUANDO SI ATTIVA L’INTERVENTO DA PARTE DEI SERVIZI TERRITORIALI?</vt:lpstr>
      <vt:lpstr>DISCUSSIONE ED ESEMPI RISPETTO A CASI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Coordinatore Genitoriale: focus sulle funzioni e rapporti con i servizi</dc:title>
  <dc:creator>Margherita Ostorero</dc:creator>
  <cp:lastModifiedBy>Margherita Ostorero</cp:lastModifiedBy>
  <cp:revision>44</cp:revision>
  <dcterms:created xsi:type="dcterms:W3CDTF">2023-02-26T10:37:54Z</dcterms:created>
  <dcterms:modified xsi:type="dcterms:W3CDTF">2023-05-10T13:38:46Z</dcterms:modified>
</cp:coreProperties>
</file>