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5"/>
    <p:sldMasterId id="2147483664" r:id="rId6"/>
    <p:sldMasterId id="2147483668" r:id="rId7"/>
    <p:sldMasterId id="2147483672" r:id="rId8"/>
    <p:sldMasterId id="2147483675" r:id="rId9"/>
  </p:sldMasterIdLst>
  <p:notesMasterIdLst>
    <p:notesMasterId r:id="rId59"/>
  </p:notesMasterIdLst>
  <p:sldIdLst>
    <p:sldId id="274" r:id="rId10"/>
    <p:sldId id="275" r:id="rId11"/>
    <p:sldId id="276" r:id="rId12"/>
    <p:sldId id="280" r:id="rId13"/>
    <p:sldId id="281" r:id="rId14"/>
    <p:sldId id="283" r:id="rId15"/>
    <p:sldId id="282" r:id="rId16"/>
    <p:sldId id="277" r:id="rId17"/>
    <p:sldId id="284" r:id="rId18"/>
    <p:sldId id="285" r:id="rId19"/>
    <p:sldId id="287" r:id="rId20"/>
    <p:sldId id="288" r:id="rId21"/>
    <p:sldId id="299" r:id="rId22"/>
    <p:sldId id="298" r:id="rId23"/>
    <p:sldId id="278" r:id="rId24"/>
    <p:sldId id="291" r:id="rId25"/>
    <p:sldId id="292" r:id="rId26"/>
    <p:sldId id="293" r:id="rId27"/>
    <p:sldId id="294" r:id="rId28"/>
    <p:sldId id="295" r:id="rId29"/>
    <p:sldId id="296" r:id="rId30"/>
    <p:sldId id="306" r:id="rId31"/>
    <p:sldId id="307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00" r:id="rId42"/>
    <p:sldId id="318" r:id="rId43"/>
    <p:sldId id="319" r:id="rId44"/>
    <p:sldId id="302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01" r:id="rId54"/>
    <p:sldId id="303" r:id="rId55"/>
    <p:sldId id="304" r:id="rId56"/>
    <p:sldId id="305" r:id="rId57"/>
    <p:sldId id="266" r:id="rId58"/>
  </p:sldIdLst>
  <p:sldSz cx="9144000" cy="5143500" type="screen16x9"/>
  <p:notesSz cx="6858000" cy="9144000"/>
  <p:defaultTextStyle>
    <a:defPPr>
      <a:defRPr lang="it-IT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434C91AF-4C42-40B1-B21C-80760C76A54D}">
          <p14:sldIdLst>
            <p14:sldId id="274"/>
            <p14:sldId id="275"/>
          </p14:sldIdLst>
        </p14:section>
        <p14:section name="1. Costruire una Comunità MaaS" id="{E37128F0-BA04-44EF-B9D3-A976CF5AEA5C}">
          <p14:sldIdLst>
            <p14:sldId id="276"/>
            <p14:sldId id="280"/>
            <p14:sldId id="281"/>
            <p14:sldId id="283"/>
            <p14:sldId id="282"/>
          </p14:sldIdLst>
        </p14:section>
        <p14:section name="2. Membri della Comunità" id="{3F35EB4B-4883-4955-A71B-08A4F45FBC84}">
          <p14:sldIdLst>
            <p14:sldId id="277"/>
            <p14:sldId id="284"/>
            <p14:sldId id="285"/>
            <p14:sldId id="287"/>
            <p14:sldId id="288"/>
            <p14:sldId id="299"/>
            <p14:sldId id="298"/>
          </p14:sldIdLst>
        </p14:section>
        <p14:section name="3. Principi che guidano la Comunità" id="{0A0EF184-57F4-486B-AB91-FE4A5993383F}">
          <p14:sldIdLst>
            <p14:sldId id="278"/>
            <p14:sldId id="291"/>
            <p14:sldId id="292"/>
            <p14:sldId id="293"/>
            <p14:sldId id="294"/>
            <p14:sldId id="295"/>
            <p14:sldId id="296"/>
            <p14:sldId id="306"/>
          </p14:sldIdLst>
        </p14:section>
        <p14:section name="Una Comunità con regole efficaci" id="{233A4083-07DC-4CB3-836A-DEE285F33EBE}">
          <p14:sldIdLst>
            <p14:sldId id="307"/>
            <p14:sldId id="309"/>
            <p14:sldId id="310"/>
            <p14:sldId id="311"/>
            <p14:sldId id="312"/>
          </p14:sldIdLst>
        </p14:section>
        <p14:section name="Le regole" id="{FA190D55-DA10-4B08-9F90-C5F512F3E574}">
          <p14:sldIdLst>
            <p14:sldId id="313"/>
            <p14:sldId id="314"/>
            <p14:sldId id="315"/>
            <p14:sldId id="316"/>
            <p14:sldId id="317"/>
            <p14:sldId id="300"/>
            <p14:sldId id="318"/>
            <p14:sldId id="319"/>
            <p14:sldId id="302"/>
            <p14:sldId id="320"/>
            <p14:sldId id="321"/>
            <p14:sldId id="322"/>
            <p14:sldId id="323"/>
            <p14:sldId id="324"/>
            <p14:sldId id="325"/>
            <p14:sldId id="326"/>
          </p14:sldIdLst>
        </p14:section>
        <p14:section name="Domande e risposte" id="{324A9800-BA7F-4C9B-8EE9-FB5280329E57}">
          <p14:sldIdLst>
            <p14:sldId id="327"/>
          </p14:sldIdLst>
        </p14:section>
        <p14:section name="Conclusione" id="{B6BA46D7-47CE-4118-B717-0DF95004148F}">
          <p14:sldIdLst>
            <p14:sldId id="301"/>
            <p14:sldId id="303"/>
            <p14:sldId id="304"/>
            <p14:sldId id="305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95D"/>
    <a:srgbClr val="20495D"/>
    <a:srgbClr val="34D5AE"/>
    <a:srgbClr val="084A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1F75B2-D8A3-4CC8-B9EC-B3FB7600A09D}" v="1636" dt="2023-06-26T15:58:36.883"/>
    <p1510:client id="{50B79EB7-87B4-43C8-B70E-337CF6422DB9}" v="14" vWet="16" dt="2023-06-26T15:37:51.357"/>
    <p1510:client id="{A12970A5-58F3-C82B-B8B0-21907A7143BE}" v="866" dt="2023-06-26T10:31:08.030"/>
    <p1510:client id="{EB1F1FD9-EE9B-86C3-5197-3551D36DF858}" v="3" dt="2023-06-26T10:37:59.5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08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5" Type="http://schemas.openxmlformats.org/officeDocument/2006/relationships/slideMaster" Target="slideMasters/slideMaster1.xml"/><Relationship Id="rId61" Type="http://schemas.openxmlformats.org/officeDocument/2006/relationships/viewProps" Target="view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microsoft.com/office/2015/10/relationships/revisionInfo" Target="revisionInfo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FE9E9-8980-BA40-89F8-3D599EB5625A}" type="datetimeFigureOut">
              <a:rPr lang="en-GB" smtClean="0"/>
              <a:t>26/06/2023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F8E283-2319-9D49-ACC6-C6FA09FEEA8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847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6112" y="535481"/>
            <a:ext cx="5579202" cy="124381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200" b="1" i="0" baseline="0">
                <a:solidFill>
                  <a:srgbClr val="20495D"/>
                </a:solidFill>
                <a:latin typeface="Work Sans Black" panose="00000A00000000000000" pitchFamily="2" charset="0"/>
                <a:ea typeface="Work Sans Black" panose="00000A00000000000000" pitchFamily="2" charset="0"/>
                <a:cs typeface="Work Sans Black" panose="00000A00000000000000" pitchFamily="2" charset="0"/>
              </a:defRPr>
            </a:lvl1pPr>
          </a:lstStyle>
          <a:p>
            <a:r>
              <a:rPr lang="it-IT"/>
              <a:t>Fare click per modificare</a:t>
            </a:r>
            <a:br>
              <a:rPr lang="it-IT"/>
            </a:br>
            <a:r>
              <a:rPr lang="it-IT"/>
              <a:t>stile della titolazione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6112" y="3049871"/>
            <a:ext cx="2284459" cy="58595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1800" b="0" i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Nome e Cognome</a:t>
            </a:r>
            <a:endParaRPr lang="en-US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7068457" y="4719014"/>
            <a:ext cx="1712685" cy="30292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3429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200"/>
          </a:p>
        </p:txBody>
      </p:sp>
      <p:sp>
        <p:nvSpPr>
          <p:cNvPr id="11" name="Segnaposto testo 10"/>
          <p:cNvSpPr>
            <a:spLocks noGrp="1"/>
          </p:cNvSpPr>
          <p:nvPr>
            <p:ph type="body" sz="quarter" idx="10" hasCustomPrompt="1"/>
          </p:nvPr>
        </p:nvSpPr>
        <p:spPr>
          <a:xfrm>
            <a:off x="7039654" y="4680404"/>
            <a:ext cx="1741488" cy="341539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rgbClr val="20495D"/>
                </a:solidFill>
                <a:latin typeface="Work Sans" panose="000005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solidFill>
                  <a:srgbClr val="20495D"/>
                </a:solidFill>
                <a:latin typeface="Work Sans" panose="000005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400">
                <a:solidFill>
                  <a:srgbClr val="20495D"/>
                </a:solidFill>
                <a:latin typeface="Work Sans" panose="000005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400">
                <a:solidFill>
                  <a:srgbClr val="20495D"/>
                </a:solidFill>
                <a:latin typeface="Work Sans" panose="000005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400">
                <a:solidFill>
                  <a:srgbClr val="20495D"/>
                </a:solidFill>
                <a:latin typeface="Work Sans" panose="00000500000000000000" pitchFamily="2" charset="0"/>
              </a:defRPr>
            </a:lvl5pPr>
          </a:lstStyle>
          <a:p>
            <a:pPr lvl="0"/>
            <a:r>
              <a:rPr lang="it-IT"/>
              <a:t>Luogo, data</a:t>
            </a:r>
          </a:p>
        </p:txBody>
      </p:sp>
    </p:spTree>
    <p:extLst>
      <p:ext uri="{BB962C8B-B14F-4D97-AF65-F5344CB8AC3E}">
        <p14:creationId xmlns:p14="http://schemas.microsoft.com/office/powerpoint/2010/main" val="919765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4D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836112" y="1079767"/>
            <a:ext cx="7471776" cy="92834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="0" i="0" baseline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defRPr>
            </a:lvl1pPr>
          </a:lstStyle>
          <a:p>
            <a:r>
              <a:rPr lang="it-IT"/>
              <a:t>Fare click </a:t>
            </a:r>
            <a:br>
              <a:rPr lang="it-IT"/>
            </a:br>
            <a:r>
              <a:rPr lang="it-IT"/>
              <a:t>per modificare stile della titolazione</a:t>
            </a:r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6112" y="2266305"/>
            <a:ext cx="7471776" cy="204424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="0" i="0" baseline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2pPr>
            <a:lvl3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3pPr>
            <a:lvl4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4pPr>
            <a:lvl5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it-IT"/>
              <a:t>Fare click per modificare lo stile del testo</a:t>
            </a:r>
          </a:p>
        </p:txBody>
      </p:sp>
      <p:sp>
        <p:nvSpPr>
          <p:cNvPr id="16" name="Segnaposto testo 17"/>
          <p:cNvSpPr>
            <a:spLocks noGrp="1"/>
          </p:cNvSpPr>
          <p:nvPr>
            <p:ph type="body" sz="quarter" idx="13" hasCustomPrompt="1"/>
          </p:nvPr>
        </p:nvSpPr>
        <p:spPr>
          <a:xfrm>
            <a:off x="290513" y="488830"/>
            <a:ext cx="6132058" cy="5909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u="sng" baseline="0">
                <a:solidFill>
                  <a:schemeClr val="bg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it-IT"/>
              <a:t>Fare click per modificare lo stile della sezione</a:t>
            </a:r>
          </a:p>
        </p:txBody>
      </p:sp>
      <p:sp>
        <p:nvSpPr>
          <p:cNvPr id="8" name="Segnaposto numero diapositiva 5"/>
          <p:cNvSpPr txBox="1">
            <a:spLocks/>
          </p:cNvSpPr>
          <p:nvPr userDrawn="1"/>
        </p:nvSpPr>
        <p:spPr>
          <a:xfrm>
            <a:off x="290513" y="459010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A5F339-3F38-B34A-9204-D7C2323C7B60}" type="slidenum">
              <a:rPr lang="en-GB" sz="1400" b="0" i="0" smtClean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pPr algn="l"/>
              <a:t>‹N›</a:t>
            </a:fld>
            <a:endParaRPr lang="en-GB" sz="1400" b="0" i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385" y="4540192"/>
            <a:ext cx="1206615" cy="6033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836112" y="1079767"/>
            <a:ext cx="7471776" cy="92834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="0" i="0" baseline="0">
                <a:solidFill>
                  <a:srgbClr val="20495D"/>
                </a:solidFill>
                <a:latin typeface="Work Sans Light" charset="0"/>
                <a:ea typeface="Work Sans Light" charset="0"/>
                <a:cs typeface="Work Sans Light" charset="0"/>
              </a:defRPr>
            </a:lvl1pPr>
          </a:lstStyle>
          <a:p>
            <a:r>
              <a:rPr lang="it-IT"/>
              <a:t>Fare click </a:t>
            </a:r>
            <a:br>
              <a:rPr lang="it-IT"/>
            </a:br>
            <a:r>
              <a:rPr lang="it-IT"/>
              <a:t>per modificare stile della titolazione</a:t>
            </a:r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6112" y="2266305"/>
            <a:ext cx="7471776" cy="204424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="0" i="0" baseline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2pPr>
            <a:lvl3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3pPr>
            <a:lvl4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4pPr>
            <a:lvl5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it-IT"/>
              <a:t>Fare click per modificare lo stile del testo</a:t>
            </a:r>
          </a:p>
        </p:txBody>
      </p:sp>
      <p:sp>
        <p:nvSpPr>
          <p:cNvPr id="14" name="Segnaposto testo 17"/>
          <p:cNvSpPr>
            <a:spLocks noGrp="1"/>
          </p:cNvSpPr>
          <p:nvPr>
            <p:ph type="body" sz="quarter" idx="13" hasCustomPrompt="1"/>
          </p:nvPr>
        </p:nvSpPr>
        <p:spPr>
          <a:xfrm>
            <a:off x="290513" y="488830"/>
            <a:ext cx="6139316" cy="332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u="sng" baseline="0">
                <a:solidFill>
                  <a:srgbClr val="20495D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it-IT"/>
              <a:t>Fare click per modificare lo stile della sezione</a:t>
            </a:r>
          </a:p>
        </p:txBody>
      </p:sp>
      <p:sp>
        <p:nvSpPr>
          <p:cNvPr id="8" name="Segnaposto numero diapositiva 5"/>
          <p:cNvSpPr txBox="1">
            <a:spLocks/>
          </p:cNvSpPr>
          <p:nvPr userDrawn="1"/>
        </p:nvSpPr>
        <p:spPr>
          <a:xfrm>
            <a:off x="290513" y="459010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A5F339-3F38-B34A-9204-D7C2323C7B60}" type="slidenum">
              <a:rPr lang="en-GB" sz="1400" b="0" i="0" smtClean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rPr>
              <a:pPr algn="l"/>
              <a:t>‹N›</a:t>
            </a:fld>
            <a:endParaRPr lang="en-GB" sz="1400" b="0" i="0">
              <a:solidFill>
                <a:srgbClr val="20495D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zion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24" y="402336"/>
            <a:ext cx="2805935" cy="341071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836112" y="1527734"/>
            <a:ext cx="5573412" cy="92834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="1" i="0" baseline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defRPr>
            </a:lvl1pPr>
          </a:lstStyle>
          <a:p>
            <a:r>
              <a:rPr lang="it-IT"/>
              <a:t>Fare click per modificare stile </a:t>
            </a:r>
            <a:br>
              <a:rPr lang="it-IT"/>
            </a:br>
            <a:r>
              <a:rPr lang="it-IT"/>
              <a:t>della titolazione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6112" y="2712973"/>
            <a:ext cx="5573412" cy="157868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="0" i="0" baseline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2pPr>
            <a:lvl3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3pPr>
            <a:lvl4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4pPr>
            <a:lvl5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it-IT"/>
              <a:t>Fare click per modificare lo stile del testo</a:t>
            </a:r>
          </a:p>
        </p:txBody>
      </p:sp>
      <p:sp>
        <p:nvSpPr>
          <p:cNvPr id="10" name="Segnaposto testo 17"/>
          <p:cNvSpPr>
            <a:spLocks noGrp="1"/>
          </p:cNvSpPr>
          <p:nvPr>
            <p:ph type="body" sz="quarter" idx="13" hasCustomPrompt="1"/>
          </p:nvPr>
        </p:nvSpPr>
        <p:spPr>
          <a:xfrm>
            <a:off x="290512" y="488830"/>
            <a:ext cx="6248174" cy="4183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u="sng" baseline="0">
                <a:solidFill>
                  <a:srgbClr val="20495D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it-IT"/>
              <a:t>Fare click per modificare lo stile della sezione</a:t>
            </a:r>
          </a:p>
        </p:txBody>
      </p:sp>
      <p:sp>
        <p:nvSpPr>
          <p:cNvPr id="11" name="Segnaposto numero diapositiva 5"/>
          <p:cNvSpPr txBox="1">
            <a:spLocks/>
          </p:cNvSpPr>
          <p:nvPr userDrawn="1"/>
        </p:nvSpPr>
        <p:spPr>
          <a:xfrm>
            <a:off x="290513" y="459010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A5F339-3F38-B34A-9204-D7C2323C7B60}" type="slidenum">
              <a:rPr lang="en-GB" sz="1400" b="0" i="0" smtClean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rPr>
              <a:pPr algn="l"/>
              <a:t>‹N›</a:t>
            </a:fld>
            <a:endParaRPr lang="en-GB" sz="1400" b="0" i="0">
              <a:solidFill>
                <a:srgbClr val="20495D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657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zion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21" y="1246207"/>
            <a:ext cx="2612074" cy="2473339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007920" y="1949844"/>
            <a:ext cx="4330248" cy="142429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="1" i="0" u="sng" baseline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defRPr>
            </a:lvl1pPr>
          </a:lstStyle>
          <a:p>
            <a:r>
              <a:rPr lang="it-IT"/>
              <a:t>Fare click per </a:t>
            </a:r>
            <a:br>
              <a:rPr lang="it-IT"/>
            </a:br>
            <a:r>
              <a:rPr lang="it-IT"/>
              <a:t>modificare lo stile</a:t>
            </a:r>
            <a:br>
              <a:rPr lang="it-IT"/>
            </a:br>
            <a:r>
              <a:rPr lang="it-IT"/>
              <a:t>della titolazione</a:t>
            </a:r>
            <a:endParaRPr lang="en-US"/>
          </a:p>
        </p:txBody>
      </p:sp>
      <p:sp>
        <p:nvSpPr>
          <p:cNvPr id="5" name="Segnaposto numero diapositiva 5"/>
          <p:cNvSpPr txBox="1">
            <a:spLocks/>
          </p:cNvSpPr>
          <p:nvPr userDrawn="1"/>
        </p:nvSpPr>
        <p:spPr>
          <a:xfrm>
            <a:off x="290513" y="459010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A5F339-3F38-B34A-9204-D7C2323C7B60}" type="slidenum">
              <a:rPr lang="en-GB" sz="1400" b="0" i="0" smtClean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rPr>
              <a:pPr algn="l"/>
              <a:t>‹N›</a:t>
            </a:fld>
            <a:endParaRPr lang="en-GB" sz="1400" b="0" i="0">
              <a:solidFill>
                <a:srgbClr val="20495D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001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zion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836112" y="1527734"/>
            <a:ext cx="5573412" cy="92834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="1" i="0" baseline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defRPr>
            </a:lvl1pPr>
          </a:lstStyle>
          <a:p>
            <a:r>
              <a:rPr lang="it-IT"/>
              <a:t>Fare click per modificare stile </a:t>
            </a:r>
            <a:br>
              <a:rPr lang="it-IT"/>
            </a:br>
            <a:r>
              <a:rPr lang="it-IT"/>
              <a:t>della titolazione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6112" y="2712973"/>
            <a:ext cx="5573412" cy="157868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="0" i="0" baseline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2pPr>
            <a:lvl3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3pPr>
            <a:lvl4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4pPr>
            <a:lvl5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it-IT"/>
              <a:t>Fare click per modificare lo stile del testo</a:t>
            </a:r>
          </a:p>
        </p:txBody>
      </p:sp>
      <p:sp>
        <p:nvSpPr>
          <p:cNvPr id="10" name="Segnaposto testo 17"/>
          <p:cNvSpPr>
            <a:spLocks noGrp="1"/>
          </p:cNvSpPr>
          <p:nvPr>
            <p:ph type="body" sz="quarter" idx="13" hasCustomPrompt="1"/>
          </p:nvPr>
        </p:nvSpPr>
        <p:spPr>
          <a:xfrm>
            <a:off x="290512" y="488830"/>
            <a:ext cx="6119011" cy="3675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u="sng" baseline="0">
                <a:solidFill>
                  <a:srgbClr val="20495D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it-IT"/>
              <a:t>Fare click per modificare lo stile della sezione</a:t>
            </a:r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24" y="402336"/>
            <a:ext cx="2805935" cy="3410712"/>
          </a:xfrm>
          <a:prstGeom prst="rect">
            <a:avLst/>
          </a:prstGeom>
        </p:spPr>
      </p:pic>
      <p:sp>
        <p:nvSpPr>
          <p:cNvPr id="12" name="Segnaposto numero diapositiva 5"/>
          <p:cNvSpPr txBox="1">
            <a:spLocks/>
          </p:cNvSpPr>
          <p:nvPr userDrawn="1"/>
        </p:nvSpPr>
        <p:spPr>
          <a:xfrm>
            <a:off x="290513" y="459010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A5F339-3F38-B34A-9204-D7C2323C7B60}" type="slidenum">
              <a:rPr lang="en-GB" sz="1400" b="0" i="0" smtClean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rPr>
              <a:pPr algn="l"/>
              <a:t>‹N›</a:t>
            </a:fld>
            <a:endParaRPr lang="en-GB" sz="1400" b="0" i="0">
              <a:solidFill>
                <a:srgbClr val="20495D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3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Point_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836112" y="1079767"/>
            <a:ext cx="7471776" cy="124381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="0" i="0" baseline="0">
                <a:solidFill>
                  <a:srgbClr val="20495D"/>
                </a:solidFill>
                <a:latin typeface="Work Sans Light" charset="0"/>
                <a:ea typeface="Work Sans Light" charset="0"/>
                <a:cs typeface="Work Sans Light" charset="0"/>
              </a:defRPr>
            </a:lvl1pPr>
          </a:lstStyle>
          <a:p>
            <a:r>
              <a:rPr lang="it-IT"/>
              <a:t>Fare click </a:t>
            </a:r>
            <a:br>
              <a:rPr lang="it-IT"/>
            </a:br>
            <a:r>
              <a:rPr lang="it-IT"/>
              <a:t>per modificare</a:t>
            </a:r>
            <a:br>
              <a:rPr lang="it-IT"/>
            </a:br>
            <a:r>
              <a:rPr lang="it-IT"/>
              <a:t>stile della titolazione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2688" y="2655808"/>
            <a:ext cx="7471776" cy="154154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80000" marR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500" b="0" i="0" baseline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2pPr>
            <a:lvl3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3pPr>
            <a:lvl4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4pPr>
            <a:lvl5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0"/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it-IT"/>
          </a:p>
        </p:txBody>
      </p:sp>
      <p:sp>
        <p:nvSpPr>
          <p:cNvPr id="12" name="Segnaposto testo 17"/>
          <p:cNvSpPr>
            <a:spLocks noGrp="1"/>
          </p:cNvSpPr>
          <p:nvPr>
            <p:ph type="body" sz="quarter" idx="13" hasCustomPrompt="1"/>
          </p:nvPr>
        </p:nvSpPr>
        <p:spPr>
          <a:xfrm>
            <a:off x="290512" y="488830"/>
            <a:ext cx="6451373" cy="403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u="sng" baseline="0">
                <a:solidFill>
                  <a:srgbClr val="20495D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it-IT"/>
              <a:t>Fare click per modificare lo stile della sezione</a:t>
            </a:r>
          </a:p>
        </p:txBody>
      </p:sp>
      <p:sp>
        <p:nvSpPr>
          <p:cNvPr id="7" name="Segnaposto numero diapositiva 5"/>
          <p:cNvSpPr txBox="1">
            <a:spLocks/>
          </p:cNvSpPr>
          <p:nvPr userDrawn="1"/>
        </p:nvSpPr>
        <p:spPr>
          <a:xfrm>
            <a:off x="290513" y="459010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A5F339-3F38-B34A-9204-D7C2323C7B60}" type="slidenum">
              <a:rPr lang="en-GB" sz="1400" b="0" i="0" smtClean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rPr>
              <a:pPr algn="l"/>
              <a:t>‹N›</a:t>
            </a:fld>
            <a:endParaRPr lang="en-GB" sz="1400" b="0" i="0">
              <a:solidFill>
                <a:srgbClr val="20495D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782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Point_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04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836112" y="1079767"/>
            <a:ext cx="7471776" cy="124381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="0" i="0" baseline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defRPr>
            </a:lvl1pPr>
          </a:lstStyle>
          <a:p>
            <a:r>
              <a:rPr lang="it-IT"/>
              <a:t>Fare click </a:t>
            </a:r>
            <a:br>
              <a:rPr lang="it-IT"/>
            </a:br>
            <a:r>
              <a:rPr lang="it-IT"/>
              <a:t>per modificare</a:t>
            </a:r>
            <a:br>
              <a:rPr lang="it-IT"/>
            </a:br>
            <a:r>
              <a:rPr lang="it-IT"/>
              <a:t>stile della titolazione</a:t>
            </a:r>
            <a:endParaRPr lang="en-US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2688" y="2655808"/>
            <a:ext cx="7471776" cy="154154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80000" marR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500" b="0" i="0" baseline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2pPr>
            <a:lvl3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3pPr>
            <a:lvl4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4pPr>
            <a:lvl5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0"/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it-IT"/>
          </a:p>
        </p:txBody>
      </p:sp>
      <p:sp>
        <p:nvSpPr>
          <p:cNvPr id="22" name="Segnaposto testo 17"/>
          <p:cNvSpPr>
            <a:spLocks noGrp="1"/>
          </p:cNvSpPr>
          <p:nvPr>
            <p:ph type="body" sz="quarter" idx="13" hasCustomPrompt="1"/>
          </p:nvPr>
        </p:nvSpPr>
        <p:spPr>
          <a:xfrm>
            <a:off x="290512" y="488830"/>
            <a:ext cx="6632801" cy="3747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u="sng" baseline="0">
                <a:solidFill>
                  <a:schemeClr val="bg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it-IT"/>
              <a:t>Fare click per modificare lo stile della sezione</a:t>
            </a:r>
          </a:p>
        </p:txBody>
      </p:sp>
      <p:sp>
        <p:nvSpPr>
          <p:cNvPr id="8" name="Segnaposto numero diapositiva 5"/>
          <p:cNvSpPr txBox="1">
            <a:spLocks/>
          </p:cNvSpPr>
          <p:nvPr userDrawn="1"/>
        </p:nvSpPr>
        <p:spPr>
          <a:xfrm>
            <a:off x="290513" y="459010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A5F339-3F38-B34A-9204-D7C2323C7B60}" type="slidenum">
              <a:rPr lang="en-GB" sz="1400" b="0" i="0" smtClean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pPr algn="l"/>
              <a:t>‹N›</a:t>
            </a:fld>
            <a:endParaRPr lang="en-GB" sz="1400" b="0" i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716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Point_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4D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836112" y="1079767"/>
            <a:ext cx="7471776" cy="124381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="0" i="0" baseline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defRPr>
            </a:lvl1pPr>
          </a:lstStyle>
          <a:p>
            <a:r>
              <a:rPr lang="it-IT"/>
              <a:t>Fare click </a:t>
            </a:r>
            <a:br>
              <a:rPr lang="it-IT"/>
            </a:br>
            <a:r>
              <a:rPr lang="it-IT"/>
              <a:t>per modificare</a:t>
            </a:r>
            <a:br>
              <a:rPr lang="it-IT"/>
            </a:br>
            <a:r>
              <a:rPr lang="it-IT"/>
              <a:t>stile della titolazione</a:t>
            </a:r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2688" y="2655808"/>
            <a:ext cx="7471776" cy="154154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80000" marR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500" b="0" i="0" baseline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2pPr>
            <a:lvl3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3pPr>
            <a:lvl4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4pPr>
            <a:lvl5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0"/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it-IT"/>
          </a:p>
        </p:txBody>
      </p:sp>
      <p:sp>
        <p:nvSpPr>
          <p:cNvPr id="17" name="Segnaposto testo 17"/>
          <p:cNvSpPr>
            <a:spLocks noGrp="1"/>
          </p:cNvSpPr>
          <p:nvPr>
            <p:ph type="body" sz="quarter" idx="13" hasCustomPrompt="1"/>
          </p:nvPr>
        </p:nvSpPr>
        <p:spPr>
          <a:xfrm>
            <a:off x="290512" y="488830"/>
            <a:ext cx="6364287" cy="312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u="sng" baseline="0">
                <a:solidFill>
                  <a:schemeClr val="bg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it-IT"/>
              <a:t>Fare click per modificare lo stile della sezione</a:t>
            </a:r>
          </a:p>
        </p:txBody>
      </p:sp>
      <p:sp>
        <p:nvSpPr>
          <p:cNvPr id="20" name="Segnaposto numero diapositiva 5"/>
          <p:cNvSpPr txBox="1">
            <a:spLocks/>
          </p:cNvSpPr>
          <p:nvPr userDrawn="1"/>
        </p:nvSpPr>
        <p:spPr>
          <a:xfrm>
            <a:off x="290513" y="459010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A5F339-3F38-B34A-9204-D7C2323C7B60}" type="slidenum">
              <a:rPr lang="en-GB" sz="1400" b="0" i="0" smtClean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pPr algn="l"/>
              <a:t>‹N›</a:t>
            </a:fld>
            <a:endParaRPr lang="en-GB" sz="1400" b="0" i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385" y="4540192"/>
            <a:ext cx="1206615" cy="60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6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Point_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836112" y="1079767"/>
            <a:ext cx="7471776" cy="52043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1800" b="0" i="0" baseline="0">
                <a:solidFill>
                  <a:srgbClr val="20495D"/>
                </a:solidFill>
                <a:latin typeface="Work Sans Light" charset="0"/>
                <a:ea typeface="Work Sans Light" charset="0"/>
                <a:cs typeface="Work Sans Light" charset="0"/>
              </a:defRPr>
            </a:lvl1pPr>
          </a:lstStyle>
          <a:p>
            <a:r>
              <a:rPr lang="it-IT"/>
              <a:t>Fare click per modificare stile della titolazione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2688" y="1982970"/>
            <a:ext cx="7471776" cy="22143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34D5AE"/>
              </a:buClr>
              <a:buSzTx/>
              <a:buFont typeface=".PingFangSC-Regular" charset="-122"/>
              <a:buChar char="＞"/>
              <a:tabLst/>
              <a:defRPr sz="3000" b="1" i="0" baseline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2pPr>
            <a:lvl3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3pPr>
            <a:lvl4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4pPr>
            <a:lvl5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it-IT"/>
              <a:t>Fare clic per modificare gli stili</a:t>
            </a:r>
          </a:p>
          <a:p>
            <a:pPr lvl="0"/>
            <a:r>
              <a:rPr lang="it-IT"/>
              <a:t>Primo livello</a:t>
            </a:r>
          </a:p>
          <a:p>
            <a:pPr lvl="0"/>
            <a:r>
              <a:rPr lang="it-IT"/>
              <a:t>Primo livello</a:t>
            </a:r>
          </a:p>
        </p:txBody>
      </p:sp>
      <p:sp>
        <p:nvSpPr>
          <p:cNvPr id="12" name="Segnaposto testo 17"/>
          <p:cNvSpPr>
            <a:spLocks noGrp="1"/>
          </p:cNvSpPr>
          <p:nvPr>
            <p:ph type="body" sz="quarter" idx="13" hasCustomPrompt="1"/>
          </p:nvPr>
        </p:nvSpPr>
        <p:spPr>
          <a:xfrm>
            <a:off x="290513" y="488830"/>
            <a:ext cx="6538458" cy="352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u="sng" baseline="0">
                <a:solidFill>
                  <a:srgbClr val="20495D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it-IT"/>
              <a:t>Fare click per modificare lo stile della sezione</a:t>
            </a:r>
          </a:p>
        </p:txBody>
      </p:sp>
      <p:sp>
        <p:nvSpPr>
          <p:cNvPr id="7" name="Segnaposto numero diapositiva 5"/>
          <p:cNvSpPr txBox="1">
            <a:spLocks/>
          </p:cNvSpPr>
          <p:nvPr userDrawn="1"/>
        </p:nvSpPr>
        <p:spPr>
          <a:xfrm>
            <a:off x="290513" y="459010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A5F339-3F38-B34A-9204-D7C2323C7B60}" type="slidenum">
              <a:rPr lang="en-GB" sz="1400" b="0" i="0" smtClean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rPr>
              <a:pPr algn="l"/>
              <a:t>‹N›</a:t>
            </a:fld>
            <a:endParaRPr lang="en-GB" sz="1400" b="0" i="0">
              <a:solidFill>
                <a:srgbClr val="20495D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386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zion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21" y="1246207"/>
            <a:ext cx="2612074" cy="2473339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007920" y="1949844"/>
            <a:ext cx="4330248" cy="142429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="1" i="0" u="sng" baseline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defRPr>
            </a:lvl1pPr>
          </a:lstStyle>
          <a:p>
            <a:r>
              <a:rPr lang="it-IT"/>
              <a:t>Fare click per </a:t>
            </a:r>
            <a:br>
              <a:rPr lang="it-IT"/>
            </a:br>
            <a:r>
              <a:rPr lang="it-IT"/>
              <a:t>modificare lo stile</a:t>
            </a:r>
            <a:br>
              <a:rPr lang="it-IT"/>
            </a:br>
            <a:r>
              <a:rPr lang="it-IT"/>
              <a:t>della titolazione</a:t>
            </a:r>
            <a:endParaRPr lang="en-US"/>
          </a:p>
        </p:txBody>
      </p:sp>
      <p:sp>
        <p:nvSpPr>
          <p:cNvPr id="5" name="Segnaposto numero diapositiva 5"/>
          <p:cNvSpPr txBox="1">
            <a:spLocks/>
          </p:cNvSpPr>
          <p:nvPr userDrawn="1"/>
        </p:nvSpPr>
        <p:spPr>
          <a:xfrm>
            <a:off x="290513" y="459010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A5F339-3F38-B34A-9204-D7C2323C7B60}" type="slidenum">
              <a:rPr lang="en-GB" sz="1400" b="0" i="0" smtClean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rPr>
              <a:pPr algn="l"/>
              <a:t>‹N›</a:t>
            </a:fld>
            <a:endParaRPr lang="en-GB" sz="1400" b="0" i="0">
              <a:solidFill>
                <a:srgbClr val="20495D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92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_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04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836112" y="1079767"/>
            <a:ext cx="7471776" cy="124381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="0" i="0" baseline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defRPr>
            </a:lvl1pPr>
          </a:lstStyle>
          <a:p>
            <a:r>
              <a:rPr lang="it-IT"/>
              <a:t>Fare click </a:t>
            </a:r>
            <a:br>
              <a:rPr lang="it-IT"/>
            </a:br>
            <a:r>
              <a:rPr lang="it-IT"/>
              <a:t>per modificare</a:t>
            </a:r>
            <a:br>
              <a:rPr lang="it-IT"/>
            </a:br>
            <a:r>
              <a:rPr lang="it-IT"/>
              <a:t>stile della titolazione</a:t>
            </a:r>
            <a:endParaRPr lang="en-US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2688" y="2655808"/>
            <a:ext cx="7471776" cy="154154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80000" marR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500" b="0" i="0" baseline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2pPr>
            <a:lvl3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3pPr>
            <a:lvl4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4pPr>
            <a:lvl5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0"/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it-IT"/>
          </a:p>
        </p:txBody>
      </p:sp>
      <p:sp>
        <p:nvSpPr>
          <p:cNvPr id="22" name="Segnaposto testo 17"/>
          <p:cNvSpPr>
            <a:spLocks noGrp="1"/>
          </p:cNvSpPr>
          <p:nvPr>
            <p:ph type="body" sz="quarter" idx="13" hasCustomPrompt="1"/>
          </p:nvPr>
        </p:nvSpPr>
        <p:spPr>
          <a:xfrm>
            <a:off x="290512" y="488830"/>
            <a:ext cx="6632801" cy="3747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u="sng" baseline="0">
                <a:solidFill>
                  <a:schemeClr val="bg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it-IT"/>
              <a:t>Fare click per modificare lo stile della sezione</a:t>
            </a:r>
          </a:p>
        </p:txBody>
      </p:sp>
      <p:sp>
        <p:nvSpPr>
          <p:cNvPr id="8" name="Segnaposto numero diapositiva 5"/>
          <p:cNvSpPr txBox="1">
            <a:spLocks/>
          </p:cNvSpPr>
          <p:nvPr userDrawn="1"/>
        </p:nvSpPr>
        <p:spPr>
          <a:xfrm>
            <a:off x="290513" y="459010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A5F339-3F38-B34A-9204-D7C2323C7B60}" type="slidenum">
              <a:rPr lang="en-GB" sz="1400" b="0" i="0" smtClean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pPr algn="l"/>
              <a:t>‹N›</a:t>
            </a:fld>
            <a:endParaRPr lang="en-GB" sz="1400" b="0" i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80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zion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24" y="402336"/>
            <a:ext cx="2805935" cy="341071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836112" y="1527734"/>
            <a:ext cx="5573412" cy="92834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="1" i="0" baseline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defRPr>
            </a:lvl1pPr>
          </a:lstStyle>
          <a:p>
            <a:r>
              <a:rPr lang="it-IT"/>
              <a:t>Fare click per modificare stile </a:t>
            </a:r>
            <a:br>
              <a:rPr lang="it-IT"/>
            </a:br>
            <a:r>
              <a:rPr lang="it-IT"/>
              <a:t>della titolazione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6112" y="2712973"/>
            <a:ext cx="5573412" cy="157868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="0" i="0" baseline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2pPr>
            <a:lvl3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3pPr>
            <a:lvl4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4pPr>
            <a:lvl5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it-IT"/>
              <a:t>Fare click per modificare lo stile del testo</a:t>
            </a:r>
          </a:p>
        </p:txBody>
      </p:sp>
      <p:sp>
        <p:nvSpPr>
          <p:cNvPr id="10" name="Segnaposto testo 17"/>
          <p:cNvSpPr>
            <a:spLocks noGrp="1"/>
          </p:cNvSpPr>
          <p:nvPr>
            <p:ph type="body" sz="quarter" idx="13" hasCustomPrompt="1"/>
          </p:nvPr>
        </p:nvSpPr>
        <p:spPr>
          <a:xfrm>
            <a:off x="290512" y="488830"/>
            <a:ext cx="6248174" cy="4183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u="sng" baseline="0">
                <a:solidFill>
                  <a:srgbClr val="20495D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it-IT"/>
              <a:t>Fare click per modificare lo stile della sezione</a:t>
            </a:r>
          </a:p>
        </p:txBody>
      </p:sp>
      <p:sp>
        <p:nvSpPr>
          <p:cNvPr id="11" name="Segnaposto numero diapositiva 5"/>
          <p:cNvSpPr txBox="1">
            <a:spLocks/>
          </p:cNvSpPr>
          <p:nvPr userDrawn="1"/>
        </p:nvSpPr>
        <p:spPr>
          <a:xfrm>
            <a:off x="290513" y="459010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A5F339-3F38-B34A-9204-D7C2323C7B60}" type="slidenum">
              <a:rPr lang="en-GB" sz="1400" b="0" i="0" smtClean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rPr>
              <a:pPr algn="l"/>
              <a:t>‹N›</a:t>
            </a:fld>
            <a:endParaRPr lang="en-GB" sz="1400" b="0" i="0">
              <a:solidFill>
                <a:srgbClr val="20495D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zion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836112" y="1527734"/>
            <a:ext cx="5573412" cy="92834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="1" i="0" baseline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defRPr>
            </a:lvl1pPr>
          </a:lstStyle>
          <a:p>
            <a:r>
              <a:rPr lang="it-IT"/>
              <a:t>Fare click per modificare stile </a:t>
            </a:r>
            <a:br>
              <a:rPr lang="it-IT"/>
            </a:br>
            <a:r>
              <a:rPr lang="it-IT"/>
              <a:t>della titolazione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6112" y="2712973"/>
            <a:ext cx="5573412" cy="157868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="0" i="0" baseline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2pPr>
            <a:lvl3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3pPr>
            <a:lvl4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4pPr>
            <a:lvl5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it-IT"/>
              <a:t>Fare click per modificare lo stile del testo</a:t>
            </a:r>
          </a:p>
        </p:txBody>
      </p:sp>
      <p:sp>
        <p:nvSpPr>
          <p:cNvPr id="10" name="Segnaposto testo 17"/>
          <p:cNvSpPr>
            <a:spLocks noGrp="1"/>
          </p:cNvSpPr>
          <p:nvPr>
            <p:ph type="body" sz="quarter" idx="13" hasCustomPrompt="1"/>
          </p:nvPr>
        </p:nvSpPr>
        <p:spPr>
          <a:xfrm>
            <a:off x="290512" y="488830"/>
            <a:ext cx="6119011" cy="3675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u="sng" baseline="0">
                <a:solidFill>
                  <a:srgbClr val="20495D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it-IT"/>
              <a:t>Fare click per modificare lo stile della sezione</a:t>
            </a:r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24" y="402336"/>
            <a:ext cx="2805935" cy="3410712"/>
          </a:xfrm>
          <a:prstGeom prst="rect">
            <a:avLst/>
          </a:prstGeom>
        </p:spPr>
      </p:pic>
      <p:sp>
        <p:nvSpPr>
          <p:cNvPr id="12" name="Segnaposto numero diapositiva 5"/>
          <p:cNvSpPr txBox="1">
            <a:spLocks/>
          </p:cNvSpPr>
          <p:nvPr userDrawn="1"/>
        </p:nvSpPr>
        <p:spPr>
          <a:xfrm>
            <a:off x="290513" y="459010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A5F339-3F38-B34A-9204-D7C2323C7B60}" type="slidenum">
              <a:rPr lang="en-GB" sz="1400" b="0" i="0" smtClean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rPr>
              <a:pPr algn="l"/>
              <a:t>‹N›</a:t>
            </a:fld>
            <a:endParaRPr lang="en-GB" sz="1400" b="0" i="0">
              <a:solidFill>
                <a:srgbClr val="20495D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19" y="1246207"/>
            <a:ext cx="2612076" cy="24733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17"/>
          <p:cNvSpPr>
            <a:spLocks noGrp="1"/>
          </p:cNvSpPr>
          <p:nvPr>
            <p:ph type="body" sz="quarter" idx="13" hasCustomPrompt="1"/>
          </p:nvPr>
        </p:nvSpPr>
        <p:spPr>
          <a:xfrm>
            <a:off x="290513" y="488830"/>
            <a:ext cx="5478462" cy="2081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 u="sng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Fare click per modificare lo stile della sezione</a:t>
            </a:r>
          </a:p>
        </p:txBody>
      </p:sp>
      <p:sp>
        <p:nvSpPr>
          <p:cNvPr id="5" name="Segnaposto numero diapositiva 5"/>
          <p:cNvSpPr txBox="1">
            <a:spLocks/>
          </p:cNvSpPr>
          <p:nvPr userDrawn="1"/>
        </p:nvSpPr>
        <p:spPr>
          <a:xfrm>
            <a:off x="290513" y="459010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A5F339-3F38-B34A-9204-D7C2323C7B60}" type="slidenum">
              <a:rPr lang="en-GB" sz="1400" b="0" i="0" smtClean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pPr algn="l"/>
              <a:t>‹N›</a:t>
            </a:fld>
            <a:endParaRPr lang="en-GB" sz="1400" b="0" i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_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4D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836112" y="1079767"/>
            <a:ext cx="7471776" cy="124381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="0" i="0" baseline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defRPr>
            </a:lvl1pPr>
          </a:lstStyle>
          <a:p>
            <a:r>
              <a:rPr lang="it-IT"/>
              <a:t>Fare click </a:t>
            </a:r>
            <a:br>
              <a:rPr lang="it-IT"/>
            </a:br>
            <a:r>
              <a:rPr lang="it-IT"/>
              <a:t>per modificare</a:t>
            </a:r>
            <a:br>
              <a:rPr lang="it-IT"/>
            </a:br>
            <a:r>
              <a:rPr lang="it-IT"/>
              <a:t>stile della titolazione</a:t>
            </a:r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2688" y="2655808"/>
            <a:ext cx="7471776" cy="154154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80000" marR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500" b="0" i="0" baseline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2pPr>
            <a:lvl3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3pPr>
            <a:lvl4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4pPr>
            <a:lvl5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0"/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it-IT"/>
          </a:p>
        </p:txBody>
      </p:sp>
      <p:sp>
        <p:nvSpPr>
          <p:cNvPr id="17" name="Segnaposto testo 17"/>
          <p:cNvSpPr>
            <a:spLocks noGrp="1"/>
          </p:cNvSpPr>
          <p:nvPr>
            <p:ph type="body" sz="quarter" idx="13" hasCustomPrompt="1"/>
          </p:nvPr>
        </p:nvSpPr>
        <p:spPr>
          <a:xfrm>
            <a:off x="290512" y="488830"/>
            <a:ext cx="6364287" cy="312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u="sng" baseline="0">
                <a:solidFill>
                  <a:schemeClr val="bg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it-IT"/>
              <a:t>Fare click per modificare lo stile della sezione</a:t>
            </a:r>
          </a:p>
        </p:txBody>
      </p:sp>
      <p:sp>
        <p:nvSpPr>
          <p:cNvPr id="20" name="Segnaposto numero diapositiva 5"/>
          <p:cNvSpPr txBox="1">
            <a:spLocks/>
          </p:cNvSpPr>
          <p:nvPr userDrawn="1"/>
        </p:nvSpPr>
        <p:spPr>
          <a:xfrm>
            <a:off x="290513" y="459010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A5F339-3F38-B34A-9204-D7C2323C7B60}" type="slidenum">
              <a:rPr lang="en-GB" sz="1400" b="0" i="0" smtClean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pPr algn="l"/>
              <a:t>‹N›</a:t>
            </a:fld>
            <a:endParaRPr lang="en-GB" sz="1400" b="0" i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385" y="4540192"/>
            <a:ext cx="1206615" cy="6033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_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836112" y="1079767"/>
            <a:ext cx="7471776" cy="124381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="0" i="0" baseline="0">
                <a:solidFill>
                  <a:srgbClr val="20495D"/>
                </a:solidFill>
                <a:latin typeface="Work Sans Light" charset="0"/>
                <a:ea typeface="Work Sans Light" charset="0"/>
                <a:cs typeface="Work Sans Light" charset="0"/>
              </a:defRPr>
            </a:lvl1pPr>
          </a:lstStyle>
          <a:p>
            <a:r>
              <a:rPr lang="it-IT"/>
              <a:t>Fare click </a:t>
            </a:r>
            <a:br>
              <a:rPr lang="it-IT"/>
            </a:br>
            <a:r>
              <a:rPr lang="it-IT"/>
              <a:t>per modificare</a:t>
            </a:r>
            <a:br>
              <a:rPr lang="it-IT"/>
            </a:br>
            <a:r>
              <a:rPr lang="it-IT"/>
              <a:t>stile della titolazione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2688" y="2655808"/>
            <a:ext cx="7471776" cy="154154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80000" marR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500" b="0" i="0" baseline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2pPr>
            <a:lvl3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3pPr>
            <a:lvl4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4pPr>
            <a:lvl5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0"/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it-IT"/>
              <a:t>Primo livello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it-IT"/>
          </a:p>
        </p:txBody>
      </p:sp>
      <p:sp>
        <p:nvSpPr>
          <p:cNvPr id="12" name="Segnaposto testo 17"/>
          <p:cNvSpPr>
            <a:spLocks noGrp="1"/>
          </p:cNvSpPr>
          <p:nvPr>
            <p:ph type="body" sz="quarter" idx="13" hasCustomPrompt="1"/>
          </p:nvPr>
        </p:nvSpPr>
        <p:spPr>
          <a:xfrm>
            <a:off x="290512" y="488830"/>
            <a:ext cx="6451373" cy="4037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u="sng" baseline="0">
                <a:solidFill>
                  <a:srgbClr val="20495D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it-IT"/>
              <a:t>Fare click per modificare lo stile della sezione</a:t>
            </a:r>
          </a:p>
        </p:txBody>
      </p:sp>
      <p:sp>
        <p:nvSpPr>
          <p:cNvPr id="7" name="Segnaposto numero diapositiva 5"/>
          <p:cNvSpPr txBox="1">
            <a:spLocks/>
          </p:cNvSpPr>
          <p:nvPr userDrawn="1"/>
        </p:nvSpPr>
        <p:spPr>
          <a:xfrm>
            <a:off x="290513" y="459010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A5F339-3F38-B34A-9204-D7C2323C7B60}" type="slidenum">
              <a:rPr lang="en-GB" sz="1400" b="0" i="0" smtClean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rPr>
              <a:pPr algn="l"/>
              <a:t>‹N›</a:t>
            </a:fld>
            <a:endParaRPr lang="en-GB" sz="1400" b="0" i="0">
              <a:solidFill>
                <a:srgbClr val="20495D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_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04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836112" y="1079767"/>
            <a:ext cx="7471776" cy="52043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1800" b="0" i="0" baseline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defRPr>
            </a:lvl1pPr>
          </a:lstStyle>
          <a:p>
            <a:r>
              <a:rPr lang="it-IT"/>
              <a:t>Fare click per modificare stile della titolazione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2688" y="1982970"/>
            <a:ext cx="7471776" cy="22143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34D5AE"/>
              </a:buClr>
              <a:buSzTx/>
              <a:buFont typeface=".PingFangSC-Regular" charset="-122"/>
              <a:buChar char="＞"/>
              <a:tabLst/>
              <a:defRPr sz="3000" b="1" i="0" baseline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2pPr>
            <a:lvl3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3pPr>
            <a:lvl4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4pPr>
            <a:lvl5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it-IT"/>
              <a:t>Fare clic per modificare gli stili</a:t>
            </a:r>
          </a:p>
          <a:p>
            <a:pPr lvl="0"/>
            <a:r>
              <a:rPr lang="it-IT"/>
              <a:t>Primo livello</a:t>
            </a:r>
          </a:p>
          <a:p>
            <a:pPr lvl="0"/>
            <a:r>
              <a:rPr lang="it-IT"/>
              <a:t>Primo livello</a:t>
            </a:r>
          </a:p>
        </p:txBody>
      </p:sp>
      <p:sp>
        <p:nvSpPr>
          <p:cNvPr id="12" name="Segnaposto testo 17"/>
          <p:cNvSpPr>
            <a:spLocks noGrp="1"/>
          </p:cNvSpPr>
          <p:nvPr>
            <p:ph type="body" sz="quarter" idx="13" hasCustomPrompt="1"/>
          </p:nvPr>
        </p:nvSpPr>
        <p:spPr>
          <a:xfrm>
            <a:off x="290513" y="488830"/>
            <a:ext cx="6190116" cy="312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u="sng" baseline="0">
                <a:solidFill>
                  <a:schemeClr val="bg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it-IT"/>
              <a:t>Fare click per modificare lo stile della sezione</a:t>
            </a:r>
          </a:p>
        </p:txBody>
      </p:sp>
      <p:sp>
        <p:nvSpPr>
          <p:cNvPr id="11" name="Segnaposto numero diapositiva 5"/>
          <p:cNvSpPr txBox="1">
            <a:spLocks/>
          </p:cNvSpPr>
          <p:nvPr userDrawn="1"/>
        </p:nvSpPr>
        <p:spPr>
          <a:xfrm>
            <a:off x="290513" y="459010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A5F339-3F38-B34A-9204-D7C2323C7B60}" type="slidenum">
              <a:rPr lang="en-GB" sz="1400" b="0" i="0" smtClean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pPr algn="l"/>
              <a:t>‹N›</a:t>
            </a:fld>
            <a:endParaRPr lang="en-GB" sz="1400" b="0" i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_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4D5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836112" y="1079767"/>
            <a:ext cx="7471776" cy="52043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1800" b="0" i="0" baseline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defRPr>
            </a:lvl1pPr>
          </a:lstStyle>
          <a:p>
            <a:r>
              <a:rPr lang="it-IT"/>
              <a:t>Fare click per modificare stile della titolazione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2688" y="1982970"/>
            <a:ext cx="7471776" cy="22143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bg1"/>
              </a:buClr>
              <a:buSzTx/>
              <a:buFont typeface=".PingFangSC-Regular" charset="-122"/>
              <a:buChar char="＞"/>
              <a:tabLst/>
              <a:defRPr sz="3000" b="1" i="0" baseline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2pPr>
            <a:lvl3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3pPr>
            <a:lvl4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4pPr>
            <a:lvl5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it-IT"/>
              <a:t>Fare clic per modificare gli stili</a:t>
            </a:r>
          </a:p>
          <a:p>
            <a:pPr lvl="0"/>
            <a:r>
              <a:rPr lang="it-IT"/>
              <a:t>Primo livello</a:t>
            </a:r>
          </a:p>
          <a:p>
            <a:pPr lvl="0"/>
            <a:r>
              <a:rPr lang="it-IT"/>
              <a:t>Primo livello</a:t>
            </a:r>
          </a:p>
        </p:txBody>
      </p:sp>
      <p:sp>
        <p:nvSpPr>
          <p:cNvPr id="12" name="Segnaposto testo 17"/>
          <p:cNvSpPr>
            <a:spLocks noGrp="1"/>
          </p:cNvSpPr>
          <p:nvPr>
            <p:ph type="body" sz="quarter" idx="13" hasCustomPrompt="1"/>
          </p:nvPr>
        </p:nvSpPr>
        <p:spPr>
          <a:xfrm>
            <a:off x="290513" y="488830"/>
            <a:ext cx="7017430" cy="312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u="sng" baseline="0">
                <a:solidFill>
                  <a:schemeClr val="bg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it-IT"/>
              <a:t>Fare click per modificare lo stile della sezione</a:t>
            </a:r>
          </a:p>
        </p:txBody>
      </p:sp>
      <p:sp>
        <p:nvSpPr>
          <p:cNvPr id="13" name="Segnaposto numero diapositiva 5"/>
          <p:cNvSpPr txBox="1">
            <a:spLocks/>
          </p:cNvSpPr>
          <p:nvPr userDrawn="1"/>
        </p:nvSpPr>
        <p:spPr>
          <a:xfrm>
            <a:off x="290513" y="459010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A5F339-3F38-B34A-9204-D7C2323C7B60}" type="slidenum">
              <a:rPr lang="en-GB" sz="1400" b="0" i="0" smtClean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pPr algn="l"/>
              <a:t>‹N›</a:t>
            </a:fld>
            <a:endParaRPr lang="en-GB" sz="1400" b="0" i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385" y="4540192"/>
            <a:ext cx="1206615" cy="6033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_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836112" y="1079767"/>
            <a:ext cx="7471776" cy="52043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1800" b="0" i="0" baseline="0">
                <a:solidFill>
                  <a:srgbClr val="20495D"/>
                </a:solidFill>
                <a:latin typeface="Work Sans Light" charset="0"/>
                <a:ea typeface="Work Sans Light" charset="0"/>
                <a:cs typeface="Work Sans Light" charset="0"/>
              </a:defRPr>
            </a:lvl1pPr>
          </a:lstStyle>
          <a:p>
            <a:r>
              <a:rPr lang="it-IT"/>
              <a:t>Fare click per modificare stile della titolazione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2688" y="1982970"/>
            <a:ext cx="7471776" cy="22143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34D5AE"/>
              </a:buClr>
              <a:buSzTx/>
              <a:buFont typeface=".PingFangSC-Regular" charset="-122"/>
              <a:buChar char="＞"/>
              <a:tabLst/>
              <a:defRPr sz="3000" b="1" i="0" baseline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2pPr>
            <a:lvl3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3pPr>
            <a:lvl4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4pPr>
            <a:lvl5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it-IT"/>
              <a:t>Fare clic per modificare gli stili</a:t>
            </a:r>
          </a:p>
          <a:p>
            <a:pPr lvl="0"/>
            <a:r>
              <a:rPr lang="it-IT"/>
              <a:t>Primo livello</a:t>
            </a:r>
          </a:p>
          <a:p>
            <a:pPr lvl="0"/>
            <a:r>
              <a:rPr lang="it-IT"/>
              <a:t>Primo livello</a:t>
            </a:r>
          </a:p>
        </p:txBody>
      </p:sp>
      <p:sp>
        <p:nvSpPr>
          <p:cNvPr id="12" name="Segnaposto testo 17"/>
          <p:cNvSpPr>
            <a:spLocks noGrp="1"/>
          </p:cNvSpPr>
          <p:nvPr>
            <p:ph type="body" sz="quarter" idx="13" hasCustomPrompt="1"/>
          </p:nvPr>
        </p:nvSpPr>
        <p:spPr>
          <a:xfrm>
            <a:off x="290513" y="488830"/>
            <a:ext cx="6538458" cy="352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u="sng" baseline="0">
                <a:solidFill>
                  <a:srgbClr val="20495D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it-IT"/>
              <a:t>Fare click per modificare lo stile della sezione</a:t>
            </a:r>
          </a:p>
        </p:txBody>
      </p:sp>
      <p:sp>
        <p:nvSpPr>
          <p:cNvPr id="7" name="Segnaposto numero diapositiva 5"/>
          <p:cNvSpPr txBox="1">
            <a:spLocks/>
          </p:cNvSpPr>
          <p:nvPr userDrawn="1"/>
        </p:nvSpPr>
        <p:spPr>
          <a:xfrm>
            <a:off x="290513" y="459010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A5F339-3F38-B34A-9204-D7C2323C7B60}" type="slidenum">
              <a:rPr lang="en-GB" sz="1400" b="0" i="0" smtClean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rPr>
              <a:pPr algn="l"/>
              <a:t>‹N›</a:t>
            </a:fld>
            <a:endParaRPr lang="en-GB" sz="1400" b="0" i="0">
              <a:solidFill>
                <a:srgbClr val="20495D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836112" y="1079767"/>
            <a:ext cx="4412544" cy="42161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000" b="1" i="0" u="sng" baseline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defRPr>
            </a:lvl1pPr>
          </a:lstStyle>
          <a:p>
            <a:r>
              <a:rPr lang="it-IT"/>
              <a:t>Fare click per modificare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6112" y="1813062"/>
            <a:ext cx="4330248" cy="208228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1400" b="0" i="0" baseline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click per modificare lo stile del testo</a:t>
            </a:r>
            <a:endParaRPr lang="en-US"/>
          </a:p>
        </p:txBody>
      </p:sp>
      <p:sp>
        <p:nvSpPr>
          <p:cNvPr id="15" name="Segnaposto immagine 2"/>
          <p:cNvSpPr>
            <a:spLocks noGrp="1"/>
          </p:cNvSpPr>
          <p:nvPr>
            <p:ph type="pic" idx="14"/>
          </p:nvPr>
        </p:nvSpPr>
        <p:spPr>
          <a:xfrm>
            <a:off x="5404104" y="1185827"/>
            <a:ext cx="3739896" cy="27095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7" name="Segnaposto numero diapositiva 5"/>
          <p:cNvSpPr txBox="1">
            <a:spLocks/>
          </p:cNvSpPr>
          <p:nvPr userDrawn="1"/>
        </p:nvSpPr>
        <p:spPr>
          <a:xfrm>
            <a:off x="290513" y="459010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A5F339-3F38-B34A-9204-D7C2323C7B60}" type="slidenum">
              <a:rPr lang="en-GB" sz="1400" b="0" i="0" smtClean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rPr>
              <a:pPr algn="l"/>
              <a:t>‹N›</a:t>
            </a:fld>
            <a:endParaRPr lang="en-GB" sz="1400" b="0" i="0">
              <a:solidFill>
                <a:srgbClr val="20495D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747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04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Work Sans" panose="00000500000000000000" pitchFamily="2" charset="0"/>
              </a:rPr>
              <a:t> 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836112" y="1079767"/>
            <a:ext cx="7471776" cy="92834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2800" b="0" i="0" baseline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defRPr>
            </a:lvl1pPr>
          </a:lstStyle>
          <a:p>
            <a:r>
              <a:rPr lang="it-IT"/>
              <a:t>Fare click </a:t>
            </a:r>
            <a:br>
              <a:rPr lang="it-IT"/>
            </a:br>
            <a:r>
              <a:rPr lang="it-IT"/>
              <a:t>per modificare stile della titolazione</a:t>
            </a:r>
            <a:endParaRPr lang="en-US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6112" y="2266305"/>
            <a:ext cx="7471776" cy="204424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="0" i="0" baseline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2pPr>
            <a:lvl3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3pPr>
            <a:lvl4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4pPr>
            <a:lvl5pPr marL="360000" indent="-180000" algn="ctr">
              <a:buFont typeface="Arial" charset="0"/>
              <a:buChar char="•"/>
              <a:defRPr sz="1500">
                <a:solidFill>
                  <a:srgbClr val="20495D"/>
                </a:solidFill>
              </a:defRPr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it-IT"/>
              <a:t>Fare click per modificare lo stile del testo</a:t>
            </a:r>
          </a:p>
        </p:txBody>
      </p:sp>
      <p:sp>
        <p:nvSpPr>
          <p:cNvPr id="22" name="Segnaposto testo 17"/>
          <p:cNvSpPr>
            <a:spLocks noGrp="1"/>
          </p:cNvSpPr>
          <p:nvPr>
            <p:ph type="body" sz="quarter" idx="13" hasCustomPrompt="1"/>
          </p:nvPr>
        </p:nvSpPr>
        <p:spPr>
          <a:xfrm>
            <a:off x="290512" y="488830"/>
            <a:ext cx="6669087" cy="332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u="sng" baseline="0">
                <a:solidFill>
                  <a:schemeClr val="bg1"/>
                </a:solidFill>
                <a:latin typeface="Work Sans" panose="00000500000000000000" pitchFamily="2" charset="0"/>
              </a:defRPr>
            </a:lvl1pPr>
          </a:lstStyle>
          <a:p>
            <a:pPr lvl="0"/>
            <a:r>
              <a:rPr lang="it-IT"/>
              <a:t>Fare click per modificare lo stile della sezione</a:t>
            </a:r>
          </a:p>
        </p:txBody>
      </p:sp>
      <p:sp>
        <p:nvSpPr>
          <p:cNvPr id="8" name="Segnaposto numero diapositiva 5"/>
          <p:cNvSpPr txBox="1">
            <a:spLocks/>
          </p:cNvSpPr>
          <p:nvPr userDrawn="1"/>
        </p:nvSpPr>
        <p:spPr>
          <a:xfrm>
            <a:off x="290513" y="459010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7A5F339-3F38-B34A-9204-D7C2323C7B60}" type="slidenum">
              <a:rPr lang="en-GB" sz="1400" b="0" i="0" smtClean="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rPr>
              <a:pPr algn="l"/>
              <a:t>‹N›</a:t>
            </a:fld>
            <a:endParaRPr lang="en-GB" sz="1400" b="0" i="0">
              <a:solidFill>
                <a:schemeClr val="bg1"/>
              </a:solidFill>
              <a:latin typeface="Work Sans" charset="0"/>
              <a:ea typeface="Work Sans" charset="0"/>
              <a:cs typeface="Work Sans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9FCFABDE-74CA-0841-B4C2-077B05329A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447"/>
            <a:ext cx="9144000" cy="51435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305" y="3720568"/>
            <a:ext cx="1041952" cy="104195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86" y="4055890"/>
            <a:ext cx="1082789" cy="37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5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836112" y="1079767"/>
            <a:ext cx="7471776" cy="124381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defRPr>
            </a:lvl1pPr>
          </a:lstStyle>
          <a:p>
            <a:r>
              <a:rPr lang="it-IT"/>
              <a:t>Fare click </a:t>
            </a:r>
            <a:br>
              <a:rPr lang="it-IT"/>
            </a:br>
            <a:r>
              <a:rPr lang="it-IT"/>
              <a:t>per modifcare</a:t>
            </a:r>
            <a:br>
              <a:rPr lang="it-IT"/>
            </a:br>
            <a:r>
              <a:rPr lang="it-IT"/>
              <a:t>stile della titolazione</a:t>
            </a:r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836112" y="2701528"/>
            <a:ext cx="7471776" cy="124182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3429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Fare clic per modificare lo stile del testo</a:t>
            </a:r>
            <a:endParaRPr lang="en-US"/>
          </a:p>
        </p:txBody>
      </p:sp>
      <p:sp>
        <p:nvSpPr>
          <p:cNvPr id="10" name="Segnaposto testo 17"/>
          <p:cNvSpPr txBox="1">
            <a:spLocks/>
          </p:cNvSpPr>
          <p:nvPr userDrawn="1"/>
        </p:nvSpPr>
        <p:spPr>
          <a:xfrm>
            <a:off x="290513" y="488830"/>
            <a:ext cx="5478462" cy="208167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u="sng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Fare clic per modificare lo stile della sezione</a:t>
            </a:r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385" y="4540192"/>
            <a:ext cx="1206615" cy="60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83" r:id="rId4"/>
    <p:sldLayoutId id="2147483684" r:id="rId5"/>
    <p:sldLayoutId id="2147483685" r:id="rId6"/>
    <p:sldLayoutId id="214748367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836112" y="1079767"/>
            <a:ext cx="7471776" cy="124381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defRPr>
            </a:lvl1pPr>
          </a:lstStyle>
          <a:p>
            <a:r>
              <a:rPr lang="it-IT"/>
              <a:t>Fare click </a:t>
            </a:r>
            <a:br>
              <a:rPr lang="it-IT"/>
            </a:br>
            <a:r>
              <a:rPr lang="it-IT"/>
              <a:t>per modifcare</a:t>
            </a:r>
            <a:br>
              <a:rPr lang="it-IT"/>
            </a:br>
            <a:r>
              <a:rPr lang="it-IT"/>
              <a:t>stile della titolazione</a:t>
            </a:r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836112" y="2701528"/>
            <a:ext cx="7471776" cy="124182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bg1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3429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Fare clic per modificare lo stile del testo</a:t>
            </a:r>
            <a:endParaRPr lang="en-US"/>
          </a:p>
        </p:txBody>
      </p:sp>
      <p:sp>
        <p:nvSpPr>
          <p:cNvPr id="10" name="Segnaposto testo 17"/>
          <p:cNvSpPr txBox="1">
            <a:spLocks/>
          </p:cNvSpPr>
          <p:nvPr userDrawn="1"/>
        </p:nvSpPr>
        <p:spPr>
          <a:xfrm>
            <a:off x="290513" y="488830"/>
            <a:ext cx="5478462" cy="208167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u="sng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Fare clic per modificare lo stile della sezione</a:t>
            </a:r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385" y="4540192"/>
            <a:ext cx="1206615" cy="60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3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385" y="4540192"/>
            <a:ext cx="1206615" cy="60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1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6" r:id="rId2"/>
    <p:sldLayoutId id="214748368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27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bipformaas.it/it/linee-guida-maas-community-in-piemonte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eur01.safelinks.protection.outlook.com/?url=https%3A%2F%2Fforms.gle%2Fwi9wS3VxLhQwBzFN6&amp;data=05%7C01%7Ccarlotta.gasparini%405t.torino.it%7C06ba0b09d1b84f0f1ffb08db761715ca%7Cebd6ff8a52ec4b2fb5041b44a1a39aa4%7C0%7C0%7C638233613755774440%7CUnknown%7CTWFpbGZsb3d8eyJWIjoiMC4wLjAwMDAiLCJQIjoiV2luMzIiLCJBTiI6Ik1haWwiLCJXVCI6Mn0%3D%7C3000%7C%7C%7C&amp;sdata=i1roM6PE1Gglc%2F%2FlvOzU7j3FkQgaWhI63utciI8kSJ0%3D&amp;reserved=0" TargetMode="External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36112" y="218708"/>
            <a:ext cx="6046381" cy="1316179"/>
          </a:xfrm>
        </p:spPr>
        <p:txBody>
          <a:bodyPr>
            <a:noAutofit/>
          </a:bodyPr>
          <a:lstStyle/>
          <a:p>
            <a:r>
              <a:rPr lang="it-IT" sz="3600" b="1">
                <a:solidFill>
                  <a:srgbClr val="24495D"/>
                </a:solidFill>
                <a:cs typeface="Arial" panose="020B0604020202020204" pitchFamily="34" charset="0"/>
              </a:rPr>
              <a:t>Linee Guida </a:t>
            </a:r>
            <a:br>
              <a:rPr lang="it-IT" sz="3600" b="1">
                <a:solidFill>
                  <a:srgbClr val="24495D"/>
                </a:solidFill>
                <a:cs typeface="Arial" panose="020B0604020202020204" pitchFamily="34" charset="0"/>
              </a:rPr>
            </a:br>
            <a:r>
              <a:rPr lang="it-IT" sz="3600" b="1">
                <a:solidFill>
                  <a:srgbClr val="24495D"/>
                </a:solidFill>
                <a:cs typeface="Arial" panose="020B0604020202020204" pitchFamily="34" charset="0"/>
              </a:rPr>
              <a:t>per una MaaS Community a Torino e in Piemonte</a:t>
            </a:r>
            <a:endParaRPr lang="it-IT" sz="3600">
              <a:solidFill>
                <a:srgbClr val="24495D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/>
              <a:t>Giugno 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C14943-15D0-DA54-E07B-3C471794A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" y="4367576"/>
            <a:ext cx="2143128" cy="68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401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DFDE58-E51D-4B20-DDC4-2D48791D0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112" y="957305"/>
            <a:ext cx="7471776" cy="1243812"/>
          </a:xfrm>
        </p:spPr>
        <p:txBody>
          <a:bodyPr>
            <a:noAutofit/>
          </a:bodyPr>
          <a:lstStyle/>
          <a:p>
            <a:r>
              <a:rPr lang="it-IT" sz="2200"/>
              <a:t>La MaaS Community si basa sui servizi di trasporto e mobilità forniti dagli operatori esistenti e futuri, e mira ad integrare tutti i servizi attivi nella regione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ED60055-5BF9-CDC8-EB39-864674C44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8" y="1994504"/>
            <a:ext cx="7471776" cy="154154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/>
              <a:t>Sono i benvenuti sia i tradizionali </a:t>
            </a:r>
            <a:r>
              <a:rPr lang="it-IT" b="1"/>
              <a:t>operatori di trasporto pubblico </a:t>
            </a:r>
            <a:r>
              <a:rPr lang="it-IT"/>
              <a:t>che i nuovi </a:t>
            </a:r>
            <a:r>
              <a:rPr lang="it-IT" b="1"/>
              <a:t>operatori di servizi di mobilità </a:t>
            </a:r>
            <a:r>
              <a:rPr lang="it-IT"/>
              <a:t>(come flotte condivise di auto, moto, monopattini e biciclette, ride-</a:t>
            </a:r>
            <a:r>
              <a:rPr lang="it-IT" err="1"/>
              <a:t>hailing</a:t>
            </a:r>
            <a:r>
              <a:rPr lang="it-IT"/>
              <a:t>, noleggio di veicoli, etc.)</a:t>
            </a:r>
          </a:p>
          <a:p>
            <a:pPr>
              <a:spcAft>
                <a:spcPts val="600"/>
              </a:spcAft>
            </a:pPr>
            <a:r>
              <a:rPr lang="it-IT">
                <a:latin typeface="Work Sans"/>
              </a:rPr>
              <a:t>Gli Operatori di trasporto e mobilità si devono impegnare a condividere i propri dati, aprire le proprie </a:t>
            </a:r>
            <a:r>
              <a:rPr lang="it-IT" err="1">
                <a:latin typeface="Work Sans"/>
              </a:rPr>
              <a:t>APIs</a:t>
            </a:r>
            <a:r>
              <a:rPr lang="it-IT">
                <a:latin typeface="Work Sans"/>
              </a:rPr>
              <a:t> e </a:t>
            </a:r>
            <a:r>
              <a:rPr lang="it-IT" b="1">
                <a:latin typeface="Work Sans"/>
              </a:rPr>
              <a:t>rendere possibile l’intermediazione </a:t>
            </a:r>
            <a:r>
              <a:rPr lang="it-IT">
                <a:latin typeface="Work Sans"/>
              </a:rPr>
              <a:t>dei propri servizi (pagamento e accesso) tramite le app MaaS degli Operatori MaaS appartenenti alla Community</a:t>
            </a:r>
            <a:endParaRPr lang="en-US">
              <a:latin typeface="Work Sans"/>
            </a:endParaRPr>
          </a:p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B10EC72-9D8D-83F6-1835-B02C36045F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Operatori di trasporto e mobilità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3D58403-05A4-6C2D-18ED-1592B7A03DB6}"/>
              </a:ext>
            </a:extLst>
          </p:cNvPr>
          <p:cNvSpPr txBox="1"/>
          <p:nvPr/>
        </p:nvSpPr>
        <p:spPr>
          <a:xfrm>
            <a:off x="8079908" y="4722312"/>
            <a:ext cx="9593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Work Sans" pitchFamily="2" charset="0"/>
              </a:rPr>
              <a:t>BIPforMaaS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77632219-6E0B-416A-E5DF-CEF306B8354B}"/>
              </a:ext>
            </a:extLst>
          </p:cNvPr>
          <p:cNvSpPr txBox="1">
            <a:spLocks/>
          </p:cNvSpPr>
          <p:nvPr/>
        </p:nvSpPr>
        <p:spPr>
          <a:xfrm>
            <a:off x="872687" y="3632470"/>
            <a:ext cx="7773291" cy="124381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defRPr>
            </a:lvl1pPr>
          </a:lstStyle>
          <a:p>
            <a:r>
              <a:rPr lang="it-IT" sz="2200"/>
              <a:t>L'obiettivo è costruire un </a:t>
            </a:r>
            <a:r>
              <a:rPr lang="it-IT" sz="2200" b="1"/>
              <a:t>insieme equilibrato di diritti e doveri</a:t>
            </a:r>
            <a:r>
              <a:rPr lang="it-IT" sz="2200"/>
              <a:t> per tutti i membri della Community, promuovendo rapporti equi e non discriminatori tra tutti i </a:t>
            </a:r>
            <a:r>
              <a:rPr lang="it-IT" sz="2200" b="1"/>
              <a:t>soggetti intermediati e intermediatori</a:t>
            </a:r>
          </a:p>
        </p:txBody>
      </p:sp>
    </p:spTree>
    <p:extLst>
      <p:ext uri="{BB962C8B-B14F-4D97-AF65-F5344CB8AC3E}">
        <p14:creationId xmlns:p14="http://schemas.microsoft.com/office/powerpoint/2010/main" val="2261705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CC308-5B4E-A38F-1D0C-09789E2BF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112" y="916480"/>
            <a:ext cx="7471776" cy="1243812"/>
          </a:xfrm>
        </p:spPr>
        <p:txBody>
          <a:bodyPr>
            <a:noAutofit/>
          </a:bodyPr>
          <a:lstStyle/>
          <a:p>
            <a:r>
              <a:rPr lang="it-IT" sz="2200"/>
              <a:t>Gli </a:t>
            </a:r>
            <a:r>
              <a:rPr lang="it-IT" sz="2200" b="1"/>
              <a:t>Operatori MaaS </a:t>
            </a:r>
            <a:r>
              <a:rPr lang="it-IT" sz="2200"/>
              <a:t>sono piattaforme digitali che facilitano la vendita e l’intermediazione di una pluralità di servizi di trasporto e mobilità multimodali verso gli utenti finali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201F3A0-ADEC-FFEA-A4E9-159EFA741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95" y="2174113"/>
            <a:ext cx="7854933" cy="154154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/>
              <a:t>L'obiettivo della MaaS Community locale è avere un </a:t>
            </a:r>
            <a:r>
              <a:rPr lang="it-IT" b="1"/>
              <a:t>mercato competitivo </a:t>
            </a:r>
            <a:r>
              <a:rPr lang="it-IT"/>
              <a:t>di Operatori MaaS che favorisca la diffusione di servizi digitali di mobilità, a beneficio di utenti e cittadini, prevenendo posizioni di potere di mercato a danno degli Operatori di trasporto e mobilità e degli utenti finali</a:t>
            </a:r>
          </a:p>
          <a:p>
            <a:pPr>
              <a:spcAft>
                <a:spcPts val="600"/>
              </a:spcAft>
            </a:pPr>
            <a:r>
              <a:rPr lang="it-IT"/>
              <a:t>Gli Operatori MaaS si devono impegnare a </a:t>
            </a:r>
            <a:r>
              <a:rPr lang="it-IT" b="1"/>
              <a:t>rispettare le regole della Community </a:t>
            </a:r>
            <a:r>
              <a:rPr lang="it-IT"/>
              <a:t>con diritti e obblighi nell’erogazione dei propri servizi, garantendo trasparenza e correttezza nel rapporto con gli Operatori di trasporto e mobilità e con gli utenti finali, in linea con il diritto della concorrenza</a:t>
            </a:r>
          </a:p>
          <a:p>
            <a:r>
              <a:rPr lang="it-IT"/>
              <a:t>Gli Operatori MaaS devono condividere con tutti i partecipanti alla Community (Autorità Pubbliche, Operatori di trasporto e mobilità, Abilitatore MaaS), per quanto di rispettiva competenza e utilità, l’accesso ai nuovi dati generati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BF2599F-5C7D-8F10-DB0F-AD2C95C381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Operatori MaaS</a:t>
            </a:r>
          </a:p>
        </p:txBody>
      </p:sp>
    </p:spTree>
    <p:extLst>
      <p:ext uri="{BB962C8B-B14F-4D97-AF65-F5344CB8AC3E}">
        <p14:creationId xmlns:p14="http://schemas.microsoft.com/office/powerpoint/2010/main" val="2589369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C466A1-9EAC-B3D1-509B-052FA0D823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2200"/>
              <a:t>L’Abilitatore MaaS si configura come un orchestratore che supporta il buon funzionamento della MaaS Community e coordina i rapporti tra i suoi partecipanti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7BB4D27-99B2-BA2D-D928-D30DC3205D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8" y="2394552"/>
            <a:ext cx="7283433" cy="154154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/>
              <a:t>Supporta la definizione e l'applicazione di </a:t>
            </a:r>
            <a:r>
              <a:rPr lang="it-IT" b="1"/>
              <a:t>principi e regole </a:t>
            </a:r>
            <a:r>
              <a:rPr lang="it-IT"/>
              <a:t>che disciplinano la MaaS Community per garantire equità e contendibilità nel mercato MaaS</a:t>
            </a:r>
          </a:p>
          <a:p>
            <a:pPr>
              <a:spcAft>
                <a:spcPts val="600"/>
              </a:spcAft>
            </a:pPr>
            <a:r>
              <a:rPr lang="it-IT"/>
              <a:t>Facilita </a:t>
            </a:r>
            <a:r>
              <a:rPr lang="it-IT" b="1"/>
              <a:t>l’intermediazione di dati e servizi </a:t>
            </a:r>
            <a:r>
              <a:rPr lang="it-IT"/>
              <a:t>tra gli Operatori di trasporto e mobilità e gli Operatori MaaS</a:t>
            </a:r>
          </a:p>
          <a:p>
            <a:pPr>
              <a:spcAft>
                <a:spcPts val="600"/>
              </a:spcAft>
            </a:pPr>
            <a:r>
              <a:rPr lang="it-IT"/>
              <a:t>Facilita la </a:t>
            </a:r>
            <a:r>
              <a:rPr lang="it-IT" b="1"/>
              <a:t>raccolta di dati </a:t>
            </a:r>
            <a:r>
              <a:rPr lang="it-IT"/>
              <a:t>generati dagli Operatori MaaS da condividere con il resto della Community, essendo la condivisione dei dati una strada </a:t>
            </a:r>
            <a:r>
              <a:rPr lang="it-IT" b="1"/>
              <a:t>a doppio senso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9C73E46-C65B-3439-0ACD-297FCC89EC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Abilitatore MaaS</a:t>
            </a:r>
          </a:p>
        </p:txBody>
      </p:sp>
    </p:spTree>
    <p:extLst>
      <p:ext uri="{BB962C8B-B14F-4D97-AF65-F5344CB8AC3E}">
        <p14:creationId xmlns:p14="http://schemas.microsoft.com/office/powerpoint/2010/main" val="3384528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C466A1-9EAC-B3D1-509B-052FA0D82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112" y="924648"/>
            <a:ext cx="7471776" cy="1243812"/>
          </a:xfrm>
        </p:spPr>
        <p:txBody>
          <a:bodyPr>
            <a:noAutofit/>
          </a:bodyPr>
          <a:lstStyle/>
          <a:p>
            <a:r>
              <a:rPr lang="it-IT" sz="2200"/>
              <a:t>Le Autorità Pubbliche </a:t>
            </a:r>
            <a:r>
              <a:rPr lang="it-IT" sz="2200" b="1"/>
              <a:t>promuovono attivamente </a:t>
            </a:r>
            <a:r>
              <a:rPr lang="it-IT" sz="2200"/>
              <a:t>la MaaS Community, agendo come promotori e vigilando sull'adozione di regole e sulla risoluzione dei conflitti tra gli attori coinvolti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7BB4D27-99B2-BA2D-D928-D30DC3205D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7" y="2288417"/>
            <a:ext cx="7626333" cy="154154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/>
              <a:t>Definiscono le politiche di trasporto e stabiliscono obblighi di servizio pubblico, </a:t>
            </a:r>
            <a:r>
              <a:rPr lang="it-IT" b="1"/>
              <a:t>garantendo un quadro normativo </a:t>
            </a:r>
            <a:r>
              <a:rPr lang="it-IT"/>
              <a:t>per il funzionamento dei servizi di mobilità</a:t>
            </a:r>
          </a:p>
          <a:p>
            <a:pPr>
              <a:spcAft>
                <a:spcPts val="600"/>
              </a:spcAft>
            </a:pPr>
            <a:r>
              <a:rPr lang="it-IT"/>
              <a:t>Raccolgono dagli Operatori MaaS i dati sui servizi intermediati verso gli utenti finali, nel rispetto delle regole della Community, in modo da svolgere un </a:t>
            </a:r>
            <a:r>
              <a:rPr lang="it-IT" b="1"/>
              <a:t>ruolo di policy maker</a:t>
            </a:r>
            <a:r>
              <a:rPr lang="it-IT"/>
              <a:t> e di adottare misure efficaci per promuovere l'equità e la sostenibilità della Community</a:t>
            </a:r>
          </a:p>
          <a:p>
            <a:pPr>
              <a:spcAft>
                <a:spcPts val="600"/>
              </a:spcAft>
            </a:pPr>
            <a:r>
              <a:rPr lang="it-IT"/>
              <a:t>Possono </a:t>
            </a:r>
            <a:r>
              <a:rPr lang="it-IT" b="1"/>
              <a:t>mettere a disposizione strumenti</a:t>
            </a:r>
            <a:r>
              <a:rPr lang="it-IT"/>
              <a:t>, infrastrutture e incentivi pubblici per favorire lo sviluppo ed erogazione dei servizi MaaS, attirare utenti finali e operatori di trasporto, contribuendo così alla crescita e alla contendibilità del mercato MaaS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9C73E46-C65B-3439-0ACD-297FCC89EC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Autorità Pubbliche</a:t>
            </a:r>
          </a:p>
        </p:txBody>
      </p:sp>
    </p:spTree>
    <p:extLst>
      <p:ext uri="{BB962C8B-B14F-4D97-AF65-F5344CB8AC3E}">
        <p14:creationId xmlns:p14="http://schemas.microsoft.com/office/powerpoint/2010/main" val="2577543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8">
            <a:extLst>
              <a:ext uri="{FF2B5EF4-FFF2-40B4-BE49-F238E27FC236}">
                <a16:creationId xmlns:a16="http://schemas.microsoft.com/office/drawing/2014/main" id="{AF29E947-81C3-4689-36FB-BADB5AE23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8" y="1130809"/>
            <a:ext cx="7381405" cy="318900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 sz="1600" b="1"/>
              <a:t>Operatori connessi alla mobilità</a:t>
            </a:r>
            <a:r>
              <a:rPr lang="it-IT" sz="1600"/>
              <a:t>: </a:t>
            </a:r>
            <a:r>
              <a:rPr lang="it-IT" sz="1600" b="0"/>
              <a:t>operatori di servizi connessi ai trasporti e alla mobilità, come operatori di parcheggio/sosta, infrastrutture di ricarica elettrica, pedaggio, piattaforme digitali, compagnie assicurative, etc. possono essere interessati ad entrare a far parte della Community</a:t>
            </a:r>
          </a:p>
          <a:p>
            <a:pPr>
              <a:spcAft>
                <a:spcPts val="600"/>
              </a:spcAft>
            </a:pPr>
            <a:r>
              <a:rPr lang="it-IT" sz="1600" b="1"/>
              <a:t>Altri servizi</a:t>
            </a:r>
            <a:r>
              <a:rPr lang="it-IT" sz="1600"/>
              <a:t>: </a:t>
            </a:r>
            <a:r>
              <a:rPr lang="it-IT" sz="1600" b="0"/>
              <a:t>alcuni servizi di altri settori possono essere intermediati nel mercato MaaS, proprio come i servizi di trasporto e mobilità (eventi, </a:t>
            </a:r>
            <a:r>
              <a:rPr lang="it-IT" sz="1600" b="0" err="1"/>
              <a:t>accommodation</a:t>
            </a:r>
            <a:r>
              <a:rPr lang="it-IT" sz="1600" b="0"/>
              <a:t>, sport, turismo, etc.). La MaaS Community potrebbe inoltre attrarre startup, imprese, sviluppatori di software, provider di servizi digitali per sviluppare servizi innovativi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DCC5DDD4-6669-15C9-2E1D-B7FEB4B104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Altre parti della MaaS Community</a:t>
            </a:r>
          </a:p>
        </p:txBody>
      </p:sp>
    </p:spTree>
    <p:extLst>
      <p:ext uri="{BB962C8B-B14F-4D97-AF65-F5344CB8AC3E}">
        <p14:creationId xmlns:p14="http://schemas.microsoft.com/office/powerpoint/2010/main" val="1933282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E0CA9BA-974E-3259-6150-2D5C827C0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3. Principi che guidano la Community</a:t>
            </a:r>
          </a:p>
        </p:txBody>
      </p:sp>
    </p:spTree>
    <p:extLst>
      <p:ext uri="{BB962C8B-B14F-4D97-AF65-F5344CB8AC3E}">
        <p14:creationId xmlns:p14="http://schemas.microsoft.com/office/powerpoint/2010/main" val="3626198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65B770-7910-6D79-5A59-E062D7358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110" y="897408"/>
            <a:ext cx="6119011" cy="928343"/>
          </a:xfrm>
        </p:spPr>
        <p:txBody>
          <a:bodyPr>
            <a:noAutofit/>
          </a:bodyPr>
          <a:lstStyle/>
          <a:p>
            <a:r>
              <a:rPr lang="it-IT" sz="2200" b="0">
                <a:latin typeface="Work Sans Light" charset="0"/>
              </a:rPr>
              <a:t>Il principio guida nella MaaS Community è abilitare, dare libertà di scelta al cittadino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AABC930-2AFB-AB09-2B0E-2A2064FA3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6112" y="1727251"/>
            <a:ext cx="5573412" cy="2074547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500"/>
              <a:t>La MaaS Community pone </a:t>
            </a:r>
            <a:r>
              <a:rPr lang="it-IT" sz="1500" b="1"/>
              <a:t>l'utente al centro</a:t>
            </a:r>
            <a:r>
              <a:rPr lang="it-IT" sz="1500"/>
              <a:t>, aumentando le possibilità di scelta per utilizzare tutte le diverse opzioni di trasporto e mobilità disponibili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500"/>
              <a:t>L'obiettivo del MaaS è fornire informazioni complete, permettere la scelta dei servizi di mobilità, </a:t>
            </a:r>
            <a:r>
              <a:rPr lang="it-IT" sz="1500" b="1"/>
              <a:t>pagare e accedere</a:t>
            </a:r>
            <a:r>
              <a:rPr lang="it-IT" sz="1500"/>
              <a:t> ai servizi, ricevere assistenza durante e dopo il viaggio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500"/>
              <a:t>Il MaaS vuole permettere ai cittadini di fare scelte </a:t>
            </a:r>
            <a:r>
              <a:rPr lang="it-IT" sz="1500" b="1"/>
              <a:t>personalizzate</a:t>
            </a:r>
            <a:r>
              <a:rPr lang="it-IT" sz="1500"/>
              <a:t>, autonome, informate, consapevoli, sfruttando i servizi di trasporto e mobilità disponibili in base alle proprie esigenze e </a:t>
            </a:r>
            <a:r>
              <a:rPr lang="it-IT" sz="1500" b="1"/>
              <a:t>preferenze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409F556-E0B5-C102-0DF2-52E14829A0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L’utente al centro</a:t>
            </a:r>
          </a:p>
        </p:txBody>
      </p:sp>
    </p:spTree>
    <p:extLst>
      <p:ext uri="{BB962C8B-B14F-4D97-AF65-F5344CB8AC3E}">
        <p14:creationId xmlns:p14="http://schemas.microsoft.com/office/powerpoint/2010/main" val="3402159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5B430A-61AC-0A3D-B858-72D3418483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2200"/>
              <a:t>Rendere i trasporti e la mobilità più </a:t>
            </a:r>
            <a:r>
              <a:rPr lang="it-IT" sz="2200" b="1"/>
              <a:t>sostenibili</a:t>
            </a:r>
            <a:r>
              <a:rPr lang="it-IT" sz="2200"/>
              <a:t> e </a:t>
            </a:r>
            <a:r>
              <a:rPr lang="it-IT" sz="2200" b="1"/>
              <a:t>accessibili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A741952-908E-6941-4F8D-E8F7EAFBE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8" y="1972186"/>
            <a:ext cx="6924205" cy="1541544"/>
          </a:xfrm>
        </p:spPr>
        <p:txBody>
          <a:bodyPr>
            <a:no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/>
              <a:t>Rafforzare obiettivi sociali di lungo termine come la </a:t>
            </a:r>
            <a:r>
              <a:rPr lang="it-IT" b="1"/>
              <a:t>sostenibilità e l'accessibilità </a:t>
            </a:r>
            <a:r>
              <a:rPr lang="it-IT"/>
              <a:t>nei trasporti, riducendo l'uso di veicoli privati e le esternalità negative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/>
              <a:t>Migliorare la </a:t>
            </a:r>
            <a:r>
              <a:rPr lang="it-IT" b="1"/>
              <a:t>coesione sociale e l'inclusività</a:t>
            </a:r>
            <a:r>
              <a:rPr lang="it-IT"/>
              <a:t>, sostenendo stili di vita più sani e attivi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/>
              <a:t>Rendere la </a:t>
            </a:r>
            <a:r>
              <a:rPr lang="it-IT" b="1"/>
              <a:t>mobilità maggiormente accessibile </a:t>
            </a:r>
            <a:r>
              <a:rPr lang="it-IT"/>
              <a:t>a tutti i cittadini (inclusi cittadini fragili, con bisogni speciali e/o appartenenti a classi sociali meno abbienti)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7CEDCA6-4B24-C1C4-A4F5-F189BBAEE6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Obiettivi sociali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2C718E1-EAD5-BD84-E14A-8C7DC0A3699A}"/>
              </a:ext>
            </a:extLst>
          </p:cNvPr>
          <p:cNvSpPr txBox="1"/>
          <p:nvPr/>
        </p:nvSpPr>
        <p:spPr>
          <a:xfrm>
            <a:off x="8079908" y="4722312"/>
            <a:ext cx="9593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Work Sans" pitchFamily="2" charset="0"/>
              </a:rPr>
              <a:t>BIPforMaaS</a:t>
            </a:r>
          </a:p>
        </p:txBody>
      </p:sp>
    </p:spTree>
    <p:extLst>
      <p:ext uri="{BB962C8B-B14F-4D97-AF65-F5344CB8AC3E}">
        <p14:creationId xmlns:p14="http://schemas.microsoft.com/office/powerpoint/2010/main" val="1096377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956BE671-2898-8380-DA0E-A45429119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112" y="973631"/>
            <a:ext cx="7471776" cy="1243812"/>
          </a:xfrm>
        </p:spPr>
        <p:txBody>
          <a:bodyPr>
            <a:normAutofit/>
          </a:bodyPr>
          <a:lstStyle/>
          <a:p>
            <a:r>
              <a:rPr lang="it-IT" sz="2200"/>
              <a:t>Una Community </a:t>
            </a:r>
            <a:r>
              <a:rPr lang="it-IT" sz="2200" b="1"/>
              <a:t>equa </a:t>
            </a:r>
            <a:r>
              <a:rPr lang="it-IT" sz="2200"/>
              <a:t>e </a:t>
            </a:r>
            <a:r>
              <a:rPr lang="it-IT" sz="2200" b="1"/>
              <a:t>sostenibile</a:t>
            </a:r>
          </a:p>
        </p:txBody>
      </p:sp>
      <p:sp>
        <p:nvSpPr>
          <p:cNvPr id="9" name="Sottotitolo 8">
            <a:extLst>
              <a:ext uri="{FF2B5EF4-FFF2-40B4-BE49-F238E27FC236}">
                <a16:creationId xmlns:a16="http://schemas.microsoft.com/office/drawing/2014/main" id="{D00DD81F-EF6C-DF47-CF44-23F46F1204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8" y="1506034"/>
            <a:ext cx="7471776" cy="238107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/>
              <a:t>Una </a:t>
            </a:r>
            <a:r>
              <a:rPr lang="it-IT" b="1"/>
              <a:t>Community equa e sostenibile </a:t>
            </a:r>
            <a:r>
              <a:rPr lang="it-IT"/>
              <a:t>è in grado di definire un corretto </a:t>
            </a:r>
            <a:r>
              <a:rPr lang="it-IT" b="1"/>
              <a:t>equilibrio tra diritti e doveri </a:t>
            </a:r>
            <a:r>
              <a:rPr lang="it-IT"/>
              <a:t>dei diversi attori, in modo tale che tutti gli attori abbiano la possibilità di cogliere i benefici derivanti dall'innovazione, nessun soggetto ottenga un vantaggio sproporzionato e nessun membro possa venire danneggiato</a:t>
            </a:r>
          </a:p>
          <a:p>
            <a:pPr>
              <a:spcAft>
                <a:spcPts val="600"/>
              </a:spcAft>
            </a:pPr>
            <a:r>
              <a:rPr lang="it-IT"/>
              <a:t>L’equità comprende diversi principi per renderla efficace</a:t>
            </a:r>
          </a:p>
          <a:p>
            <a:pPr>
              <a:spcAft>
                <a:spcPts val="600"/>
              </a:spcAft>
            </a:pPr>
            <a:r>
              <a:rPr lang="it-IT" b="1"/>
              <a:t>Accesso </a:t>
            </a:r>
            <a:r>
              <a:rPr lang="it-IT"/>
              <a:t>aperto alla Community per tutte le parti interessate, che si impegnano a condividerne i valori e rispettare gli obblighi previsti </a:t>
            </a:r>
          </a:p>
          <a:p>
            <a:pPr>
              <a:spcAft>
                <a:spcPts val="600"/>
              </a:spcAft>
            </a:pPr>
            <a:r>
              <a:rPr lang="it-IT" b="1"/>
              <a:t>Trasparenza</a:t>
            </a:r>
            <a:r>
              <a:rPr lang="it-IT"/>
              <a:t> con contabilità chiara e trasparente di tutte le informazioni necessarie per garantire un processo decisionale informato ed equo</a:t>
            </a:r>
          </a:p>
          <a:p>
            <a:pPr>
              <a:spcAft>
                <a:spcPts val="600"/>
              </a:spcAft>
            </a:pPr>
            <a:r>
              <a:rPr lang="it-IT" b="1"/>
              <a:t>Non discriminazione </a:t>
            </a:r>
            <a:r>
              <a:rPr lang="it-IT"/>
              <a:t>in quanto tutti i componenti della MaaS Community si impegnano ad applicare le medesime condizioni ai soggetti che si trovino in situazione analoga, in termini di accesso ai servizi e condizioni, anche tariffarie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36EDA4BA-815A-3F45-8476-C0AA89CDF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Equità e sostenibilità</a:t>
            </a:r>
          </a:p>
        </p:txBody>
      </p:sp>
    </p:spTree>
    <p:extLst>
      <p:ext uri="{BB962C8B-B14F-4D97-AF65-F5344CB8AC3E}">
        <p14:creationId xmlns:p14="http://schemas.microsoft.com/office/powerpoint/2010/main" val="1373516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91BDE2-C9DE-F293-81D1-0CA05E1BDA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2200"/>
              <a:t>Le MaaS Community mirano ad essere comunità in cui i membri competono sul mercato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B3639E5-EFEB-C5C1-B98F-BE952ECD0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8" y="1994506"/>
            <a:ext cx="7120148" cy="154154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/>
              <a:t>Le MaaS Community mirano ad essere </a:t>
            </a:r>
            <a:r>
              <a:rPr lang="it-IT" b="1"/>
              <a:t>competitive e non monopolistiche</a:t>
            </a:r>
          </a:p>
          <a:p>
            <a:pPr>
              <a:spcAft>
                <a:spcPts val="600"/>
              </a:spcAft>
            </a:pPr>
            <a:r>
              <a:rPr lang="it-IT"/>
              <a:t>I monopoli nella fornitura di servizi di Operatori MaaS saranno attivamente </a:t>
            </a:r>
            <a:r>
              <a:rPr lang="it-IT" b="1"/>
              <a:t>disincentivati</a:t>
            </a:r>
          </a:p>
          <a:p>
            <a:pPr>
              <a:spcAft>
                <a:spcPts val="600"/>
              </a:spcAft>
            </a:pPr>
            <a:r>
              <a:rPr lang="it-IT"/>
              <a:t>È necessario adottare </a:t>
            </a:r>
            <a:r>
              <a:rPr lang="it-IT" b="1"/>
              <a:t>obblighi</a:t>
            </a:r>
            <a:r>
              <a:rPr lang="it-IT"/>
              <a:t> di non utilizzo dei dati per alterare la concorrenza o creare vantaggi competitivi e obblighi di </a:t>
            </a:r>
            <a:r>
              <a:rPr lang="it-IT" b="1"/>
              <a:t>non discriminazione</a:t>
            </a:r>
            <a:r>
              <a:rPr lang="it-IT"/>
              <a:t> tra i differenti fornitori di servizi appartenenti alla Community</a:t>
            </a:r>
          </a:p>
          <a:p>
            <a:pPr>
              <a:spcAft>
                <a:spcPts val="600"/>
              </a:spcAft>
            </a:pPr>
            <a:r>
              <a:rPr lang="it-IT"/>
              <a:t>È necessario evitare vincoli e clausole che favoriscono soggetti specifici o che limitino la portabilità dei dati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B576006-DB15-8977-F9DF-AF1C8A9E15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Contendibilità</a:t>
            </a:r>
          </a:p>
        </p:txBody>
      </p:sp>
    </p:spTree>
    <p:extLst>
      <p:ext uri="{BB962C8B-B14F-4D97-AF65-F5344CB8AC3E}">
        <p14:creationId xmlns:p14="http://schemas.microsoft.com/office/powerpoint/2010/main" val="1733781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EB0B029B-5BEF-C9EC-8E83-7E5F711BDA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Indice Parte 1</a:t>
            </a:r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id="{39012A15-471F-9DCD-AAEF-347E141CD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6112" y="2287327"/>
            <a:ext cx="5573412" cy="1578681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it-IT" sz="2000"/>
              <a:t>Costruire una MaaS Community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/>
              <a:t>Membri della Community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000"/>
              <a:t>Principi che guidano la Community</a:t>
            </a:r>
          </a:p>
        </p:txBody>
      </p:sp>
    </p:spTree>
    <p:extLst>
      <p:ext uri="{BB962C8B-B14F-4D97-AF65-F5344CB8AC3E}">
        <p14:creationId xmlns:p14="http://schemas.microsoft.com/office/powerpoint/2010/main" val="159841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24C266-61B8-0C7B-EEC4-BD8C1F049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112" y="981796"/>
            <a:ext cx="7471776" cy="1243812"/>
          </a:xfrm>
        </p:spPr>
        <p:txBody>
          <a:bodyPr>
            <a:normAutofit/>
          </a:bodyPr>
          <a:lstStyle/>
          <a:p>
            <a:r>
              <a:rPr lang="it-IT" sz="2200"/>
              <a:t>Una Community che condivide principi, dati e altro ancora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0E6F057-28AB-669B-7EC8-F8A8EF9EB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7" y="1757336"/>
            <a:ext cx="7618169" cy="21869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/>
              <a:t>La MaaS Community deve </a:t>
            </a:r>
            <a:r>
              <a:rPr lang="it-IT" b="1"/>
              <a:t>condividere dati e principi </a:t>
            </a:r>
            <a:r>
              <a:rPr lang="it-IT"/>
              <a:t>per garantire il coordinamento delle diverse modalità di trasporto e mobilità che fanno uso di tecnologie digitali</a:t>
            </a:r>
          </a:p>
          <a:p>
            <a:pPr>
              <a:spcAft>
                <a:spcPts val="600"/>
              </a:spcAft>
            </a:pPr>
            <a:r>
              <a:rPr lang="it-IT"/>
              <a:t>Gli Operatori di servizi di trasporto e mobilità devono </a:t>
            </a:r>
            <a:r>
              <a:rPr lang="it-IT" b="1"/>
              <a:t>condividere dati e informazioni </a:t>
            </a:r>
            <a:r>
              <a:rPr lang="it-IT"/>
              <a:t>su servizi, tariffe, offerte commerciali, e devono </a:t>
            </a:r>
            <a:r>
              <a:rPr lang="it-IT" b="1"/>
              <a:t>permettere</a:t>
            </a:r>
            <a:r>
              <a:rPr lang="it-IT"/>
              <a:t> agli Operatori MaaS la distribuzione dei titoli di viaggio e il </a:t>
            </a:r>
            <a:r>
              <a:rPr lang="it-IT" b="1"/>
              <a:t>pagamento e l’accesso ai loro servizi</a:t>
            </a:r>
            <a:r>
              <a:rPr lang="it-IT"/>
              <a:t>. Questa è una condizione </a:t>
            </a:r>
            <a:r>
              <a:rPr lang="it-IT" b="1"/>
              <a:t>fondamentale</a:t>
            </a:r>
            <a:r>
              <a:rPr lang="it-IT"/>
              <a:t> per il successo dei servizi MaaS</a:t>
            </a:r>
          </a:p>
          <a:p>
            <a:pPr>
              <a:spcAft>
                <a:spcPts val="600"/>
              </a:spcAft>
            </a:pPr>
            <a:r>
              <a:rPr lang="it-IT"/>
              <a:t>Gli Operatori MaaS devono </a:t>
            </a:r>
            <a:r>
              <a:rPr lang="it-IT" b="1"/>
              <a:t>condividere con le Autorità Pubbliche </a:t>
            </a:r>
            <a:r>
              <a:rPr lang="it-IT"/>
              <a:t>tutti i dati sui servizi intermediati verso gli utenti finali, nel rispetto delle regole della Community, permettendo così alle Autorità Pubbliche di svolgere un ruolo di </a:t>
            </a:r>
            <a:r>
              <a:rPr lang="it-IT" b="1"/>
              <a:t>Policy Maker</a:t>
            </a:r>
          </a:p>
          <a:p>
            <a:pPr>
              <a:spcAft>
                <a:spcPts val="600"/>
              </a:spcAft>
            </a:pPr>
            <a:r>
              <a:rPr lang="it-IT"/>
              <a:t>La </a:t>
            </a:r>
            <a:r>
              <a:rPr lang="it-IT" b="1"/>
              <a:t>reciprocità nella condivisione dei dati </a:t>
            </a:r>
            <a:r>
              <a:rPr lang="it-IT"/>
              <a:t>è importante per migliorare la contendibilità nella fornitura di servizi MaaS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2651BE3-A65E-BBB7-10AC-738A56D929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Condivisione e apertura</a:t>
            </a:r>
          </a:p>
        </p:txBody>
      </p:sp>
    </p:spTree>
    <p:extLst>
      <p:ext uri="{BB962C8B-B14F-4D97-AF65-F5344CB8AC3E}">
        <p14:creationId xmlns:p14="http://schemas.microsoft.com/office/powerpoint/2010/main" val="3486283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024061-EEDB-6FAC-560B-31B4140A2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112" y="1063439"/>
            <a:ext cx="7471776" cy="928343"/>
          </a:xfrm>
        </p:spPr>
        <p:txBody>
          <a:bodyPr>
            <a:normAutofit/>
          </a:bodyPr>
          <a:lstStyle/>
          <a:p>
            <a:r>
              <a:rPr lang="it-IT" sz="2200"/>
              <a:t>Le Autorità Pubbliche svolgono un ruolo attivo nella promozione della MaaS Community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620740C-75AF-537D-D03C-409A81B055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6112" y="1858091"/>
            <a:ext cx="6960781" cy="2044248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/>
              <a:t>Possono promuovere </a:t>
            </a:r>
            <a:r>
              <a:rPr lang="it-IT" sz="1600" b="1"/>
              <a:t>l'adozione di un sistema di regole </a:t>
            </a:r>
            <a:r>
              <a:rPr lang="it-IT" sz="1600"/>
              <a:t>e vigilare attivamente sull’equità e sulla sostenibilità della Community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/>
              <a:t>Possono agire come </a:t>
            </a:r>
            <a:r>
              <a:rPr lang="it-IT" sz="1600" b="1"/>
              <a:t>abilitatori MaaS </a:t>
            </a:r>
            <a:r>
              <a:rPr lang="it-IT" sz="1600"/>
              <a:t>e mettere a disposizione strumenti e infrastrutture per facilitare sviluppo e erogazione di servizi MaaS e la risoluzione dei conflitti tra gli attori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/>
              <a:t>Possono valutare di mettere a disposizione </a:t>
            </a:r>
            <a:r>
              <a:rPr lang="it-IT" sz="1600" b="1"/>
              <a:t>incentivi pubblici </a:t>
            </a:r>
            <a:r>
              <a:rPr lang="it-IT" sz="1600"/>
              <a:t>per agevolare il perseguimento degli obiettivi sociali, sostenendo la </a:t>
            </a:r>
            <a:r>
              <a:rPr lang="it-IT" sz="1600" b="1"/>
              <a:t>domanda di mobilità </a:t>
            </a:r>
            <a:r>
              <a:rPr lang="it-IT" sz="1600"/>
              <a:t>degli utenti finali per promuovere un cambiamento dei comportamenti di mobilità (es. sconti, voucher, </a:t>
            </a:r>
            <a:r>
              <a:rPr lang="it-IT" sz="1600" err="1"/>
              <a:t>cashback</a:t>
            </a:r>
            <a:r>
              <a:rPr lang="it-IT" sz="1600"/>
              <a:t>)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898E574-4966-6C57-1D45-DB564B2A7B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512" y="488830"/>
            <a:ext cx="6910387" cy="332742"/>
          </a:xfrm>
        </p:spPr>
        <p:txBody>
          <a:bodyPr/>
          <a:lstStyle/>
          <a:p>
            <a:r>
              <a:rPr lang="it-IT"/>
              <a:t>Una Community promossa dalle Autorità Pubbliche</a:t>
            </a:r>
          </a:p>
        </p:txBody>
      </p:sp>
    </p:spTree>
    <p:extLst>
      <p:ext uri="{BB962C8B-B14F-4D97-AF65-F5344CB8AC3E}">
        <p14:creationId xmlns:p14="http://schemas.microsoft.com/office/powerpoint/2010/main" val="2511416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EB0B029B-5BEF-C9EC-8E83-7E5F711BDA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Indice Parte 2</a:t>
            </a:r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id="{39012A15-471F-9DCD-AAEF-347E141CD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6112" y="2054269"/>
            <a:ext cx="5573412" cy="2237386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it-IT" sz="1800"/>
              <a:t>Una Community con regole efficaci</a:t>
            </a:r>
          </a:p>
          <a:p>
            <a:pPr marL="817200" lvl="1" indent="-457200" algn="l">
              <a:buFont typeface="+mj-lt"/>
              <a:buAutoNum type="alphaLcPeriod"/>
            </a:pPr>
            <a:r>
              <a:rPr lang="it-IT" sz="1900"/>
              <a:t>Come vengono definite</a:t>
            </a:r>
          </a:p>
          <a:p>
            <a:pPr marL="817200" lvl="1" indent="-457200" algn="l">
              <a:buFont typeface="+mj-lt"/>
              <a:buAutoNum type="alphaLcPeriod"/>
            </a:pPr>
            <a:r>
              <a:rPr lang="it-IT" sz="1900"/>
              <a:t>Come vengono applicate</a:t>
            </a:r>
          </a:p>
          <a:p>
            <a:pPr marL="817200" lvl="1" indent="-457200" algn="l">
              <a:buFont typeface="+mj-lt"/>
              <a:buAutoNum type="alphaLcPeriod"/>
            </a:pPr>
            <a:r>
              <a:rPr lang="it-IT" sz="1900"/>
              <a:t>Come vengono risolti i conflitti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it-IT" sz="1800"/>
              <a:t>Le regole</a:t>
            </a:r>
          </a:p>
          <a:p>
            <a:pPr marL="874350" lvl="1" indent="-514350" algn="l">
              <a:buFont typeface="+mj-lt"/>
              <a:buAutoNum type="alphaLcPeriod"/>
            </a:pPr>
            <a:r>
              <a:rPr lang="it-IT" sz="1900"/>
              <a:t>Operatori MaaS</a:t>
            </a:r>
          </a:p>
          <a:p>
            <a:pPr marL="874350" lvl="1" indent="-514350" algn="l">
              <a:buFont typeface="+mj-lt"/>
              <a:buAutoNum type="alphaLcPeriod"/>
            </a:pPr>
            <a:r>
              <a:rPr lang="it-IT" sz="1900"/>
              <a:t>Operatori di trasporto e mobilità</a:t>
            </a:r>
          </a:p>
          <a:p>
            <a:pPr marL="874350" lvl="1" indent="-514350" algn="l">
              <a:buFont typeface="+mj-lt"/>
              <a:buAutoNum type="alphaLcPeriod"/>
            </a:pPr>
            <a:r>
              <a:rPr lang="it-IT" sz="1900"/>
              <a:t>Abilitatore MaaS</a:t>
            </a:r>
          </a:p>
        </p:txBody>
      </p:sp>
    </p:spTree>
    <p:extLst>
      <p:ext uri="{BB962C8B-B14F-4D97-AF65-F5344CB8AC3E}">
        <p14:creationId xmlns:p14="http://schemas.microsoft.com/office/powerpoint/2010/main" val="2302433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E0CA9BA-974E-3259-6150-2D5C827C0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4. Una Comunità con regole efficaci</a:t>
            </a:r>
          </a:p>
        </p:txBody>
      </p:sp>
    </p:spTree>
    <p:extLst>
      <p:ext uri="{BB962C8B-B14F-4D97-AF65-F5344CB8AC3E}">
        <p14:creationId xmlns:p14="http://schemas.microsoft.com/office/powerpoint/2010/main" val="2503251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09BC687-98B2-A0CA-FC32-7B75075B4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112" y="981280"/>
            <a:ext cx="5573412" cy="119721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it-IT" sz="2200" b="0">
                <a:latin typeface="Work Sans Light" charset="0"/>
              </a:rPr>
              <a:t>L’obiettivo non è dare rigidità alla MaaS Community, ma rendere efficaci i principi, attraverso delle regole minime utili alla creazione ed accelerazione della Community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21EB1A7-AB4F-22DC-93C3-F5D3CB1D2E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500"/>
              <a:t>Le regole devono essere flessibili e adattarsi all'evoluzione della MaaS Community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500"/>
              <a:t>Devono essere previsti meccanismi per la revisione periodica delle regole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500"/>
              <a:t>Tutti i membri della Comunità possono partecipare alla procedura di revisione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92FB3D2-597A-03FB-1D90-A32EA5F42D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Come vengono definite le regole</a:t>
            </a:r>
          </a:p>
        </p:txBody>
      </p:sp>
    </p:spTree>
    <p:extLst>
      <p:ext uri="{BB962C8B-B14F-4D97-AF65-F5344CB8AC3E}">
        <p14:creationId xmlns:p14="http://schemas.microsoft.com/office/powerpoint/2010/main" val="3527707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09BC687-98B2-A0CA-FC32-7B75075B4B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it-IT" sz="2200"/>
              <a:t>Le regole saranno inserite nei contratti definiti tra l’Abilitatore MaaS e i membri della Community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21EB1A7-AB4F-22DC-93C3-F5D3CB1D2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8" y="2100637"/>
            <a:ext cx="6899712" cy="1541544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/>
              <a:t>Saranno predisposti contratti standard per gli Operatori di trasporto e mobilità, gli Operatori MaaS e altri membri della Community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/>
              <a:t>La durata dei contratti standard non dovrebbe superare un anno nella fase di lancio e due anni nella fase successiva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/>
              <a:t>I membri della Community completeranno i contratti bilaterali quando necessario per governare le loro relazioni bilaterali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92FB3D2-597A-03FB-1D90-A32EA5F42D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Come vengono definite le regole</a:t>
            </a:r>
          </a:p>
        </p:txBody>
      </p:sp>
    </p:spTree>
    <p:extLst>
      <p:ext uri="{BB962C8B-B14F-4D97-AF65-F5344CB8AC3E}">
        <p14:creationId xmlns:p14="http://schemas.microsoft.com/office/powerpoint/2010/main" val="4165852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F17B79-4206-5E74-46A1-BD422C273A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2200"/>
              <a:t>Obiettivo: adottare un </a:t>
            </a:r>
            <a:r>
              <a:rPr lang="it-IT" sz="2200" b="1"/>
              <a:t>approccio leggero e morbido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BCB2A29-DF9F-A55C-1116-AA3C4F29E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8" y="1725797"/>
            <a:ext cx="7471776" cy="213682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/>
              <a:t>Monitoraggio e sanzioni affidati ai </a:t>
            </a:r>
            <a:r>
              <a:rPr lang="it-IT" b="1"/>
              <a:t>partecipanti</a:t>
            </a:r>
            <a:r>
              <a:rPr lang="it-IT"/>
              <a:t> della MaaS Community</a:t>
            </a:r>
          </a:p>
          <a:p>
            <a:pPr>
              <a:spcAft>
                <a:spcPts val="600"/>
              </a:spcAft>
            </a:pPr>
            <a:r>
              <a:rPr lang="it-IT"/>
              <a:t>Le regole saranno applicate come </a:t>
            </a:r>
            <a:r>
              <a:rPr lang="it-IT" b="1"/>
              <a:t>obblighi contrattuali </a:t>
            </a:r>
            <a:r>
              <a:rPr lang="it-IT"/>
              <a:t>definiti nei contratti standard</a:t>
            </a:r>
          </a:p>
          <a:p>
            <a:pPr>
              <a:spcAft>
                <a:spcPts val="600"/>
              </a:spcAft>
            </a:pPr>
            <a:r>
              <a:rPr lang="it-IT"/>
              <a:t>Ai membri saranno imposti obblighi contrattuali per la condivisione di dati e statistiche sulle loro attività</a:t>
            </a:r>
          </a:p>
          <a:p>
            <a:pPr>
              <a:spcAft>
                <a:spcPts val="600"/>
              </a:spcAft>
            </a:pPr>
            <a:r>
              <a:rPr lang="it-IT"/>
              <a:t>L’Abilitatore MaaS </a:t>
            </a:r>
            <a:r>
              <a:rPr lang="it-IT" b="1"/>
              <a:t>monitorerà la conformità </a:t>
            </a:r>
            <a:r>
              <a:rPr lang="it-IT"/>
              <a:t>e il rispetto delle regole, ma il suo ruolo sarà di supporto nell'identificazione di violazioni e cattive pratiche</a:t>
            </a:r>
          </a:p>
          <a:p>
            <a:pPr>
              <a:spcAft>
                <a:spcPts val="600"/>
              </a:spcAft>
            </a:pPr>
            <a:r>
              <a:rPr lang="it-IT"/>
              <a:t>Le sanzioni saranno definite nei contratti standard e adottano un </a:t>
            </a:r>
            <a:r>
              <a:rPr lang="it-IT" b="1"/>
              <a:t>approccio graduale</a:t>
            </a:r>
            <a:r>
              <a:rPr lang="it-IT"/>
              <a:t>: inizialmente come limitazioni dei diritti, poi sospensione temporanea, infine eventuale cessazione della partecipazione alla MaaS Community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036F1EF-38AE-F161-1EE9-8BEA49C130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Come vengono applicate le regole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4A398B8-DFFD-1503-A2AF-E1F6DA5668C1}"/>
              </a:ext>
            </a:extLst>
          </p:cNvPr>
          <p:cNvSpPr txBox="1"/>
          <p:nvPr/>
        </p:nvSpPr>
        <p:spPr>
          <a:xfrm>
            <a:off x="8079908" y="4722312"/>
            <a:ext cx="9593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Work Sans" pitchFamily="2" charset="0"/>
              </a:rPr>
              <a:t>BIPforMaaS</a:t>
            </a:r>
          </a:p>
        </p:txBody>
      </p:sp>
    </p:spTree>
    <p:extLst>
      <p:ext uri="{BB962C8B-B14F-4D97-AF65-F5344CB8AC3E}">
        <p14:creationId xmlns:p14="http://schemas.microsoft.com/office/powerpoint/2010/main" val="3178781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E28F12-DC65-5C0A-18D8-06572C1A84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2200"/>
              <a:t>I conflitti saranno risolti </a:t>
            </a:r>
            <a:r>
              <a:rPr lang="it-IT" sz="2200" b="1"/>
              <a:t>mediante arbitrato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14F2AD1-A6CF-7009-D9B3-DE02D9E4E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8" y="1772881"/>
            <a:ext cx="7160969" cy="213055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/>
              <a:t>L'arbitrato sarà </a:t>
            </a:r>
            <a:r>
              <a:rPr lang="it-IT" b="1"/>
              <a:t>inserito in tutti i contratti </a:t>
            </a:r>
            <a:r>
              <a:rPr lang="it-IT"/>
              <a:t>conclusi tra le parti della MaaS Community</a:t>
            </a:r>
          </a:p>
          <a:p>
            <a:pPr>
              <a:spcAft>
                <a:spcPts val="600"/>
              </a:spcAft>
            </a:pPr>
            <a:r>
              <a:rPr lang="it-IT"/>
              <a:t>Tutti i membri della Community concorderanno nel contratto standard di essere sottoposti ad arbitrato per la risoluzione delle controversie</a:t>
            </a:r>
          </a:p>
          <a:p>
            <a:pPr>
              <a:spcAft>
                <a:spcPts val="600"/>
              </a:spcAft>
            </a:pPr>
            <a:r>
              <a:rPr lang="it-IT"/>
              <a:t>Qualsiasi membro della Community, incluso l’Abilitatore MaaS, potrà avviare un arbitrato contro gli altri membri della Comunità in caso di conflitto</a:t>
            </a:r>
          </a:p>
          <a:p>
            <a:pPr>
              <a:spcAft>
                <a:spcPts val="600"/>
              </a:spcAft>
            </a:pPr>
            <a:r>
              <a:rPr lang="it-IT"/>
              <a:t>L'arbitrato sarà condotto da </a:t>
            </a:r>
            <a:r>
              <a:rPr lang="it-IT" b="1"/>
              <a:t>tre arbitri rappresentanti </a:t>
            </a:r>
            <a:r>
              <a:rPr lang="it-IT"/>
              <a:t>di Operatori di trasporto e mobilità, Operatori MaaS e Abilitatore MaaS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C43A33-F030-C7C7-ADD5-33EDCEEF5D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Come vengono risolti i conflitti</a:t>
            </a:r>
          </a:p>
        </p:txBody>
      </p:sp>
    </p:spTree>
    <p:extLst>
      <p:ext uri="{BB962C8B-B14F-4D97-AF65-F5344CB8AC3E}">
        <p14:creationId xmlns:p14="http://schemas.microsoft.com/office/powerpoint/2010/main" val="2782980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E0CA9BA-974E-3259-6150-2D5C827C0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5. Le Regole</a:t>
            </a:r>
          </a:p>
        </p:txBody>
      </p:sp>
    </p:spTree>
    <p:extLst>
      <p:ext uri="{BB962C8B-B14F-4D97-AF65-F5344CB8AC3E}">
        <p14:creationId xmlns:p14="http://schemas.microsoft.com/office/powerpoint/2010/main" val="1888423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148A03-99A0-A02E-2B4D-6779A31DC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111" y="914065"/>
            <a:ext cx="6005559" cy="164814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it-IT" sz="2200" b="0">
                <a:latin typeface="Work Sans Light" charset="0"/>
              </a:rPr>
              <a:t>Designano un unico punto di contatto che consenta loro di comunicare con l’Abilitatore MaaS, gli Operatori di trasporto/mobilità e le Autorità Pubbliche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3074619-E6F1-9B68-130D-396649DBE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2960" y="2369990"/>
            <a:ext cx="5283926" cy="2174755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500"/>
              <a:t>Devono </a:t>
            </a:r>
            <a:r>
              <a:rPr lang="it-IT" sz="1500" b="1"/>
              <a:t>fornire le informazioni richieste </a:t>
            </a:r>
            <a:r>
              <a:rPr lang="it-IT" sz="1500"/>
              <a:t>dall’Abilitatore MaaS o dalle Autorità Pubbliche, relativamente a uno o più specifici destinatari individuali del servizio, senza indebito ritardo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6ACDB00-6368-1D86-C8F3-6025E116F3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Operatori MaaS</a:t>
            </a:r>
          </a:p>
        </p:txBody>
      </p:sp>
    </p:spTree>
    <p:extLst>
      <p:ext uri="{BB962C8B-B14F-4D97-AF65-F5344CB8AC3E}">
        <p14:creationId xmlns:p14="http://schemas.microsoft.com/office/powerpoint/2010/main" val="162472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E0CA9BA-974E-3259-6150-2D5C827C0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7920" y="1949844"/>
            <a:ext cx="3976751" cy="1424292"/>
          </a:xfrm>
        </p:spPr>
        <p:txBody>
          <a:bodyPr/>
          <a:lstStyle/>
          <a:p>
            <a:r>
              <a:rPr lang="it-IT"/>
              <a:t>1. Costruire una MaaS Community</a:t>
            </a:r>
          </a:p>
        </p:txBody>
      </p:sp>
    </p:spTree>
    <p:extLst>
      <p:ext uri="{BB962C8B-B14F-4D97-AF65-F5344CB8AC3E}">
        <p14:creationId xmlns:p14="http://schemas.microsoft.com/office/powerpoint/2010/main" val="3931946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93074619-E6F1-9B68-130D-396649DBE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242" y="1065521"/>
            <a:ext cx="5954471" cy="2174755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it-IT" sz="2200">
                <a:latin typeface="Work Sans Light" charset="0"/>
              </a:rPr>
              <a:t>Devono applicare condizioni generali di accesso ragionevoli, eque, non discriminatorie, e l’Abilitatore MaaS deve valutarne la conformità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6ACDB00-6368-1D86-C8F3-6025E116F3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Operatori MaaS</a:t>
            </a: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DCBF5D4E-8B29-CC5B-C7D1-0F233BF90B9C}"/>
              </a:ext>
            </a:extLst>
          </p:cNvPr>
          <p:cNvSpPr txBox="1">
            <a:spLocks/>
          </p:cNvSpPr>
          <p:nvPr/>
        </p:nvSpPr>
        <p:spPr>
          <a:xfrm>
            <a:off x="815540" y="2475567"/>
            <a:ext cx="4997431" cy="210550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1400" b="0" i="0" kern="1200" baseline="0">
                <a:solidFill>
                  <a:srgbClr val="20495D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360000" indent="-1800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500" kern="1200">
                <a:solidFill>
                  <a:srgbClr val="20495D"/>
                </a:solidFill>
                <a:latin typeface="+mn-lt"/>
                <a:ea typeface="+mn-ea"/>
                <a:cs typeface="+mn-cs"/>
              </a:defRPr>
            </a:lvl2pPr>
            <a:lvl3pPr marL="360000" indent="-1800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500" kern="1200">
                <a:solidFill>
                  <a:srgbClr val="20495D"/>
                </a:solidFill>
                <a:latin typeface="+mn-lt"/>
                <a:ea typeface="+mn-ea"/>
                <a:cs typeface="+mn-cs"/>
              </a:defRPr>
            </a:lvl3pPr>
            <a:lvl4pPr marL="360000" indent="-1800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500" kern="1200">
                <a:solidFill>
                  <a:srgbClr val="20495D"/>
                </a:solidFill>
                <a:latin typeface="+mn-lt"/>
                <a:ea typeface="+mn-ea"/>
                <a:cs typeface="+mn-cs"/>
              </a:defRPr>
            </a:lvl4pPr>
            <a:lvl5pPr marL="360000" indent="-1800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500" kern="1200">
                <a:solidFill>
                  <a:srgbClr val="20495D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500"/>
              <a:t>Non devono prevedere condizioni generali sproporzionate per la </a:t>
            </a:r>
            <a:r>
              <a:rPr lang="it-IT" sz="1500" b="1"/>
              <a:t>cessazione della fornitura </a:t>
            </a:r>
            <a:r>
              <a:rPr lang="it-IT" sz="1500"/>
              <a:t>di un servizio MaaS e devono garantire che le condizioni di recesso possano essere esercitate senza indebite difficoltà</a:t>
            </a:r>
          </a:p>
        </p:txBody>
      </p:sp>
    </p:spTree>
    <p:extLst>
      <p:ext uri="{BB962C8B-B14F-4D97-AF65-F5344CB8AC3E}">
        <p14:creationId xmlns:p14="http://schemas.microsoft.com/office/powerpoint/2010/main" val="38285515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148A03-99A0-A02E-2B4D-6779A31DC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112" y="932811"/>
            <a:ext cx="7471776" cy="1243812"/>
          </a:xfrm>
        </p:spPr>
        <p:txBody>
          <a:bodyPr>
            <a:noAutofit/>
          </a:bodyPr>
          <a:lstStyle/>
          <a:p>
            <a:r>
              <a:rPr lang="it-IT" sz="2200"/>
              <a:t>Gli Operatori MaaS devono utilizzare </a:t>
            </a:r>
            <a:r>
              <a:rPr lang="it-IT" sz="2200" b="1"/>
              <a:t>criteri di classificazione non discriminatori </a:t>
            </a:r>
            <a:r>
              <a:rPr lang="it-IT" sz="2200"/>
              <a:t>e fornire informazioni chiare sui parametri utilizzati nei loro sistemi di raccomandazione, e in maniera non fuorviante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3074619-E6F1-9B68-130D-396649DBE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8" y="2361268"/>
            <a:ext cx="7471776" cy="2105505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/>
              <a:t>È importante </a:t>
            </a:r>
            <a:r>
              <a:rPr lang="it-IT" b="1"/>
              <a:t>fornire informazioni sulle emissioni </a:t>
            </a:r>
            <a:r>
              <a:rPr lang="it-IT"/>
              <a:t>di gas a effetto serra delle diverse modalità di trasporto e consentire il </a:t>
            </a:r>
            <a:r>
              <a:rPr lang="it-IT" b="1"/>
              <a:t>feedback diretto dei clienti</a:t>
            </a:r>
            <a:r>
              <a:rPr lang="it-IT"/>
              <a:t> sulla qualità del servizio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/>
              <a:t>Devono inoltre garantire </a:t>
            </a:r>
            <a:r>
              <a:rPr lang="it-IT" b="1"/>
              <a:t>chiarezza e trasparenza </a:t>
            </a:r>
            <a:r>
              <a:rPr lang="it-IT"/>
              <a:t>delle loro interfacce online e degli annunci pubblicitari, senza ingannare i destinatari del servizio, e mostrando chiaramente il soggetto pagante l’annuncio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/>
              <a:t>Gli Operatori MaaS non possono limitare il diritto, né degli utenti finali, né degli Operatori di trasporto e mobilità, di segnalare </a:t>
            </a:r>
            <a:r>
              <a:rPr lang="it-IT" b="1"/>
              <a:t>eventuali violazioni della normativa dell'Unione Europea</a:t>
            </a:r>
            <a:r>
              <a:rPr lang="it-IT"/>
              <a:t> o nazionale da parte dell’Operatore MaaS alle autorità competenti, compresi i tribunali nazionali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6ACDB00-6368-1D86-C8F3-6025E116F3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Operatori MaaS</a:t>
            </a:r>
          </a:p>
        </p:txBody>
      </p:sp>
    </p:spTree>
    <p:extLst>
      <p:ext uri="{BB962C8B-B14F-4D97-AF65-F5344CB8AC3E}">
        <p14:creationId xmlns:p14="http://schemas.microsoft.com/office/powerpoint/2010/main" val="29426135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DFDE58-E51D-4B20-DDC4-2D48791D00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112" y="949142"/>
            <a:ext cx="7471776" cy="1243812"/>
          </a:xfrm>
        </p:spPr>
        <p:txBody>
          <a:bodyPr>
            <a:noAutofit/>
          </a:bodyPr>
          <a:lstStyle/>
          <a:p>
            <a:r>
              <a:rPr lang="it-IT" sz="2200"/>
              <a:t>Gli Operatori MaaS devono </a:t>
            </a:r>
            <a:r>
              <a:rPr lang="it-IT" sz="2200" b="1"/>
              <a:t>fornire gratuitamente l'accesso</a:t>
            </a:r>
            <a:r>
              <a:rPr lang="it-IT" sz="2200"/>
              <a:t> ai dati e agli strumenti di misurazione delle prestazioni agli Operatori di trasporto e mobilità e ai terzi autorizzati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ED60055-5BF9-CDC8-EB39-864674C44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8" y="2386389"/>
            <a:ext cx="7471776" cy="154154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/>
              <a:t>I dati devono essere forniti in modo che tutti gli altri operatori di servizi possano utilizzare i propri strumenti per valutare le prestazioni dei servizi intermediati dagli Operatori MaaS</a:t>
            </a:r>
          </a:p>
          <a:p>
            <a:pPr>
              <a:spcAft>
                <a:spcPts val="600"/>
              </a:spcAft>
            </a:pPr>
            <a:r>
              <a:rPr lang="it-IT"/>
              <a:t>Gli Operatori MaaS devono fornire gratuitamente accesso continuo e in tempo reale ai </a:t>
            </a:r>
            <a:r>
              <a:rPr lang="it-IT" b="1"/>
              <a:t>dati aggregati e non aggregati</a:t>
            </a:r>
            <a:r>
              <a:rPr lang="it-IT"/>
              <a:t>, inclusi i dati personali, agli Operatori di trasporto e mobilità e ai terzi autorizzati</a:t>
            </a:r>
          </a:p>
          <a:p>
            <a:pPr>
              <a:spcAft>
                <a:spcPts val="600"/>
              </a:spcAft>
            </a:pPr>
            <a:r>
              <a:rPr lang="it-IT"/>
              <a:t>Gli Operatori MaaS devono fornire accesso e utilizzo dei dati personali solo se direttamente </a:t>
            </a:r>
            <a:r>
              <a:rPr lang="it-IT" b="1"/>
              <a:t>connessi all'uso effettuato </a:t>
            </a:r>
            <a:r>
              <a:rPr lang="it-IT"/>
              <a:t>dagli utenti finali in relazione ai prodotti o servizi offerti dal relativo Operatore di servizi di trasporto e mobilità attraverso il servizio MaaS e con il consenso degli utenti finali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B10EC72-9D8D-83F6-1835-B02C36045F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Operatori MaaS – Condivisione dei dati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F5E958-BA3D-02E4-31E7-936B1859EE09}"/>
              </a:ext>
            </a:extLst>
          </p:cNvPr>
          <p:cNvSpPr txBox="1"/>
          <p:nvPr/>
        </p:nvSpPr>
        <p:spPr>
          <a:xfrm>
            <a:off x="8079908" y="4722312"/>
            <a:ext cx="9593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Work Sans" pitchFamily="2" charset="0"/>
              </a:rPr>
              <a:t>BIPforMaaS</a:t>
            </a:r>
          </a:p>
        </p:txBody>
      </p:sp>
    </p:spTree>
    <p:extLst>
      <p:ext uri="{BB962C8B-B14F-4D97-AF65-F5344CB8AC3E}">
        <p14:creationId xmlns:p14="http://schemas.microsoft.com/office/powerpoint/2010/main" val="473462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DFDE58-E51D-4B20-DDC4-2D48791D00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2200"/>
              <a:t>Gli Operatori MaaS condividono </a:t>
            </a:r>
            <a:r>
              <a:rPr lang="it-IT" sz="2200" b="1"/>
              <a:t>dati relativi ai servizi di trasporto </a:t>
            </a:r>
            <a:r>
              <a:rPr lang="it-IT" sz="2200"/>
              <a:t>e mobilità con Operatori e terzi autorizzati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ED60055-5BF9-CDC8-EB39-864674C44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8" y="2116968"/>
            <a:ext cx="7193626" cy="154154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/>
              <a:t>Le informazioni fornite includono il volume di affari degli Operatori MaaS, tariffazione dei servizi intermediati, prezzo pagato dagli utenti finali, metriche dei prezzi e remunerazioni, etc.</a:t>
            </a:r>
          </a:p>
          <a:p>
            <a:pPr>
              <a:spcAft>
                <a:spcPts val="600"/>
              </a:spcAft>
            </a:pPr>
            <a:r>
              <a:rPr lang="it-IT"/>
              <a:t>Le informazioni devono inoltre includere dati e statistiche di interesse delle Autorità Pubbliche, opportunamente anonimizzati dagli Operatori MaaS</a:t>
            </a:r>
          </a:p>
          <a:p>
            <a:pPr>
              <a:spcAft>
                <a:spcPts val="600"/>
              </a:spcAft>
            </a:pPr>
            <a:r>
              <a:rPr lang="it-IT"/>
              <a:t>I dati saranno forniti all’Abilitatore MaaS, che li metterà a disposizione dei soggetti autorizzati per quanto di rispettiva competenza e ove necessario delle autorità competenti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B10EC72-9D8D-83F6-1835-B02C36045F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Operatori MaaS – Condivisione dei dati</a:t>
            </a:r>
          </a:p>
        </p:txBody>
      </p:sp>
    </p:spTree>
    <p:extLst>
      <p:ext uri="{BB962C8B-B14F-4D97-AF65-F5344CB8AC3E}">
        <p14:creationId xmlns:p14="http://schemas.microsoft.com/office/powerpoint/2010/main" val="2743517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DFDE58-E51D-4B20-DDC4-2D48791D00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2200"/>
              <a:t>Gli Operatori MaaS non possono utilizzare i </a:t>
            </a:r>
            <a:r>
              <a:rPr lang="it-IT" sz="2200" b="1"/>
              <a:t>dati non pubblicamente disponibili</a:t>
            </a:r>
            <a:r>
              <a:rPr lang="it-IT" sz="2200"/>
              <a:t> relativi ai servizi degli Operatori di trasporto e mobilità in modo da alterare le condizioni del mercato e la leale concorrenza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ED60055-5BF9-CDC8-EB39-864674C44F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it-IT"/>
              <a:t>I dati non pubblicamente disponibili includono anche dati generati dai clienti dei Operatori di trasporto e mobilità attraverso attività commerciali</a:t>
            </a:r>
          </a:p>
          <a:p>
            <a:pPr>
              <a:spcAft>
                <a:spcPts val="600"/>
              </a:spcAft>
            </a:pPr>
            <a:r>
              <a:rPr lang="it-IT"/>
              <a:t>Gli Operatori MaaS devono fornire la </a:t>
            </a:r>
            <a:r>
              <a:rPr lang="it-IT" b="1"/>
              <a:t>portabilità dei dati </a:t>
            </a:r>
            <a:r>
              <a:rPr lang="it-IT"/>
              <a:t>generati dagli utenti finali o attraverso l'attività degli utenti finali nell'uso dei relativi servizi MaaS</a:t>
            </a:r>
          </a:p>
          <a:p>
            <a:pPr>
              <a:spcAft>
                <a:spcPts val="600"/>
              </a:spcAft>
            </a:pPr>
            <a:r>
              <a:rPr lang="it-IT"/>
              <a:t>Devono anche fornire strumenti per facilitare la portabilità dei dati e un accesso continuo e in tempo reale ai dati stessi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B10EC72-9D8D-83F6-1835-B02C36045F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Operatori MaaS – Condivisione dei dati</a:t>
            </a:r>
          </a:p>
        </p:txBody>
      </p:sp>
    </p:spTree>
    <p:extLst>
      <p:ext uri="{BB962C8B-B14F-4D97-AF65-F5344CB8AC3E}">
        <p14:creationId xmlns:p14="http://schemas.microsoft.com/office/powerpoint/2010/main" val="39380969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CC308-5B4E-A38F-1D0C-09789E2BF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112" y="891991"/>
            <a:ext cx="7471776" cy="1243812"/>
          </a:xfrm>
        </p:spPr>
        <p:txBody>
          <a:bodyPr>
            <a:noAutofit/>
          </a:bodyPr>
          <a:lstStyle/>
          <a:p>
            <a:r>
              <a:rPr lang="it-IT" sz="2200" b="1"/>
              <a:t>No esclusività</a:t>
            </a:r>
            <a:r>
              <a:rPr lang="it-IT" sz="2200"/>
              <a:t>: gli Operatori di trasporto e mobilità possono offrire prodotti o servizi tramite altri canali o intermediari a condizioni economiche diverse rispetto a quanto avviene con gli Operatori MaaS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201F3A0-ADEC-FFEA-A4E9-159EFA741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8" y="2308964"/>
            <a:ext cx="8080812" cy="173598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 b="1"/>
              <a:t>No auto-preferenza</a:t>
            </a:r>
            <a:r>
              <a:rPr lang="it-IT"/>
              <a:t>: gli Operatori MaaS non devono trattare in modo più favorevole i propri eventuali servizi e prodotti rispetto a quelli degli Operatori di trasporto e mobilità</a:t>
            </a:r>
          </a:p>
          <a:p>
            <a:pPr>
              <a:spcAft>
                <a:spcPts val="600"/>
              </a:spcAft>
            </a:pPr>
            <a:r>
              <a:rPr lang="it-IT"/>
              <a:t>Gli Operatori MaaS non possono richiedere agli utenti finali abbonamenti o registrazioni ad altri servizi come precondizione per utilizzare i servizi di trasporto e mobilità offerti attraverso le loro piattaforme</a:t>
            </a:r>
          </a:p>
          <a:p>
            <a:pPr>
              <a:spcAft>
                <a:spcPts val="600"/>
              </a:spcAft>
            </a:pPr>
            <a:r>
              <a:rPr lang="it-IT"/>
              <a:t>Gli Operatori di trasporto e mobilità possono comunicare offerte e promozioni ai clienti acquisiti tramite servizi MaaS o altri canali, senza usare necessariamente i servizi MaaS</a:t>
            </a:r>
          </a:p>
          <a:p>
            <a:pPr>
              <a:spcAft>
                <a:spcPts val="600"/>
              </a:spcAft>
            </a:pPr>
            <a:r>
              <a:rPr lang="it-IT"/>
              <a:t>Gli utenti finali possono accedere a servizi e offerte sia tramite l'applicazione software degli Operatori di trasporto e mobilità, sia tramite i servizi MaaS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BF2599F-5C7D-8F10-DB0F-AD2C95C381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Operatori MaaS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127C28B-FACF-8DB0-9DE8-CB695A258902}"/>
              </a:ext>
            </a:extLst>
          </p:cNvPr>
          <p:cNvSpPr txBox="1"/>
          <p:nvPr/>
        </p:nvSpPr>
        <p:spPr>
          <a:xfrm>
            <a:off x="8079908" y="4722312"/>
            <a:ext cx="9593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Work Sans" pitchFamily="2" charset="0"/>
              </a:rPr>
              <a:t>BIPforMaaS</a:t>
            </a:r>
          </a:p>
        </p:txBody>
      </p:sp>
    </p:spTree>
    <p:extLst>
      <p:ext uri="{BB962C8B-B14F-4D97-AF65-F5344CB8AC3E}">
        <p14:creationId xmlns:p14="http://schemas.microsoft.com/office/powerpoint/2010/main" val="34397423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CC308-5B4E-A38F-1D0C-09789E2BF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112" y="946148"/>
            <a:ext cx="7471776" cy="1243812"/>
          </a:xfrm>
        </p:spPr>
        <p:txBody>
          <a:bodyPr>
            <a:noAutofit/>
          </a:bodyPr>
          <a:lstStyle/>
          <a:p>
            <a:r>
              <a:rPr lang="it-IT" sz="2200" b="1"/>
              <a:t>Gli Operatori MaaS hanno diritto di accesso ai dati dei Operatori di trasporto e mobilità secondo interfacce, standard e API definiti dall’Abilitatore MaaS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201F3A0-ADEC-FFEA-A4E9-159EFA741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8" y="2189960"/>
            <a:ext cx="7471776" cy="200739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/>
              <a:t>Lo </a:t>
            </a:r>
            <a:r>
              <a:rPr lang="it-IT" b="1"/>
              <a:t>scambio di dati </a:t>
            </a:r>
            <a:r>
              <a:rPr lang="it-IT"/>
              <a:t>può avvenire sia bilateralmente che attraverso l'infrastruttura centralizzata messa a disposizione dall’Abilitatore MaaS</a:t>
            </a:r>
          </a:p>
          <a:p>
            <a:pPr>
              <a:spcAft>
                <a:spcPts val="600"/>
              </a:spcAft>
            </a:pPr>
            <a:r>
              <a:rPr lang="it-IT"/>
              <a:t>Gli Operatori MaaS possono </a:t>
            </a:r>
            <a:r>
              <a:rPr lang="it-IT" b="1"/>
              <a:t>distribuire</a:t>
            </a:r>
            <a:r>
              <a:rPr lang="it-IT"/>
              <a:t> i servizi gestiti dagli Operatori di trasporto e mobilità nella MaaS Community</a:t>
            </a:r>
          </a:p>
          <a:p>
            <a:pPr>
              <a:spcAft>
                <a:spcPts val="600"/>
              </a:spcAft>
            </a:pPr>
            <a:r>
              <a:rPr lang="it-IT"/>
              <a:t>Gli Operatori MaaS hanno il diritto di </a:t>
            </a:r>
            <a:r>
              <a:rPr lang="it-IT" b="1"/>
              <a:t>sospendere</a:t>
            </a:r>
            <a:r>
              <a:rPr lang="it-IT"/>
              <a:t> la fornitura dei servizi agli utenti finali che violano gravemente i termini e le condizioni del servizio MaaS e di trasporto/mobilità sottostante</a:t>
            </a:r>
          </a:p>
          <a:p>
            <a:pPr>
              <a:spcAft>
                <a:spcPts val="600"/>
              </a:spcAft>
            </a:pPr>
            <a:r>
              <a:rPr lang="it-IT"/>
              <a:t>Il </a:t>
            </a:r>
            <a:r>
              <a:rPr lang="it-IT" b="1"/>
              <a:t>riutilizzo dei dati </a:t>
            </a:r>
            <a:r>
              <a:rPr lang="it-IT"/>
              <a:t>sarà consentito quando imposto dalla normativa vigente o contrattualmente definito per garantire l'equilibrio tra diritti e obblighi nella MaaS Community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BF2599F-5C7D-8F10-DB0F-AD2C95C381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Operatori MaaS</a:t>
            </a:r>
          </a:p>
        </p:txBody>
      </p:sp>
    </p:spTree>
    <p:extLst>
      <p:ext uri="{BB962C8B-B14F-4D97-AF65-F5344CB8AC3E}">
        <p14:creationId xmlns:p14="http://schemas.microsoft.com/office/powerpoint/2010/main" val="377477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C466A1-9EAC-B3D1-509B-052FA0D823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2200"/>
              <a:t>Designano un unico </a:t>
            </a:r>
            <a:r>
              <a:rPr lang="it-IT" sz="2200" b="1"/>
              <a:t>punto di contatto </a:t>
            </a:r>
            <a:r>
              <a:rPr lang="it-IT" sz="2200"/>
              <a:t>che consenta loro di comunicare con l’Abilitatore MaaS, gli Operatori MaaS e le Autorità Pubbliche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7BB4D27-99B2-BA2D-D928-D30DC3205D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8" y="2323579"/>
            <a:ext cx="7471776" cy="187377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/>
              <a:t>Devono </a:t>
            </a:r>
            <a:r>
              <a:rPr lang="it-IT" b="1"/>
              <a:t>fornire le informazioni richieste </a:t>
            </a:r>
            <a:r>
              <a:rPr lang="it-IT"/>
              <a:t>dall’Abilitatore MaaS o dalle Autorità Pubbliche, relativamente a uno o più specifici destinatari individuali del servizio, senza indebito ritardo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9C73E46-C65B-3439-0ACD-297FCC89EC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Operatori di trasporto e mobilità</a:t>
            </a:r>
          </a:p>
        </p:txBody>
      </p:sp>
    </p:spTree>
    <p:extLst>
      <p:ext uri="{BB962C8B-B14F-4D97-AF65-F5344CB8AC3E}">
        <p14:creationId xmlns:p14="http://schemas.microsoft.com/office/powerpoint/2010/main" val="604916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27BB4D27-99B2-BA2D-D928-D30DC3205D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8" y="1072244"/>
            <a:ext cx="7471776" cy="2978152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it-IT" sz="2200">
                <a:latin typeface="Work Sans Light" charset="0"/>
              </a:rPr>
              <a:t>Devono applicare condizioni generali eque, ragionevoli e non discriminatorie per l'accesso degli Operatori MaaS alle loro informazioni, dati, servizi di pagamento</a:t>
            </a:r>
          </a:p>
          <a:p>
            <a:pPr>
              <a:spcAft>
                <a:spcPts val="600"/>
              </a:spcAft>
            </a:pPr>
            <a:endParaRPr lang="it-IT"/>
          </a:p>
          <a:p>
            <a:pPr>
              <a:spcAft>
                <a:spcPts val="600"/>
              </a:spcAft>
            </a:pPr>
            <a:r>
              <a:rPr lang="it-IT"/>
              <a:t>Devono informare l’Abilitatore MaaS dell'effetto dato a un ordine di agire contro contenuti o servizi di trasporto e mobilità illegali</a:t>
            </a:r>
          </a:p>
          <a:p>
            <a:pPr>
              <a:spcAft>
                <a:spcPts val="600"/>
              </a:spcAft>
            </a:pPr>
            <a:r>
              <a:rPr lang="it-IT"/>
              <a:t>Non devono prevedere condizioni generali sproporzionate per la </a:t>
            </a:r>
            <a:r>
              <a:rPr lang="it-IT" b="1"/>
              <a:t>cessazione della fornitura</a:t>
            </a:r>
            <a:r>
              <a:rPr lang="it-IT"/>
              <a:t> all’interno di un servizio MaaS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9C73E46-C65B-3439-0ACD-297FCC89EC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Operatori di trasporto e mobilità</a:t>
            </a:r>
          </a:p>
        </p:txBody>
      </p:sp>
    </p:spTree>
    <p:extLst>
      <p:ext uri="{BB962C8B-B14F-4D97-AF65-F5344CB8AC3E}">
        <p14:creationId xmlns:p14="http://schemas.microsoft.com/office/powerpoint/2010/main" val="5866039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27BB4D27-99B2-BA2D-D928-D30DC3205D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8" y="958241"/>
            <a:ext cx="7471776" cy="323911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 sz="1600"/>
              <a:t>Digitalizzazione</a:t>
            </a:r>
            <a:r>
              <a:rPr lang="it-IT" sz="1600" b="0"/>
              <a:t>: gli Operatori di trasporto e mobilità devono digitalizzare i dati statici e dinamici in formati e protocolli interoperabili per lo scambio di dati basati su soluzioni tecniche e standard</a:t>
            </a:r>
          </a:p>
          <a:p>
            <a:pPr>
              <a:spcAft>
                <a:spcPts val="600"/>
              </a:spcAft>
            </a:pPr>
            <a:r>
              <a:rPr lang="it-IT" sz="1600"/>
              <a:t>Qualità dei dati</a:t>
            </a:r>
            <a:r>
              <a:rPr lang="it-IT" sz="1600" b="0"/>
              <a:t>: gli Operatori di trasporto e mobilità devono fornire informazioni di viaggio accurate e affidabili, aggiornando i dati pertinenti in modo tempestivo</a:t>
            </a:r>
          </a:p>
          <a:p>
            <a:pPr>
              <a:spcAft>
                <a:spcPts val="600"/>
              </a:spcAft>
            </a:pPr>
            <a:r>
              <a:rPr lang="it-IT" sz="1600"/>
              <a:t>Condivisione dei dati</a:t>
            </a:r>
            <a:r>
              <a:rPr lang="it-IT" sz="1600" b="0"/>
              <a:t>: gli Operatori di trasporto e mobilità devono consentire agli Operatori MaaS di accedere ai dati nella modalità e secondo gli standard definiti dall’Abilitatore MaaS</a:t>
            </a:r>
          </a:p>
          <a:p>
            <a:pPr>
              <a:spcAft>
                <a:spcPts val="600"/>
              </a:spcAft>
            </a:pPr>
            <a:r>
              <a:rPr lang="it-IT" sz="1600"/>
              <a:t>Azioni legali</a:t>
            </a:r>
            <a:r>
              <a:rPr lang="it-IT" sz="1600" b="0"/>
              <a:t>: gli Operatori di trasporto e mobilità non devono impedire a Operatori MaaS o utenti finali di sollevare questioni di non conformità al diritto dell'Unione Europea o nazionale da parte di qualsiasi autorità pubblica competente, compresi i tribunali nazionali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9C73E46-C65B-3439-0ACD-297FCC89EC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Operatori di trasporto e mobilità</a:t>
            </a:r>
          </a:p>
        </p:txBody>
      </p:sp>
    </p:spTree>
    <p:extLst>
      <p:ext uri="{BB962C8B-B14F-4D97-AF65-F5344CB8AC3E}">
        <p14:creationId xmlns:p14="http://schemas.microsoft.com/office/powerpoint/2010/main" val="4099225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09BC687-98B2-A0CA-FC32-7B75075B4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112" y="1119521"/>
            <a:ext cx="5573412" cy="928343"/>
          </a:xfrm>
        </p:spPr>
        <p:txBody>
          <a:bodyPr>
            <a:normAutofit/>
          </a:bodyPr>
          <a:lstStyle/>
          <a:p>
            <a:r>
              <a:rPr lang="it-IT"/>
              <a:t>Mobility as a Service: </a:t>
            </a:r>
            <a:br>
              <a:rPr lang="it-IT"/>
            </a:br>
            <a:r>
              <a:rPr lang="it-IT"/>
              <a:t>Mobilità come Servizio.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21EB1A7-AB4F-22DC-93C3-F5D3CB1D2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6112" y="2190459"/>
            <a:ext cx="5573412" cy="1578681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500"/>
              <a:t>Integrazione di diversi servizi di trasporto e mobilità in un </a:t>
            </a:r>
            <a:r>
              <a:rPr lang="it-IT" sz="1500" b="1"/>
              <a:t>unico</a:t>
            </a:r>
            <a:r>
              <a:rPr lang="it-IT" sz="1500"/>
              <a:t> servizio di mobilità digitale </a:t>
            </a:r>
            <a:r>
              <a:rPr lang="it-IT" sz="1500" b="1"/>
              <a:t>multimodale</a:t>
            </a:r>
            <a:r>
              <a:rPr lang="it-IT" sz="1500"/>
              <a:t> personalizzato e accessibile su richiesta (on demand).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500"/>
              <a:t>Offerta di servizi di mobilità integrati per creare un'alternativa efficace all'auto privata e favorire un cambiamento nelle abitudini di mobilità dei cittadini verso soluzioni di mobilità </a:t>
            </a:r>
            <a:r>
              <a:rPr lang="it-IT" sz="1500" b="1"/>
              <a:t>sostenibile</a:t>
            </a:r>
            <a:r>
              <a:rPr lang="it-IT" sz="1500"/>
              <a:t> a minore impatto ambientale.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92FB3D2-597A-03FB-1D90-A32EA5F42D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Cos’è il MaaS</a:t>
            </a:r>
          </a:p>
        </p:txBody>
      </p:sp>
    </p:spTree>
    <p:extLst>
      <p:ext uri="{BB962C8B-B14F-4D97-AF65-F5344CB8AC3E}">
        <p14:creationId xmlns:p14="http://schemas.microsoft.com/office/powerpoint/2010/main" val="721087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C466A1-9EAC-B3D1-509B-052FA0D823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2200"/>
              <a:t>Gli Operatori di trasporto e mobilità devono </a:t>
            </a:r>
            <a:r>
              <a:rPr lang="it-IT" sz="2200" b="1"/>
              <a:t>consentire agli Operatori MaaS </a:t>
            </a:r>
            <a:r>
              <a:rPr lang="it-IT" sz="2200"/>
              <a:t>di accedere ai propri sistemi di pagamento e accesso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7BB4D27-99B2-BA2D-D928-D30DC3205D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8" y="2396728"/>
            <a:ext cx="8027472" cy="154154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/>
              <a:t>Gli Operatori MaaS possono vendere servizi o prodotti degli Operatori di trasporto e mobilità su richiesta dell'utente del servizio</a:t>
            </a:r>
          </a:p>
          <a:p>
            <a:pPr>
              <a:spcAft>
                <a:spcPts val="600"/>
              </a:spcAft>
            </a:pPr>
            <a:r>
              <a:rPr lang="it-IT"/>
              <a:t>Gli Operatori di trasporto e mobilità devono consentire agli Operatori MaaS di accedere ai propri sistemi per concedere </a:t>
            </a:r>
            <a:r>
              <a:rPr lang="it-IT" b="1"/>
              <a:t>sconti, rimborsi o condizioni speciali</a:t>
            </a:r>
          </a:p>
          <a:p>
            <a:pPr>
              <a:spcAft>
                <a:spcPts val="600"/>
              </a:spcAft>
            </a:pPr>
            <a:r>
              <a:rPr lang="it-IT" b="1"/>
              <a:t>L'accesso alle informazioni </a:t>
            </a:r>
            <a:r>
              <a:rPr lang="it-IT"/>
              <a:t>non deve essere negato se il richiedente è un membro della MaaS Community</a:t>
            </a:r>
          </a:p>
          <a:p>
            <a:pPr>
              <a:spcAft>
                <a:spcPts val="600"/>
              </a:spcAft>
            </a:pPr>
            <a:r>
              <a:rPr lang="it-IT"/>
              <a:t>L'ambito di accesso deve essere sufficientemente esteso per permettere agli Operatori MaaS di fornire servizi in modo efficiente</a:t>
            </a:r>
          </a:p>
          <a:p>
            <a:pPr>
              <a:spcAft>
                <a:spcPts val="600"/>
              </a:spcAft>
            </a:pPr>
            <a:r>
              <a:rPr lang="it-IT"/>
              <a:t>I </a:t>
            </a:r>
            <a:r>
              <a:rPr lang="it-IT" b="1"/>
              <a:t>dati personali </a:t>
            </a:r>
            <a:r>
              <a:rPr lang="it-IT"/>
              <a:t>possono essere trattati solo nella misura necessaria per verificare l'identità ed eseguire la transazione per conto di un'altra parte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9C73E46-C65B-3439-0ACD-297FCC89EC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Operatori di trasporto e mobilità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1C98D49-FBC1-6758-8D5F-8F23458CD151}"/>
              </a:ext>
            </a:extLst>
          </p:cNvPr>
          <p:cNvSpPr txBox="1"/>
          <p:nvPr/>
        </p:nvSpPr>
        <p:spPr>
          <a:xfrm>
            <a:off x="8079908" y="4722312"/>
            <a:ext cx="9593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Work Sans" pitchFamily="2" charset="0"/>
              </a:rPr>
              <a:t>BIPforMaaS</a:t>
            </a:r>
          </a:p>
        </p:txBody>
      </p:sp>
    </p:spTree>
    <p:extLst>
      <p:ext uri="{BB962C8B-B14F-4D97-AF65-F5344CB8AC3E}">
        <p14:creationId xmlns:p14="http://schemas.microsoft.com/office/powerpoint/2010/main" val="12461538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FECB48-F608-9254-8C91-5DB01D97A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111" y="933189"/>
            <a:ext cx="6217831" cy="1522888"/>
          </a:xfrm>
        </p:spPr>
        <p:txBody>
          <a:bodyPr>
            <a:noAutofit/>
          </a:bodyPr>
          <a:lstStyle/>
          <a:p>
            <a:r>
              <a:rPr lang="it-IT" sz="2200" b="0">
                <a:latin typeface="Work Sans Light" charset="0"/>
              </a:rPr>
              <a:t>L’Abilitatore MaaS utilizza i dati solo per scopi di intermediazione dei servizi tra i membri della Community, garantendo a ciascuno l’accesso ai dati e ai servizi di proprio interesse</a:t>
            </a:r>
            <a:endParaRPr lang="it-IT" sz="2200" b="0">
              <a:solidFill>
                <a:schemeClr val="bg1"/>
              </a:solidFill>
              <a:latin typeface="Work Sans Light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774D622-F498-E9C0-C080-CC677F6418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500"/>
              <a:t>Il servizio di intermediazione dei dati deve garantire l'equità, la trasparenza e la non discriminazione nell'accesso ai dati e nei costi e termini del servizio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500"/>
              <a:t>I servizi di intermediazione dati possono includere strumenti e servizi specifici aggiuntivi, ma solo su esplicita richiesta o approvazione del titolare dei dati o dell'interessato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500"/>
              <a:t>I dati raccolti durante l'utilizzo del servizio sono utilizzati solo per sviluppare il servizio stesso e possono essere forniti ai titolari dei dati su richiesta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AF08433-B095-5A9F-6F70-0B64FD6D47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Abilitatore MaaS</a:t>
            </a:r>
          </a:p>
        </p:txBody>
      </p:sp>
    </p:spTree>
    <p:extLst>
      <p:ext uri="{BB962C8B-B14F-4D97-AF65-F5344CB8AC3E}">
        <p14:creationId xmlns:p14="http://schemas.microsoft.com/office/powerpoint/2010/main" val="3525422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FECB48-F608-9254-8C91-5DB01D97A4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2200"/>
              <a:t>L’Abilitatore MaaS agisce nel migliore interesse degli interessati e li informa in modo trasparente riguardo all'utilizzo dei propri dati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774D622-F498-E9C0-C080-CC677F6418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/>
              <a:t>L’Abilitatore MaaS deve mantenere un registro dell'attività di intermediazione dei dati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/>
              <a:t>Deve </a:t>
            </a:r>
            <a:r>
              <a:rPr lang="it-IT" sz="1600" b="1"/>
              <a:t>prevenire pratiche fraudolente </a:t>
            </a:r>
            <a:r>
              <a:rPr lang="it-IT" sz="1600"/>
              <a:t>o abusive nei confronti dei soggetti che richiedono l'accesso tramite i suoi servizi di intermediazione dati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/>
              <a:t>In caso di insolvenza, il servizio deve garantire la continuità della fornitura dei propri servizi di intermediazione dei dati e consentire ai titolari e agli utenti dei dati di ottenere l'accesso, il trasferimento o il recupero dei propri dati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AF08433-B095-5A9F-6F70-0B64FD6D47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Abilitatore MaaS</a:t>
            </a:r>
          </a:p>
        </p:txBody>
      </p:sp>
    </p:spTree>
    <p:extLst>
      <p:ext uri="{BB962C8B-B14F-4D97-AF65-F5344CB8AC3E}">
        <p14:creationId xmlns:p14="http://schemas.microsoft.com/office/powerpoint/2010/main" val="27776292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4A510D-AFFA-CD66-7FEF-4F3D0855E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112" y="924647"/>
            <a:ext cx="7471776" cy="1243812"/>
          </a:xfrm>
        </p:spPr>
        <p:txBody>
          <a:bodyPr>
            <a:noAutofit/>
          </a:bodyPr>
          <a:lstStyle/>
          <a:p>
            <a:r>
              <a:rPr lang="it-IT" sz="2200"/>
              <a:t>L’Abilitatore MaaS deve adottare misure per garantire l'interoperabilità con altri servizi di intermediazione dati tramite standard aperti comunemente utilizzati nel settore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C53E4EF-A512-FD3A-563B-A4F7F49ED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8" y="2259023"/>
            <a:ext cx="7471776" cy="1967719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/>
              <a:t>Deve </a:t>
            </a:r>
            <a:r>
              <a:rPr lang="it-IT" b="1"/>
              <a:t>facilitare lo scambio di dati </a:t>
            </a:r>
            <a:r>
              <a:rPr lang="it-IT"/>
              <a:t>e converte i dati in formati specifici solo se richiesto o prescritto dal diritto dell'Unione Europea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/>
              <a:t>L’Abilitatore MaaS deve adottare misure tecniche, giuridiche e organizzative necessarie per garantire un adeguato </a:t>
            </a:r>
            <a:r>
              <a:rPr lang="it-IT" b="1"/>
              <a:t>livello di sicurezza </a:t>
            </a:r>
            <a:r>
              <a:rPr lang="it-IT"/>
              <a:t>per l'archiviazione, l'elaborazione e la trasmissione di dati non personali e di informazioni sensibili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/>
              <a:t>Deve adottare misure adeguate per </a:t>
            </a:r>
            <a:r>
              <a:rPr lang="it-IT" b="1"/>
              <a:t>impedire</a:t>
            </a:r>
            <a:r>
              <a:rPr lang="it-IT"/>
              <a:t> il trasferimento o l'accesso a dati non personali illegali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/>
              <a:t>Deve informare senza indugio i titolari dei dati in caso di trasferimento, accesso o utilizzo non autorizzati dei dati non personali che ha condiviso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CD6E028-1D19-8C3C-1570-E7EEAA4052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Abilitatore MaaS</a:t>
            </a:r>
          </a:p>
        </p:txBody>
      </p:sp>
    </p:spTree>
    <p:extLst>
      <p:ext uri="{BB962C8B-B14F-4D97-AF65-F5344CB8AC3E}">
        <p14:creationId xmlns:p14="http://schemas.microsoft.com/office/powerpoint/2010/main" val="8665514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E1563A97-C7E7-9B89-89D7-EC24239132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38358" y="2167951"/>
            <a:ext cx="4501662" cy="403799"/>
          </a:xfrm>
        </p:spPr>
        <p:txBody>
          <a:bodyPr/>
          <a:lstStyle/>
          <a:p>
            <a:r>
              <a:rPr lang="it-IT" sz="2800"/>
              <a:t>Domande e risposte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3DBFB2A-7822-E751-EF2B-6C348977B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00" y="1140058"/>
            <a:ext cx="3850758" cy="286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160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E0CA9BA-974E-3259-6150-2D5C827C0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7920" y="2282111"/>
            <a:ext cx="4330248" cy="1424292"/>
          </a:xfrm>
        </p:spPr>
        <p:txBody>
          <a:bodyPr lIns="91440" tIns="45720" rIns="91440" bIns="45720" anchor="t" anchorCtr="0">
            <a:normAutofit/>
          </a:bodyPr>
          <a:lstStyle/>
          <a:p>
            <a:r>
              <a:rPr lang="it-IT">
                <a:latin typeface="Work Sans"/>
              </a:rPr>
              <a:t>La consultazione pubblica</a:t>
            </a:r>
            <a:br>
              <a:rPr lang="it-IT">
                <a:latin typeface="Work Sans"/>
              </a:rPr>
            </a:b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77777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D71894-43C6-109B-7DBB-A87AFEADA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112" y="1261034"/>
            <a:ext cx="5573412" cy="928343"/>
          </a:xfrm>
        </p:spPr>
        <p:txBody>
          <a:bodyPr lIns="91440" tIns="45720" rIns="91440" bIns="45720" anchor="t" anchorCtr="0">
            <a:normAutofit/>
          </a:bodyPr>
          <a:lstStyle/>
          <a:p>
            <a:r>
              <a:rPr lang="it-IT" sz="2200" i="1">
                <a:latin typeface="Work Sans"/>
              </a:rPr>
              <a:t>L'occasione per costruire insieme la nostra MaaS Community</a:t>
            </a:r>
            <a:endParaRPr lang="en-US" sz="2200" i="1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C5E63CA-269D-E527-B920-AC354A0FAF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6112" y="2186650"/>
            <a:ext cx="5573412" cy="1578681"/>
          </a:xfrm>
        </p:spPr>
        <p:txBody>
          <a:bodyPr lIns="91440" tIns="45720" rIns="91440" bIns="45720" anchor="t" anchorCtr="0">
            <a:no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500">
                <a:latin typeface="Work Sans"/>
              </a:rPr>
              <a:t>A seguito dell'evento, e fino al 15 settembre, potranno essere forniti feedback alle Linee Guida presentate </a:t>
            </a:r>
            <a:endParaRPr lang="it-IT" sz="150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500">
                <a:latin typeface="Work Sans"/>
              </a:rPr>
              <a:t>Per partecipare alla consultazione pubblica sarà sufficiente scaricare le Linee Guida e fornire i propri feedback e i propri suggerimenti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>
                <a:latin typeface="Work Sans"/>
              </a:rPr>
              <a:t>Qui le Linee Guida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0A8DBC4-8A34-9697-E189-EC223D2147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it-IT">
                <a:latin typeface="Work Sans"/>
              </a:rPr>
              <a:t>La consultazione pubblica</a:t>
            </a:r>
            <a:endParaRPr lang="it-IT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58043CD-9DFD-619B-9267-A8E2EA51F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571" y="3582549"/>
            <a:ext cx="1022055" cy="102205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3D6AD4B-7E16-BC7B-2CB2-D09C4BCE654D}"/>
              </a:ext>
            </a:extLst>
          </p:cNvPr>
          <p:cNvSpPr txBox="1"/>
          <p:nvPr/>
        </p:nvSpPr>
        <p:spPr>
          <a:xfrm>
            <a:off x="4043364" y="3948591"/>
            <a:ext cx="41454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>
                <a:solidFill>
                  <a:srgbClr val="20495D"/>
                </a:solidFill>
                <a:latin typeface="Work Sans"/>
                <a:hlinkClick r:id="rId3"/>
              </a:rPr>
              <a:t>https://bipformaas.it/it/linee-guida-maas-community-in-piemonte/</a:t>
            </a:r>
            <a:endParaRPr lang="it-IT" sz="1200">
              <a:solidFill>
                <a:srgbClr val="20495D"/>
              </a:solidFill>
              <a:latin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2423519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4670850F-F73D-A61D-FBB2-01040057B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39" y="2250848"/>
            <a:ext cx="3086100" cy="158363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890F20AE-77CE-54BC-219C-0EF9CB2A4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093" y="736111"/>
            <a:ext cx="2743200" cy="4079491"/>
          </a:xfrm>
          <a:prstGeom prst="rect">
            <a:avLst/>
          </a:prstGeom>
        </p:spPr>
      </p:pic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2220BB48-14D6-7230-E6E5-CFA2BE8D23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0512" y="276559"/>
            <a:ext cx="6248174" cy="418313"/>
          </a:xfrm>
        </p:spPr>
        <p:txBody>
          <a:bodyPr lIns="91440" tIns="45720" rIns="91440" bIns="45720" anchor="t">
            <a:noAutofit/>
          </a:bodyPr>
          <a:lstStyle/>
          <a:p>
            <a:r>
              <a:rPr lang="it-IT">
                <a:latin typeface="Work Sans"/>
              </a:rPr>
              <a:t>Come partecipare alla consultazione</a:t>
            </a:r>
            <a:endParaRPr lang="it-IT"/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272BA439-9ACB-5AC4-3AA6-43F91B945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557" y="1608170"/>
            <a:ext cx="2743200" cy="2547645"/>
          </a:xfrm>
          <a:prstGeom prst="rect">
            <a:avLst/>
          </a:prstGeom>
        </p:spPr>
      </p:pic>
      <p:sp>
        <p:nvSpPr>
          <p:cNvPr id="4" name="Sottotitolo 2">
            <a:extLst>
              <a:ext uri="{FF2B5EF4-FFF2-40B4-BE49-F238E27FC236}">
                <a16:creationId xmlns:a16="http://schemas.microsoft.com/office/drawing/2014/main" id="{AE5771C1-696E-43A1-354F-B50D82427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397" y="916201"/>
            <a:ext cx="3233784" cy="1578681"/>
          </a:xfrm>
        </p:spPr>
        <p:txBody>
          <a:bodyPr lIns="91440" tIns="45720" rIns="91440" bIns="4572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it-IT" sz="1500">
                <a:latin typeface="Work Sans"/>
              </a:rPr>
              <a:t>Accedere alla pagina dedicata del sito BIPforMaaS, scaricare le Linee Guida presentate e fornire i propri feedback compilando il </a:t>
            </a:r>
            <a:r>
              <a:rPr lang="it-IT" sz="1500" err="1">
                <a:latin typeface="Work Sans"/>
              </a:rPr>
              <a:t>form</a:t>
            </a:r>
            <a:r>
              <a:rPr lang="it-IT" sz="1500">
                <a:latin typeface="Work Sans"/>
              </a:rPr>
              <a:t> a questo </a:t>
            </a:r>
            <a:r>
              <a:rPr lang="it-IT" sz="1500">
                <a:latin typeface="Work Sans"/>
                <a:hlinkClick r:id="rId5"/>
              </a:rPr>
              <a:t>link</a:t>
            </a:r>
            <a:endParaRPr lang="it-IT" sz="1500"/>
          </a:p>
        </p:txBody>
      </p:sp>
    </p:spTree>
    <p:extLst>
      <p:ext uri="{BB962C8B-B14F-4D97-AF65-F5344CB8AC3E}">
        <p14:creationId xmlns:p14="http://schemas.microsoft.com/office/powerpoint/2010/main" val="18774737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5B430A-61AC-0A3D-B858-72D3418483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 anchorCtr="0">
            <a:normAutofit/>
          </a:bodyPr>
          <a:lstStyle/>
          <a:p>
            <a:r>
              <a:rPr lang="it-IT" sz="2200" b="1">
                <a:solidFill>
                  <a:srgbClr val="FFFFFF"/>
                </a:solidFill>
                <a:latin typeface="Work Sans Light"/>
              </a:rPr>
              <a:t>Grazie ai vostri contributi possiamo costruire insieme la MaaS Community del Piemonte </a:t>
            </a:r>
            <a:endParaRPr lang="it-IT" sz="2200" b="1">
              <a:solidFill>
                <a:srgbClr val="FFFFFF"/>
              </a:solidFill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7CEDCA6-4B24-C1C4-A4F5-F189BBAEE6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it-IT">
                <a:solidFill>
                  <a:srgbClr val="FFFFFF"/>
                </a:solidFill>
                <a:latin typeface="Work Sans"/>
              </a:rPr>
              <a:t>Quale percorso ci attende</a:t>
            </a:r>
            <a:endParaRPr lang="it-IT" b="0" u="none">
              <a:solidFill>
                <a:srgbClr val="FFFFFF"/>
              </a:solidFill>
              <a:latin typeface="Work Sans"/>
            </a:endParaRPr>
          </a:p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2C718E1-EAD5-BD84-E14A-8C7DC0A3699A}"/>
              </a:ext>
            </a:extLst>
          </p:cNvPr>
          <p:cNvSpPr txBox="1"/>
          <p:nvPr/>
        </p:nvSpPr>
        <p:spPr>
          <a:xfrm>
            <a:off x="8079908" y="4722312"/>
            <a:ext cx="9593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Work Sans" pitchFamily="2" charset="0"/>
              </a:rPr>
              <a:t>BIPforMaaS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0FB4B26C-B845-6AF2-C0DA-D405FC8690A3}"/>
              </a:ext>
            </a:extLst>
          </p:cNvPr>
          <p:cNvSpPr txBox="1">
            <a:spLocks/>
          </p:cNvSpPr>
          <p:nvPr/>
        </p:nvSpPr>
        <p:spPr>
          <a:xfrm>
            <a:off x="1355905" y="2048594"/>
            <a:ext cx="7143116" cy="2074369"/>
          </a:xfrm>
          <a:prstGeom prst="rect">
            <a:avLst/>
          </a:prstGeom>
        </p:spPr>
        <p:txBody>
          <a:bodyPr lIns="91440" tIns="45720" rIns="91440" bIns="45720" anchor="t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Work Sans Light" charset="0"/>
                <a:ea typeface="Work Sans Light" charset="0"/>
                <a:cs typeface="Work Sans Light" charset="0"/>
              </a:defRPr>
            </a:lvl1pPr>
          </a:lstStyle>
          <a:p>
            <a:r>
              <a:rPr lang="it-IT" sz="1500" b="1">
                <a:solidFill>
                  <a:srgbClr val="FFFFFF"/>
                </a:solidFill>
                <a:latin typeface="Work Sans Light"/>
              </a:rPr>
              <a:t>Prossimi passi: </a:t>
            </a:r>
            <a:endParaRPr lang="en-US" sz="1500">
              <a:solidFill>
                <a:srgbClr val="FFFFFF"/>
              </a:solidFill>
            </a:endParaRPr>
          </a:p>
          <a:p>
            <a:endParaRPr lang="it-IT" sz="1500" b="1">
              <a:solidFill>
                <a:srgbClr val="FFFFFF"/>
              </a:solidFill>
              <a:latin typeface="Work Sans Light"/>
            </a:endParaRPr>
          </a:p>
          <a:p>
            <a:pPr marL="457200" indent="-457200">
              <a:buFont typeface="Arial"/>
              <a:buChar char="•"/>
            </a:pPr>
            <a:r>
              <a:rPr lang="it-IT" sz="1500" b="1">
                <a:solidFill>
                  <a:srgbClr val="FFFFFF"/>
                </a:solidFill>
                <a:latin typeface="Work Sans Light"/>
              </a:rPr>
              <a:t>Apertura della consultazione pubblica fino al 15 settembre 2023</a:t>
            </a:r>
          </a:p>
          <a:p>
            <a:pPr marL="457200" indent="-457200">
              <a:buFont typeface="Arial"/>
              <a:buChar char="•"/>
            </a:pPr>
            <a:endParaRPr lang="it-IT" sz="1500" b="1">
              <a:solidFill>
                <a:srgbClr val="FFFFFF"/>
              </a:solidFill>
              <a:latin typeface="Work Sans Light"/>
            </a:endParaRPr>
          </a:p>
          <a:p>
            <a:pPr marL="457200" indent="-457200">
              <a:buFont typeface="Arial"/>
              <a:buChar char="•"/>
            </a:pPr>
            <a:r>
              <a:rPr lang="it-IT" sz="1500" b="1">
                <a:solidFill>
                  <a:srgbClr val="FFFFFF"/>
                </a:solidFill>
                <a:latin typeface="Work Sans Light"/>
              </a:rPr>
              <a:t>Pubblicazione sul sito bipformaas.it dei feedback ricevuti </a:t>
            </a:r>
          </a:p>
          <a:p>
            <a:pPr marL="457200" indent="-457200">
              <a:buFont typeface="Arial"/>
              <a:buChar char="•"/>
            </a:pPr>
            <a:endParaRPr lang="it-IT" sz="1500" b="1">
              <a:solidFill>
                <a:srgbClr val="FFFFFF"/>
              </a:solidFill>
              <a:latin typeface="Work Sans Light"/>
            </a:endParaRPr>
          </a:p>
          <a:p>
            <a:pPr marL="457200" indent="-457200">
              <a:buFont typeface="Arial"/>
              <a:buChar char="•"/>
            </a:pPr>
            <a:r>
              <a:rPr lang="it-IT" sz="1500" b="1">
                <a:solidFill>
                  <a:srgbClr val="FFFFFF"/>
                </a:solidFill>
                <a:latin typeface="Work Sans Light"/>
              </a:rPr>
              <a:t>Organizzazione di un momento di condivisione per analizzare insieme gli spunti ricevuti</a:t>
            </a:r>
            <a:endParaRPr lang="it-IT" sz="1500"/>
          </a:p>
          <a:p>
            <a:pPr marL="457200" indent="-457200">
              <a:buFont typeface="Arial"/>
              <a:buChar char="•"/>
            </a:pPr>
            <a:endParaRPr lang="it-IT" sz="1500" b="1">
              <a:solidFill>
                <a:srgbClr val="FFFFFF"/>
              </a:solidFill>
              <a:latin typeface="Work Sans Light"/>
            </a:endParaRPr>
          </a:p>
          <a:p>
            <a:pPr marL="457200" indent="-457200">
              <a:buFont typeface="Arial"/>
              <a:buChar char="•"/>
            </a:pPr>
            <a:r>
              <a:rPr lang="it-IT" sz="1500" b="1">
                <a:solidFill>
                  <a:srgbClr val="FFFFFF"/>
                </a:solidFill>
                <a:latin typeface="Work Sans Light"/>
              </a:rPr>
              <a:t>Presentazione del documento finale delle Linee Guida alla luce dei feedback ricevuti</a:t>
            </a:r>
            <a:endParaRPr lang="it-IT" sz="1500"/>
          </a:p>
          <a:p>
            <a:pPr marL="457200" indent="-457200">
              <a:buFont typeface="Arial"/>
              <a:buChar char="•"/>
            </a:pPr>
            <a:endParaRPr lang="it-IT" sz="1500" b="1"/>
          </a:p>
          <a:p>
            <a:endParaRPr lang="it-IT" sz="1500" b="1"/>
          </a:p>
        </p:txBody>
      </p:sp>
    </p:spTree>
    <p:extLst>
      <p:ext uri="{BB962C8B-B14F-4D97-AF65-F5344CB8AC3E}">
        <p14:creationId xmlns:p14="http://schemas.microsoft.com/office/powerpoint/2010/main" val="19731168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8">
            <a:extLst>
              <a:ext uri="{FF2B5EF4-FFF2-40B4-BE49-F238E27FC236}">
                <a16:creationId xmlns:a16="http://schemas.microsoft.com/office/drawing/2014/main" id="{1CB52E84-C685-D2B4-D0D6-7E41686D9C32}"/>
              </a:ext>
            </a:extLst>
          </p:cNvPr>
          <p:cNvSpPr txBox="1">
            <a:spLocks/>
          </p:cNvSpPr>
          <p:nvPr/>
        </p:nvSpPr>
        <p:spPr>
          <a:xfrm>
            <a:off x="396240" y="0"/>
            <a:ext cx="4804410" cy="108204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b="1">
                <a:solidFill>
                  <a:schemeClr val="bg1"/>
                </a:solidFill>
              </a:rPr>
              <a:t>Contatti &amp; Info: community@bipformaas.it</a:t>
            </a:r>
          </a:p>
        </p:txBody>
      </p:sp>
    </p:spTree>
    <p:extLst>
      <p:ext uri="{BB962C8B-B14F-4D97-AF65-F5344CB8AC3E}">
        <p14:creationId xmlns:p14="http://schemas.microsoft.com/office/powerpoint/2010/main" val="734131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F17B79-4206-5E74-46A1-BD422C273A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2200"/>
              <a:t>Per rendere il paradigma MaaS una realtà e coglierne i benefici per la collettività, è necessario aggregare attorno ad esso una </a:t>
            </a:r>
            <a:r>
              <a:rPr lang="it-IT" sz="2200" b="1"/>
              <a:t>Community</a:t>
            </a:r>
            <a:r>
              <a:rPr lang="it-IT" sz="2200"/>
              <a:t>.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BCB2A29-DF9F-A55C-1116-AA3C4F29E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8" y="2304745"/>
            <a:ext cx="7471776" cy="154154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IT"/>
              <a:t>Gli sforzi individuali non sono sufficienti per costruire il MaaS ed il settore della mobilità nel suo complesso deve essere accompagnato nel percorso di trasformazione in corso.</a:t>
            </a:r>
          </a:p>
          <a:p>
            <a:pPr>
              <a:spcAft>
                <a:spcPts val="600"/>
              </a:spcAft>
            </a:pPr>
            <a:r>
              <a:rPr lang="it-IT"/>
              <a:t>Le Autorità Pubbliche possono svolgere un ruolo importante per accelerare lo sviluppo del MaaS a beneficio dei propri cittadini, supportando attivamente la governance della MaaS Community.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036F1EF-38AE-F161-1EE9-8BEA49C130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Perché una MaaS Community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7D31FBD-39F7-7D17-80FF-143B0886BEEB}"/>
              </a:ext>
            </a:extLst>
          </p:cNvPr>
          <p:cNvSpPr txBox="1"/>
          <p:nvPr/>
        </p:nvSpPr>
        <p:spPr>
          <a:xfrm>
            <a:off x="8079908" y="4722312"/>
            <a:ext cx="9593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>
                <a:solidFill>
                  <a:schemeClr val="bg1"/>
                </a:solidFill>
                <a:latin typeface="Work Sans" pitchFamily="2" charset="0"/>
              </a:rPr>
              <a:t>BIPforMaaS</a:t>
            </a:r>
          </a:p>
        </p:txBody>
      </p:sp>
    </p:spTree>
    <p:extLst>
      <p:ext uri="{BB962C8B-B14F-4D97-AF65-F5344CB8AC3E}">
        <p14:creationId xmlns:p14="http://schemas.microsoft.com/office/powerpoint/2010/main" val="2364812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BCA572-1FB0-3B54-E58E-852305D86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112" y="753198"/>
            <a:ext cx="4412544" cy="421611"/>
          </a:xfrm>
        </p:spPr>
        <p:txBody>
          <a:bodyPr>
            <a:normAutofit/>
          </a:bodyPr>
          <a:lstStyle/>
          <a:p>
            <a:r>
              <a:rPr lang="it-IT"/>
              <a:t>Che tipo di MaaS Community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D5C5AA2-65BD-57EB-7A32-5BB0CAD7E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6111" y="1233401"/>
            <a:ext cx="4715603" cy="208228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/>
              <a:t>Per la nostra MaaS Community, crediamo in un </a:t>
            </a:r>
            <a:r>
              <a:rPr lang="it-IT" sz="1500" b="1"/>
              <a:t>ruolo importante delle Autorità Pubbliche </a:t>
            </a:r>
            <a:r>
              <a:rPr lang="it-IT" sz="1500"/>
              <a:t>che</a:t>
            </a:r>
            <a:r>
              <a:rPr lang="it-IT" sz="1500" b="1"/>
              <a:t> </a:t>
            </a:r>
            <a:r>
              <a:rPr lang="it-IT" sz="1500"/>
              <a:t>operano come Abilitatore MaaS, soggetto neutrale che supporta la governance della MaaS Community</a:t>
            </a:r>
            <a:endParaRPr lang="it-IT" sz="15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/>
              <a:t>Crediamo in un </a:t>
            </a:r>
            <a:r>
              <a:rPr lang="it-IT" sz="1500" b="1"/>
              <a:t>sistema di regole </a:t>
            </a:r>
            <a:r>
              <a:rPr lang="it-IT" sz="1500"/>
              <a:t>che creino </a:t>
            </a:r>
            <a:r>
              <a:rPr lang="it-IT" sz="1500" b="1"/>
              <a:t>fiducia</a:t>
            </a:r>
            <a:r>
              <a:rPr lang="it-IT" sz="1500"/>
              <a:t> tra gli attori e garantiscano un ecosistema </a:t>
            </a:r>
            <a:r>
              <a:rPr lang="it-IT" sz="1500" b="1"/>
              <a:t>equo</a:t>
            </a:r>
            <a:r>
              <a:rPr lang="it-IT" sz="1500"/>
              <a:t> e aperto a tutti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/>
              <a:t>Crediamo nel modello di ’’</a:t>
            </a:r>
            <a:r>
              <a:rPr lang="it-IT" sz="1500" b="1"/>
              <a:t>Piattaforma abilitante aperta</a:t>
            </a:r>
            <a:r>
              <a:rPr lang="it-IT" sz="1500"/>
              <a:t>’’ per facilitare la relazione e l’intermediazione dei servizi tra gli Operatori di trasporto e mobilità e gli Operatori MaaS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63F9736-128D-A0BE-C626-D3FDF6566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163" y="966993"/>
            <a:ext cx="2124476" cy="356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9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E28F12-DC65-5C0A-18D8-06572C1A8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112" y="1014997"/>
            <a:ext cx="7471776" cy="1243812"/>
          </a:xfrm>
        </p:spPr>
        <p:txBody>
          <a:bodyPr lIns="91440" tIns="45720" rIns="91440" bIns="45720" anchor="t" anchorCtr="0">
            <a:normAutofit/>
          </a:bodyPr>
          <a:lstStyle/>
          <a:p>
            <a:r>
              <a:rPr lang="it-IT" sz="2200">
                <a:latin typeface="Work Sans Light"/>
              </a:rPr>
              <a:t>Il ruolo delle Linee guida è quello di costituire, insieme alle parti interessate, le fondamenta di una MaaS Community funzionante per Torino e per il Piemonte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14F2AD1-A6CF-7009-D9B3-DE02D9E4E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2688" y="2272088"/>
            <a:ext cx="7471776" cy="1541544"/>
          </a:xfrm>
        </p:spPr>
        <p:txBody>
          <a:bodyPr lIns="91440" tIns="45720" rIns="91440" bIns="45720" anchor="t" anchorCtr="0">
            <a:noAutofit/>
          </a:bodyPr>
          <a:lstStyle/>
          <a:p>
            <a:pPr marL="179705" indent="-179705"/>
            <a:r>
              <a:rPr lang="it-IT">
                <a:latin typeface="Work Sans"/>
              </a:rPr>
              <a:t>Le linee guida intendono condurre la discussione sui principi, sulle regole, sui diritti e sugli impegni per i vari soggetti che appartengono alla Community</a:t>
            </a:r>
            <a:br>
              <a:rPr lang="it-IT"/>
            </a:br>
            <a:endParaRPr lang="it-IT"/>
          </a:p>
          <a:p>
            <a:pPr marL="179705" indent="-179705"/>
            <a:r>
              <a:rPr lang="it-IT">
                <a:latin typeface="Work Sans"/>
              </a:rPr>
              <a:t>Il processo di condivisione si ispira ad altre iniziative simili messe in atto in alcuni paesi europei, che hanno prodotto Linee guida per la costruzione di MaaS Community: Regione </a:t>
            </a:r>
            <a:r>
              <a:rPr lang="it-IT" err="1">
                <a:latin typeface="Work Sans"/>
              </a:rPr>
              <a:t>Île</a:t>
            </a:r>
            <a:r>
              <a:rPr lang="it-IT">
                <a:latin typeface="Work Sans"/>
              </a:rPr>
              <a:t>-de-France, Francia nel 2020; Regione Flanders, Belgio nel 2021; Regno Unito nel 2022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C43A33-F030-C7C7-ADD5-33EDCEEF5D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Perché le Linee Guida</a:t>
            </a:r>
          </a:p>
        </p:txBody>
      </p:sp>
    </p:spTree>
    <p:extLst>
      <p:ext uri="{BB962C8B-B14F-4D97-AF65-F5344CB8AC3E}">
        <p14:creationId xmlns:p14="http://schemas.microsoft.com/office/powerpoint/2010/main" val="2697985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E0CA9BA-974E-3259-6150-2D5C827C0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2. Membri della Comunità</a:t>
            </a:r>
          </a:p>
        </p:txBody>
      </p:sp>
    </p:spTree>
    <p:extLst>
      <p:ext uri="{BB962C8B-B14F-4D97-AF65-F5344CB8AC3E}">
        <p14:creationId xmlns:p14="http://schemas.microsoft.com/office/powerpoint/2010/main" val="2518544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148A03-99A0-A02E-2B4D-6779A31DC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112" y="1095029"/>
            <a:ext cx="5573412" cy="928343"/>
          </a:xfrm>
        </p:spPr>
        <p:txBody>
          <a:bodyPr>
            <a:noAutofit/>
          </a:bodyPr>
          <a:lstStyle/>
          <a:p>
            <a:r>
              <a:rPr lang="it-IT" sz="2200" b="0">
                <a:latin typeface="Work Sans Light" charset="0"/>
              </a:rPr>
              <a:t>Il MaaS mette gli utenti finali al centro della Community e permette loro di fare le scelte migliori per i propri spostamenti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3074619-E6F1-9B68-130D-396649DBE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6112" y="2533360"/>
            <a:ext cx="5573412" cy="1578681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500"/>
              <a:t>Fornire </a:t>
            </a:r>
            <a:r>
              <a:rPr lang="it-IT" sz="1500" b="1"/>
              <a:t>informazioni complete </a:t>
            </a:r>
            <a:r>
              <a:rPr lang="it-IT" sz="1500"/>
              <a:t>e aggiornate sulle opzioni di mobilità disponibili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500"/>
              <a:t>Facilitare </a:t>
            </a:r>
            <a:r>
              <a:rPr lang="it-IT" sz="1500" b="1"/>
              <a:t>pagamento e accesso </a:t>
            </a:r>
            <a:r>
              <a:rPr lang="it-IT" sz="1500"/>
              <a:t>ai servizi e fornire supporto in caso di problemi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500"/>
              <a:t>Rivolgersi a </a:t>
            </a:r>
            <a:r>
              <a:rPr lang="it-IT" sz="1500" b="1"/>
              <a:t>tutti i tipi di utenti </a:t>
            </a:r>
            <a:r>
              <a:rPr lang="it-IT" sz="1500"/>
              <a:t>(residenti, pendolari, visitatori, turisti, categorie specifiche, utenti vulnerabili, etc.)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500"/>
              <a:t>La partecipazione attiva delle associazioni di consumatori nella MaaS Community è benvenuta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6ACDB00-6368-1D86-C8F3-6025E116F3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Utenti finali</a:t>
            </a:r>
          </a:p>
        </p:txBody>
      </p:sp>
    </p:spTree>
    <p:extLst>
      <p:ext uri="{BB962C8B-B14F-4D97-AF65-F5344CB8AC3E}">
        <p14:creationId xmlns:p14="http://schemas.microsoft.com/office/powerpoint/2010/main" val="360236777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llet 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s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ezio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mmagi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AE483E4A9CAEB48B5B4696E99672A55" ma:contentTypeVersion="19" ma:contentTypeDescription="Creare un nuovo documento." ma:contentTypeScope="" ma:versionID="2c76d5fe659863a7ea29bbaaf42ffb47">
  <xsd:schema xmlns:xsd="http://www.w3.org/2001/XMLSchema" xmlns:xs="http://www.w3.org/2001/XMLSchema" xmlns:p="http://schemas.microsoft.com/office/2006/metadata/properties" xmlns:ns2="cc956135-cadb-4dfd-ae93-ae402a0d69da" xmlns:ns3="66be6487-0daf-41da-b4f5-6f3faaf7bf4b" targetNamespace="http://schemas.microsoft.com/office/2006/metadata/properties" ma:root="true" ma:fieldsID="b45ee79902a1683895556160553359ae" ns2:_="" ns3:_="">
    <xsd:import namespace="cc956135-cadb-4dfd-ae93-ae402a0d69da"/>
    <xsd:import namespace="66be6487-0daf-41da-b4f5-6f3faaf7bf4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DLCPolicyLabelValue" minOccurs="0"/>
                <xsd:element ref="ns3:DLCPolicyLabelClientValue" minOccurs="0"/>
                <xsd:element ref="ns3:DLCPolicyLabelLock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956135-cadb-4dfd-ae93-ae402a0d69d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e ID documento" ma:description="Valore dell'ID documento assegnato all'elemento." ma:indexed="true" ma:internalName="_dlc_DocId" ma:readOnly="true">
      <xsd:simpleType>
        <xsd:restriction base="dms:Text"/>
      </xsd:simpleType>
    </xsd:element>
    <xsd:element name="_dlc_DocIdUrl" ma:index="9" nillable="true" ma:displayName="ID documento" ma:description="Collegamento permanente al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Salva ID in modo permanente" ma:description="Mantenere ID all'aggiunta." ma:hidden="true" ma:internalName="_dlc_DocIdPersistId" ma:readOnly="true">
      <xsd:simpleType>
        <xsd:restriction base="dms:Boolean"/>
      </xsd:simpleType>
    </xsd:element>
    <xsd:element name="SharedWithUsers" ma:index="24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8" nillable="true" ma:displayName="Taxonomy Catch All Column" ma:hidden="true" ma:list="{f3f89ab9-da29-43d7-974b-b795a990d0cb}" ma:internalName="TaxCatchAll" ma:showField="CatchAllData" ma:web="cc956135-cadb-4dfd-ae93-ae402a0d69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be6487-0daf-41da-b4f5-6f3faaf7bf4b" elementFormDefault="qualified">
    <xsd:import namespace="http://schemas.microsoft.com/office/2006/documentManagement/types"/>
    <xsd:import namespace="http://schemas.microsoft.com/office/infopath/2007/PartnerControls"/>
    <xsd:element name="DLCPolicyLabelValue" ma:index="11" nillable="true" ma:displayName="Etichetta" ma:description="Memorizza il valore corrente dell'etichetta." ma:internalName="DLCPolicyLabelValue" ma:readOnly="false">
      <xsd:simpleType>
        <xsd:restriction base="dms:Note">
          <xsd:maxLength value="255"/>
        </xsd:restriction>
      </xsd:simpleType>
    </xsd:element>
    <xsd:element name="DLCPolicyLabelClientValue" ma:index="12" nillable="true" ma:displayName="Valore etichetta client" ma:description="Memorizza l'ultimo valore di etichetta calcolato nel client." ma:hidden="true" ma:internalName="DLCPolicyLabelClientValue" ma:readOnly="false">
      <xsd:simpleType>
        <xsd:restriction base="dms:Note"/>
      </xsd:simpleType>
    </xsd:element>
    <xsd:element name="DLCPolicyLabelLock" ma:index="13" nillable="true" ma:displayName="Etichetta bloccata" ma:description="Indica se l'etichetta deve essere aggiornata quando vengono modificate le proprietà dell'elemento." ma:hidden="true" ma:internalName="DLCPolicyLabelLock" ma:readOnly="false">
      <xsd:simpleType>
        <xsd:restriction base="dms:Text"/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7" nillable="true" ma:taxonomy="true" ma:internalName="lcf76f155ced4ddcb4097134ff3c332f" ma:taxonomyFieldName="MediaServiceImageTags" ma:displayName="Tag immagine" ma:readOnly="false" ma:fieldId="{5cf76f15-5ced-4ddc-b409-7134ff3c332f}" ma:taxonomyMulti="true" ma:sspId="7d90690e-5958-4886-a9c5-d1ff6ebf5f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LCPolicyLabelValue xmlns="66be6487-0daf-41da-b4f5-6f3faaf7bf4b">3.1</DLCPolicyLabelValue>
    <_dlc_DocId xmlns="cc956135-cadb-4dfd-ae93-ae402a0d69da">Q767N4NHUJR6-911106622-638</_dlc_DocId>
    <_dlc_DocIdUrl xmlns="cc956135-cadb-4dfd-ae93-ae402a0d69da">
      <Url>https://5tto.sharepoint.com/sites/Business-Strategy/_layouts/15/DocIdRedir.aspx?ID=Q767N4NHUJR6-911106622-638</Url>
      <Description>Q767N4NHUJR6-911106622-638</Description>
    </_dlc_DocIdUrl>
    <DLCPolicyLabelLock xmlns="66be6487-0daf-41da-b4f5-6f3faaf7bf4b" xsi:nil="true"/>
    <DLCPolicyLabelClientValue xmlns="66be6487-0daf-41da-b4f5-6f3faaf7bf4b" xsi:nil="true"/>
    <lcf76f155ced4ddcb4097134ff3c332f xmlns="66be6487-0daf-41da-b4f5-6f3faaf7bf4b">
      <Terms xmlns="http://schemas.microsoft.com/office/infopath/2007/PartnerControls"/>
    </lcf76f155ced4ddcb4097134ff3c332f>
    <TaxCatchAll xmlns="cc956135-cadb-4dfd-ae93-ae402a0d69da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6DCD6F-46CD-478A-8B17-F1F9182704EB}">
  <ds:schemaRefs>
    <ds:schemaRef ds:uri="66be6487-0daf-41da-b4f5-6f3faaf7bf4b"/>
    <ds:schemaRef ds:uri="cc956135-cadb-4dfd-ae93-ae402a0d69d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71008AA-D681-4CFA-8AD6-DFBAD52A7DD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0A66EA5-4F58-4D73-9E4B-339AE44A1037}">
  <ds:schemaRefs>
    <ds:schemaRef ds:uri="66be6487-0daf-41da-b4f5-6f3faaf7bf4b"/>
    <ds:schemaRef ds:uri="cc956135-cadb-4dfd-ae93-ae402a0d69d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9202B4E1-25C3-4AE6-94F5-8DCA7BA001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3844</Words>
  <Application>Microsoft Office PowerPoint</Application>
  <PresentationFormat>Presentazione su schermo (16:9)</PresentationFormat>
  <Paragraphs>226</Paragraphs>
  <Slides>49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49</vt:i4>
      </vt:variant>
    </vt:vector>
  </HeadingPairs>
  <TitlesOfParts>
    <vt:vector size="60" baseType="lpstr">
      <vt:lpstr>.PingFangSC-Regular</vt:lpstr>
      <vt:lpstr>Arial</vt:lpstr>
      <vt:lpstr>Calibri</vt:lpstr>
      <vt:lpstr>Work Sans</vt:lpstr>
      <vt:lpstr>Work Sans Black</vt:lpstr>
      <vt:lpstr>Work Sans Light</vt:lpstr>
      <vt:lpstr>Cover</vt:lpstr>
      <vt:lpstr>Bullet point</vt:lpstr>
      <vt:lpstr>Testo</vt:lpstr>
      <vt:lpstr>Sezione</vt:lpstr>
      <vt:lpstr>Immagine</vt:lpstr>
      <vt:lpstr>Linee Guida  per una MaaS Community a Torino e in Piemonte</vt:lpstr>
      <vt:lpstr>Indice Parte 1</vt:lpstr>
      <vt:lpstr>1. Costruire una MaaS Community</vt:lpstr>
      <vt:lpstr>Mobility as a Service:  Mobilità come Servizio.</vt:lpstr>
      <vt:lpstr>Per rendere il paradigma MaaS una realtà e coglierne i benefici per la collettività, è necessario aggregare attorno ad esso una Community.</vt:lpstr>
      <vt:lpstr>Che tipo di MaaS Community</vt:lpstr>
      <vt:lpstr>Il ruolo delle Linee guida è quello di costituire, insieme alle parti interessate, le fondamenta di una MaaS Community funzionante per Torino e per il Piemonte</vt:lpstr>
      <vt:lpstr>2. Membri della Comunità</vt:lpstr>
      <vt:lpstr>Il MaaS mette gli utenti finali al centro della Community e permette loro di fare le scelte migliori per i propri spostamenti</vt:lpstr>
      <vt:lpstr>La MaaS Community si basa sui servizi di trasporto e mobilità forniti dagli operatori esistenti e futuri, e mira ad integrare tutti i servizi attivi nella regione</vt:lpstr>
      <vt:lpstr>Gli Operatori MaaS sono piattaforme digitali che facilitano la vendita e l’intermediazione di una pluralità di servizi di trasporto e mobilità multimodali verso gli utenti finali</vt:lpstr>
      <vt:lpstr>L’Abilitatore MaaS si configura come un orchestratore che supporta il buon funzionamento della MaaS Community e coordina i rapporti tra i suoi partecipanti</vt:lpstr>
      <vt:lpstr>Le Autorità Pubbliche promuovono attivamente la MaaS Community, agendo come promotori e vigilando sull'adozione di regole e sulla risoluzione dei conflitti tra gli attori coinvolti</vt:lpstr>
      <vt:lpstr>Presentazione standard di PowerPoint</vt:lpstr>
      <vt:lpstr>3. Principi che guidano la Community</vt:lpstr>
      <vt:lpstr>Il principio guida nella MaaS Community è abilitare, dare libertà di scelta al cittadino</vt:lpstr>
      <vt:lpstr>Rendere i trasporti e la mobilità più sostenibili e accessibili</vt:lpstr>
      <vt:lpstr>Una Community equa e sostenibile</vt:lpstr>
      <vt:lpstr>Le MaaS Community mirano ad essere comunità in cui i membri competono sul mercato</vt:lpstr>
      <vt:lpstr>Una Community che condivide principi, dati e altro ancora</vt:lpstr>
      <vt:lpstr>Le Autorità Pubbliche svolgono un ruolo attivo nella promozione della MaaS Community</vt:lpstr>
      <vt:lpstr>Indice Parte 2</vt:lpstr>
      <vt:lpstr>4. Una Comunità con regole efficaci</vt:lpstr>
      <vt:lpstr>L’obiettivo non è dare rigidità alla MaaS Community, ma rendere efficaci i principi, attraverso delle regole minime utili alla creazione ed accelerazione della Community</vt:lpstr>
      <vt:lpstr>Le regole saranno inserite nei contratti definiti tra l’Abilitatore MaaS e i membri della Community</vt:lpstr>
      <vt:lpstr>Obiettivo: adottare un approccio leggero e morbido</vt:lpstr>
      <vt:lpstr>I conflitti saranno risolti mediante arbitrato</vt:lpstr>
      <vt:lpstr>5. Le Regole</vt:lpstr>
      <vt:lpstr>Designano un unico punto di contatto che consenta loro di comunicare con l’Abilitatore MaaS, gli Operatori di trasporto/mobilità e le Autorità Pubbliche</vt:lpstr>
      <vt:lpstr>Presentazione standard di PowerPoint</vt:lpstr>
      <vt:lpstr>Gli Operatori MaaS devono utilizzare criteri di classificazione non discriminatori e fornire informazioni chiare sui parametri utilizzati nei loro sistemi di raccomandazione, e in maniera non fuorviante</vt:lpstr>
      <vt:lpstr>Gli Operatori MaaS devono fornire gratuitamente l'accesso ai dati e agli strumenti di misurazione delle prestazioni agli Operatori di trasporto e mobilità e ai terzi autorizzati</vt:lpstr>
      <vt:lpstr>Gli Operatori MaaS condividono dati relativi ai servizi di trasporto e mobilità con Operatori e terzi autorizzati</vt:lpstr>
      <vt:lpstr>Gli Operatori MaaS non possono utilizzare i dati non pubblicamente disponibili relativi ai servizi degli Operatori di trasporto e mobilità in modo da alterare le condizioni del mercato e la leale concorrenza</vt:lpstr>
      <vt:lpstr>No esclusività: gli Operatori di trasporto e mobilità possono offrire prodotti o servizi tramite altri canali o intermediari a condizioni economiche diverse rispetto a quanto avviene con gli Operatori MaaS</vt:lpstr>
      <vt:lpstr>Gli Operatori MaaS hanno diritto di accesso ai dati dei Operatori di trasporto e mobilità secondo interfacce, standard e API definiti dall’Abilitatore MaaS</vt:lpstr>
      <vt:lpstr>Designano un unico punto di contatto che consenta loro di comunicare con l’Abilitatore MaaS, gli Operatori MaaS e le Autorità Pubbliche</vt:lpstr>
      <vt:lpstr>Presentazione standard di PowerPoint</vt:lpstr>
      <vt:lpstr>Presentazione standard di PowerPoint</vt:lpstr>
      <vt:lpstr>Gli Operatori di trasporto e mobilità devono consentire agli Operatori MaaS di accedere ai propri sistemi di pagamento e accesso</vt:lpstr>
      <vt:lpstr>L’Abilitatore MaaS utilizza i dati solo per scopi di intermediazione dei servizi tra i membri della Community, garantendo a ciascuno l’accesso ai dati e ai servizi di proprio interesse</vt:lpstr>
      <vt:lpstr>L’Abilitatore MaaS agisce nel migliore interesse degli interessati e li informa in modo trasparente riguardo all'utilizzo dei propri dati</vt:lpstr>
      <vt:lpstr>L’Abilitatore MaaS deve adottare misure per garantire l'interoperabilità con altri servizi di intermediazione dati tramite standard aperti comunemente utilizzati nel settore</vt:lpstr>
      <vt:lpstr>Presentazione standard di PowerPoint</vt:lpstr>
      <vt:lpstr>La consultazione pubblica </vt:lpstr>
      <vt:lpstr>L'occasione per costruire insieme la nostra MaaS Community</vt:lpstr>
      <vt:lpstr>Presentazione standard di PowerPoint</vt:lpstr>
      <vt:lpstr>Grazie ai vostri contributi possiamo costruire insieme la MaaS Community del Piemonte 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Antoniola Matteo</cp:lastModifiedBy>
  <cp:revision>2</cp:revision>
  <dcterms:created xsi:type="dcterms:W3CDTF">2020-01-27T10:07:05Z</dcterms:created>
  <dcterms:modified xsi:type="dcterms:W3CDTF">2023-06-26T16:06:50Z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f36d4838-1e28-4a7f-9047-4a8b69fad81b</vt:lpwstr>
  </property>
  <property fmtid="{D5CDD505-2E9C-101B-9397-08002B2CF9AE}" pid="3" name="ContentTypeId">
    <vt:lpwstr>0x0101004AE483E4A9CAEB48B5B4696E99672A55</vt:lpwstr>
  </property>
  <property fmtid="{D5CDD505-2E9C-101B-9397-08002B2CF9AE}" pid="4" name="URL">
    <vt:lpwstr/>
  </property>
  <property fmtid="{D5CDD505-2E9C-101B-9397-08002B2CF9AE}" pid="5" name="Cliente">
    <vt:lpwstr>5T</vt:lpwstr>
  </property>
  <property fmtid="{D5CDD505-2E9C-101B-9397-08002B2CF9AE}" pid="6" name="Commessa">
    <vt:lpwstr>-</vt:lpwstr>
  </property>
  <property fmtid="{D5CDD505-2E9C-101B-9397-08002B2CF9AE}" pid="7" name="Etichetta">
    <vt:lpwstr>3.1</vt:lpwstr>
  </property>
  <property fmtid="{D5CDD505-2E9C-101B-9397-08002B2CF9AE}" pid="8" name="Titolo">
    <vt:lpwstr>Presentazione di PowerPoint</vt:lpwstr>
  </property>
  <property fmtid="{D5CDD505-2E9C-101B-9397-08002B2CF9AE}" pid="9" name="Valore ID documento">
    <vt:lpwstr>IID5T-117200491-16900</vt:lpwstr>
  </property>
  <property fmtid="{D5CDD505-2E9C-101B-9397-08002B2CF9AE}" pid="10" name="MediaServiceImageTags">
    <vt:lpwstr/>
  </property>
</Properties>
</file>