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1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_rels/notesSlide20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9.png" ContentType="image/png"/>
  <Override PartName="/ppt/media/image1.png" ContentType="image/png"/>
  <Override PartName="/ppt/media/image2.png" ContentType="image/png"/>
  <Override PartName="/ppt/media/image3.jpeg" ContentType="image/jpeg"/>
  <Override PartName="/ppt/media/image15.wmf" ContentType="image/x-wmf"/>
  <Override PartName="/ppt/media/image4.png" ContentType="image/png"/>
  <Override PartName="/ppt/media/image23.wmf" ContentType="image/x-wmf"/>
  <Override PartName="/ppt/media/image11.png" ContentType="image/png"/>
  <Override PartName="/ppt/media/image5.jpeg" ContentType="image/jpeg"/>
  <Override PartName="/ppt/media/image34.jpeg" ContentType="image/jpeg"/>
  <Override PartName="/ppt/media/image17.wmf" ContentType="image/x-wmf"/>
  <Override PartName="/ppt/media/image6.png" ContentType="image/png"/>
  <Override PartName="/ppt/media/image8.png" ContentType="image/png"/>
  <Override PartName="/ppt/media/image7.wmf" ContentType="image/x-wmf"/>
  <Override PartName="/ppt/media/image22.wmf" ContentType="image/x-wmf"/>
  <Override PartName="/ppt/media/image10.png" ContentType="image/png"/>
  <Override PartName="/ppt/media/image24.wmf" ContentType="image/x-wmf"/>
  <Override PartName="/ppt/media/image12.png" ContentType="image/png"/>
  <Override PartName="/ppt/media/image13.jpeg" ContentType="image/jpeg"/>
  <Override PartName="/ppt/media/image14.wmf" ContentType="image/x-wmf"/>
  <Override PartName="/ppt/media/image16.wmf" ContentType="image/x-wmf"/>
  <Override PartName="/ppt/media/image18.wmf" ContentType="image/x-wmf"/>
  <Override PartName="/ppt/media/image19.jpeg" ContentType="image/jpeg"/>
  <Override PartName="/ppt/media/image20.wmf" ContentType="image/x-wmf"/>
  <Override PartName="/ppt/media/image21.wmf" ContentType="image/x-wmf"/>
  <Override PartName="/ppt/media/image25.wmf" ContentType="image/x-wmf"/>
  <Override PartName="/ppt/media/image26.wmf" ContentType="image/x-wmf"/>
  <Override PartName="/ppt/media/image27.wmf" ContentType="image/x-wmf"/>
  <Override PartName="/ppt/media/image28.wmf" ContentType="image/x-wmf"/>
  <Override PartName="/ppt/media/image29.png" ContentType="image/png"/>
  <Override PartName="/ppt/media/image32.png" ContentType="image/png"/>
  <Override PartName="/ppt/media/image30.jpeg" ContentType="image/jpeg"/>
  <Override PartName="/ppt/media/image31.png" ContentType="image/png"/>
  <Override PartName="/ppt/media/image33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9144000" cy="6858000"/>
  <p:notesSz cx="6669087" cy="9928225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ayout>
        <c:manualLayout>
          <c:layoutTarget val="inner"/>
          <c:xMode val="edge"/>
          <c:yMode val="edge"/>
          <c:x val="0.00185070943861814"/>
          <c:y val="0.0480870145978437"/>
          <c:w val="0.969210924793898"/>
          <c:h val="0.6856216009922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Pt>
            <c:idx val="0"/>
            <c:invertIfNegative val="0"/>
            <c:spPr>
              <a:solidFill>
                <a:srgbClr val="92d050"/>
              </a:solidFill>
              <a:ln>
                <a:noFill/>
              </a:ln>
            </c:spPr>
          </c:dPt>
          <c:dPt>
            <c:idx val="1"/>
            <c:invertIfNegative val="0"/>
            <c:spPr>
              <a:solidFill>
                <a:srgbClr val="92d050"/>
              </a:solidFill>
              <a:ln>
                <a:noFill/>
              </a:ln>
            </c:spPr>
          </c:dPt>
          <c:dPt>
            <c:idx val="2"/>
            <c:invertIfNegative val="0"/>
            <c:spPr>
              <a:solidFill>
                <a:srgbClr val="92d050"/>
              </a:solidFill>
              <a:ln>
                <a:noFill/>
              </a:ln>
            </c:spPr>
          </c:dPt>
          <c:dPt>
            <c:idx val="3"/>
            <c:invertIfNegative val="0"/>
            <c:spPr>
              <a:solidFill>
                <a:srgbClr val="92d050"/>
              </a:solidFill>
              <a:ln>
                <a:noFill/>
              </a:ln>
            </c:spPr>
          </c:dPt>
          <c:dLbls>
            <c:numFmt formatCode="0.0" sourceLinked="1"/>
            <c:dLbl>
              <c:idx val="0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333300"/>
                      </a:solidFill>
                      <a:latin typeface="Century Gothic"/>
                      <a:ea typeface="Century Gothic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55,0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1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333300"/>
                      </a:solidFill>
                      <a:latin typeface="Century Gothic"/>
                      <a:ea typeface="Century Gothic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41,5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333300"/>
                      </a:solidFill>
                      <a:latin typeface="Century Gothic"/>
                      <a:ea typeface="Century Gothic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25,5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3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333300"/>
                      </a:solidFill>
                      <a:latin typeface="Century Gothic"/>
                      <a:ea typeface="Century Gothic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12,1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</c:dLbl>
            <c:txPr>
              <a:bodyPr/>
              <a:lstStyle/>
              <a:p>
                <a:pPr>
                  <a:defRPr b="0" sz="1800" spc="-1" strike="noStrike">
                    <a:solidFill>
                      <a:srgbClr val="333300"/>
                    </a:solidFill>
                    <a:latin typeface="Century Gothic"/>
                    <a:ea typeface="Century Gothic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4"/>
                <c:pt idx="0">
                  <c:v>Agenzie
 formative
 (IeFP)</c:v>
                </c:pt>
                <c:pt idx="1">
                  <c:v>Istituti 
professionali</c:v>
                </c:pt>
                <c:pt idx="2">
                  <c:v>Istituti 
tecnici</c:v>
                </c:pt>
                <c:pt idx="3">
                  <c:v>Licei 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53.0568551264769</c:v>
                </c:pt>
                <c:pt idx="1">
                  <c:v>43.0131554100837</c:v>
                </c:pt>
                <c:pt idx="2">
                  <c:v>25.8681680958643</c:v>
                </c:pt>
                <c:pt idx="3">
                  <c:v>12.4861918255607</c:v>
                </c:pt>
              </c:numCache>
            </c:numRef>
          </c:val>
        </c:ser>
        <c:gapWidth val="85"/>
        <c:overlap val="0"/>
        <c:axId val="5127360"/>
        <c:axId val="82544762"/>
      </c:barChart>
      <c:catAx>
        <c:axId val="5127360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333300"/>
                </a:solidFill>
                <a:latin typeface="Century Gothic"/>
                <a:ea typeface="Century Gothic"/>
              </a:defRPr>
            </a:pPr>
          </a:p>
        </c:txPr>
        <c:crossAx val="82544762"/>
        <c:crosses val="autoZero"/>
        <c:auto val="1"/>
        <c:lblAlgn val="ctr"/>
        <c:lblOffset val="100"/>
      </c:catAx>
      <c:valAx>
        <c:axId val="82544762"/>
        <c:scaling>
          <c:orientation val="minMax"/>
        </c:scaling>
        <c:delete val="1"/>
        <c:axPos val="l"/>
        <c:numFmt formatCode="0.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333300"/>
                </a:solidFill>
                <a:latin typeface="Century Gothic"/>
                <a:ea typeface="Century Gothic"/>
              </a:defRPr>
            </a:pPr>
          </a:p>
        </c:txPr>
        <c:crossAx val="5127360"/>
        <c:crosses val="autoZero"/>
      </c:valAx>
      <c:spPr>
        <a:solidFill>
          <a:srgbClr val="ffffff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Fai clic per spostare la diapositiva</a:t>
            </a: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it-IT" sz="2000" spc="-1" strike="noStrike">
                <a:latin typeface="Arial"/>
              </a:rPr>
              <a:t>Fai clic per modificare il formato delle note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it-IT" sz="1400" spc="-1" strike="noStrike">
                <a:latin typeface="Times New Roman"/>
              </a:rPr>
              <a:t>&lt;intestazione&gt;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it-IT" sz="1400" spc="-1" strike="noStrike">
                <a:latin typeface="Times New Roman"/>
              </a:rPr>
              <a:t>&lt;data/ora&gt;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it-IT" sz="1400" spc="-1" strike="noStrike">
                <a:latin typeface="Times New Roman"/>
              </a:rPr>
              <a:t>&lt;piè di pagina&gt;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A217866F-0D1F-4AD5-9C81-18ECAB05520A}" type="slidenum">
              <a:rPr b="0" lang="it-IT" sz="1400" spc="-1" strike="noStrike">
                <a:latin typeface="Times New Roman"/>
              </a:rPr>
              <a:t>&lt;numero&gt;</a:t>
            </a:fld>
            <a:endParaRPr b="0" lang="it-IT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sldImg"/>
          </p:nvPr>
        </p:nvSpPr>
        <p:spPr>
          <a:xfrm>
            <a:off x="853920" y="744480"/>
            <a:ext cx="4960440" cy="3722400"/>
          </a:xfrm>
          <a:prstGeom prst="rect">
            <a:avLst/>
          </a:prstGeom>
        </p:spPr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667080" y="4716000"/>
            <a:ext cx="5334840" cy="4467240"/>
          </a:xfrm>
          <a:prstGeom prst="rect">
            <a:avLst/>
          </a:prstGeom>
        </p:spPr>
        <p:txBody>
          <a:bodyPr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238" name="TextShape 3"/>
          <p:cNvSpPr txBox="1"/>
          <p:nvPr/>
        </p:nvSpPr>
        <p:spPr>
          <a:xfrm>
            <a:off x="3777480" y="9430200"/>
            <a:ext cx="2889720" cy="4960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018486D3-B8EC-4275-833E-806750967FC5}" type="slidenum">
              <a:rPr b="0" lang="it-IT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sldImg"/>
          </p:nvPr>
        </p:nvSpPr>
        <p:spPr>
          <a:xfrm>
            <a:off x="853920" y="744480"/>
            <a:ext cx="4960440" cy="3722400"/>
          </a:xfrm>
          <a:prstGeom prst="rect">
            <a:avLst/>
          </a:prstGeom>
        </p:spPr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667080" y="4716000"/>
            <a:ext cx="5334840" cy="4467240"/>
          </a:xfrm>
          <a:prstGeom prst="rect">
            <a:avLst/>
          </a:prstGeom>
        </p:spPr>
        <p:txBody>
          <a:bodyPr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241" name="TextShape 3"/>
          <p:cNvSpPr txBox="1"/>
          <p:nvPr/>
        </p:nvSpPr>
        <p:spPr>
          <a:xfrm>
            <a:off x="3777480" y="9430200"/>
            <a:ext cx="2889720" cy="4960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4D6A2720-34AE-4DE5-A112-8BF0E41F98BE}" type="slidenum">
              <a:rPr b="0" lang="it-IT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sldImg"/>
          </p:nvPr>
        </p:nvSpPr>
        <p:spPr>
          <a:xfrm>
            <a:off x="853920" y="744480"/>
            <a:ext cx="4960440" cy="3722400"/>
          </a:xfrm>
          <a:prstGeom prst="rect">
            <a:avLst/>
          </a:prstGeom>
        </p:spPr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667080" y="4716000"/>
            <a:ext cx="5334840" cy="4467240"/>
          </a:xfrm>
          <a:prstGeom prst="rect">
            <a:avLst/>
          </a:prstGeom>
        </p:spPr>
        <p:txBody>
          <a:bodyPr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244" name="TextShape 3"/>
          <p:cNvSpPr txBox="1"/>
          <p:nvPr/>
        </p:nvSpPr>
        <p:spPr>
          <a:xfrm>
            <a:off x="3777480" y="9430200"/>
            <a:ext cx="2889720" cy="4960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D85683A0-1D00-497A-AC8B-85823C214886}" type="slidenum">
              <a:rPr b="0" lang="it-IT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sldImg"/>
          </p:nvPr>
        </p:nvSpPr>
        <p:spPr>
          <a:xfrm>
            <a:off x="853920" y="744480"/>
            <a:ext cx="4960440" cy="3722400"/>
          </a:xfrm>
          <a:prstGeom prst="rect">
            <a:avLst/>
          </a:prstGeom>
        </p:spPr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667080" y="4716000"/>
            <a:ext cx="5334840" cy="4467240"/>
          </a:xfrm>
          <a:prstGeom prst="rect">
            <a:avLst/>
          </a:prstGeom>
        </p:spPr>
        <p:txBody>
          <a:bodyPr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247" name="TextShape 3"/>
          <p:cNvSpPr txBox="1"/>
          <p:nvPr/>
        </p:nvSpPr>
        <p:spPr>
          <a:xfrm>
            <a:off x="3777480" y="9430200"/>
            <a:ext cx="2889720" cy="4960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2229C28A-B044-4E2F-B662-00B7C9A1C6B7}" type="slidenum">
              <a:rPr b="0" lang="it-IT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sldImg"/>
          </p:nvPr>
        </p:nvSpPr>
        <p:spPr>
          <a:xfrm>
            <a:off x="853920" y="744480"/>
            <a:ext cx="4960440" cy="3722400"/>
          </a:xfrm>
          <a:prstGeom prst="rect">
            <a:avLst/>
          </a:prstGeom>
        </p:spPr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667080" y="4716000"/>
            <a:ext cx="5334840" cy="4467240"/>
          </a:xfrm>
          <a:prstGeom prst="rect">
            <a:avLst/>
          </a:prstGeom>
        </p:spPr>
        <p:txBody>
          <a:bodyPr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250" name="TextShape 3"/>
          <p:cNvSpPr txBox="1"/>
          <p:nvPr/>
        </p:nvSpPr>
        <p:spPr>
          <a:xfrm>
            <a:off x="3777480" y="9430200"/>
            <a:ext cx="2889720" cy="4960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64B2E4A6-F459-4FD9-901F-33BA0A8B782A}" type="slidenum">
              <a:rPr b="0" lang="it-IT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sldImg"/>
          </p:nvPr>
        </p:nvSpPr>
        <p:spPr>
          <a:xfrm>
            <a:off x="853920" y="744480"/>
            <a:ext cx="4960440" cy="3722400"/>
          </a:xfrm>
          <a:prstGeom prst="rect">
            <a:avLst/>
          </a:prstGeom>
        </p:spPr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667080" y="4716000"/>
            <a:ext cx="5334840" cy="4467240"/>
          </a:xfrm>
          <a:prstGeom prst="rect">
            <a:avLst/>
          </a:prstGeom>
        </p:spPr>
        <p:txBody>
          <a:bodyPr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253" name="TextShape 3"/>
          <p:cNvSpPr txBox="1"/>
          <p:nvPr/>
        </p:nvSpPr>
        <p:spPr>
          <a:xfrm>
            <a:off x="3777480" y="9430200"/>
            <a:ext cx="2889720" cy="4960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DB8C6C9E-AA9C-486A-B4C7-D579B3757982}" type="slidenum">
              <a:rPr b="0" lang="it-IT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sldImg"/>
          </p:nvPr>
        </p:nvSpPr>
        <p:spPr>
          <a:xfrm>
            <a:off x="853920" y="744480"/>
            <a:ext cx="4960440" cy="3722400"/>
          </a:xfrm>
          <a:prstGeom prst="rect">
            <a:avLst/>
          </a:prstGeom>
        </p:spPr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667080" y="4716000"/>
            <a:ext cx="5334840" cy="4467240"/>
          </a:xfrm>
          <a:prstGeom prst="rect">
            <a:avLst/>
          </a:prstGeom>
        </p:spPr>
        <p:txBody>
          <a:bodyPr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256" name="TextShape 3"/>
          <p:cNvSpPr txBox="1"/>
          <p:nvPr/>
        </p:nvSpPr>
        <p:spPr>
          <a:xfrm>
            <a:off x="3777480" y="9430200"/>
            <a:ext cx="2889720" cy="4960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22E44AE0-F5B9-421F-9AE6-15B3B17A9588}" type="slidenum">
              <a:rPr b="0" lang="it-IT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sldImg"/>
          </p:nvPr>
        </p:nvSpPr>
        <p:spPr>
          <a:xfrm>
            <a:off x="853920" y="744480"/>
            <a:ext cx="4960440" cy="3722400"/>
          </a:xfrm>
          <a:prstGeom prst="rect">
            <a:avLst/>
          </a:prstGeom>
        </p:spPr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667080" y="4716000"/>
            <a:ext cx="5334840" cy="4467240"/>
          </a:xfrm>
          <a:prstGeom prst="rect">
            <a:avLst/>
          </a:prstGeom>
        </p:spPr>
        <p:txBody>
          <a:bodyPr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259" name="TextShape 3"/>
          <p:cNvSpPr txBox="1"/>
          <p:nvPr/>
        </p:nvSpPr>
        <p:spPr>
          <a:xfrm>
            <a:off x="3777480" y="9430200"/>
            <a:ext cx="2889720" cy="4960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B5213BBB-9A94-414D-8DEA-60DED0FFD101}" type="slidenum">
              <a:rPr b="0" lang="it-IT" sz="1200" spc="-1" strike="noStrike">
                <a:solidFill>
                  <a:srgbClr val="000000"/>
                </a:solidFill>
                <a:latin typeface="Calibr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sldImg"/>
          </p:nvPr>
        </p:nvSpPr>
        <p:spPr>
          <a:xfrm>
            <a:off x="853920" y="744480"/>
            <a:ext cx="4960440" cy="3722400"/>
          </a:xfrm>
          <a:prstGeom prst="rect">
            <a:avLst/>
          </a:prstGeom>
        </p:spPr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667080" y="4716000"/>
            <a:ext cx="5334840" cy="4467240"/>
          </a:xfrm>
          <a:prstGeom prst="rect">
            <a:avLst/>
          </a:prstGeom>
        </p:spPr>
        <p:txBody>
          <a:bodyPr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262" name="TextShape 3"/>
          <p:cNvSpPr txBox="1"/>
          <p:nvPr/>
        </p:nvSpPr>
        <p:spPr>
          <a:xfrm>
            <a:off x="3777480" y="9430200"/>
            <a:ext cx="2889720" cy="4960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2C65666B-7954-4DC2-98CC-5BC350D261AC}" type="slidenum">
              <a:rPr b="0" lang="it-IT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sldImg"/>
          </p:nvPr>
        </p:nvSpPr>
        <p:spPr>
          <a:xfrm>
            <a:off x="853920" y="744480"/>
            <a:ext cx="4960440" cy="3722400"/>
          </a:xfrm>
          <a:prstGeom prst="rect">
            <a:avLst/>
          </a:prstGeom>
        </p:spPr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667080" y="4716000"/>
            <a:ext cx="5334840" cy="4467240"/>
          </a:xfrm>
          <a:prstGeom prst="rect">
            <a:avLst/>
          </a:prstGeom>
        </p:spPr>
        <p:txBody>
          <a:bodyPr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229" name="TextShape 3"/>
          <p:cNvSpPr txBox="1"/>
          <p:nvPr/>
        </p:nvSpPr>
        <p:spPr>
          <a:xfrm>
            <a:off x="3777480" y="9430200"/>
            <a:ext cx="2889720" cy="4960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B443256E-0762-40E7-BA21-E6A6011E57E5}" type="slidenum">
              <a:rPr b="0" lang="it-IT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sldImg"/>
          </p:nvPr>
        </p:nvSpPr>
        <p:spPr>
          <a:xfrm>
            <a:off x="853920" y="744480"/>
            <a:ext cx="4960440" cy="3722400"/>
          </a:xfrm>
          <a:prstGeom prst="rect">
            <a:avLst/>
          </a:prstGeom>
        </p:spPr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667080" y="4716000"/>
            <a:ext cx="5334840" cy="4467240"/>
          </a:xfrm>
          <a:prstGeom prst="rect">
            <a:avLst/>
          </a:prstGeom>
        </p:spPr>
        <p:txBody>
          <a:bodyPr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232" name="TextShape 3"/>
          <p:cNvSpPr txBox="1"/>
          <p:nvPr/>
        </p:nvSpPr>
        <p:spPr>
          <a:xfrm>
            <a:off x="3777480" y="9430200"/>
            <a:ext cx="2889720" cy="4960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B9CC99D9-3525-4EFB-994F-3F36085907AC}" type="slidenum">
              <a:rPr b="0" lang="it-IT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sldImg"/>
          </p:nvPr>
        </p:nvSpPr>
        <p:spPr>
          <a:xfrm>
            <a:off x="853920" y="744480"/>
            <a:ext cx="4960440" cy="3722400"/>
          </a:xfrm>
          <a:prstGeom prst="rect">
            <a:avLst/>
          </a:prstGeom>
        </p:spPr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667080" y="4716000"/>
            <a:ext cx="5334840" cy="4467240"/>
          </a:xfrm>
          <a:prstGeom prst="rect">
            <a:avLst/>
          </a:prstGeom>
        </p:spPr>
        <p:txBody>
          <a:bodyPr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235" name="TextShape 3"/>
          <p:cNvSpPr txBox="1"/>
          <p:nvPr/>
        </p:nvSpPr>
        <p:spPr>
          <a:xfrm>
            <a:off x="3777480" y="9430200"/>
            <a:ext cx="2889720" cy="4960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FEFFE678-80E1-4E8A-BCB9-80F8AAADC6C4}" type="slidenum">
              <a:rPr b="0" lang="it-IT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Immagine 2" descr=""/>
          <p:cNvPicPr/>
          <p:nvPr/>
        </p:nvPicPr>
        <p:blipFill>
          <a:blip r:embed="rId2"/>
          <a:stretch/>
        </p:blipFill>
        <p:spPr>
          <a:xfrm>
            <a:off x="4805280" y="6019920"/>
            <a:ext cx="4032000" cy="615600"/>
          </a:xfrm>
          <a:prstGeom prst="rect">
            <a:avLst/>
          </a:prstGeom>
          <a:ln>
            <a:noFill/>
          </a:ln>
        </p:spPr>
      </p:pic>
      <p:pic>
        <p:nvPicPr>
          <p:cNvPr id="1" name="Immagine 2" descr=""/>
          <p:cNvPicPr/>
          <p:nvPr/>
        </p:nvPicPr>
        <p:blipFill>
          <a:blip r:embed="rId3"/>
          <a:stretch/>
        </p:blipFill>
        <p:spPr>
          <a:xfrm>
            <a:off x="0" y="0"/>
            <a:ext cx="9143640" cy="147276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000000"/>
                </a:solidFill>
                <a:latin typeface="Calibri"/>
                <a:ea typeface="MS PGothic"/>
              </a:rPr>
              <a:t>Fare clic per modificare stile</a:t>
            </a: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fld id="{7AC962CB-13BE-4B34-8802-30C969D6CE69}" type="datetime">
              <a:rPr b="0" lang="it-IT" sz="1800" spc="-1" strike="noStrike">
                <a:solidFill>
                  <a:srgbClr val="000000"/>
                </a:solidFill>
                <a:latin typeface="Calibri"/>
                <a:ea typeface="MS PGothic"/>
              </a:rPr>
              <a:t>03/12/19</a:t>
            </a:fld>
            <a:endParaRPr b="0" lang="it-IT" sz="1800" spc="-1" strike="noStrike"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fld id="{1DA1EBDE-5695-4A82-9BD0-8BE9839535B8}" type="slidenum">
              <a:rPr b="0" lang="it-IT" sz="1800" spc="-1" strike="noStrike">
                <a:solidFill>
                  <a:srgbClr val="000000"/>
                </a:solidFill>
                <a:latin typeface="Calibri"/>
                <a:ea typeface="MS PGothic"/>
              </a:rPr>
              <a:t>23</a:t>
            </a:fld>
            <a:endParaRPr b="0" lang="it-IT" sz="1800" spc="-1" strike="noStrike"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</a:rPr>
              <a:t>Secondo livello struttura</a:t>
            </a:r>
            <a:endParaRPr b="0" lang="it-IT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Terzo livello struttura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Quarto livello struttura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000000"/>
                </a:solidFill>
                <a:latin typeface="Century Gothic"/>
              </a:rPr>
              <a:t>Fare clic per modificare lo stile del titolo</a:t>
            </a:r>
            <a:endParaRPr b="0" lang="it-IT" sz="44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3200" spc="-1" strike="noStrike">
                <a:solidFill>
                  <a:srgbClr val="000000"/>
                </a:solidFill>
                <a:latin typeface="Century Gothic"/>
              </a:rPr>
              <a:t>Fare clic per modificare stili del testo dello schema</a:t>
            </a:r>
            <a:endParaRPr b="0" lang="it-IT" sz="3200" spc="-1" strike="noStrike">
              <a:solidFill>
                <a:srgbClr val="00000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it-IT" sz="2800" spc="-1" strike="noStrike">
                <a:solidFill>
                  <a:srgbClr val="000000"/>
                </a:solidFill>
                <a:latin typeface="Century Gothic"/>
              </a:rPr>
              <a:t>Secondo livello</a:t>
            </a:r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latin typeface="Century Gothic"/>
              </a:rPr>
              <a:t>Terzo livello</a:t>
            </a:r>
            <a:endParaRPr b="0" lang="it-IT" sz="2400" spc="-1" strike="noStrike">
              <a:solidFill>
                <a:srgbClr val="000000"/>
              </a:solidFill>
              <a:latin typeface="Century Gothic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it-IT" sz="2000" spc="-1" strike="noStrike">
                <a:solidFill>
                  <a:srgbClr val="000000"/>
                </a:solidFill>
                <a:latin typeface="Century Gothic"/>
              </a:rPr>
              <a:t>Quarto livello</a:t>
            </a:r>
            <a:endParaRPr b="0" lang="it-IT" sz="2000" spc="-1" strike="noStrike">
              <a:solidFill>
                <a:srgbClr val="000000"/>
              </a:solidFill>
              <a:latin typeface="Century Gothic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it-IT" sz="2000" spc="-1" strike="noStrike">
                <a:solidFill>
                  <a:srgbClr val="000000"/>
                </a:solidFill>
                <a:latin typeface="Century Gothic"/>
              </a:rPr>
              <a:t>Quinto livello</a:t>
            </a:r>
            <a:endParaRPr b="0" lang="it-IT" sz="20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763EBA9E-689E-4E50-853B-AD5F7D1F3244}" type="datetime">
              <a:rPr b="0" lang="it-IT" sz="1200" spc="-1" strike="noStrike">
                <a:solidFill>
                  <a:srgbClr val="8b8b8b"/>
                </a:solidFill>
                <a:latin typeface="Century Gothic"/>
              </a:rPr>
              <a:t>03/12/19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42BF3C6-CA3E-4412-B0D9-5D201552CD88}" type="slidenum">
              <a:rPr b="0" lang="it-IT" sz="1200" spc="-1" strike="noStrike">
                <a:solidFill>
                  <a:srgbClr val="8b8b8b"/>
                </a:solidFill>
                <a:latin typeface="Century Gothic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18.wmf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1.wmf"/><Relationship Id="rId2" Type="http://schemas.openxmlformats.org/officeDocument/2006/relationships/image" Target="../media/image22.wmf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3.wm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image" Target="../media/image25.wmf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6.wm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7.wm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8.wmf"/><Relationship Id="rId2" Type="http://schemas.openxmlformats.org/officeDocument/2006/relationships/image" Target="../media/image29.png"/><Relationship Id="rId3" Type="http://schemas.openxmlformats.org/officeDocument/2006/relationships/image" Target="../media/image30.jpeg"/><Relationship Id="rId4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jpe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4788000" y="2313000"/>
            <a:ext cx="3744360" cy="1907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80000"/>
              </a:lnSpc>
            </a:pPr>
            <a:r>
              <a:rPr b="0" lang="it-IT" sz="3200" spc="-1" strike="noStrike">
                <a:solidFill>
                  <a:srgbClr val="812c32"/>
                </a:solidFill>
                <a:latin typeface="Calibri"/>
                <a:ea typeface="ＭＳ Ｐゴシック"/>
              </a:rPr>
              <a:t>Apprendimenti, esiti:</a:t>
            </a:r>
            <a:br/>
            <a:r>
              <a:rPr b="0" lang="it-IT" sz="2800" spc="-1" strike="noStrike">
                <a:solidFill>
                  <a:srgbClr val="812c32"/>
                </a:solidFill>
                <a:latin typeface="Calibri"/>
                <a:ea typeface="ＭＳ Ｐゴシック"/>
              </a:rPr>
              <a:t>le dinamiche della scolarizzazione in Piemonte</a:t>
            </a:r>
            <a:br/>
            <a:br/>
            <a:br/>
            <a:br/>
            <a:r>
              <a:rPr b="0" i="1" lang="it-IT" sz="1600" spc="-1" strike="noStrike">
                <a:solidFill>
                  <a:srgbClr val="808080"/>
                </a:solidFill>
                <a:latin typeface="Calibri"/>
                <a:ea typeface="ＭＳ Ｐゴシック"/>
              </a:rPr>
              <a:t>Luisa Donato e Carla Nanni</a:t>
            </a:r>
            <a:br/>
            <a:r>
              <a:rPr b="0" i="1" lang="it-IT" sz="1600" spc="-1" strike="noStrike">
                <a:solidFill>
                  <a:srgbClr val="808080"/>
                </a:solidFill>
                <a:latin typeface="Calibri"/>
                <a:ea typeface="ＭＳ Ｐゴシック"/>
              </a:rPr>
              <a:t>IRES PIEMONTE</a:t>
            </a:r>
            <a:br/>
            <a:endParaRPr b="0" lang="it-IT" sz="1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1" name="Immagine 4" descr=""/>
          <p:cNvPicPr/>
          <p:nvPr/>
        </p:nvPicPr>
        <p:blipFill>
          <a:blip r:embed="rId1"/>
          <a:stretch/>
        </p:blipFill>
        <p:spPr>
          <a:xfrm>
            <a:off x="217080" y="6021360"/>
            <a:ext cx="497880" cy="546480"/>
          </a:xfrm>
          <a:prstGeom prst="rect">
            <a:avLst/>
          </a:prstGeom>
          <a:ln>
            <a:noFill/>
          </a:ln>
        </p:spPr>
      </p:pic>
      <p:grpSp>
        <p:nvGrpSpPr>
          <p:cNvPr id="92" name="Group 2"/>
          <p:cNvGrpSpPr/>
          <p:nvPr/>
        </p:nvGrpSpPr>
        <p:grpSpPr>
          <a:xfrm>
            <a:off x="827640" y="2187360"/>
            <a:ext cx="3833640" cy="2537280"/>
            <a:chOff x="827640" y="2187360"/>
            <a:chExt cx="3833640" cy="2537280"/>
          </a:xfrm>
        </p:grpSpPr>
        <p:sp>
          <p:nvSpPr>
            <p:cNvPr id="93" name="CustomShape 3"/>
            <p:cNvSpPr/>
            <p:nvPr/>
          </p:nvSpPr>
          <p:spPr>
            <a:xfrm>
              <a:off x="827640" y="2187360"/>
              <a:ext cx="3833640" cy="2537280"/>
            </a:xfrm>
            <a:prstGeom prst="roundRect">
              <a:avLst>
                <a:gd name="adj" fmla="val 16667"/>
              </a:avLst>
            </a:prstGeom>
            <a:solidFill>
              <a:srgbClr val="fd6e0d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t-IT" sz="1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b="0" lang="it-IT" sz="1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it-IT" sz="1600" spc="-1" strike="noStrike">
                  <a:solidFill>
                    <a:srgbClr val="ffffff"/>
                  </a:solidFill>
                  <a:latin typeface="Tahoma"/>
                  <a:ea typeface="Microsoft YaHei"/>
                </a:rPr>
                <a:t>CONVEGNO</a:t>
              </a:r>
              <a:endParaRPr b="0" lang="it-IT" sz="16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it-IT" sz="1900" spc="-1" strike="noStrike">
                  <a:solidFill>
                    <a:srgbClr val="ffffff"/>
                  </a:solidFill>
                  <a:latin typeface="Tahoma"/>
                  <a:ea typeface="Microsoft YaHei"/>
                </a:rPr>
                <a:t>IL MODELLO ORIENTAMENTO </a:t>
              </a:r>
              <a:endParaRPr b="0" lang="it-IT" sz="19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it-IT" sz="1900" spc="-1" strike="noStrike">
                  <a:solidFill>
                    <a:srgbClr val="ffffff"/>
                  </a:solidFill>
                  <a:latin typeface="Tahoma"/>
                  <a:ea typeface="Microsoft YaHei"/>
                </a:rPr>
                <a:t>IN PIEMONTE</a:t>
              </a:r>
              <a:endParaRPr b="0" lang="it-IT" sz="19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b="0" lang="it-IT" sz="19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it-IT" sz="1400" spc="-1" strike="noStrike">
                  <a:solidFill>
                    <a:srgbClr val="ffffff"/>
                  </a:solidFill>
                  <a:latin typeface="Tahoma"/>
                  <a:ea typeface="Microsoft YaHei"/>
                </a:rPr>
                <a:t>Scuole, imprese e istituzioni</a:t>
              </a:r>
              <a:endParaRPr b="0" lang="it-IT" sz="14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it-IT" sz="1400" spc="-1" strike="noStrike">
                  <a:solidFill>
                    <a:srgbClr val="ffffff"/>
                  </a:solidFill>
                  <a:latin typeface="Tahoma"/>
                  <a:ea typeface="Microsoft YaHei"/>
                </a:rPr>
                <a:t> </a:t>
              </a:r>
              <a:r>
                <a:rPr b="1" lang="it-IT" sz="1400" spc="-1" strike="noStrike">
                  <a:solidFill>
                    <a:srgbClr val="ffffff"/>
                  </a:solidFill>
                  <a:latin typeface="Tahoma"/>
                  <a:ea typeface="Microsoft YaHei"/>
                </a:rPr>
                <a:t>per il futuro dei giovani</a:t>
              </a:r>
              <a:r>
                <a:rPr b="1" lang="it-IT" sz="1800" spc="-1" strike="noStrike">
                  <a:solidFill>
                    <a:srgbClr val="ffffff"/>
                  </a:solidFill>
                  <a:latin typeface="Tahoma"/>
                  <a:ea typeface="Microsoft YaHei"/>
                </a:rPr>
                <a:t>  </a:t>
              </a:r>
              <a:endParaRPr b="0" lang="it-IT" sz="1800" spc="-1" strike="noStrike">
                <a:latin typeface="Arial"/>
              </a:endParaRPr>
            </a:p>
          </p:txBody>
        </p:sp>
        <p:sp>
          <p:nvSpPr>
            <p:cNvPr id="94" name="CustomShape 4"/>
            <p:cNvSpPr/>
            <p:nvPr/>
          </p:nvSpPr>
          <p:spPr>
            <a:xfrm>
              <a:off x="1403280" y="2335680"/>
              <a:ext cx="1679760" cy="396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1" lang="it-IT" sz="1000" spc="-1" strike="noStrike">
                  <a:solidFill>
                    <a:srgbClr val="ffffff"/>
                  </a:solidFill>
                  <a:latin typeface="Tahoma"/>
                  <a:ea typeface="Microsoft YaHei"/>
                </a:rPr>
                <a:t>nell’ambito di</a:t>
              </a:r>
              <a:endParaRPr b="0" lang="it-IT" sz="1000" spc="-1" strike="noStrike">
                <a:latin typeface="Arial"/>
              </a:endParaRPr>
            </a:p>
          </p:txBody>
        </p:sp>
        <p:pic>
          <p:nvPicPr>
            <p:cNvPr id="95" name="Picture 19" descr=""/>
            <p:cNvPicPr/>
            <p:nvPr/>
          </p:nvPicPr>
          <p:blipFill>
            <a:blip r:embed="rId2"/>
            <a:stretch/>
          </p:blipFill>
          <p:spPr>
            <a:xfrm>
              <a:off x="2448000" y="2328840"/>
              <a:ext cx="1328400" cy="403200"/>
            </a:xfrm>
            <a:prstGeom prst="rect">
              <a:avLst/>
            </a:prstGeom>
            <a:ln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179640" y="116640"/>
            <a:ext cx="8712720" cy="1295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0" lang="it-IT" sz="3600" spc="-1" strike="noStrike">
                <a:solidFill>
                  <a:srgbClr val="c00000"/>
                </a:solidFill>
                <a:latin typeface="Century Gothic"/>
              </a:rPr>
              <a:t>Dalla primaria al II ciclo cresce il peso del ritardo sui livelli di apprendimento</a:t>
            </a:r>
            <a:endParaRPr b="0" lang="it-IT" sz="36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38" name="Immagine 2" descr=""/>
          <p:cNvPicPr/>
          <p:nvPr/>
        </p:nvPicPr>
        <p:blipFill>
          <a:blip r:embed="rId1"/>
          <a:stretch/>
        </p:blipFill>
        <p:spPr>
          <a:xfrm>
            <a:off x="591120" y="1412640"/>
            <a:ext cx="7869240" cy="4928400"/>
          </a:xfrm>
          <a:prstGeom prst="rect">
            <a:avLst/>
          </a:prstGeom>
          <a:ln>
            <a:noFill/>
          </a:ln>
        </p:spPr>
      </p:pic>
      <p:sp>
        <p:nvSpPr>
          <p:cNvPr id="139" name="CustomShape 2"/>
          <p:cNvSpPr/>
          <p:nvPr/>
        </p:nvSpPr>
        <p:spPr>
          <a:xfrm>
            <a:off x="323640" y="6402960"/>
            <a:ext cx="856872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entury Gothic"/>
              </a:rPr>
              <a:t>Fonte: SNV- INVALSI 2019, Piemonte,  Apprendimenti matematica, elaborazioni IRES </a:t>
            </a:r>
            <a:endParaRPr b="0" lang="it-IT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590760" y="116640"/>
            <a:ext cx="8229240" cy="17859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r">
              <a:lnSpc>
                <a:spcPct val="100000"/>
              </a:lnSpc>
            </a:pPr>
            <a:r>
              <a:rPr b="0" lang="it-IT" sz="3600" spc="-1" strike="noStrike">
                <a:solidFill>
                  <a:srgbClr val="c00000"/>
                </a:solidFill>
                <a:latin typeface="Century Gothic"/>
              </a:rPr>
              <a:t>Secondaria di I grado: </a:t>
            </a:r>
            <a:br/>
            <a:r>
              <a:rPr b="0" lang="it-IT" sz="4000" spc="-1" strike="noStrike">
                <a:solidFill>
                  <a:srgbClr val="c00000"/>
                </a:solidFill>
                <a:latin typeface="Century Gothic"/>
              </a:rPr>
              <a:t>nelle III classi risultati piemontesi al di sopra della media italiana</a:t>
            </a:r>
            <a:endParaRPr b="0" lang="it-IT" sz="40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41" name="CustomShape 2"/>
          <p:cNvSpPr/>
          <p:nvPr/>
        </p:nvSpPr>
        <p:spPr>
          <a:xfrm>
            <a:off x="545760" y="6402960"/>
            <a:ext cx="82022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it-IT" sz="1400" spc="-1" strike="noStrike">
                <a:solidFill>
                  <a:srgbClr val="000000"/>
                </a:solidFill>
                <a:latin typeface="Century Gothic"/>
              </a:rPr>
              <a:t>Fonte: SNV- INVALSI 2019, elaborazioni IRES </a:t>
            </a:r>
            <a:endParaRPr b="0" lang="it-IT" sz="1400" spc="-1" strike="noStrike">
              <a:latin typeface="Arial"/>
            </a:endParaRPr>
          </a:p>
        </p:txBody>
      </p:sp>
      <p:grpSp>
        <p:nvGrpSpPr>
          <p:cNvPr id="142" name="Group 3"/>
          <p:cNvGrpSpPr/>
          <p:nvPr/>
        </p:nvGrpSpPr>
        <p:grpSpPr>
          <a:xfrm>
            <a:off x="179640" y="1845000"/>
            <a:ext cx="8664480" cy="4387320"/>
            <a:chOff x="179640" y="1845000"/>
            <a:chExt cx="8664480" cy="4387320"/>
          </a:xfrm>
        </p:grpSpPr>
        <p:grpSp>
          <p:nvGrpSpPr>
            <p:cNvPr id="143" name="Group 4"/>
            <p:cNvGrpSpPr/>
            <p:nvPr/>
          </p:nvGrpSpPr>
          <p:grpSpPr>
            <a:xfrm>
              <a:off x="1187640" y="1845000"/>
              <a:ext cx="7656480" cy="4387320"/>
              <a:chOff x="1187640" y="1845000"/>
              <a:chExt cx="7656480" cy="4387320"/>
            </a:xfrm>
          </p:grpSpPr>
          <p:pic>
            <p:nvPicPr>
              <p:cNvPr id="144" name="Immagine 4" descr=""/>
              <p:cNvPicPr/>
              <p:nvPr/>
            </p:nvPicPr>
            <p:blipFill>
              <a:blip r:embed="rId1"/>
              <a:stretch/>
            </p:blipFill>
            <p:spPr>
              <a:xfrm>
                <a:off x="1187640" y="1845000"/>
                <a:ext cx="7656480" cy="438732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45" name="CustomShape 5"/>
              <p:cNvSpPr/>
              <p:nvPr/>
            </p:nvSpPr>
            <p:spPr>
              <a:xfrm>
                <a:off x="2195640" y="1989000"/>
                <a:ext cx="1511640" cy="3596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grpSp>
          <p:nvGrpSpPr>
            <p:cNvPr id="146" name="Group 6"/>
            <p:cNvGrpSpPr/>
            <p:nvPr/>
          </p:nvGrpSpPr>
          <p:grpSpPr>
            <a:xfrm>
              <a:off x="179640" y="5157360"/>
              <a:ext cx="1688040" cy="359640"/>
              <a:chOff x="179640" y="5157360"/>
              <a:chExt cx="1688040" cy="359640"/>
            </a:xfrm>
          </p:grpSpPr>
          <p:sp>
            <p:nvSpPr>
              <p:cNvPr id="147" name="CustomShape 7"/>
              <p:cNvSpPr/>
              <p:nvPr/>
            </p:nvSpPr>
            <p:spPr>
              <a:xfrm>
                <a:off x="179640" y="5157360"/>
                <a:ext cx="968040" cy="3596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it-IT" sz="1600" spc="-1" strike="noStrike">
                    <a:solidFill>
                      <a:srgbClr val="000000"/>
                    </a:solidFill>
                    <a:latin typeface="Century Gothic"/>
                  </a:rPr>
                  <a:t>ITALIA</a:t>
                </a:r>
                <a:endParaRPr b="0" lang="it-IT" sz="1600" spc="-1" strike="noStrike">
                  <a:latin typeface="Arial"/>
                </a:endParaRPr>
              </a:p>
            </p:txBody>
          </p:sp>
          <p:sp>
            <p:nvSpPr>
              <p:cNvPr id="148" name="CustomShape 8"/>
              <p:cNvSpPr/>
              <p:nvPr/>
            </p:nvSpPr>
            <p:spPr>
              <a:xfrm>
                <a:off x="1148040" y="5157360"/>
                <a:ext cx="719640" cy="359640"/>
              </a:xfrm>
              <a:prstGeom prst="rect">
                <a:avLst/>
              </a:prstGeom>
              <a:noFill/>
              <a:ln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magine 8" descr=""/>
          <p:cNvPicPr/>
          <p:nvPr/>
        </p:nvPicPr>
        <p:blipFill>
          <a:blip r:embed="rId1"/>
          <a:stretch/>
        </p:blipFill>
        <p:spPr>
          <a:xfrm>
            <a:off x="3267000" y="4077000"/>
            <a:ext cx="5682960" cy="2633400"/>
          </a:xfrm>
          <a:prstGeom prst="rect">
            <a:avLst/>
          </a:prstGeom>
          <a:ln>
            <a:noFill/>
          </a:ln>
        </p:spPr>
      </p:pic>
      <p:pic>
        <p:nvPicPr>
          <p:cNvPr id="150" name="Immagine 2" descr=""/>
          <p:cNvPicPr/>
          <p:nvPr/>
        </p:nvPicPr>
        <p:blipFill>
          <a:blip r:embed="rId2"/>
          <a:stretch/>
        </p:blipFill>
        <p:spPr>
          <a:xfrm>
            <a:off x="323640" y="1708560"/>
            <a:ext cx="5464440" cy="2519280"/>
          </a:xfrm>
          <a:prstGeom prst="rect">
            <a:avLst/>
          </a:prstGeom>
          <a:ln>
            <a:noFill/>
          </a:ln>
        </p:spPr>
      </p:pic>
      <p:sp>
        <p:nvSpPr>
          <p:cNvPr id="151" name="TextShape 1"/>
          <p:cNvSpPr txBox="1"/>
          <p:nvPr/>
        </p:nvSpPr>
        <p:spPr>
          <a:xfrm>
            <a:off x="0" y="0"/>
            <a:ext cx="9143640" cy="17002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0" lang="it-IT" sz="3200" spc="-1" strike="noStrike">
                <a:solidFill>
                  <a:srgbClr val="c00000"/>
                </a:solidFill>
                <a:latin typeface="Century Gothic"/>
              </a:rPr>
              <a:t>Secondaria di I grado, classe III: </a:t>
            </a:r>
            <a:br/>
            <a:r>
              <a:rPr b="0" lang="it-IT" sz="3200" spc="-1" strike="noStrike">
                <a:solidFill>
                  <a:srgbClr val="c00000"/>
                </a:solidFill>
                <a:latin typeface="Century Gothic"/>
              </a:rPr>
              <a:t>come si distribuiscono i livelli di apprendimento dei piemontesi?</a:t>
            </a:r>
            <a:endParaRPr b="0" lang="it-IT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323640" y="6152760"/>
            <a:ext cx="208800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Century Gothic"/>
              </a:rPr>
              <a:t>Fonte: SNV- INVALSI 2019, elaborazioni IRES 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153" name="CustomShape 3"/>
          <p:cNvSpPr/>
          <p:nvPr/>
        </p:nvSpPr>
        <p:spPr>
          <a:xfrm>
            <a:off x="1979640" y="2353680"/>
            <a:ext cx="1287000" cy="1411920"/>
          </a:xfrm>
          <a:prstGeom prst="rect">
            <a:avLst/>
          </a:prstGeom>
          <a:noFill/>
          <a:ln w="4428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CustomShape 4"/>
          <p:cNvSpPr/>
          <p:nvPr/>
        </p:nvSpPr>
        <p:spPr>
          <a:xfrm>
            <a:off x="7414920" y="4740120"/>
            <a:ext cx="1189080" cy="1514160"/>
          </a:xfrm>
          <a:prstGeom prst="rect">
            <a:avLst/>
          </a:prstGeom>
          <a:noFill/>
          <a:ln w="4428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5075280" y="1600200"/>
            <a:ext cx="381672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720"/>
              </a:spcBef>
            </a:pPr>
            <a:r>
              <a:rPr b="0" lang="it-IT" sz="3600" spc="-1" strike="noStrike">
                <a:solidFill>
                  <a:srgbClr val="c00000"/>
                </a:solidFill>
                <a:latin typeface="Century Gothic"/>
              </a:rPr>
              <a:t>Esiti e apprendimenti: </a:t>
            </a:r>
            <a:endParaRPr b="0" lang="it-IT" sz="36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r>
              <a:rPr b="0" lang="it-IT" sz="3600" spc="-1" strike="noStrike">
                <a:solidFill>
                  <a:srgbClr val="c00000"/>
                </a:solidFill>
                <a:latin typeface="Century Gothic"/>
              </a:rPr>
              <a:t>scuola secondaria di II grado</a:t>
            </a:r>
            <a:endParaRPr b="0" lang="it-IT" sz="36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56" name="Immagine 5" descr=""/>
          <p:cNvPicPr/>
          <p:nvPr/>
        </p:nvPicPr>
        <p:blipFill>
          <a:blip r:embed="rId1"/>
          <a:srcRect l="25498" t="0" r="43295" b="0"/>
          <a:stretch/>
        </p:blipFill>
        <p:spPr>
          <a:xfrm>
            <a:off x="-108360" y="-12240"/>
            <a:ext cx="5183280" cy="6869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r">
              <a:lnSpc>
                <a:spcPct val="100000"/>
              </a:lnSpc>
            </a:pPr>
            <a:r>
              <a:rPr b="0" lang="it-IT" sz="4000" spc="-1" strike="noStrike">
                <a:solidFill>
                  <a:srgbClr val="c00000"/>
                </a:solidFill>
                <a:latin typeface="Century Gothic"/>
              </a:rPr>
              <a:t>Nella secondaria di II grado</a:t>
            </a:r>
            <a:endParaRPr b="0" lang="it-IT" sz="40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8" name="TextShape 2"/>
          <p:cNvSpPr txBox="1"/>
          <p:nvPr/>
        </p:nvSpPr>
        <p:spPr>
          <a:xfrm>
            <a:off x="457200" y="1268640"/>
            <a:ext cx="8229240" cy="4857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it-IT" sz="2800" spc="-1" strike="noStrike">
                <a:solidFill>
                  <a:srgbClr val="000000"/>
                </a:solidFill>
                <a:latin typeface="Century Gothic"/>
              </a:rPr>
              <a:t>Indicatori di insuccesso scolastico: </a:t>
            </a:r>
            <a:r>
              <a:rPr b="0" lang="it-IT" sz="2800" spc="-1" strike="noStrike">
                <a:solidFill>
                  <a:srgbClr val="c00000"/>
                </a:solidFill>
                <a:latin typeface="Century Gothic"/>
              </a:rPr>
              <a:t>peggiori</a:t>
            </a:r>
            <a:r>
              <a:rPr b="0" lang="it-IT" sz="2800" spc="-1" strike="noStrike">
                <a:solidFill>
                  <a:srgbClr val="000000"/>
                </a:solidFill>
                <a:latin typeface="Century Gothic"/>
              </a:rPr>
              <a:t>  </a:t>
            </a:r>
            <a:r>
              <a:rPr b="0" lang="it-IT" sz="2800" spc="-1" strike="noStrike" u="sng">
                <a:solidFill>
                  <a:srgbClr val="c00000"/>
                </a:solidFill>
                <a:uFillTx/>
                <a:latin typeface="Century Gothic"/>
              </a:rPr>
              <a:t>rispetto</a:t>
            </a:r>
            <a:r>
              <a:rPr b="0" lang="it-IT" sz="2800" spc="-1" strike="noStrike">
                <a:solidFill>
                  <a:srgbClr val="000000"/>
                </a:solidFill>
                <a:latin typeface="Century Gothic"/>
              </a:rPr>
              <a:t> al livello di scuola precedente</a:t>
            </a:r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c00000"/>
              </a:buClr>
              <a:buFont typeface="Wingdings" charset="2"/>
              <a:buChar char=""/>
            </a:pPr>
            <a:r>
              <a:rPr b="0" lang="it-IT" sz="2800" spc="-1" strike="noStrike" u="sng">
                <a:solidFill>
                  <a:srgbClr val="c00000"/>
                </a:solidFill>
                <a:uFillTx/>
                <a:latin typeface="Century Gothic"/>
              </a:rPr>
              <a:t>Crescono le differenze </a:t>
            </a:r>
            <a:r>
              <a:rPr b="0" lang="it-IT" sz="2800" spc="-1" strike="noStrike">
                <a:solidFill>
                  <a:srgbClr val="000000"/>
                </a:solidFill>
                <a:latin typeface="Century Gothic"/>
              </a:rPr>
              <a:t>di performance per genere ed origine</a:t>
            </a:r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it-IT" sz="2800" spc="-1" strike="noStrike">
                <a:solidFill>
                  <a:srgbClr val="000000"/>
                </a:solidFill>
                <a:latin typeface="Century Gothic"/>
              </a:rPr>
              <a:t>Le maggiori difficoltà degli allievi si concentrano nel </a:t>
            </a:r>
            <a:r>
              <a:rPr b="0" lang="it-IT" sz="2800" spc="-1" strike="noStrike" u="sng">
                <a:solidFill>
                  <a:srgbClr val="c00000"/>
                </a:solidFill>
                <a:uFillTx/>
                <a:latin typeface="Century Gothic"/>
              </a:rPr>
              <a:t>primo anno </a:t>
            </a:r>
            <a:r>
              <a:rPr b="0" lang="it-IT" sz="2800" spc="-1" strike="noStrike">
                <a:solidFill>
                  <a:srgbClr val="000000"/>
                </a:solidFill>
                <a:latin typeface="Century Gothic"/>
              </a:rPr>
              <a:t>di scuola</a:t>
            </a:r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it-IT" sz="2800" spc="-1" strike="noStrike">
                <a:solidFill>
                  <a:srgbClr val="000000"/>
                </a:solidFill>
                <a:latin typeface="Century Gothic"/>
              </a:rPr>
              <a:t>Anche in questo livello di scuola si osserva </a:t>
            </a:r>
            <a:r>
              <a:rPr b="0" lang="it-IT" sz="2800" spc="-1" strike="noStrike">
                <a:solidFill>
                  <a:srgbClr val="c00000"/>
                </a:solidFill>
                <a:latin typeface="Century Gothic"/>
              </a:rPr>
              <a:t>un progressivo miglioramento </a:t>
            </a:r>
            <a:r>
              <a:rPr b="0" lang="it-IT" sz="2800" spc="-1" strike="noStrike" u="sng">
                <a:solidFill>
                  <a:srgbClr val="c00000"/>
                </a:solidFill>
                <a:uFillTx/>
                <a:latin typeface="Century Gothic"/>
              </a:rPr>
              <a:t>nel tempo </a:t>
            </a:r>
            <a:r>
              <a:rPr b="0" lang="it-IT" sz="2800" spc="-1" strike="noStrike">
                <a:solidFill>
                  <a:srgbClr val="000000"/>
                </a:solidFill>
                <a:latin typeface="Century Gothic"/>
              </a:rPr>
              <a:t>degli indicatori di insuccesso</a:t>
            </a:r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3" dur="indefinite" restart="never" nodeType="tmRoot">
          <p:childTnLst>
            <p:seq>
              <p:cTn id="44" dur="indefinite" nodeType="mainSeq"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9" dur="15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4" dur="15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9" dur="15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4" dur="1500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457200" y="188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0" lang="it-IT" sz="3600" spc="-1" strike="noStrike">
                <a:solidFill>
                  <a:srgbClr val="c00000"/>
                </a:solidFill>
                <a:latin typeface="Century Gothic"/>
              </a:rPr>
              <a:t>Le ragazze hanno risultati migliori dei loro compagni</a:t>
            </a:r>
            <a:endParaRPr b="0" lang="it-IT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611640" y="5773320"/>
            <a:ext cx="8074800" cy="751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it-IT" sz="1800" spc="-1" strike="noStrike">
                <a:solidFill>
                  <a:srgbClr val="c00000"/>
                </a:solidFill>
                <a:latin typeface="Century Gothic"/>
              </a:rPr>
              <a:t>Indicatori di insuccesso scolastico in Piemonte, </a:t>
            </a:r>
            <a:endParaRPr b="0" lang="it-IT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it-IT" sz="1800" spc="-1" strike="noStrike">
                <a:solidFill>
                  <a:srgbClr val="c00000"/>
                </a:solidFill>
                <a:latin typeface="Century Gothic"/>
              </a:rPr>
              <a:t>per genere nel 2017/18, allievi interni, solo percorsi DIURNI</a:t>
            </a:r>
            <a:endParaRPr b="0" lang="it-IT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Century Gothic"/>
              </a:rPr>
              <a:t>Fonte: Rilevazione Scolastica della Regione Piemonte, elaborazioni IRES </a:t>
            </a:r>
            <a:endParaRPr b="0" lang="it-IT" sz="1200" spc="-1" strike="noStrike">
              <a:latin typeface="Arial"/>
            </a:endParaRPr>
          </a:p>
        </p:txBody>
      </p:sp>
      <p:pic>
        <p:nvPicPr>
          <p:cNvPr id="161" name="Segnaposto contenuto 10" descr=""/>
          <p:cNvPicPr/>
          <p:nvPr/>
        </p:nvPicPr>
        <p:blipFill>
          <a:blip r:embed="rId1"/>
          <a:stretch/>
        </p:blipFill>
        <p:spPr>
          <a:xfrm>
            <a:off x="461880" y="1412640"/>
            <a:ext cx="7998120" cy="428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0" lang="it-IT" sz="3600" spc="-1" strike="noStrike">
                <a:solidFill>
                  <a:srgbClr val="c00000"/>
                </a:solidFill>
                <a:latin typeface="Century Gothic"/>
              </a:rPr>
              <a:t>Il primo anno si conferma come un anno di crisi per molti studenti</a:t>
            </a:r>
            <a:endParaRPr b="0" lang="it-IT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570240" y="1716840"/>
            <a:ext cx="4032000" cy="722160"/>
          </a:xfrm>
          <a:prstGeom prst="rect">
            <a:avLst/>
          </a:prstGeom>
          <a:noFill/>
          <a:ln>
            <a:solidFill>
              <a:srgbClr val="ff0000"/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2000" spc="-1" strike="noStrike">
                <a:solidFill>
                  <a:srgbClr val="4a452a"/>
                </a:solidFill>
                <a:latin typeface="Century Gothic"/>
              </a:rPr>
              <a:t>Respinti agli scrutini di giugno</a:t>
            </a:r>
            <a:r>
              <a:rPr b="0" lang="it-IT" sz="1800" spc="-1" strike="noStrike">
                <a:solidFill>
                  <a:srgbClr val="4a452a"/>
                </a:solidFill>
                <a:latin typeface="Century Gothic"/>
              </a:rPr>
              <a:t> 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64" name="CustomShape 3"/>
          <p:cNvSpPr/>
          <p:nvPr/>
        </p:nvSpPr>
        <p:spPr>
          <a:xfrm>
            <a:off x="1128240" y="6093360"/>
            <a:ext cx="7344360" cy="503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1" lang="it-IT" sz="1200" spc="-1" strike="noStrike">
                <a:solidFill>
                  <a:srgbClr val="000000"/>
                </a:solidFill>
                <a:latin typeface="Century Gothic"/>
              </a:rPr>
              <a:t> </a:t>
            </a:r>
            <a:r>
              <a:rPr b="1" lang="it-IT" sz="1600" spc="-1" strike="noStrike">
                <a:solidFill>
                  <a:srgbClr val="c00000"/>
                </a:solidFill>
                <a:latin typeface="Century Gothic"/>
              </a:rPr>
              <a:t>Piemonte, A.S. 2018/19</a:t>
            </a:r>
            <a:r>
              <a:rPr b="0" lang="it-IT" sz="1600" spc="-1" strike="noStrike">
                <a:solidFill>
                  <a:srgbClr val="c00000"/>
                </a:solidFill>
                <a:latin typeface="Century Gothic"/>
              </a:rPr>
              <a:t>, solo allievi interni-DIURNI </a:t>
            </a:r>
            <a:endParaRPr b="0" lang="it-IT" sz="16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Century Gothic"/>
              </a:rPr>
              <a:t>Fonte: Rilevazione Scolastica della Regione Piemonte, elaborazioni IRES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165" name="CustomShape 4"/>
          <p:cNvSpPr/>
          <p:nvPr/>
        </p:nvSpPr>
        <p:spPr>
          <a:xfrm>
            <a:off x="4818600" y="1715760"/>
            <a:ext cx="4032000" cy="724320"/>
          </a:xfrm>
          <a:prstGeom prst="rect">
            <a:avLst/>
          </a:prstGeom>
          <a:noFill/>
          <a:ln>
            <a:solidFill>
              <a:schemeClr val="accent1"/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2000" spc="-1" strike="noStrike">
                <a:solidFill>
                  <a:srgbClr val="4a452a"/>
                </a:solidFill>
                <a:latin typeface="Century Gothic"/>
              </a:rPr>
              <a:t>Ripetenti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166" name="Segnaposto contenuto 13" descr=""/>
          <p:cNvPicPr/>
          <p:nvPr/>
        </p:nvPicPr>
        <p:blipFill>
          <a:blip r:embed="rId1"/>
          <a:stretch/>
        </p:blipFill>
        <p:spPr>
          <a:xfrm>
            <a:off x="553320" y="2565000"/>
            <a:ext cx="4019760" cy="3280320"/>
          </a:xfrm>
          <a:prstGeom prst="rect">
            <a:avLst/>
          </a:prstGeom>
          <a:ln>
            <a:noFill/>
          </a:ln>
        </p:spPr>
      </p:pic>
      <p:pic>
        <p:nvPicPr>
          <p:cNvPr id="167" name="Immagine 15" descr=""/>
          <p:cNvPicPr/>
          <p:nvPr/>
        </p:nvPicPr>
        <p:blipFill>
          <a:blip r:embed="rId2"/>
          <a:stretch/>
        </p:blipFill>
        <p:spPr>
          <a:xfrm>
            <a:off x="4618800" y="2600640"/>
            <a:ext cx="3976200" cy="3244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5" dur="indefinite" restart="never" nodeType="tmRoot">
          <p:childTnLst>
            <p:seq>
              <p:cTn id="66" dur="indefinite" nodeType="mainSeq">
                <p:childTnLst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1" dur="1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6" dur="17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0" lang="it-IT" sz="3200" spc="-1" strike="noStrike">
                <a:solidFill>
                  <a:srgbClr val="c00000"/>
                </a:solidFill>
                <a:latin typeface="Century Gothic"/>
              </a:rPr>
              <a:t>Si affiancano nuove disparità legate all’ordine di scuola frequentata</a:t>
            </a:r>
            <a:endParaRPr b="0" lang="it-IT" sz="3200" spc="-1" strike="noStrike">
              <a:solidFill>
                <a:srgbClr val="000000"/>
              </a:solidFill>
              <a:latin typeface="Century Gothic"/>
            </a:endParaRPr>
          </a:p>
        </p:txBody>
      </p:sp>
      <p:graphicFrame>
        <p:nvGraphicFramePr>
          <p:cNvPr id="169" name="Segnaposto contenuto 3"/>
          <p:cNvGraphicFramePr/>
          <p:nvPr/>
        </p:nvGraphicFramePr>
        <p:xfrm>
          <a:off x="457200" y="1600200"/>
          <a:ext cx="6418800" cy="377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70" name="CustomShape 2"/>
          <p:cNvSpPr/>
          <p:nvPr/>
        </p:nvSpPr>
        <p:spPr>
          <a:xfrm>
            <a:off x="6732360" y="1600200"/>
            <a:ext cx="2100600" cy="3340440"/>
          </a:xfrm>
          <a:prstGeom prst="rect">
            <a:avLst/>
          </a:prstGeom>
          <a:noFill/>
          <a:ln w="19080">
            <a:solidFill>
              <a:srgbClr val="92d050"/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it-IT" sz="2400" spc="-1" strike="noStrike">
                <a:solidFill>
                  <a:srgbClr val="4a452a"/>
                </a:solidFill>
                <a:latin typeface="Century Gothic"/>
              </a:rPr>
              <a:t>% allievi in ritardo rispetto all'età canonica per frequentare </a:t>
            </a:r>
            <a:endParaRPr b="0" lang="it-IT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400" spc="-1" strike="noStrike">
              <a:latin typeface="Arial"/>
            </a:endParaRPr>
          </a:p>
        </p:txBody>
      </p:sp>
      <p:sp>
        <p:nvSpPr>
          <p:cNvPr id="171" name="CustomShape 3"/>
          <p:cNvSpPr/>
          <p:nvPr/>
        </p:nvSpPr>
        <p:spPr>
          <a:xfrm>
            <a:off x="457200" y="5733360"/>
            <a:ext cx="8193240" cy="935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1" lang="it-IT" sz="1200" spc="-1" strike="noStrike">
                <a:solidFill>
                  <a:srgbClr val="000000"/>
                </a:solidFill>
                <a:latin typeface="Century Gothic"/>
              </a:rPr>
              <a:t> </a:t>
            </a:r>
            <a:r>
              <a:rPr b="1" lang="it-IT" sz="1600" spc="-1" strike="noStrike">
                <a:solidFill>
                  <a:srgbClr val="c00000"/>
                </a:solidFill>
                <a:latin typeface="Century Gothic"/>
              </a:rPr>
              <a:t>Piemonte, A.S. 2018/19</a:t>
            </a:r>
            <a:endParaRPr b="0" lang="it-IT" sz="16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Century Gothic"/>
              </a:rPr>
              <a:t>Fonte: Rilevazione Scolastica della Regione Piemonte, elaborazioni IRES</a:t>
            </a:r>
            <a:endParaRPr b="0" lang="it-IT" sz="12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Century Gothic"/>
              </a:rPr>
              <a:t>Nota: solo classi diurne, nei percorsi IeFP in agenzia formativa solo percorsi triennali di qualifica e annualità del diploma IeFP</a:t>
            </a:r>
            <a:endParaRPr b="0" lang="it-IT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0" y="44640"/>
            <a:ext cx="8892000" cy="1720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r">
              <a:lnSpc>
                <a:spcPct val="100000"/>
              </a:lnSpc>
            </a:pPr>
            <a:r>
              <a:rPr b="0" lang="it-IT" sz="3200" spc="-1" strike="noStrike">
                <a:solidFill>
                  <a:srgbClr val="c00000"/>
                </a:solidFill>
                <a:latin typeface="Century Gothic"/>
              </a:rPr>
              <a:t>Secondaria di II grado: </a:t>
            </a:r>
            <a:br/>
            <a:r>
              <a:rPr b="0" lang="it-IT" sz="3600" spc="-1" strike="noStrike">
                <a:solidFill>
                  <a:srgbClr val="c00000"/>
                </a:solidFill>
                <a:latin typeface="Century Gothic"/>
              </a:rPr>
              <a:t>buoni i risultati piemontesi </a:t>
            </a:r>
            <a:br/>
            <a:r>
              <a:rPr b="0" lang="it-IT" sz="3600" spc="-1" strike="noStrike">
                <a:solidFill>
                  <a:srgbClr val="c00000"/>
                </a:solidFill>
                <a:latin typeface="Century Gothic"/>
              </a:rPr>
              <a:t>ma stabili nel percorso di studi </a:t>
            </a:r>
            <a:endParaRPr b="0" lang="it-IT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73" name="CustomShape 2"/>
          <p:cNvSpPr/>
          <p:nvPr/>
        </p:nvSpPr>
        <p:spPr>
          <a:xfrm>
            <a:off x="74520" y="6474960"/>
            <a:ext cx="500112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Century Gothic"/>
              </a:rPr>
              <a:t>Fonte: SNV- INVALSI 2019, elaborazioni IRES </a:t>
            </a:r>
            <a:endParaRPr b="0" lang="it-IT" sz="1600" spc="-1" strike="noStrike">
              <a:latin typeface="Arial"/>
            </a:endParaRPr>
          </a:p>
        </p:txBody>
      </p:sp>
      <p:grpSp>
        <p:nvGrpSpPr>
          <p:cNvPr id="174" name="Group 3"/>
          <p:cNvGrpSpPr/>
          <p:nvPr/>
        </p:nvGrpSpPr>
        <p:grpSpPr>
          <a:xfrm>
            <a:off x="109440" y="1846440"/>
            <a:ext cx="8566560" cy="4102560"/>
            <a:chOff x="109440" y="1846440"/>
            <a:chExt cx="8566560" cy="4102560"/>
          </a:xfrm>
        </p:grpSpPr>
        <p:grpSp>
          <p:nvGrpSpPr>
            <p:cNvPr id="175" name="Group 4"/>
            <p:cNvGrpSpPr/>
            <p:nvPr/>
          </p:nvGrpSpPr>
          <p:grpSpPr>
            <a:xfrm>
              <a:off x="1050840" y="1846440"/>
              <a:ext cx="7625160" cy="4102560"/>
              <a:chOff x="1050840" y="1846440"/>
              <a:chExt cx="7625160" cy="4102560"/>
            </a:xfrm>
          </p:grpSpPr>
          <p:pic>
            <p:nvPicPr>
              <p:cNvPr id="176" name="Immagine 3" descr=""/>
              <p:cNvPicPr/>
              <p:nvPr/>
            </p:nvPicPr>
            <p:blipFill>
              <a:blip r:embed="rId1"/>
              <a:stretch/>
            </p:blipFill>
            <p:spPr>
              <a:xfrm>
                <a:off x="1050840" y="1846440"/>
                <a:ext cx="7625160" cy="410256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77" name="CustomShape 5"/>
              <p:cNvSpPr/>
              <p:nvPr/>
            </p:nvSpPr>
            <p:spPr>
              <a:xfrm>
                <a:off x="1789200" y="1846440"/>
                <a:ext cx="1511640" cy="3596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grpSp>
          <p:nvGrpSpPr>
            <p:cNvPr id="178" name="Group 6"/>
            <p:cNvGrpSpPr/>
            <p:nvPr/>
          </p:nvGrpSpPr>
          <p:grpSpPr>
            <a:xfrm>
              <a:off x="109440" y="4908600"/>
              <a:ext cx="1618560" cy="359640"/>
              <a:chOff x="109440" y="4908600"/>
              <a:chExt cx="1618560" cy="359640"/>
            </a:xfrm>
          </p:grpSpPr>
          <p:sp>
            <p:nvSpPr>
              <p:cNvPr id="179" name="CustomShape 7"/>
              <p:cNvSpPr/>
              <p:nvPr/>
            </p:nvSpPr>
            <p:spPr>
              <a:xfrm>
                <a:off x="109440" y="4908600"/>
                <a:ext cx="968040" cy="3596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it-IT" sz="1600" spc="-1" strike="noStrike">
                    <a:solidFill>
                      <a:srgbClr val="000000"/>
                    </a:solidFill>
                    <a:latin typeface="Century Gothic"/>
                  </a:rPr>
                  <a:t>ITALIA</a:t>
                </a:r>
                <a:endParaRPr b="0" lang="it-IT" sz="1600" spc="-1" strike="noStrike">
                  <a:latin typeface="Arial"/>
                </a:endParaRPr>
              </a:p>
            </p:txBody>
          </p:sp>
          <p:sp>
            <p:nvSpPr>
              <p:cNvPr id="180" name="CustomShape 8"/>
              <p:cNvSpPr/>
              <p:nvPr/>
            </p:nvSpPr>
            <p:spPr>
              <a:xfrm>
                <a:off x="1008360" y="4908600"/>
                <a:ext cx="719640" cy="359640"/>
              </a:xfrm>
              <a:prstGeom prst="rect">
                <a:avLst/>
              </a:prstGeom>
              <a:noFill/>
              <a:ln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magine 6" descr=""/>
          <p:cNvPicPr/>
          <p:nvPr/>
        </p:nvPicPr>
        <p:blipFill>
          <a:blip r:embed="rId1"/>
          <a:stretch/>
        </p:blipFill>
        <p:spPr>
          <a:xfrm>
            <a:off x="2761920" y="4059000"/>
            <a:ext cx="5688360" cy="2561400"/>
          </a:xfrm>
          <a:prstGeom prst="rect">
            <a:avLst/>
          </a:prstGeom>
          <a:ln>
            <a:noFill/>
          </a:ln>
        </p:spPr>
      </p:pic>
      <p:pic>
        <p:nvPicPr>
          <p:cNvPr id="182" name="Immagine 5" descr=""/>
          <p:cNvPicPr/>
          <p:nvPr/>
        </p:nvPicPr>
        <p:blipFill>
          <a:blip r:embed="rId2"/>
          <a:stretch/>
        </p:blipFill>
        <p:spPr>
          <a:xfrm>
            <a:off x="251640" y="1365840"/>
            <a:ext cx="5904360" cy="2722320"/>
          </a:xfrm>
          <a:prstGeom prst="rect">
            <a:avLst/>
          </a:prstGeom>
          <a:ln>
            <a:noFill/>
          </a:ln>
        </p:spPr>
      </p:pic>
      <p:sp>
        <p:nvSpPr>
          <p:cNvPr id="183" name="TextShape 1"/>
          <p:cNvSpPr txBox="1"/>
          <p:nvPr/>
        </p:nvSpPr>
        <p:spPr>
          <a:xfrm>
            <a:off x="0" y="0"/>
            <a:ext cx="9143640" cy="17002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0" lang="it-IT" sz="3200" spc="-1" strike="noStrike">
                <a:solidFill>
                  <a:srgbClr val="c00000"/>
                </a:solidFill>
                <a:latin typeface="Century Gothic"/>
              </a:rPr>
              <a:t>Secondaria di II grado</a:t>
            </a:r>
            <a:br/>
            <a:r>
              <a:rPr b="0" lang="it-IT" sz="3600" spc="-1" strike="noStrike">
                <a:solidFill>
                  <a:srgbClr val="c00000"/>
                </a:solidFill>
                <a:latin typeface="Century Gothic"/>
              </a:rPr>
              <a:t>come si distribuiscono i livelli di apprendimento?</a:t>
            </a:r>
            <a:endParaRPr b="0" lang="it-IT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84" name="CustomShape 2"/>
          <p:cNvSpPr/>
          <p:nvPr/>
        </p:nvSpPr>
        <p:spPr>
          <a:xfrm>
            <a:off x="74520" y="6165360"/>
            <a:ext cx="287748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Century Gothic"/>
              </a:rPr>
              <a:t>Fonte: SNV- INVALSI 2019, elaborazioni IRES 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185" name="CustomShape 3"/>
          <p:cNvSpPr/>
          <p:nvPr/>
        </p:nvSpPr>
        <p:spPr>
          <a:xfrm>
            <a:off x="1331640" y="2038680"/>
            <a:ext cx="1647000" cy="1533960"/>
          </a:xfrm>
          <a:prstGeom prst="rect">
            <a:avLst/>
          </a:prstGeom>
          <a:noFill/>
          <a:ln w="4428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6" name="CustomShape 4"/>
          <p:cNvSpPr/>
          <p:nvPr/>
        </p:nvSpPr>
        <p:spPr>
          <a:xfrm>
            <a:off x="4345920" y="4683240"/>
            <a:ext cx="1425600" cy="1481400"/>
          </a:xfrm>
          <a:prstGeom prst="rect">
            <a:avLst/>
          </a:prstGeom>
          <a:noFill/>
          <a:ln w="4428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5220000" y="1052640"/>
            <a:ext cx="3682440" cy="5073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r">
              <a:lnSpc>
                <a:spcPct val="100000"/>
              </a:lnSpc>
              <a:spcBef>
                <a:spcPts val="859"/>
              </a:spcBef>
            </a:pPr>
            <a:r>
              <a:rPr b="0" lang="it-IT" sz="4300" spc="-1" strike="noStrike">
                <a:solidFill>
                  <a:srgbClr val="c00000"/>
                </a:solidFill>
                <a:latin typeface="Century Gothic"/>
              </a:rPr>
              <a:t>I numeri degli  studenti </a:t>
            </a:r>
            <a:endParaRPr b="0" lang="it-IT" sz="4300" spc="-1" strike="noStrike">
              <a:solidFill>
                <a:srgbClr val="000000"/>
              </a:solidFill>
              <a:latin typeface="Century Gothic"/>
            </a:endParaRPr>
          </a:p>
          <a:p>
            <a:pPr algn="r">
              <a:lnSpc>
                <a:spcPct val="100000"/>
              </a:lnSpc>
              <a:spcBef>
                <a:spcPts val="479"/>
              </a:spcBef>
            </a:pPr>
            <a:r>
              <a:rPr b="0" lang="it-IT" sz="2400" spc="-1" strike="noStrike">
                <a:solidFill>
                  <a:srgbClr val="c00000"/>
                </a:solidFill>
                <a:latin typeface="Century Gothic"/>
              </a:rPr>
              <a:t>(secondaria di I grado e secondo ciclo)</a:t>
            </a:r>
            <a:endParaRPr b="0" lang="it-IT" sz="2400" spc="-1" strike="noStrike">
              <a:solidFill>
                <a:srgbClr val="000000"/>
              </a:solidFill>
              <a:latin typeface="Century Gothic"/>
            </a:endParaRPr>
          </a:p>
          <a:p>
            <a:pPr algn="r">
              <a:lnSpc>
                <a:spcPct val="100000"/>
              </a:lnSpc>
              <a:spcBef>
                <a:spcPts val="700"/>
              </a:spcBef>
            </a:pPr>
            <a:r>
              <a:rPr b="0" lang="it-IT" sz="3500" spc="-1" strike="noStrike">
                <a:solidFill>
                  <a:srgbClr val="c00000"/>
                </a:solidFill>
                <a:latin typeface="Century Gothic"/>
              </a:rPr>
              <a:t>  </a:t>
            </a:r>
            <a:endParaRPr b="0" lang="it-IT" sz="35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97" name="Immagine 3" descr=""/>
          <p:cNvPicPr/>
          <p:nvPr/>
        </p:nvPicPr>
        <p:blipFill>
          <a:blip r:embed="rId1"/>
          <a:srcRect l="32764" t="0" r="14358" b="0"/>
          <a:stretch/>
        </p:blipFill>
        <p:spPr>
          <a:xfrm>
            <a:off x="0" y="0"/>
            <a:ext cx="507564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magine 2" descr=""/>
          <p:cNvPicPr/>
          <p:nvPr/>
        </p:nvPicPr>
        <p:blipFill>
          <a:blip r:embed="rId1"/>
          <a:stretch/>
        </p:blipFill>
        <p:spPr>
          <a:xfrm>
            <a:off x="27000" y="260640"/>
            <a:ext cx="9116640" cy="6192360"/>
          </a:xfrm>
          <a:prstGeom prst="rect">
            <a:avLst/>
          </a:prstGeom>
          <a:ln>
            <a:noFill/>
          </a:ln>
        </p:spPr>
      </p:pic>
      <p:sp>
        <p:nvSpPr>
          <p:cNvPr id="188" name="TextShape 1"/>
          <p:cNvSpPr txBox="1"/>
          <p:nvPr/>
        </p:nvSpPr>
        <p:spPr>
          <a:xfrm>
            <a:off x="3852000" y="0"/>
            <a:ext cx="5291640" cy="1988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r">
              <a:lnSpc>
                <a:spcPct val="100000"/>
              </a:lnSpc>
            </a:pPr>
            <a:r>
              <a:rPr b="0" lang="it-IT" sz="4400" spc="-1" strike="noStrike">
                <a:solidFill>
                  <a:srgbClr val="c00000"/>
                </a:solidFill>
                <a:latin typeface="Century Gothic"/>
              </a:rPr>
              <a:t>Risultati per ordine </a:t>
            </a:r>
            <a:br/>
            <a:r>
              <a:rPr b="0" lang="it-IT" sz="4400" spc="-1" strike="noStrike">
                <a:solidFill>
                  <a:srgbClr val="c00000"/>
                </a:solidFill>
                <a:latin typeface="Century Gothic"/>
              </a:rPr>
              <a:t>di scuola</a:t>
            </a:r>
            <a:br/>
            <a:r>
              <a:rPr b="0" lang="it-IT" sz="4400" spc="-1" strike="noStrike">
                <a:solidFill>
                  <a:srgbClr val="c00000"/>
                </a:solidFill>
                <a:latin typeface="Century Gothic"/>
              </a:rPr>
              <a:t> V classe</a:t>
            </a:r>
            <a:endParaRPr b="0" lang="it-IT" sz="44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395640" y="6474960"/>
            <a:ext cx="856872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Century Gothic"/>
              </a:rPr>
              <a:t>Fonte: SNV- INVALSI 2019, elaborazioni IRES </a:t>
            </a:r>
            <a:endParaRPr b="0" lang="it-IT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Immagine 1" descr=""/>
          <p:cNvPicPr/>
          <p:nvPr/>
        </p:nvPicPr>
        <p:blipFill>
          <a:blip r:embed="rId1"/>
          <a:stretch/>
        </p:blipFill>
        <p:spPr>
          <a:xfrm>
            <a:off x="963720" y="1777680"/>
            <a:ext cx="7208640" cy="4315320"/>
          </a:xfrm>
          <a:prstGeom prst="rect">
            <a:avLst/>
          </a:prstGeom>
          <a:ln>
            <a:noFill/>
          </a:ln>
        </p:spPr>
      </p:pic>
      <p:sp>
        <p:nvSpPr>
          <p:cNvPr id="191" name="TextShape 1"/>
          <p:cNvSpPr txBox="1"/>
          <p:nvPr/>
        </p:nvSpPr>
        <p:spPr>
          <a:xfrm>
            <a:off x="457200" y="274680"/>
            <a:ext cx="8229240" cy="15699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0" lang="it-IT" sz="3600" spc="-1" strike="noStrike">
                <a:solidFill>
                  <a:srgbClr val="c00000"/>
                </a:solidFill>
                <a:latin typeface="Century Gothic"/>
              </a:rPr>
              <a:t>Il ritardo ha un effetto negativo sugli apprendimenti in tutti gli ordini di scuola – V classe</a:t>
            </a:r>
            <a:endParaRPr b="0" lang="it-IT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92" name="CustomShape 2"/>
          <p:cNvSpPr/>
          <p:nvPr/>
        </p:nvSpPr>
        <p:spPr>
          <a:xfrm>
            <a:off x="365760" y="6162120"/>
            <a:ext cx="856872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Century Gothic"/>
              </a:rPr>
              <a:t>Fonte: SNV- INVALSI 2019, elaborazioni IRES </a:t>
            </a:r>
            <a:endParaRPr b="0" lang="it-IT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2339640" y="-10080"/>
            <a:ext cx="6362640" cy="9183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1" lang="it-IT" sz="2800" spc="-1" strike="noStrike">
                <a:solidFill>
                  <a:srgbClr val="c00000"/>
                </a:solidFill>
                <a:latin typeface="Century Gothic"/>
              </a:rPr>
              <a:t>Indicatori di abbandono scolastico</a:t>
            </a:r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grpSp>
        <p:nvGrpSpPr>
          <p:cNvPr id="194" name="Group 2"/>
          <p:cNvGrpSpPr/>
          <p:nvPr/>
        </p:nvGrpSpPr>
        <p:grpSpPr>
          <a:xfrm>
            <a:off x="524520" y="2400120"/>
            <a:ext cx="7903800" cy="3996000"/>
            <a:chOff x="524520" y="2400120"/>
            <a:chExt cx="7903800" cy="3996000"/>
          </a:xfrm>
        </p:grpSpPr>
        <p:pic>
          <p:nvPicPr>
            <p:cNvPr id="195" name="Picture 2" descr=""/>
            <p:cNvPicPr/>
            <p:nvPr/>
          </p:nvPicPr>
          <p:blipFill>
            <a:blip r:embed="rId1"/>
            <a:stretch/>
          </p:blipFill>
          <p:spPr>
            <a:xfrm>
              <a:off x="539640" y="3265920"/>
              <a:ext cx="7128000" cy="31302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96" name="CustomShape 3"/>
            <p:cNvSpPr/>
            <p:nvPr/>
          </p:nvSpPr>
          <p:spPr>
            <a:xfrm>
              <a:off x="524520" y="2400120"/>
              <a:ext cx="7903800" cy="8636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it-IT" sz="2800" spc="-1" strike="noStrike">
                  <a:solidFill>
                    <a:srgbClr val="c00000"/>
                  </a:solidFill>
                  <a:latin typeface="Century Gothic"/>
                </a:rPr>
                <a:t>Dispersione durante il percorso:</a:t>
              </a:r>
              <a:endParaRPr b="0" lang="it-IT" sz="2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it-IT" sz="2400" spc="-1" strike="noStrike">
                  <a:solidFill>
                    <a:srgbClr val="000000"/>
                  </a:solidFill>
                  <a:latin typeface="Century Gothic"/>
                </a:rPr>
                <a:t>Indicatori sintetici Miur</a:t>
              </a:r>
              <a:endParaRPr b="0" lang="it-IT" sz="2400" spc="-1" strike="noStrike">
                <a:latin typeface="Arial"/>
              </a:endParaRPr>
            </a:p>
          </p:txBody>
        </p:sp>
      </p:grpSp>
      <p:grpSp>
        <p:nvGrpSpPr>
          <p:cNvPr id="197" name="Group 4"/>
          <p:cNvGrpSpPr/>
          <p:nvPr/>
        </p:nvGrpSpPr>
        <p:grpSpPr>
          <a:xfrm>
            <a:off x="323640" y="689760"/>
            <a:ext cx="8421480" cy="1311480"/>
            <a:chOff x="323640" y="689760"/>
            <a:chExt cx="8421480" cy="1311480"/>
          </a:xfrm>
        </p:grpSpPr>
        <p:grpSp>
          <p:nvGrpSpPr>
            <p:cNvPr id="198" name="Group 5"/>
            <p:cNvGrpSpPr/>
            <p:nvPr/>
          </p:nvGrpSpPr>
          <p:grpSpPr>
            <a:xfrm>
              <a:off x="4895640" y="777600"/>
              <a:ext cx="3849480" cy="1223640"/>
              <a:chOff x="4895640" y="777600"/>
              <a:chExt cx="3849480" cy="1223640"/>
            </a:xfrm>
          </p:grpSpPr>
          <p:grpSp>
            <p:nvGrpSpPr>
              <p:cNvPr id="199" name="Group 6"/>
              <p:cNvGrpSpPr/>
              <p:nvPr/>
            </p:nvGrpSpPr>
            <p:grpSpPr>
              <a:xfrm>
                <a:off x="4895640" y="777600"/>
                <a:ext cx="1783800" cy="1223640"/>
                <a:chOff x="4895640" y="777600"/>
                <a:chExt cx="1783800" cy="1223640"/>
              </a:xfrm>
            </p:grpSpPr>
            <p:sp>
              <p:nvSpPr>
                <p:cNvPr id="200" name="CustomShape 7"/>
                <p:cNvSpPr/>
                <p:nvPr/>
              </p:nvSpPr>
              <p:spPr>
                <a:xfrm>
                  <a:off x="5830920" y="1224720"/>
                  <a:ext cx="848520" cy="46116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lang="it-IT" sz="1800" spc="-1" strike="noStrike">
                      <a:solidFill>
                        <a:srgbClr val="000000"/>
                      </a:solidFill>
                      <a:latin typeface="Century Gothic"/>
                    </a:rPr>
                    <a:t> </a:t>
                  </a:r>
                  <a:r>
                    <a:rPr b="1" lang="it-IT" sz="1600" spc="-1" strike="noStrike">
                      <a:solidFill>
                        <a:srgbClr val="000000"/>
                      </a:solidFill>
                      <a:latin typeface="Century Gothic"/>
                    </a:rPr>
                    <a:t>13,6%</a:t>
                  </a:r>
                  <a:endParaRPr b="0" lang="it-IT" sz="1600" spc="-1" strike="noStrike">
                    <a:latin typeface="Arial"/>
                  </a:endParaRPr>
                </a:p>
              </p:txBody>
            </p:sp>
            <p:pic>
              <p:nvPicPr>
                <p:cNvPr id="201" name="Immagine 15" descr=""/>
                <p:cNvPicPr/>
                <p:nvPr/>
              </p:nvPicPr>
              <p:blipFill>
                <a:blip r:embed="rId2"/>
                <a:stretch/>
              </p:blipFill>
              <p:spPr>
                <a:xfrm>
                  <a:off x="4895640" y="777600"/>
                  <a:ext cx="934920" cy="122364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grpSp>
            <p:nvGrpSpPr>
              <p:cNvPr id="202" name="Group 8"/>
              <p:cNvGrpSpPr/>
              <p:nvPr/>
            </p:nvGrpSpPr>
            <p:grpSpPr>
              <a:xfrm>
                <a:off x="6694200" y="777600"/>
                <a:ext cx="2050920" cy="1223640"/>
                <a:chOff x="6694200" y="777600"/>
                <a:chExt cx="2050920" cy="1223640"/>
              </a:xfrm>
            </p:grpSpPr>
            <p:sp>
              <p:nvSpPr>
                <p:cNvPr id="203" name="CustomShape 9"/>
                <p:cNvSpPr/>
                <p:nvPr/>
              </p:nvSpPr>
              <p:spPr>
                <a:xfrm>
                  <a:off x="7776000" y="1215720"/>
                  <a:ext cx="969120" cy="46116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lang="it-IT" sz="1800" spc="-1" strike="noStrike">
                      <a:solidFill>
                        <a:srgbClr val="000000"/>
                      </a:solidFill>
                      <a:latin typeface="Century Gothic"/>
                    </a:rPr>
                    <a:t> </a:t>
                  </a:r>
                  <a:r>
                    <a:rPr b="1" lang="it-IT" sz="1600" spc="-1" strike="noStrike">
                      <a:solidFill>
                        <a:srgbClr val="000000"/>
                      </a:solidFill>
                      <a:latin typeface="Century Gothic"/>
                    </a:rPr>
                    <a:t>14,5%</a:t>
                  </a:r>
                  <a:endParaRPr b="0" lang="it-IT" sz="1600" spc="-1" strike="noStrike">
                    <a:latin typeface="Arial"/>
                  </a:endParaRPr>
                </a:p>
              </p:txBody>
            </p:sp>
            <p:pic>
              <p:nvPicPr>
                <p:cNvPr id="204" name="Immagine 2" descr=""/>
                <p:cNvPicPr/>
                <p:nvPr/>
              </p:nvPicPr>
              <p:blipFill>
                <a:blip r:embed="rId3"/>
                <a:srcRect l="14270" t="0" r="21971" b="0"/>
                <a:stretch/>
              </p:blipFill>
              <p:spPr>
                <a:xfrm>
                  <a:off x="6694200" y="777600"/>
                  <a:ext cx="1081080" cy="122364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</p:grpSp>
        <p:grpSp>
          <p:nvGrpSpPr>
            <p:cNvPr id="205" name="Group 10"/>
            <p:cNvGrpSpPr/>
            <p:nvPr/>
          </p:nvGrpSpPr>
          <p:grpSpPr>
            <a:xfrm>
              <a:off x="323640" y="689760"/>
              <a:ext cx="4571640" cy="1224000"/>
              <a:chOff x="323640" y="689760"/>
              <a:chExt cx="4571640" cy="1224000"/>
            </a:xfrm>
          </p:grpSpPr>
          <p:sp>
            <p:nvSpPr>
              <p:cNvPr id="206" name="CustomShape 11"/>
              <p:cNvSpPr/>
              <p:nvPr/>
            </p:nvSpPr>
            <p:spPr>
              <a:xfrm>
                <a:off x="323640" y="1188000"/>
                <a:ext cx="4571640" cy="725760"/>
              </a:xfrm>
              <a:prstGeom prst="rect">
                <a:avLst/>
              </a:prstGeom>
              <a:noFill/>
              <a:ln w="2844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it-IT" sz="2400" spc="-1" strike="noStrike">
                    <a:solidFill>
                      <a:srgbClr val="4a452a"/>
                    </a:solidFill>
                    <a:latin typeface="Century Gothic"/>
                  </a:rPr>
                  <a:t>Early school leavers nel 2018</a:t>
                </a:r>
                <a:endParaRPr b="0" lang="it-IT" sz="2400" spc="-1" strike="noStrike"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b="0" lang="it-IT" sz="1600" spc="-1" strike="noStrike">
                    <a:solidFill>
                      <a:srgbClr val="4a452a"/>
                    </a:solidFill>
                    <a:latin typeface="Century Gothic"/>
                  </a:rPr>
                  <a:t>Obiettivo UE al 2020: 10%</a:t>
                </a:r>
                <a:endParaRPr b="0" lang="it-IT" sz="1600" spc="-1" strike="noStrike">
                  <a:latin typeface="Arial"/>
                </a:endParaRPr>
              </a:p>
            </p:txBody>
          </p:sp>
          <p:sp>
            <p:nvSpPr>
              <p:cNvPr id="207" name="CustomShape 12"/>
              <p:cNvSpPr/>
              <p:nvPr/>
            </p:nvSpPr>
            <p:spPr>
              <a:xfrm>
                <a:off x="532080" y="689760"/>
                <a:ext cx="3768480" cy="6116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ctr">
                <a:noAutofit/>
              </a:bodyPr>
              <a:p>
                <a:pPr algn="r">
                  <a:lnSpc>
                    <a:spcPct val="100000"/>
                  </a:lnSpc>
                </a:pPr>
                <a:r>
                  <a:rPr b="0" lang="it-IT" sz="2800" spc="-1" strike="noStrike">
                    <a:solidFill>
                      <a:srgbClr val="c00000"/>
                    </a:solidFill>
                    <a:latin typeface="Century Gothic"/>
                  </a:rPr>
                  <a:t>Dispersione a «valle»</a:t>
                </a:r>
                <a:endParaRPr b="0" lang="it-IT" sz="2800" spc="-1" strike="noStrike">
                  <a:latin typeface="Arial"/>
                </a:endParaRPr>
              </a:p>
            </p:txBody>
          </p: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7" dur="indefinite" restart="never" nodeType="tmRoot">
          <p:childTnLst>
            <p:seq>
              <p:cTn id="78" dur="indefinite" nodeType="mainSeq">
                <p:childTnLst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83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88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5697360" y="1461960"/>
            <a:ext cx="2474640" cy="4163760"/>
          </a:xfrm>
          <a:prstGeom prst="rect">
            <a:avLst/>
          </a:prstGeom>
          <a:solidFill>
            <a:schemeClr val="accent5">
              <a:lumMod val="20000"/>
              <a:lumOff val="80000"/>
              <a:alpha val="40000"/>
            </a:schemeClr>
          </a:solidFill>
          <a:ln w="324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9" name="CustomShape 2"/>
          <p:cNvSpPr/>
          <p:nvPr/>
        </p:nvSpPr>
        <p:spPr>
          <a:xfrm>
            <a:off x="6075360" y="4630680"/>
            <a:ext cx="1717200" cy="1717200"/>
          </a:xfrm>
          <a:prstGeom prst="ellipse">
            <a:avLst/>
          </a:prstGeom>
          <a:solidFill>
            <a:schemeClr val="bg1"/>
          </a:solidFill>
          <a:ln w="324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0" name="TextShape 3"/>
          <p:cNvSpPr txBox="1"/>
          <p:nvPr/>
        </p:nvSpPr>
        <p:spPr>
          <a:xfrm>
            <a:off x="107640" y="287280"/>
            <a:ext cx="8286840" cy="866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r">
              <a:lnSpc>
                <a:spcPct val="100000"/>
              </a:lnSpc>
            </a:pPr>
            <a:r>
              <a:rPr b="0" lang="it-IT" sz="4000" spc="-1" strike="noStrike">
                <a:solidFill>
                  <a:srgbClr val="c00000"/>
                </a:solidFill>
                <a:latin typeface="Century Gothic"/>
              </a:rPr>
              <a:t>considerazioni finali…</a:t>
            </a:r>
            <a:endParaRPr b="0" lang="it-IT" sz="40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11" name="CustomShape 4"/>
          <p:cNvSpPr/>
          <p:nvPr/>
        </p:nvSpPr>
        <p:spPr>
          <a:xfrm>
            <a:off x="755640" y="1433520"/>
            <a:ext cx="2160000" cy="4163760"/>
          </a:xfrm>
          <a:prstGeom prst="rect">
            <a:avLst/>
          </a:prstGeom>
          <a:solidFill>
            <a:schemeClr val="accent5">
              <a:lumMod val="20000"/>
              <a:lumOff val="80000"/>
              <a:alpha val="40000"/>
            </a:schemeClr>
          </a:solidFill>
          <a:ln w="324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2" name="CustomShape 5"/>
          <p:cNvSpPr/>
          <p:nvPr/>
        </p:nvSpPr>
        <p:spPr>
          <a:xfrm>
            <a:off x="3276000" y="1461960"/>
            <a:ext cx="2232000" cy="4163760"/>
          </a:xfrm>
          <a:prstGeom prst="rect">
            <a:avLst/>
          </a:prstGeom>
          <a:solidFill>
            <a:srgbClr val="002060">
              <a:alpha val="70000"/>
            </a:srgbClr>
          </a:solidFill>
          <a:ln w="324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3" name="CustomShape 6"/>
          <p:cNvSpPr/>
          <p:nvPr/>
        </p:nvSpPr>
        <p:spPr>
          <a:xfrm>
            <a:off x="906480" y="4630680"/>
            <a:ext cx="1717200" cy="1717200"/>
          </a:xfrm>
          <a:prstGeom prst="ellipse">
            <a:avLst/>
          </a:prstGeom>
          <a:solidFill>
            <a:schemeClr val="bg1"/>
          </a:solidFill>
          <a:ln w="324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4" name="CustomShape 7"/>
          <p:cNvSpPr/>
          <p:nvPr/>
        </p:nvSpPr>
        <p:spPr>
          <a:xfrm>
            <a:off x="3461040" y="4615560"/>
            <a:ext cx="1717200" cy="1717200"/>
          </a:xfrm>
          <a:prstGeom prst="ellipse">
            <a:avLst/>
          </a:prstGeom>
          <a:solidFill>
            <a:schemeClr val="bg1"/>
          </a:solidFill>
          <a:ln w="324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5" name="CustomShape 8"/>
          <p:cNvSpPr/>
          <p:nvPr/>
        </p:nvSpPr>
        <p:spPr>
          <a:xfrm>
            <a:off x="5750640" y="1563840"/>
            <a:ext cx="2349720" cy="243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it-IT" sz="2200" spc="-1" strike="noStrike">
                <a:solidFill>
                  <a:srgbClr val="000000"/>
                </a:solidFill>
                <a:latin typeface="Century Gothic"/>
              </a:rPr>
              <a:t>Continuità del servizio di orientamento tra le azioni a  contrasto dell’abbando-no scolastico</a:t>
            </a:r>
            <a:endParaRPr b="0" lang="it-IT" sz="2200" spc="-1" strike="noStrike">
              <a:latin typeface="Arial"/>
            </a:endParaRPr>
          </a:p>
        </p:txBody>
      </p:sp>
      <p:sp>
        <p:nvSpPr>
          <p:cNvPr id="216" name="CustomShape 9"/>
          <p:cNvSpPr/>
          <p:nvPr/>
        </p:nvSpPr>
        <p:spPr>
          <a:xfrm>
            <a:off x="3276000" y="1699560"/>
            <a:ext cx="2155320" cy="182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439"/>
              </a:spcBef>
            </a:pPr>
            <a:r>
              <a:rPr b="0" lang="it-IT" sz="2200" spc="-1" strike="noStrike">
                <a:solidFill>
                  <a:srgbClr val="ffffff"/>
                </a:solidFill>
                <a:latin typeface="Century Gothic"/>
              </a:rPr>
              <a:t>Orientamento precoce </a:t>
            </a:r>
            <a:endParaRPr b="0" lang="it-IT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39"/>
              </a:spcBef>
            </a:pPr>
            <a:r>
              <a:rPr b="0" lang="it-IT" sz="2200" spc="-1" strike="noStrike">
                <a:solidFill>
                  <a:srgbClr val="ffffff"/>
                </a:solidFill>
                <a:latin typeface="Century Gothic"/>
              </a:rPr>
              <a:t>può aiutare a «non restare indietro»</a:t>
            </a:r>
            <a:endParaRPr b="0" lang="it-IT" sz="2200" spc="-1" strike="noStrike">
              <a:latin typeface="Arial"/>
            </a:endParaRPr>
          </a:p>
        </p:txBody>
      </p:sp>
      <p:sp>
        <p:nvSpPr>
          <p:cNvPr id="217" name="CustomShape 10"/>
          <p:cNvSpPr/>
          <p:nvPr/>
        </p:nvSpPr>
        <p:spPr>
          <a:xfrm>
            <a:off x="906480" y="5610240"/>
            <a:ext cx="17172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 cap="small">
                <a:solidFill>
                  <a:srgbClr val="000000"/>
                </a:solidFill>
                <a:latin typeface="Century Gothic"/>
              </a:rPr>
              <a:t>Genere</a:t>
            </a:r>
            <a:r>
              <a:rPr b="1" lang="it-IT" sz="2000" spc="-1" strike="noStrike" cap="small">
                <a:solidFill>
                  <a:srgbClr val="000000"/>
                </a:solidFill>
                <a:latin typeface="Century Gothic"/>
              </a:rPr>
              <a:t>	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218" name="CustomShape 11"/>
          <p:cNvSpPr/>
          <p:nvPr/>
        </p:nvSpPr>
        <p:spPr>
          <a:xfrm>
            <a:off x="906480" y="1563840"/>
            <a:ext cx="1717200" cy="265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2400" spc="-1" strike="noStrike">
                <a:solidFill>
                  <a:srgbClr val="000000"/>
                </a:solidFill>
                <a:latin typeface="Century Gothic"/>
              </a:rPr>
              <a:t>Favorire una scelta del percorso libera da stereotipi di genere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219" name="CustomShape 12"/>
          <p:cNvSpPr/>
          <p:nvPr/>
        </p:nvSpPr>
        <p:spPr>
          <a:xfrm>
            <a:off x="3461040" y="5520960"/>
            <a:ext cx="17172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 cap="small">
                <a:solidFill>
                  <a:srgbClr val="000000"/>
                </a:solidFill>
                <a:latin typeface="Century Gothic"/>
              </a:rPr>
              <a:t>Ritardo scolastico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220" name="CustomShape 13"/>
          <p:cNvSpPr/>
          <p:nvPr/>
        </p:nvSpPr>
        <p:spPr>
          <a:xfrm>
            <a:off x="6076080" y="5610240"/>
            <a:ext cx="17172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 cap="small">
                <a:solidFill>
                  <a:srgbClr val="000000"/>
                </a:solidFill>
                <a:latin typeface="Century Gothic"/>
              </a:rPr>
              <a:t>Continuità</a:t>
            </a:r>
            <a:endParaRPr b="0" lang="it-IT" sz="1800" spc="-1" strike="noStrike">
              <a:latin typeface="Arial"/>
            </a:endParaRPr>
          </a:p>
        </p:txBody>
      </p:sp>
      <p:pic>
        <p:nvPicPr>
          <p:cNvPr id="221" name="Picture 2" descr=""/>
          <p:cNvPicPr/>
          <p:nvPr/>
        </p:nvPicPr>
        <p:blipFill>
          <a:blip r:embed="rId1"/>
          <a:stretch/>
        </p:blipFill>
        <p:spPr>
          <a:xfrm>
            <a:off x="1365120" y="4740120"/>
            <a:ext cx="800280" cy="762840"/>
          </a:xfrm>
          <a:prstGeom prst="rect">
            <a:avLst/>
          </a:prstGeom>
          <a:ln>
            <a:noFill/>
          </a:ln>
        </p:spPr>
      </p:pic>
      <p:pic>
        <p:nvPicPr>
          <p:cNvPr id="222" name="Picture 3" descr=""/>
          <p:cNvPicPr/>
          <p:nvPr/>
        </p:nvPicPr>
        <p:blipFill>
          <a:blip r:embed="rId2"/>
          <a:stretch/>
        </p:blipFill>
        <p:spPr>
          <a:xfrm>
            <a:off x="3871080" y="4854240"/>
            <a:ext cx="897840" cy="693360"/>
          </a:xfrm>
          <a:prstGeom prst="rect">
            <a:avLst/>
          </a:prstGeom>
          <a:ln>
            <a:noFill/>
          </a:ln>
        </p:spPr>
      </p:pic>
      <p:pic>
        <p:nvPicPr>
          <p:cNvPr id="223" name="Immagine 2" descr=""/>
          <p:cNvPicPr/>
          <p:nvPr/>
        </p:nvPicPr>
        <p:blipFill>
          <a:blip r:embed="rId3"/>
          <a:srcRect l="18611" t="0" r="12691" b="0"/>
          <a:stretch/>
        </p:blipFill>
        <p:spPr>
          <a:xfrm>
            <a:off x="6527880" y="4876200"/>
            <a:ext cx="911520" cy="733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Shape 1"/>
          <p:cNvSpPr txBox="1"/>
          <p:nvPr/>
        </p:nvSpPr>
        <p:spPr>
          <a:xfrm>
            <a:off x="539640" y="476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76000"/>
          </a:bodyPr>
          <a:p>
            <a:pPr algn="r">
              <a:lnSpc>
                <a:spcPct val="100000"/>
              </a:lnSpc>
            </a:pPr>
            <a:r>
              <a:rPr b="0" lang="it-IT" sz="4400" spc="-1" strike="noStrike">
                <a:solidFill>
                  <a:srgbClr val="c00000"/>
                </a:solidFill>
                <a:latin typeface="Century Gothic"/>
              </a:rPr>
              <a:t>Osservatorio sul sistema formativo piemontese</a:t>
            </a:r>
            <a:endParaRPr b="0" lang="it-IT" sz="44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25" name="TextShape 2"/>
          <p:cNvSpPr txBox="1"/>
          <p:nvPr/>
        </p:nvSpPr>
        <p:spPr>
          <a:xfrm>
            <a:off x="457200" y="1600200"/>
            <a:ext cx="8229240" cy="47088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r">
              <a:lnSpc>
                <a:spcPct val="100000"/>
              </a:lnSpc>
              <a:spcBef>
                <a:spcPts val="720"/>
              </a:spcBef>
            </a:pPr>
            <a:endParaRPr b="0" lang="it-IT" sz="3200" spc="-1" strike="noStrike">
              <a:solidFill>
                <a:srgbClr val="000000"/>
              </a:solidFill>
              <a:latin typeface="Century Gothic"/>
            </a:endParaRPr>
          </a:p>
          <a:p>
            <a:pPr algn="r">
              <a:lnSpc>
                <a:spcPct val="100000"/>
              </a:lnSpc>
              <a:spcBef>
                <a:spcPts val="720"/>
              </a:spcBef>
            </a:pPr>
            <a:endParaRPr b="0" lang="it-IT" sz="3200" spc="-1" strike="noStrike">
              <a:solidFill>
                <a:srgbClr val="000000"/>
              </a:solidFill>
              <a:latin typeface="Century Gothic"/>
            </a:endParaRPr>
          </a:p>
          <a:p>
            <a:pPr algn="r">
              <a:lnSpc>
                <a:spcPct val="100000"/>
              </a:lnSpc>
              <a:spcBef>
                <a:spcPts val="720"/>
              </a:spcBef>
            </a:pPr>
            <a:endParaRPr b="0" lang="it-IT" sz="3200" spc="-1" strike="noStrike">
              <a:solidFill>
                <a:srgbClr val="000000"/>
              </a:solidFill>
              <a:latin typeface="Century Gothic"/>
            </a:endParaRPr>
          </a:p>
          <a:p>
            <a:pPr algn="r">
              <a:lnSpc>
                <a:spcPct val="100000"/>
              </a:lnSpc>
              <a:spcBef>
                <a:spcPts val="720"/>
              </a:spcBef>
            </a:pPr>
            <a:endParaRPr b="0" lang="it-IT" sz="3200" spc="-1" strike="noStrike">
              <a:solidFill>
                <a:srgbClr val="000000"/>
              </a:solidFill>
              <a:latin typeface="Century Gothic"/>
            </a:endParaRPr>
          </a:p>
          <a:p>
            <a:pPr algn="r">
              <a:lnSpc>
                <a:spcPct val="100000"/>
              </a:lnSpc>
              <a:spcBef>
                <a:spcPts val="720"/>
              </a:spcBef>
            </a:pPr>
            <a:endParaRPr b="0" lang="it-IT" sz="3200" spc="-1" strike="noStrike">
              <a:solidFill>
                <a:srgbClr val="000000"/>
              </a:solidFill>
              <a:latin typeface="Century Gothic"/>
            </a:endParaRPr>
          </a:p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b="0" lang="it-IT" sz="3200" spc="-1" strike="noStrike">
                <a:solidFill>
                  <a:srgbClr val="c00000"/>
                </a:solidFill>
                <a:latin typeface="Century Gothic"/>
              </a:rPr>
              <a:t>www.sisform.piemonte.it</a:t>
            </a:r>
            <a:endParaRPr b="0" lang="it-IT" sz="3200" spc="-1" strike="noStrike">
              <a:solidFill>
                <a:srgbClr val="000000"/>
              </a:solidFill>
              <a:latin typeface="Century Gothic"/>
            </a:endParaRPr>
          </a:p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b="0" lang="it-IT" sz="3200" spc="-1" strike="noStrike">
                <a:solidFill>
                  <a:srgbClr val="c00000"/>
                </a:solidFill>
                <a:latin typeface="Century Gothic"/>
              </a:rPr>
              <a:t>IRES PIEMONTE</a:t>
            </a:r>
            <a:endParaRPr b="0" lang="it-IT" sz="32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226" name="Immagine 3" descr=""/>
          <p:cNvPicPr/>
          <p:nvPr/>
        </p:nvPicPr>
        <p:blipFill>
          <a:blip r:embed="rId1"/>
          <a:stretch/>
        </p:blipFill>
        <p:spPr>
          <a:xfrm>
            <a:off x="539640" y="1772640"/>
            <a:ext cx="5341680" cy="3096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107640" y="332640"/>
            <a:ext cx="8650800" cy="66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0" lang="it-IT" sz="3200" spc="-1" strike="noStrike">
                <a:solidFill>
                  <a:srgbClr val="c00000"/>
                </a:solidFill>
                <a:latin typeface="Century Gothic"/>
              </a:rPr>
              <a:t>Piemonte A.S. 2018/19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2267640" y="6333840"/>
            <a:ext cx="6634800" cy="359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it-IT" sz="1000" spc="-1" strike="noStrike">
                <a:solidFill>
                  <a:srgbClr val="000000"/>
                </a:solidFill>
                <a:latin typeface="Century Gothic"/>
              </a:rPr>
              <a:t>Fonte: Rilevazione Scolastica della Regione Piemonte, Database Monviso. Elaborazioni IRES </a:t>
            </a:r>
            <a:endParaRPr b="0" lang="it-IT" sz="1000" spc="-1" strike="noStrike">
              <a:latin typeface="Arial"/>
            </a:endParaRPr>
          </a:p>
        </p:txBody>
      </p:sp>
      <p:pic>
        <p:nvPicPr>
          <p:cNvPr id="100" name="Picture 2" descr=""/>
          <p:cNvPicPr/>
          <p:nvPr/>
        </p:nvPicPr>
        <p:blipFill>
          <a:blip r:embed="rId1"/>
          <a:stretch/>
        </p:blipFill>
        <p:spPr>
          <a:xfrm>
            <a:off x="1259640" y="1498680"/>
            <a:ext cx="3672000" cy="4266000"/>
          </a:xfrm>
          <a:prstGeom prst="rect">
            <a:avLst/>
          </a:prstGeom>
          <a:ln>
            <a:noFill/>
          </a:ln>
        </p:spPr>
      </p:pic>
      <p:sp>
        <p:nvSpPr>
          <p:cNvPr id="101" name="CustomShape 3"/>
          <p:cNvSpPr/>
          <p:nvPr/>
        </p:nvSpPr>
        <p:spPr>
          <a:xfrm>
            <a:off x="5803560" y="1755000"/>
            <a:ext cx="2872440" cy="114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c00000"/>
                </a:solidFill>
                <a:latin typeface="Century Gothic"/>
              </a:rPr>
              <a:t>Secondaria di II grado</a:t>
            </a:r>
            <a:r>
              <a:rPr b="1" lang="it-IT" sz="1400" spc="-1" strike="noStrike">
                <a:solidFill>
                  <a:srgbClr val="c00000"/>
                </a:solidFill>
                <a:latin typeface="Century Gothic"/>
              </a:rPr>
              <a:t> </a:t>
            </a:r>
            <a:endParaRPr b="0" lang="it-IT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1600" spc="-1" strike="noStrike">
                <a:solidFill>
                  <a:srgbClr val="1e1c11"/>
                </a:solidFill>
                <a:latin typeface="Century Gothic"/>
              </a:rPr>
              <a:t>169.400 iscritti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100" spc="-1" strike="noStrike">
                <a:solidFill>
                  <a:srgbClr val="1e1c11"/>
                </a:solidFill>
                <a:latin typeface="Century Gothic"/>
              </a:rPr>
              <a:t>(percorsi diurni)</a:t>
            </a:r>
            <a:endParaRPr b="0" lang="it-IT" sz="11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1e1c11"/>
              </a:buClr>
              <a:buFont typeface="Wingdings" charset="2"/>
              <a:buChar char=""/>
            </a:pPr>
            <a:r>
              <a:rPr b="0" lang="it-IT" sz="1200" spc="-1" strike="noStrike">
                <a:solidFill>
                  <a:srgbClr val="1e1c11"/>
                </a:solidFill>
                <a:latin typeface="Century Gothic"/>
              </a:rPr>
              <a:t>9,2% allievi con cittadinanza non italiana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102" name="CustomShape 4"/>
          <p:cNvSpPr/>
          <p:nvPr/>
        </p:nvSpPr>
        <p:spPr>
          <a:xfrm flipV="1">
            <a:off x="4714560" y="2327040"/>
            <a:ext cx="1085760" cy="371160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3" name="CustomShape 5"/>
          <p:cNvSpPr/>
          <p:nvPr/>
        </p:nvSpPr>
        <p:spPr>
          <a:xfrm>
            <a:off x="4419720" y="2555280"/>
            <a:ext cx="265320" cy="28764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24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CustomShape 6"/>
          <p:cNvSpPr/>
          <p:nvPr/>
        </p:nvSpPr>
        <p:spPr>
          <a:xfrm>
            <a:off x="5843160" y="4123800"/>
            <a:ext cx="2760840" cy="146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c00000"/>
                </a:solidFill>
                <a:latin typeface="Century Gothic"/>
              </a:rPr>
              <a:t>Percorsi IeFP in Agenzie formative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1600" spc="-1" strike="noStrike">
                <a:solidFill>
                  <a:srgbClr val="1e1c11"/>
                </a:solidFill>
                <a:latin typeface="Century Gothic"/>
              </a:rPr>
              <a:t>15.630 iscritti</a:t>
            </a:r>
            <a:endParaRPr b="0" lang="it-IT" sz="16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1e1c11"/>
              </a:buClr>
              <a:buFont typeface="Wingdings" charset="2"/>
              <a:buChar char=""/>
            </a:pPr>
            <a:r>
              <a:rPr b="0" lang="it-IT" sz="1200" spc="-1" strike="noStrike">
                <a:solidFill>
                  <a:srgbClr val="1e1c11"/>
                </a:solidFill>
                <a:latin typeface="Century Gothic"/>
              </a:rPr>
              <a:t>14,2% allievi con cittadinanza non italiana</a:t>
            </a:r>
            <a:endParaRPr b="0" lang="it-IT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200" spc="-1" strike="noStrike">
              <a:latin typeface="Arial"/>
            </a:endParaRPr>
          </a:p>
        </p:txBody>
      </p:sp>
      <p:sp>
        <p:nvSpPr>
          <p:cNvPr id="105" name="CustomShape 7"/>
          <p:cNvSpPr/>
          <p:nvPr/>
        </p:nvSpPr>
        <p:spPr>
          <a:xfrm>
            <a:off x="4581360" y="3609720"/>
            <a:ext cx="265320" cy="28764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24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" name="CustomShape 8"/>
          <p:cNvSpPr/>
          <p:nvPr/>
        </p:nvSpPr>
        <p:spPr>
          <a:xfrm>
            <a:off x="4910760" y="3745800"/>
            <a:ext cx="901800" cy="766800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" name="CustomShape 9"/>
          <p:cNvSpPr/>
          <p:nvPr/>
        </p:nvSpPr>
        <p:spPr>
          <a:xfrm>
            <a:off x="619560" y="1001160"/>
            <a:ext cx="2368080" cy="107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1600" spc="-1" strike="noStrike">
                <a:solidFill>
                  <a:srgbClr val="c00000"/>
                </a:solidFill>
                <a:latin typeface="Century Gothic"/>
              </a:rPr>
              <a:t>Secondaria di I grado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1400" spc="-1" strike="noStrike">
                <a:solidFill>
                  <a:srgbClr val="1e1c11"/>
                </a:solidFill>
                <a:latin typeface="Century Gothic"/>
              </a:rPr>
              <a:t>117.400 iscritti</a:t>
            </a:r>
            <a:endParaRPr b="0" lang="it-IT" sz="14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1e1c11"/>
              </a:buClr>
              <a:buFont typeface="Wingdings" charset="2"/>
              <a:buChar char=""/>
            </a:pPr>
            <a:r>
              <a:rPr b="0" lang="it-IT" sz="1200" spc="-1" strike="noStrike">
                <a:solidFill>
                  <a:srgbClr val="1e1c11"/>
                </a:solidFill>
                <a:latin typeface="Century Gothic"/>
              </a:rPr>
              <a:t>13% allievi con cittadinanza non italiana</a:t>
            </a:r>
            <a:endParaRPr b="0" lang="it-IT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200" spc="-1" strike="noStrike">
              <a:latin typeface="Arial"/>
            </a:endParaRPr>
          </a:p>
        </p:txBody>
      </p:sp>
      <p:sp>
        <p:nvSpPr>
          <p:cNvPr id="108" name="CustomShape 10"/>
          <p:cNvSpPr/>
          <p:nvPr/>
        </p:nvSpPr>
        <p:spPr>
          <a:xfrm>
            <a:off x="3080160" y="1891440"/>
            <a:ext cx="265320" cy="28764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24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" name="CustomShape 11"/>
          <p:cNvSpPr/>
          <p:nvPr/>
        </p:nvSpPr>
        <p:spPr>
          <a:xfrm rot="10800000">
            <a:off x="3080160" y="2035440"/>
            <a:ext cx="496440" cy="412920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Immagine 5" descr=""/>
          <p:cNvPicPr/>
          <p:nvPr/>
        </p:nvPicPr>
        <p:blipFill>
          <a:blip r:embed="rId1"/>
          <a:stretch/>
        </p:blipFill>
        <p:spPr>
          <a:xfrm>
            <a:off x="408240" y="1769040"/>
            <a:ext cx="8374680" cy="4427640"/>
          </a:xfrm>
          <a:prstGeom prst="rect">
            <a:avLst/>
          </a:prstGeom>
          <a:ln>
            <a:noFill/>
          </a:ln>
        </p:spPr>
      </p:pic>
      <p:sp>
        <p:nvSpPr>
          <p:cNvPr id="111" name="TextShape 1"/>
          <p:cNvSpPr txBox="1"/>
          <p:nvPr/>
        </p:nvSpPr>
        <p:spPr>
          <a:xfrm>
            <a:off x="323640" y="260640"/>
            <a:ext cx="8362800" cy="1007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0" lang="it-IT" sz="2800" spc="-1" strike="noStrike">
                <a:solidFill>
                  <a:srgbClr val="c00000"/>
                </a:solidFill>
                <a:latin typeface="Century Gothic"/>
              </a:rPr>
              <a:t>Ragazze più impegnate nei licei, ragazzi nei percorsi tecnico professionali</a:t>
            </a:r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971640" y="6381360"/>
            <a:ext cx="7956000" cy="359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it-IT" sz="1000" spc="-1" strike="noStrike">
                <a:solidFill>
                  <a:srgbClr val="000000"/>
                </a:solidFill>
                <a:latin typeface="Century Gothic"/>
              </a:rPr>
              <a:t>Fonte: Rilevazione Scolastica della Regione Piemonte </a:t>
            </a:r>
            <a:r>
              <a:rPr b="1" lang="it-IT" sz="1100" spc="-1" strike="noStrike">
                <a:solidFill>
                  <a:srgbClr val="c00000"/>
                </a:solidFill>
                <a:latin typeface="Century Gothic"/>
              </a:rPr>
              <a:t>A.S. 2018/19, percorsi diurni</a:t>
            </a:r>
            <a:r>
              <a:rPr b="0" lang="it-IT" sz="1000" spc="-1" strike="noStrike">
                <a:solidFill>
                  <a:srgbClr val="000000"/>
                </a:solidFill>
                <a:latin typeface="Century Gothic"/>
              </a:rPr>
              <a:t>, Database Monviso. Elaborazioni IRES </a:t>
            </a:r>
            <a:endParaRPr b="0" lang="it-IT" sz="1000" spc="-1" strike="noStrike">
              <a:latin typeface="Arial"/>
            </a:endParaRPr>
          </a:p>
        </p:txBody>
      </p:sp>
      <p:sp>
        <p:nvSpPr>
          <p:cNvPr id="113" name="CustomShape 3"/>
          <p:cNvSpPr/>
          <p:nvPr/>
        </p:nvSpPr>
        <p:spPr>
          <a:xfrm>
            <a:off x="549000" y="2493000"/>
            <a:ext cx="3911400" cy="3519360"/>
          </a:xfrm>
          <a:prstGeom prst="rect">
            <a:avLst/>
          </a:prstGeom>
          <a:noFill/>
          <a:ln w="38160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CustomShape 4"/>
          <p:cNvSpPr/>
          <p:nvPr/>
        </p:nvSpPr>
        <p:spPr>
          <a:xfrm>
            <a:off x="4547160" y="2501280"/>
            <a:ext cx="3913200" cy="3519360"/>
          </a:xfrm>
          <a:prstGeom prst="rect">
            <a:avLst/>
          </a:prstGeom>
          <a:noFill/>
          <a:ln w="38160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1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570960" y="19980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r">
              <a:lnSpc>
                <a:spcPct val="100000"/>
              </a:lnSpc>
            </a:pPr>
            <a:r>
              <a:rPr b="0" lang="it-IT" sz="2800" spc="-1" strike="noStrike">
                <a:solidFill>
                  <a:srgbClr val="c00000"/>
                </a:solidFill>
                <a:latin typeface="Century Gothic"/>
              </a:rPr>
              <a:t>La partecipazione al II ciclo: </a:t>
            </a:r>
            <a:br/>
            <a:r>
              <a:rPr b="0" lang="it-IT" sz="2800" spc="-1" strike="noStrike">
                <a:solidFill>
                  <a:srgbClr val="c00000"/>
                </a:solidFill>
                <a:latin typeface="Century Gothic"/>
              </a:rPr>
              <a:t>raggiunge e si mantiene al di sopra del 95%</a:t>
            </a:r>
            <a:endParaRPr b="0" lang="it-IT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262080" y="5618160"/>
            <a:ext cx="8424360" cy="7203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  <a:spcBef>
                <a:spcPts val="360"/>
              </a:spcBef>
            </a:pPr>
            <a:r>
              <a:rPr b="0" lang="it-IT" sz="1800" spc="-1" strike="noStrike">
                <a:solidFill>
                  <a:srgbClr val="000000"/>
                </a:solidFill>
                <a:latin typeface="Century Gothic"/>
              </a:rPr>
              <a:t>Il contributo dei </a:t>
            </a:r>
            <a:r>
              <a:rPr b="1" lang="it-IT" sz="1800" spc="-1" strike="noStrike">
                <a:solidFill>
                  <a:srgbClr val="000000"/>
                </a:solidFill>
                <a:latin typeface="Century Gothic"/>
              </a:rPr>
              <a:t>percorsi IeFP in agenzie formative </a:t>
            </a:r>
            <a:r>
              <a:rPr b="0" lang="it-IT" sz="1800" spc="-1" strike="noStrike">
                <a:solidFill>
                  <a:srgbClr val="000000"/>
                </a:solidFill>
                <a:latin typeface="Century Gothic"/>
              </a:rPr>
              <a:t>al</a:t>
            </a:r>
            <a:r>
              <a:rPr b="1" lang="it-IT" sz="1800" spc="-1" strike="noStrike">
                <a:solidFill>
                  <a:srgbClr val="000000"/>
                </a:solidFill>
                <a:latin typeface="Century Gothic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Century Gothic"/>
              </a:rPr>
              <a:t>tasso di scolarizzazione nel 2018/19 è di 8 punti percentuali</a:t>
            </a:r>
            <a:endParaRPr b="0" lang="it-IT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7" name="CustomShape 3"/>
          <p:cNvSpPr/>
          <p:nvPr/>
        </p:nvSpPr>
        <p:spPr>
          <a:xfrm>
            <a:off x="2342880" y="6338880"/>
            <a:ext cx="6333480" cy="25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it-IT" sz="1000" spc="-1" strike="noStrike">
                <a:solidFill>
                  <a:srgbClr val="333300"/>
                </a:solidFill>
                <a:latin typeface="Calibri"/>
              </a:rPr>
              <a:t>[</a:t>
            </a:r>
            <a:r>
              <a:rPr b="0" lang="it-IT" sz="1050" spc="-1" strike="noStrike">
                <a:solidFill>
                  <a:srgbClr val="333300"/>
                </a:solidFill>
                <a:latin typeface="Century Gothic"/>
              </a:rPr>
              <a:t>Fonte: Rilevazione Scolastica della Regione Piemonte, Database Monviso, ISTAT]</a:t>
            </a:r>
            <a:endParaRPr b="0" lang="it-IT" sz="1050" spc="-1" strike="noStrike">
              <a:latin typeface="Arial"/>
            </a:endParaRPr>
          </a:p>
        </p:txBody>
      </p:sp>
      <p:pic>
        <p:nvPicPr>
          <p:cNvPr id="118" name="Immagine 1" descr=""/>
          <p:cNvPicPr/>
          <p:nvPr/>
        </p:nvPicPr>
        <p:blipFill>
          <a:blip r:embed="rId1"/>
          <a:stretch/>
        </p:blipFill>
        <p:spPr>
          <a:xfrm>
            <a:off x="490320" y="1298160"/>
            <a:ext cx="8390160" cy="4065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5389200" y="1628640"/>
            <a:ext cx="37544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720"/>
              </a:spcBef>
            </a:pPr>
            <a:r>
              <a:rPr b="0" lang="it-IT" sz="3600" spc="-1" strike="noStrike">
                <a:solidFill>
                  <a:srgbClr val="c00000"/>
                </a:solidFill>
                <a:latin typeface="Century Gothic"/>
              </a:rPr>
              <a:t>Esiti e apprendimenti: </a:t>
            </a:r>
            <a:endParaRPr b="0" lang="it-IT" sz="36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r>
              <a:rPr b="0" lang="it-IT" sz="3600" spc="-1" strike="noStrike">
                <a:solidFill>
                  <a:srgbClr val="c00000"/>
                </a:solidFill>
                <a:latin typeface="Century Gothic"/>
              </a:rPr>
              <a:t>la scuola secondaria di primo grado</a:t>
            </a:r>
            <a:endParaRPr b="0" lang="it-IT" sz="36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20" name="Immagine 1" descr=""/>
          <p:cNvPicPr/>
          <p:nvPr/>
        </p:nvPicPr>
        <p:blipFill>
          <a:blip r:embed="rId1"/>
          <a:stretch/>
        </p:blipFill>
        <p:spPr>
          <a:xfrm>
            <a:off x="0" y="4680"/>
            <a:ext cx="524844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r">
              <a:lnSpc>
                <a:spcPct val="100000"/>
              </a:lnSpc>
            </a:pPr>
            <a:r>
              <a:rPr b="0" lang="it-IT" sz="3600" spc="-1" strike="noStrike">
                <a:solidFill>
                  <a:srgbClr val="c00000"/>
                </a:solidFill>
                <a:latin typeface="Century Gothic"/>
              </a:rPr>
              <a:t>Gli esiti nella secondaria di primo grado in Piemonte</a:t>
            </a:r>
            <a:endParaRPr b="0" lang="it-IT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539640" y="2781000"/>
            <a:ext cx="2448000" cy="33840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1000"/>
          </a:bodyPr>
          <a:p>
            <a:pPr>
              <a:lnSpc>
                <a:spcPct val="100000"/>
              </a:lnSpc>
              <a:spcBef>
                <a:spcPts val="320"/>
              </a:spcBef>
            </a:pPr>
            <a:r>
              <a:rPr b="1" lang="it-IT" sz="1600" spc="-1" strike="noStrike">
                <a:solidFill>
                  <a:srgbClr val="c00000"/>
                </a:solidFill>
                <a:latin typeface="Century Gothic"/>
              </a:rPr>
              <a:t>Svantaggio maschile</a:t>
            </a:r>
            <a:endParaRPr b="0" lang="it-IT" sz="16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it-IT" sz="16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it-IT" sz="16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it-IT" sz="2400" spc="-1" strike="noStrike">
                <a:solidFill>
                  <a:srgbClr val="000000"/>
                </a:solidFill>
                <a:latin typeface="Century Gothic"/>
              </a:rPr>
              <a:t>Iniziano ad apparire divari di performance tra femmine e maschi a sfavore di questi ultimi</a:t>
            </a:r>
            <a:endParaRPr b="0" lang="it-IT" sz="24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it-IT" sz="24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3" name="CustomShape 3"/>
          <p:cNvSpPr/>
          <p:nvPr/>
        </p:nvSpPr>
        <p:spPr>
          <a:xfrm>
            <a:off x="3276000" y="2781000"/>
            <a:ext cx="2448000" cy="352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>
              <a:lnSpc>
                <a:spcPct val="100000"/>
              </a:lnSpc>
              <a:spcBef>
                <a:spcPts val="320"/>
              </a:spcBef>
            </a:pPr>
            <a:r>
              <a:rPr b="1" lang="it-IT" sz="1600" spc="-1" strike="noStrike">
                <a:solidFill>
                  <a:srgbClr val="c00000"/>
                </a:solidFill>
                <a:latin typeface="Century Gothic"/>
              </a:rPr>
              <a:t>Insuccesso scolastico in diminuzione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r>
              <a:rPr b="0" lang="it-IT" sz="2200" spc="-1" strike="noStrike">
                <a:solidFill>
                  <a:srgbClr val="000000"/>
                </a:solidFill>
                <a:latin typeface="Century Gothic"/>
              </a:rPr>
              <a:t>Progressivo miglioramento degli indicatori di insuccesso scolastico</a:t>
            </a:r>
            <a:endParaRPr b="0" lang="it-IT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b="0" lang="it-IT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b="0" lang="it-IT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b="0" lang="it-IT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b="0" lang="it-IT" sz="2200" spc="-1" strike="noStrike">
              <a:latin typeface="Arial"/>
            </a:endParaRPr>
          </a:p>
        </p:txBody>
      </p:sp>
      <p:sp>
        <p:nvSpPr>
          <p:cNvPr id="124" name="CustomShape 4"/>
          <p:cNvSpPr/>
          <p:nvPr/>
        </p:nvSpPr>
        <p:spPr>
          <a:xfrm>
            <a:off x="6156000" y="2793600"/>
            <a:ext cx="2498400" cy="365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>
              <a:lnSpc>
                <a:spcPct val="100000"/>
              </a:lnSpc>
              <a:spcBef>
                <a:spcPts val="320"/>
              </a:spcBef>
            </a:pPr>
            <a:r>
              <a:rPr b="1" lang="it-IT" sz="1600" spc="-1" strike="noStrike">
                <a:solidFill>
                  <a:srgbClr val="c00000"/>
                </a:solidFill>
                <a:latin typeface="Century Gothic"/>
              </a:rPr>
              <a:t>Il ritardo inizia a pesare sugli apprendimenti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r>
              <a:rPr b="0" lang="it-IT" sz="2200" spc="-1" strike="noStrike">
                <a:solidFill>
                  <a:srgbClr val="000000"/>
                </a:solidFill>
                <a:latin typeface="Century Gothic"/>
              </a:rPr>
              <a:t>Iniziano ad emergere differenze significative negli apprendimenti per gli allievi in ritardo</a:t>
            </a:r>
            <a:endParaRPr b="0" lang="it-IT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endParaRPr b="0" lang="it-IT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b="0" lang="it-IT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b="0" lang="it-IT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b="0" lang="it-IT" sz="2200" spc="-1" strike="noStrike">
              <a:latin typeface="Arial"/>
            </a:endParaRPr>
          </a:p>
        </p:txBody>
      </p:sp>
      <p:pic>
        <p:nvPicPr>
          <p:cNvPr id="125" name="Picture 2" descr=""/>
          <p:cNvPicPr/>
          <p:nvPr/>
        </p:nvPicPr>
        <p:blipFill>
          <a:blip r:embed="rId1"/>
          <a:stretch/>
        </p:blipFill>
        <p:spPr>
          <a:xfrm>
            <a:off x="1187640" y="1697400"/>
            <a:ext cx="935640" cy="857880"/>
          </a:xfrm>
          <a:prstGeom prst="rect">
            <a:avLst/>
          </a:prstGeom>
          <a:ln>
            <a:noFill/>
          </a:ln>
        </p:spPr>
      </p:pic>
      <p:pic>
        <p:nvPicPr>
          <p:cNvPr id="126" name="Picture 4" descr=""/>
          <p:cNvPicPr/>
          <p:nvPr/>
        </p:nvPicPr>
        <p:blipFill>
          <a:blip r:embed="rId2"/>
          <a:srcRect l="73515" t="0" r="0" b="68805"/>
          <a:stretch/>
        </p:blipFill>
        <p:spPr>
          <a:xfrm>
            <a:off x="3780000" y="1545840"/>
            <a:ext cx="1007640" cy="1015560"/>
          </a:xfrm>
          <a:prstGeom prst="rect">
            <a:avLst/>
          </a:prstGeom>
          <a:ln>
            <a:noFill/>
          </a:ln>
        </p:spPr>
      </p:pic>
      <p:pic>
        <p:nvPicPr>
          <p:cNvPr id="127" name="Picture 3" descr=""/>
          <p:cNvPicPr/>
          <p:nvPr/>
        </p:nvPicPr>
        <p:blipFill>
          <a:blip r:embed="rId3"/>
          <a:stretch/>
        </p:blipFill>
        <p:spPr>
          <a:xfrm>
            <a:off x="7006320" y="1756440"/>
            <a:ext cx="1033920" cy="798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" dur="indefinite" restart="never" nodeType="tmRoot">
          <p:childTnLst>
            <p:seq>
              <p:cTn id="17" dur="indefinite" nodeType="mainSeq">
                <p:childTnLst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" dur="125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" dur="1250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" dur="1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5" dur="1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457200" y="274680"/>
            <a:ext cx="8229240" cy="14979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r">
              <a:lnSpc>
                <a:spcPct val="100000"/>
              </a:lnSpc>
            </a:pPr>
            <a:r>
              <a:rPr b="0" lang="it-IT" sz="2200" spc="-1" strike="noStrike">
                <a:solidFill>
                  <a:srgbClr val="c00000"/>
                </a:solidFill>
                <a:latin typeface="Century Gothic"/>
              </a:rPr>
              <a:t>Secondaria di primo grado in Piemonte</a:t>
            </a:r>
            <a:br/>
            <a:r>
              <a:rPr b="0" lang="it-IT" sz="4000" spc="-1" strike="noStrike">
                <a:solidFill>
                  <a:srgbClr val="c00000"/>
                </a:solidFill>
                <a:latin typeface="Century Gothic"/>
              </a:rPr>
              <a:t>Respinti in calo</a:t>
            </a:r>
            <a:r>
              <a:rPr b="0" lang="it-IT" sz="4400" spc="-1" strike="noStrike">
                <a:solidFill>
                  <a:srgbClr val="c00000"/>
                </a:solidFill>
                <a:latin typeface="Century Gothic"/>
              </a:rPr>
              <a:t>  </a:t>
            </a:r>
            <a:br/>
            <a:r>
              <a:rPr b="0" lang="it-IT" sz="2700" spc="-1" strike="noStrike">
                <a:solidFill>
                  <a:srgbClr val="c00000"/>
                </a:solidFill>
                <a:latin typeface="Century Gothic"/>
              </a:rPr>
              <a:t>nel 2018/19:  femmine 1,8%, maschi 3,3% </a:t>
            </a:r>
            <a:endParaRPr b="0" lang="it-IT" sz="27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1115640" y="6096600"/>
            <a:ext cx="7344360" cy="503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Century Gothic"/>
              </a:rPr>
              <a:t>Fonte: Rilevazione Scolastica della Regione Piemonte, elaborazioni IRES</a:t>
            </a:r>
            <a:endParaRPr b="0" lang="it-IT" sz="12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Century Gothic"/>
              </a:rPr>
              <a:t>Nota: ALLIEVI INTERNI </a:t>
            </a:r>
            <a:endParaRPr b="0" lang="it-IT" sz="1200" spc="-1" strike="noStrike">
              <a:latin typeface="Arial"/>
            </a:endParaRPr>
          </a:p>
        </p:txBody>
      </p:sp>
      <p:pic>
        <p:nvPicPr>
          <p:cNvPr id="130" name="Picture 2" descr=""/>
          <p:cNvPicPr/>
          <p:nvPr/>
        </p:nvPicPr>
        <p:blipFill>
          <a:blip r:embed="rId1"/>
          <a:stretch/>
        </p:blipFill>
        <p:spPr>
          <a:xfrm>
            <a:off x="524880" y="1845000"/>
            <a:ext cx="7940520" cy="396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323640" y="116640"/>
            <a:ext cx="8362800" cy="15699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0" lang="it-IT" sz="2800" spc="-1" strike="noStrike">
                <a:solidFill>
                  <a:srgbClr val="c00000"/>
                </a:solidFill>
                <a:latin typeface="Century Gothic"/>
              </a:rPr>
              <a:t>Secondaria di primo grado</a:t>
            </a:r>
            <a:br/>
            <a:r>
              <a:rPr b="0" lang="it-IT" sz="3600" spc="-1" strike="noStrike">
                <a:solidFill>
                  <a:srgbClr val="c00000"/>
                </a:solidFill>
                <a:latin typeface="Century Gothic"/>
              </a:rPr>
              <a:t>In calo la quota di ripetenti</a:t>
            </a:r>
            <a:endParaRPr b="0" lang="it-IT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683640" y="6525360"/>
            <a:ext cx="7760520" cy="215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it-IT" sz="1000" spc="-1" strike="noStrike">
                <a:solidFill>
                  <a:srgbClr val="000000"/>
                </a:solidFill>
                <a:latin typeface="Century Gothic"/>
              </a:rPr>
              <a:t>Fonte: Rilevazione Scolastica della Regione Piemonte, Elaborazioni IRES   </a:t>
            </a:r>
            <a:endParaRPr b="0" lang="it-IT" sz="1000" spc="-1" strike="noStrike">
              <a:latin typeface="Arial"/>
            </a:endParaRPr>
          </a:p>
        </p:txBody>
      </p:sp>
      <p:pic>
        <p:nvPicPr>
          <p:cNvPr id="133" name="Immagine 1" descr=""/>
          <p:cNvPicPr/>
          <p:nvPr/>
        </p:nvPicPr>
        <p:blipFill>
          <a:blip r:embed="rId1"/>
          <a:stretch/>
        </p:blipFill>
        <p:spPr>
          <a:xfrm>
            <a:off x="683640" y="1412640"/>
            <a:ext cx="7283520" cy="4680000"/>
          </a:xfrm>
          <a:prstGeom prst="rect">
            <a:avLst/>
          </a:prstGeom>
          <a:ln>
            <a:noFill/>
          </a:ln>
        </p:spPr>
      </p:pic>
      <p:grpSp>
        <p:nvGrpSpPr>
          <p:cNvPr id="134" name="Group 3"/>
          <p:cNvGrpSpPr/>
          <p:nvPr/>
        </p:nvGrpSpPr>
        <p:grpSpPr>
          <a:xfrm>
            <a:off x="5580000" y="1632960"/>
            <a:ext cx="3240360" cy="3163680"/>
            <a:chOff x="5580000" y="1632960"/>
            <a:chExt cx="3240360" cy="3163680"/>
          </a:xfrm>
        </p:grpSpPr>
        <p:sp>
          <p:nvSpPr>
            <p:cNvPr id="135" name="CustomShape 4"/>
            <p:cNvSpPr/>
            <p:nvPr/>
          </p:nvSpPr>
          <p:spPr>
            <a:xfrm>
              <a:off x="5580000" y="3213000"/>
              <a:ext cx="791640" cy="1583640"/>
            </a:xfrm>
            <a:prstGeom prst="ellipse">
              <a:avLst/>
            </a:prstGeom>
            <a:noFill/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6" name="CustomShape 5"/>
            <p:cNvSpPr/>
            <p:nvPr/>
          </p:nvSpPr>
          <p:spPr>
            <a:xfrm>
              <a:off x="6804360" y="1632960"/>
              <a:ext cx="2016000" cy="1867680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85799"/>
                <a:gd name="adj6" fmla="val -41170"/>
              </a:avLst>
            </a:prstGeom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it-IT" sz="1800" spc="-1" strike="noStrike">
                  <a:solidFill>
                    <a:srgbClr val="ffffff"/>
                  </a:solidFill>
                  <a:latin typeface="Century Gothic"/>
                </a:rPr>
                <a:t>Nel 2018/19 valori più bassi </a:t>
              </a:r>
              <a:endParaRPr b="0" lang="it-IT" sz="1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it-IT" sz="1800" spc="-1" strike="noStrike">
                  <a:solidFill>
                    <a:srgbClr val="ffffff"/>
                  </a:solidFill>
                  <a:latin typeface="Century Gothic"/>
                </a:rPr>
                <a:t>e differenza tra maschi e femmine più contenuta</a:t>
              </a:r>
              <a:endParaRPr b="0" lang="it-IT" sz="18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6" dur="indefinite" restart="never" nodeType="tmRoot">
          <p:childTnLst>
            <p:seq>
              <p:cTn id="37" dur="indefinite" nodeType="mainSeq">
                <p:childTnLst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4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4976</TotalTime>
  <Application>LibreOffice/6.1.5.2$Windows_X86_64 LibreOffice_project/90f8dcf33c87b3705e78202e3df5142b201bd805</Application>
  <Words>692</Words>
  <Paragraphs>131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2019-02-06T08:53:31Z</dcterms:created>
  <dc:creator>NANNI2014</dc:creator>
  <dc:description/>
  <dc:language>it-IT</dc:language>
  <cp:lastModifiedBy>Donato</cp:lastModifiedBy>
  <cp:lastPrinted>2019-03-22T16:30:12Z</cp:lastPrinted>
  <dcterms:modified xsi:type="dcterms:W3CDTF">2019-12-03T14:39:22Z</dcterms:modified>
  <cp:revision>261</cp:revision>
  <dc:subject/>
  <dc:title>I livelli di istruzione tra progressi e disparità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12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24</vt:i4>
  </property>
</Properties>
</file>