
<file path=[Content_Types].xml><?xml version="1.0" encoding="utf-8"?>
<Types xmlns="http://schemas.openxmlformats.org/package/2006/content-types">
  <Default Extension="xml" ContentType="application/xml"/>
  <Default Extension="wav" ContentType="audio/wav"/>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sldIdLst>
    <p:sldId id="317" r:id="rId2"/>
    <p:sldId id="906" r:id="rId3"/>
    <p:sldId id="908" r:id="rId4"/>
    <p:sldId id="909" r:id="rId5"/>
    <p:sldId id="912" r:id="rId6"/>
    <p:sldId id="913" r:id="rId7"/>
    <p:sldId id="914" r:id="rId8"/>
    <p:sldId id="915" r:id="rId9"/>
    <p:sldId id="916" r:id="rId10"/>
    <p:sldId id="918" r:id="rId11"/>
    <p:sldId id="919" r:id="rId12"/>
    <p:sldId id="920" r:id="rId13"/>
    <p:sldId id="969" r:id="rId14"/>
    <p:sldId id="971" r:id="rId15"/>
    <p:sldId id="973" r:id="rId16"/>
    <p:sldId id="922" r:id="rId17"/>
    <p:sldId id="923" r:id="rId18"/>
    <p:sldId id="925" r:id="rId19"/>
    <p:sldId id="926" r:id="rId20"/>
    <p:sldId id="974" r:id="rId21"/>
    <p:sldId id="931" r:id="rId22"/>
    <p:sldId id="932" r:id="rId23"/>
    <p:sldId id="933" r:id="rId24"/>
    <p:sldId id="934" r:id="rId25"/>
    <p:sldId id="976" r:id="rId26"/>
    <p:sldId id="935" r:id="rId27"/>
    <p:sldId id="936" r:id="rId28"/>
    <p:sldId id="937" r:id="rId29"/>
    <p:sldId id="938" r:id="rId30"/>
    <p:sldId id="939" r:id="rId31"/>
    <p:sldId id="940" r:id="rId32"/>
    <p:sldId id="941" r:id="rId33"/>
    <p:sldId id="942" r:id="rId34"/>
    <p:sldId id="977" r:id="rId35"/>
    <p:sldId id="978" r:id="rId36"/>
    <p:sldId id="945" r:id="rId37"/>
    <p:sldId id="943" r:id="rId38"/>
    <p:sldId id="975" r:id="rId39"/>
    <p:sldId id="951" r:id="rId40"/>
    <p:sldId id="955" r:id="rId41"/>
    <p:sldId id="952" r:id="rId42"/>
    <p:sldId id="954" r:id="rId43"/>
    <p:sldId id="956" r:id="rId44"/>
    <p:sldId id="957" r:id="rId45"/>
    <p:sldId id="979" r:id="rId46"/>
    <p:sldId id="980" r:id="rId47"/>
    <p:sldId id="981" r:id="rId48"/>
    <p:sldId id="982" r:id="rId49"/>
    <p:sldId id="958" r:id="rId50"/>
    <p:sldId id="959" r:id="rId51"/>
    <p:sldId id="960" r:id="rId52"/>
    <p:sldId id="966" r:id="rId53"/>
    <p:sldId id="789" r:id="rId54"/>
    <p:sldId id="962" r:id="rId55"/>
    <p:sldId id="961" r:id="rId56"/>
    <p:sldId id="967" r:id="rId57"/>
    <p:sldId id="968" r:id="rId58"/>
  </p:sldIdLst>
  <p:sldSz cx="13004800" cy="9753600"/>
  <p:notesSz cx="6858000" cy="9144000"/>
  <p:defaultTextStyle>
    <a:lvl1pPr defTabSz="584200">
      <a:lnSpc>
        <a:spcPts val="2000"/>
      </a:lnSpc>
      <a:defRPr>
        <a:solidFill>
          <a:srgbClr val="FFFFFF"/>
        </a:solidFill>
        <a:latin typeface="+mn-lt"/>
        <a:ea typeface="+mn-ea"/>
        <a:cs typeface="+mn-cs"/>
        <a:sym typeface="Candara"/>
      </a:defRPr>
    </a:lvl1pPr>
    <a:lvl2pPr indent="228600" defTabSz="584200">
      <a:lnSpc>
        <a:spcPts val="2000"/>
      </a:lnSpc>
      <a:defRPr>
        <a:solidFill>
          <a:srgbClr val="FFFFFF"/>
        </a:solidFill>
        <a:latin typeface="+mn-lt"/>
        <a:ea typeface="+mn-ea"/>
        <a:cs typeface="+mn-cs"/>
        <a:sym typeface="Candara"/>
      </a:defRPr>
    </a:lvl2pPr>
    <a:lvl3pPr indent="457200" defTabSz="584200">
      <a:lnSpc>
        <a:spcPts val="2000"/>
      </a:lnSpc>
      <a:defRPr>
        <a:solidFill>
          <a:srgbClr val="FFFFFF"/>
        </a:solidFill>
        <a:latin typeface="+mn-lt"/>
        <a:ea typeface="+mn-ea"/>
        <a:cs typeface="+mn-cs"/>
        <a:sym typeface="Candara"/>
      </a:defRPr>
    </a:lvl3pPr>
    <a:lvl4pPr indent="685800" defTabSz="584200">
      <a:lnSpc>
        <a:spcPts val="2000"/>
      </a:lnSpc>
      <a:defRPr>
        <a:solidFill>
          <a:srgbClr val="FFFFFF"/>
        </a:solidFill>
        <a:latin typeface="+mn-lt"/>
        <a:ea typeface="+mn-ea"/>
        <a:cs typeface="+mn-cs"/>
        <a:sym typeface="Candara"/>
      </a:defRPr>
    </a:lvl4pPr>
    <a:lvl5pPr indent="914400" defTabSz="584200">
      <a:lnSpc>
        <a:spcPts val="2000"/>
      </a:lnSpc>
      <a:defRPr>
        <a:solidFill>
          <a:srgbClr val="FFFFFF"/>
        </a:solidFill>
        <a:latin typeface="+mn-lt"/>
        <a:ea typeface="+mn-ea"/>
        <a:cs typeface="+mn-cs"/>
        <a:sym typeface="Candara"/>
      </a:defRPr>
    </a:lvl5pPr>
    <a:lvl6pPr indent="1143000" defTabSz="584200">
      <a:lnSpc>
        <a:spcPts val="2000"/>
      </a:lnSpc>
      <a:defRPr>
        <a:solidFill>
          <a:srgbClr val="FFFFFF"/>
        </a:solidFill>
        <a:latin typeface="+mn-lt"/>
        <a:ea typeface="+mn-ea"/>
        <a:cs typeface="+mn-cs"/>
        <a:sym typeface="Candara"/>
      </a:defRPr>
    </a:lvl6pPr>
    <a:lvl7pPr indent="1371600" defTabSz="584200">
      <a:lnSpc>
        <a:spcPts val="2000"/>
      </a:lnSpc>
      <a:defRPr>
        <a:solidFill>
          <a:srgbClr val="FFFFFF"/>
        </a:solidFill>
        <a:latin typeface="+mn-lt"/>
        <a:ea typeface="+mn-ea"/>
        <a:cs typeface="+mn-cs"/>
        <a:sym typeface="Candara"/>
      </a:defRPr>
    </a:lvl7pPr>
    <a:lvl8pPr indent="1600200" defTabSz="584200">
      <a:lnSpc>
        <a:spcPts val="2000"/>
      </a:lnSpc>
      <a:defRPr>
        <a:solidFill>
          <a:srgbClr val="FFFFFF"/>
        </a:solidFill>
        <a:latin typeface="+mn-lt"/>
        <a:ea typeface="+mn-ea"/>
        <a:cs typeface="+mn-cs"/>
        <a:sym typeface="Candara"/>
      </a:defRPr>
    </a:lvl8pPr>
    <a:lvl9pPr indent="1828800" defTabSz="584200">
      <a:lnSpc>
        <a:spcPts val="2000"/>
      </a:lnSpc>
      <a:defRPr>
        <a:solidFill>
          <a:srgbClr val="FFFFFF"/>
        </a:solidFill>
        <a:latin typeface="+mn-lt"/>
        <a:ea typeface="+mn-ea"/>
        <a:cs typeface="+mn-cs"/>
        <a:sym typeface="Candara"/>
      </a:defRPr>
    </a:lvl9pPr>
  </p:defaultTextStyle>
  <p:extLst>
    <p:ext uri="{EFAFB233-063F-42B5-8137-9DF3F51BA10A}">
      <p15:sldGuideLst xmlns:p15="http://schemas.microsoft.com/office/powerpoint/2012/main" xmlns="">
        <p15:guide id="1" orient="horz" pos="3039">
          <p15:clr>
            <a:srgbClr val="A4A3A4"/>
          </p15:clr>
        </p15:guide>
        <p15:guide id="2" pos="42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000"/>
    <a:srgbClr val="FD8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Stile medio 3 - Color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929F9F4-4A8F-4326-A1B4-22849713DDAB}" styleName="Stile scuro 1 - Colore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269D01E-BC32-4049-B463-5C60D7B0CCD2}" styleName="Stile con tema 2 - Color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35" autoAdjust="0"/>
    <p:restoredTop sz="99817" autoAdjust="0"/>
  </p:normalViewPr>
  <p:slideViewPr>
    <p:cSldViewPr snapToGrid="0" snapToObjects="1" showGuides="1">
      <p:cViewPr>
        <p:scale>
          <a:sx n="72" d="100"/>
          <a:sy n="72" d="100"/>
        </p:scale>
        <p:origin x="-264" y="40"/>
      </p:cViewPr>
      <p:guideLst>
        <p:guide orient="horz" pos="3039"/>
        <p:guide pos="4267"/>
      </p:guideLst>
    </p:cSldViewPr>
  </p:slideViewPr>
  <p:outlineViewPr>
    <p:cViewPr>
      <p:scale>
        <a:sx n="33" d="100"/>
        <a:sy n="33" d="100"/>
      </p:scale>
      <p:origin x="0" y="579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46F19-57C3-5245-9EDD-BD726F1ECA4E}" type="doc">
      <dgm:prSet loTypeId="urn:microsoft.com/office/officeart/2008/layout/RadialCluster" loCatId="" qsTypeId="urn:microsoft.com/office/officeart/2005/8/quickstyle/simple4" qsCatId="simple" csTypeId="urn:microsoft.com/office/officeart/2005/8/colors/accent4_2" csCatId="accent4" phldr="1"/>
      <dgm:spPr/>
      <dgm:t>
        <a:bodyPr/>
        <a:lstStyle/>
        <a:p>
          <a:endParaRPr lang="en-GB"/>
        </a:p>
      </dgm:t>
    </dgm:pt>
    <dgm:pt modelId="{80798769-E003-024A-A946-40ED3D9A2109}">
      <dgm:prSet phldrT="[Testo]"/>
      <dgm:spPr/>
      <dgm:t>
        <a:bodyPr/>
        <a:lstStyle/>
        <a:p>
          <a:r>
            <a:rPr lang="en-GB" dirty="0" err="1" smtClean="0"/>
            <a:t>Linee</a:t>
          </a:r>
          <a:r>
            <a:rPr lang="en-GB" dirty="0" smtClean="0"/>
            <a:t> di </a:t>
          </a:r>
          <a:r>
            <a:rPr lang="en-GB" dirty="0" err="1" smtClean="0"/>
            <a:t>Indirizzo</a:t>
          </a:r>
          <a:endParaRPr lang="en-GB" dirty="0"/>
        </a:p>
      </dgm:t>
    </dgm:pt>
    <dgm:pt modelId="{2C6823C1-FAA7-7D42-92FC-4A49B748A646}" type="parTrans" cxnId="{D4D2592E-CEF3-254B-B428-DA8BDC6FEDA5}">
      <dgm:prSet/>
      <dgm:spPr/>
      <dgm:t>
        <a:bodyPr/>
        <a:lstStyle/>
        <a:p>
          <a:endParaRPr lang="en-GB"/>
        </a:p>
      </dgm:t>
    </dgm:pt>
    <dgm:pt modelId="{C7D937DB-99A4-974E-90D2-C420FDAE32E2}" type="sibTrans" cxnId="{D4D2592E-CEF3-254B-B428-DA8BDC6FEDA5}">
      <dgm:prSet/>
      <dgm:spPr/>
      <dgm:t>
        <a:bodyPr/>
        <a:lstStyle/>
        <a:p>
          <a:endParaRPr lang="en-GB"/>
        </a:p>
      </dgm:t>
    </dgm:pt>
    <dgm:pt modelId="{F55B7B79-A6DF-8F4B-9C2F-EEA2534D79E6}">
      <dgm:prSet phldrT="[Testo]"/>
      <dgm:spPr/>
      <dgm:t>
        <a:bodyPr/>
        <a:lstStyle/>
        <a:p>
          <a:r>
            <a:rPr lang="en-GB" dirty="0" err="1" smtClean="0"/>
            <a:t>Dati</a:t>
          </a:r>
          <a:r>
            <a:rPr lang="en-GB" dirty="0" smtClean="0"/>
            <a:t> </a:t>
          </a:r>
          <a:r>
            <a:rPr lang="en-GB" dirty="0" err="1" smtClean="0"/>
            <a:t>sperimentazione</a:t>
          </a:r>
          <a:r>
            <a:rPr lang="en-GB" dirty="0" smtClean="0"/>
            <a:t> P.I.P.P.I.</a:t>
          </a:r>
          <a:endParaRPr lang="en-GB" dirty="0"/>
        </a:p>
      </dgm:t>
    </dgm:pt>
    <dgm:pt modelId="{B6478946-1F00-BE4D-9C40-3663045C4F96}" type="parTrans" cxnId="{65637311-E7AA-A845-A7D0-7AC653CE53C1}">
      <dgm:prSet/>
      <dgm:spPr/>
      <dgm:t>
        <a:bodyPr/>
        <a:lstStyle/>
        <a:p>
          <a:endParaRPr lang="en-GB"/>
        </a:p>
      </dgm:t>
    </dgm:pt>
    <dgm:pt modelId="{21627120-B0CF-F048-B1C7-B8DF7E66BD4A}" type="sibTrans" cxnId="{65637311-E7AA-A845-A7D0-7AC653CE53C1}">
      <dgm:prSet/>
      <dgm:spPr/>
      <dgm:t>
        <a:bodyPr/>
        <a:lstStyle/>
        <a:p>
          <a:endParaRPr lang="en-GB"/>
        </a:p>
      </dgm:t>
    </dgm:pt>
    <dgm:pt modelId="{88D2AF99-2CA0-FC4C-97A0-E8B98C4CADB6}">
      <dgm:prSet phldrT="[Testo]"/>
      <dgm:spPr/>
      <dgm:t>
        <a:bodyPr/>
        <a:lstStyle/>
        <a:p>
          <a:r>
            <a:rPr lang="en-GB" dirty="0" err="1" smtClean="0"/>
            <a:t>Letteratura</a:t>
          </a:r>
          <a:r>
            <a:rPr lang="en-GB" dirty="0" smtClean="0"/>
            <a:t> </a:t>
          </a:r>
          <a:r>
            <a:rPr lang="en-GB" dirty="0" err="1" smtClean="0"/>
            <a:t>scientifica</a:t>
          </a:r>
          <a:endParaRPr lang="en-GB" dirty="0" smtClean="0"/>
        </a:p>
        <a:p>
          <a:r>
            <a:rPr lang="en-GB" dirty="0" smtClean="0"/>
            <a:t>Evidence based</a:t>
          </a:r>
          <a:endParaRPr lang="en-GB" dirty="0"/>
        </a:p>
      </dgm:t>
    </dgm:pt>
    <dgm:pt modelId="{49EB6F3F-8DE0-8A4C-89F6-98CC186B16A1}" type="parTrans" cxnId="{002D6215-BB21-D24B-9433-2AA7E2264000}">
      <dgm:prSet/>
      <dgm:spPr/>
      <dgm:t>
        <a:bodyPr/>
        <a:lstStyle/>
        <a:p>
          <a:endParaRPr lang="en-GB"/>
        </a:p>
      </dgm:t>
    </dgm:pt>
    <dgm:pt modelId="{40504D12-6CD2-1C40-B75F-5E3D4357DE0E}" type="sibTrans" cxnId="{002D6215-BB21-D24B-9433-2AA7E2264000}">
      <dgm:prSet/>
      <dgm:spPr/>
      <dgm:t>
        <a:bodyPr/>
        <a:lstStyle/>
        <a:p>
          <a:endParaRPr lang="en-GB"/>
        </a:p>
      </dgm:t>
    </dgm:pt>
    <dgm:pt modelId="{F6D26CB4-A5FA-BC43-9013-DBF4D27B871B}">
      <dgm:prSet phldrT="[Testo]"/>
      <dgm:spPr/>
      <dgm:t>
        <a:bodyPr/>
        <a:lstStyle/>
        <a:p>
          <a:r>
            <a:rPr lang="en-GB" dirty="0" smtClean="0"/>
            <a:t>Stakeholders: </a:t>
          </a:r>
          <a:r>
            <a:rPr lang="en-GB" dirty="0" err="1" smtClean="0"/>
            <a:t>saperi</a:t>
          </a:r>
          <a:r>
            <a:rPr lang="en-GB" dirty="0" smtClean="0"/>
            <a:t> </a:t>
          </a:r>
          <a:r>
            <a:rPr lang="en-GB" dirty="0" err="1" smtClean="0"/>
            <a:t>dell’esperienza</a:t>
          </a:r>
          <a:endParaRPr lang="en-GB" dirty="0" smtClean="0"/>
        </a:p>
        <a:p>
          <a:r>
            <a:rPr lang="en-GB" dirty="0" smtClean="0"/>
            <a:t>(</a:t>
          </a:r>
          <a:r>
            <a:rPr lang="en-GB" dirty="0" err="1" smtClean="0"/>
            <a:t>Regioni</a:t>
          </a:r>
          <a:r>
            <a:rPr lang="en-GB" dirty="0" smtClean="0"/>
            <a:t>, Province, </a:t>
          </a:r>
          <a:r>
            <a:rPr lang="en-GB" dirty="0" err="1" smtClean="0"/>
            <a:t>Comuni</a:t>
          </a:r>
          <a:r>
            <a:rPr lang="en-GB" dirty="0" smtClean="0"/>
            <a:t>)</a:t>
          </a:r>
          <a:endParaRPr lang="en-GB" dirty="0"/>
        </a:p>
      </dgm:t>
    </dgm:pt>
    <dgm:pt modelId="{671AB410-458E-0C47-9653-A604F5B3E89C}" type="parTrans" cxnId="{0118D36D-F20C-BA4E-946A-234AFE735E7B}">
      <dgm:prSet/>
      <dgm:spPr/>
      <dgm:t>
        <a:bodyPr/>
        <a:lstStyle/>
        <a:p>
          <a:endParaRPr lang="en-GB"/>
        </a:p>
      </dgm:t>
    </dgm:pt>
    <dgm:pt modelId="{B39D435B-0B93-624C-B249-9E3365DB04AD}" type="sibTrans" cxnId="{0118D36D-F20C-BA4E-946A-234AFE735E7B}">
      <dgm:prSet/>
      <dgm:spPr/>
      <dgm:t>
        <a:bodyPr/>
        <a:lstStyle/>
        <a:p>
          <a:endParaRPr lang="en-GB"/>
        </a:p>
      </dgm:t>
    </dgm:pt>
    <dgm:pt modelId="{9493A6BE-D73A-254D-AE48-AC072825D9D5}" type="pres">
      <dgm:prSet presAssocID="{92546F19-57C3-5245-9EDD-BD726F1ECA4E}" presName="Name0" presStyleCnt="0">
        <dgm:presLayoutVars>
          <dgm:chMax val="1"/>
          <dgm:chPref val="1"/>
          <dgm:dir/>
          <dgm:animOne val="branch"/>
          <dgm:animLvl val="lvl"/>
        </dgm:presLayoutVars>
      </dgm:prSet>
      <dgm:spPr/>
      <dgm:t>
        <a:bodyPr/>
        <a:lstStyle/>
        <a:p>
          <a:endParaRPr lang="en-GB"/>
        </a:p>
      </dgm:t>
    </dgm:pt>
    <dgm:pt modelId="{5738AA23-D22A-0545-9E34-CA6BA4162A3D}" type="pres">
      <dgm:prSet presAssocID="{80798769-E003-024A-A946-40ED3D9A2109}" presName="singleCycle" presStyleCnt="0"/>
      <dgm:spPr/>
    </dgm:pt>
    <dgm:pt modelId="{87277A80-E2CF-0548-B6A2-A2ACFEC51D7F}" type="pres">
      <dgm:prSet presAssocID="{80798769-E003-024A-A946-40ED3D9A2109}" presName="singleCenter" presStyleLbl="node1" presStyleIdx="0" presStyleCnt="4">
        <dgm:presLayoutVars>
          <dgm:chMax val="7"/>
          <dgm:chPref val="7"/>
        </dgm:presLayoutVars>
      </dgm:prSet>
      <dgm:spPr/>
      <dgm:t>
        <a:bodyPr/>
        <a:lstStyle/>
        <a:p>
          <a:endParaRPr lang="en-GB"/>
        </a:p>
      </dgm:t>
    </dgm:pt>
    <dgm:pt modelId="{1480DD6F-326C-7F47-8CF5-3101EC9B75DE}" type="pres">
      <dgm:prSet presAssocID="{B6478946-1F00-BE4D-9C40-3663045C4F96}" presName="Name56" presStyleLbl="parChTrans1D2" presStyleIdx="0" presStyleCnt="3"/>
      <dgm:spPr/>
      <dgm:t>
        <a:bodyPr/>
        <a:lstStyle/>
        <a:p>
          <a:endParaRPr lang="en-GB"/>
        </a:p>
      </dgm:t>
    </dgm:pt>
    <dgm:pt modelId="{D9AD3FD4-41FB-7640-B60D-134E951C724C}" type="pres">
      <dgm:prSet presAssocID="{F55B7B79-A6DF-8F4B-9C2F-EEA2534D79E6}" presName="text0" presStyleLbl="node1" presStyleIdx="1" presStyleCnt="4" custScaleX="224910" custScaleY="104005">
        <dgm:presLayoutVars>
          <dgm:bulletEnabled val="1"/>
        </dgm:presLayoutVars>
      </dgm:prSet>
      <dgm:spPr/>
      <dgm:t>
        <a:bodyPr/>
        <a:lstStyle/>
        <a:p>
          <a:endParaRPr lang="en-GB"/>
        </a:p>
      </dgm:t>
    </dgm:pt>
    <dgm:pt modelId="{7A4084FC-CFB0-C042-ACEE-51228927C05E}" type="pres">
      <dgm:prSet presAssocID="{49EB6F3F-8DE0-8A4C-89F6-98CC186B16A1}" presName="Name56" presStyleLbl="parChTrans1D2" presStyleIdx="1" presStyleCnt="3"/>
      <dgm:spPr/>
      <dgm:t>
        <a:bodyPr/>
        <a:lstStyle/>
        <a:p>
          <a:endParaRPr lang="en-GB"/>
        </a:p>
      </dgm:t>
    </dgm:pt>
    <dgm:pt modelId="{87E759F8-C1AC-4F4D-832E-14149C7459A7}" type="pres">
      <dgm:prSet presAssocID="{88D2AF99-2CA0-FC4C-97A0-E8B98C4CADB6}" presName="text0" presStyleLbl="node1" presStyleIdx="2" presStyleCnt="4" custScaleX="183974">
        <dgm:presLayoutVars>
          <dgm:bulletEnabled val="1"/>
        </dgm:presLayoutVars>
      </dgm:prSet>
      <dgm:spPr/>
      <dgm:t>
        <a:bodyPr/>
        <a:lstStyle/>
        <a:p>
          <a:endParaRPr lang="en-GB"/>
        </a:p>
      </dgm:t>
    </dgm:pt>
    <dgm:pt modelId="{2D9E860F-AD0D-FE45-94BF-DDB33FC0A45E}" type="pres">
      <dgm:prSet presAssocID="{671AB410-458E-0C47-9653-A604F5B3E89C}" presName="Name56" presStyleLbl="parChTrans1D2" presStyleIdx="2" presStyleCnt="3"/>
      <dgm:spPr/>
      <dgm:t>
        <a:bodyPr/>
        <a:lstStyle/>
        <a:p>
          <a:endParaRPr lang="en-GB"/>
        </a:p>
      </dgm:t>
    </dgm:pt>
    <dgm:pt modelId="{B403AF16-BE79-B743-BD5E-BB0833973B86}" type="pres">
      <dgm:prSet presAssocID="{F6D26CB4-A5FA-BC43-9013-DBF4D27B871B}" presName="text0" presStyleLbl="node1" presStyleIdx="3" presStyleCnt="4" custScaleX="191770">
        <dgm:presLayoutVars>
          <dgm:bulletEnabled val="1"/>
        </dgm:presLayoutVars>
      </dgm:prSet>
      <dgm:spPr/>
      <dgm:t>
        <a:bodyPr/>
        <a:lstStyle/>
        <a:p>
          <a:endParaRPr lang="en-GB"/>
        </a:p>
      </dgm:t>
    </dgm:pt>
  </dgm:ptLst>
  <dgm:cxnLst>
    <dgm:cxn modelId="{0A9920E4-07D4-904A-839B-52299A3AC017}" type="presOf" srcId="{88D2AF99-2CA0-FC4C-97A0-E8B98C4CADB6}" destId="{87E759F8-C1AC-4F4D-832E-14149C7459A7}" srcOrd="0" destOrd="0" presId="urn:microsoft.com/office/officeart/2008/layout/RadialCluster"/>
    <dgm:cxn modelId="{966E5292-6C94-2444-B046-C7355DC0224F}" type="presOf" srcId="{80798769-E003-024A-A946-40ED3D9A2109}" destId="{87277A80-E2CF-0548-B6A2-A2ACFEC51D7F}" srcOrd="0" destOrd="0" presId="urn:microsoft.com/office/officeart/2008/layout/RadialCluster"/>
    <dgm:cxn modelId="{B23ACBA3-3223-A942-A788-BAED0081C6F7}" type="presOf" srcId="{49EB6F3F-8DE0-8A4C-89F6-98CC186B16A1}" destId="{7A4084FC-CFB0-C042-ACEE-51228927C05E}" srcOrd="0" destOrd="0" presId="urn:microsoft.com/office/officeart/2008/layout/RadialCluster"/>
    <dgm:cxn modelId="{D4D2592E-CEF3-254B-B428-DA8BDC6FEDA5}" srcId="{92546F19-57C3-5245-9EDD-BD726F1ECA4E}" destId="{80798769-E003-024A-A946-40ED3D9A2109}" srcOrd="0" destOrd="0" parTransId="{2C6823C1-FAA7-7D42-92FC-4A49B748A646}" sibTransId="{C7D937DB-99A4-974E-90D2-C420FDAE32E2}"/>
    <dgm:cxn modelId="{002D6215-BB21-D24B-9433-2AA7E2264000}" srcId="{80798769-E003-024A-A946-40ED3D9A2109}" destId="{88D2AF99-2CA0-FC4C-97A0-E8B98C4CADB6}" srcOrd="1" destOrd="0" parTransId="{49EB6F3F-8DE0-8A4C-89F6-98CC186B16A1}" sibTransId="{40504D12-6CD2-1C40-B75F-5E3D4357DE0E}"/>
    <dgm:cxn modelId="{35E5224A-CC17-864F-8ABE-922D5389306D}" type="presOf" srcId="{B6478946-1F00-BE4D-9C40-3663045C4F96}" destId="{1480DD6F-326C-7F47-8CF5-3101EC9B75DE}" srcOrd="0" destOrd="0" presId="urn:microsoft.com/office/officeart/2008/layout/RadialCluster"/>
    <dgm:cxn modelId="{25E49508-A77A-D341-8382-64B95F65BDB4}" type="presOf" srcId="{F6D26CB4-A5FA-BC43-9013-DBF4D27B871B}" destId="{B403AF16-BE79-B743-BD5E-BB0833973B86}" srcOrd="0" destOrd="0" presId="urn:microsoft.com/office/officeart/2008/layout/RadialCluster"/>
    <dgm:cxn modelId="{8ADA7468-8370-3B4F-87EA-1AF18D4850A5}" type="presOf" srcId="{671AB410-458E-0C47-9653-A604F5B3E89C}" destId="{2D9E860F-AD0D-FE45-94BF-DDB33FC0A45E}" srcOrd="0" destOrd="0" presId="urn:microsoft.com/office/officeart/2008/layout/RadialCluster"/>
    <dgm:cxn modelId="{0118D36D-F20C-BA4E-946A-234AFE735E7B}" srcId="{80798769-E003-024A-A946-40ED3D9A2109}" destId="{F6D26CB4-A5FA-BC43-9013-DBF4D27B871B}" srcOrd="2" destOrd="0" parTransId="{671AB410-458E-0C47-9653-A604F5B3E89C}" sibTransId="{B39D435B-0B93-624C-B249-9E3365DB04AD}"/>
    <dgm:cxn modelId="{65637311-E7AA-A845-A7D0-7AC653CE53C1}" srcId="{80798769-E003-024A-A946-40ED3D9A2109}" destId="{F55B7B79-A6DF-8F4B-9C2F-EEA2534D79E6}" srcOrd="0" destOrd="0" parTransId="{B6478946-1F00-BE4D-9C40-3663045C4F96}" sibTransId="{21627120-B0CF-F048-B1C7-B8DF7E66BD4A}"/>
    <dgm:cxn modelId="{D22BE3AE-AD7E-7644-AB5A-BE52D2548225}" type="presOf" srcId="{F55B7B79-A6DF-8F4B-9C2F-EEA2534D79E6}" destId="{D9AD3FD4-41FB-7640-B60D-134E951C724C}" srcOrd="0" destOrd="0" presId="urn:microsoft.com/office/officeart/2008/layout/RadialCluster"/>
    <dgm:cxn modelId="{A2CCA8D4-1871-0A49-A697-6DF7414EFEC7}" type="presOf" srcId="{92546F19-57C3-5245-9EDD-BD726F1ECA4E}" destId="{9493A6BE-D73A-254D-AE48-AC072825D9D5}" srcOrd="0" destOrd="0" presId="urn:microsoft.com/office/officeart/2008/layout/RadialCluster"/>
    <dgm:cxn modelId="{96364E20-5345-844F-9D88-7A50DC023F97}" type="presParOf" srcId="{9493A6BE-D73A-254D-AE48-AC072825D9D5}" destId="{5738AA23-D22A-0545-9E34-CA6BA4162A3D}" srcOrd="0" destOrd="0" presId="urn:microsoft.com/office/officeart/2008/layout/RadialCluster"/>
    <dgm:cxn modelId="{0D8C463F-4AEC-A342-9A46-7AA84526E5D0}" type="presParOf" srcId="{5738AA23-D22A-0545-9E34-CA6BA4162A3D}" destId="{87277A80-E2CF-0548-B6A2-A2ACFEC51D7F}" srcOrd="0" destOrd="0" presId="urn:microsoft.com/office/officeart/2008/layout/RadialCluster"/>
    <dgm:cxn modelId="{16AB2DDC-3AD0-E84E-9462-EFD3A97E20D5}" type="presParOf" srcId="{5738AA23-D22A-0545-9E34-CA6BA4162A3D}" destId="{1480DD6F-326C-7F47-8CF5-3101EC9B75DE}" srcOrd="1" destOrd="0" presId="urn:microsoft.com/office/officeart/2008/layout/RadialCluster"/>
    <dgm:cxn modelId="{EBB213A9-F00F-D446-9675-BFC035CAFAB5}" type="presParOf" srcId="{5738AA23-D22A-0545-9E34-CA6BA4162A3D}" destId="{D9AD3FD4-41FB-7640-B60D-134E951C724C}" srcOrd="2" destOrd="0" presId="urn:microsoft.com/office/officeart/2008/layout/RadialCluster"/>
    <dgm:cxn modelId="{5CDD10A6-AA46-0C46-9AB6-DD7624B42FFE}" type="presParOf" srcId="{5738AA23-D22A-0545-9E34-CA6BA4162A3D}" destId="{7A4084FC-CFB0-C042-ACEE-51228927C05E}" srcOrd="3" destOrd="0" presId="urn:microsoft.com/office/officeart/2008/layout/RadialCluster"/>
    <dgm:cxn modelId="{F694F8A7-072E-9A41-95A6-19580E39179D}" type="presParOf" srcId="{5738AA23-D22A-0545-9E34-CA6BA4162A3D}" destId="{87E759F8-C1AC-4F4D-832E-14149C7459A7}" srcOrd="4" destOrd="0" presId="urn:microsoft.com/office/officeart/2008/layout/RadialCluster"/>
    <dgm:cxn modelId="{CC2CC3DB-079A-854C-953B-E5A0F9208EFA}" type="presParOf" srcId="{5738AA23-D22A-0545-9E34-CA6BA4162A3D}" destId="{2D9E860F-AD0D-FE45-94BF-DDB33FC0A45E}" srcOrd="5" destOrd="0" presId="urn:microsoft.com/office/officeart/2008/layout/RadialCluster"/>
    <dgm:cxn modelId="{36058432-BD83-6244-A520-A6037FCF671F}" type="presParOf" srcId="{5738AA23-D22A-0545-9E34-CA6BA4162A3D}" destId="{B403AF16-BE79-B743-BD5E-BB0833973B86}"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152438-BD15-254E-BE40-96446ECBC568}" type="doc">
      <dgm:prSet loTypeId="urn:microsoft.com/office/officeart/2005/8/layout/cycle8" loCatId="" qsTypeId="urn:microsoft.com/office/officeart/2005/8/quickstyle/3D3" qsCatId="3D" csTypeId="urn:microsoft.com/office/officeart/2005/8/colors/colorful4" csCatId="colorful" phldr="1"/>
      <dgm:spPr/>
      <dgm:t>
        <a:bodyPr/>
        <a:lstStyle/>
        <a:p>
          <a:endParaRPr lang="en-GB"/>
        </a:p>
      </dgm:t>
    </dgm:pt>
    <dgm:pt modelId="{53243536-781E-B246-B662-39C6ED14E686}">
      <dgm:prSet custT="1"/>
      <dgm:spPr/>
      <dgm:t>
        <a:bodyPr/>
        <a:lstStyle/>
        <a:p>
          <a:pPr algn="l"/>
          <a:r>
            <a:rPr lang="it-IT" sz="1600" dirty="0" smtClean="0">
              <a:solidFill>
                <a:schemeClr val="tx2">
                  <a:lumMod val="10000"/>
                </a:schemeClr>
              </a:solidFill>
            </a:rPr>
            <a:t>1. Legislazione: al centro la nozione di ‘</a:t>
          </a:r>
          <a:r>
            <a:rPr lang="it-IT" sz="1600" b="1" dirty="0" smtClean="0">
              <a:solidFill>
                <a:schemeClr val="tx2">
                  <a:lumMod val="10000"/>
                </a:schemeClr>
              </a:solidFill>
            </a:rPr>
            <a:t>migliore interesse/</a:t>
          </a:r>
          <a:r>
            <a:rPr lang="it-IT" sz="1600" dirty="0" smtClean="0">
              <a:solidFill>
                <a:schemeClr val="tx2">
                  <a:lumMod val="10000"/>
                </a:schemeClr>
              </a:solidFill>
            </a:rPr>
            <a:t>interesse superiore’ del b., definibile come la soddisfazione dei suoi </a:t>
          </a:r>
          <a:r>
            <a:rPr lang="it-IT" sz="1600" b="1" dirty="0" smtClean="0">
              <a:solidFill>
                <a:schemeClr val="tx2">
                  <a:lumMod val="10000"/>
                </a:schemeClr>
              </a:solidFill>
            </a:rPr>
            <a:t>bisogni: </a:t>
          </a:r>
          <a:r>
            <a:rPr lang="it-IT" sz="1600" dirty="0" smtClean="0">
              <a:solidFill>
                <a:schemeClr val="tx2">
                  <a:lumMod val="10000"/>
                </a:schemeClr>
              </a:solidFill>
            </a:rPr>
            <a:t>ricercare l’interesse consiste nel determinare i bisogni fondamentali del b. e garantire le </a:t>
          </a:r>
          <a:r>
            <a:rPr lang="it-IT" sz="1600" b="1" dirty="0" smtClean="0">
              <a:solidFill>
                <a:schemeClr val="tx2">
                  <a:lumMod val="10000"/>
                </a:schemeClr>
              </a:solidFill>
            </a:rPr>
            <a:t>risposte</a:t>
          </a:r>
          <a:r>
            <a:rPr lang="it-IT" sz="1600" dirty="0" smtClean="0">
              <a:solidFill>
                <a:schemeClr val="tx2">
                  <a:lumMod val="10000"/>
                </a:schemeClr>
              </a:solidFill>
            </a:rPr>
            <a:t> adeguate alla loro soddisfazione</a:t>
          </a:r>
        </a:p>
        <a:p>
          <a:pPr algn="l"/>
          <a:r>
            <a:rPr lang="it-IT" sz="1600" dirty="0" smtClean="0">
              <a:solidFill>
                <a:schemeClr val="tx2">
                  <a:lumMod val="10000"/>
                </a:schemeClr>
              </a:solidFill>
            </a:rPr>
            <a:t> </a:t>
          </a:r>
          <a:r>
            <a:rPr lang="it-IT" sz="1200" dirty="0" smtClean="0">
              <a:solidFill>
                <a:srgbClr val="151618"/>
              </a:solidFill>
            </a:rPr>
            <a:t>(Moro, </a:t>
          </a:r>
          <a:r>
            <a:rPr lang="it-IT" sz="1300" dirty="0" smtClean="0">
              <a:solidFill>
                <a:srgbClr val="151618"/>
              </a:solidFill>
            </a:rPr>
            <a:t>2002; </a:t>
          </a:r>
          <a:r>
            <a:rPr lang="it-IT" sz="1300" dirty="0" err="1" smtClean="0">
              <a:solidFill>
                <a:srgbClr val="151618"/>
              </a:solidFill>
            </a:rPr>
            <a:t>Lamarque</a:t>
          </a:r>
          <a:r>
            <a:rPr lang="it-IT" sz="1300" dirty="0" smtClean="0">
              <a:solidFill>
                <a:srgbClr val="151618"/>
              </a:solidFill>
            </a:rPr>
            <a:t>, 2016).</a:t>
          </a:r>
          <a:endParaRPr lang="it-IT" sz="1300" dirty="0">
            <a:solidFill>
              <a:srgbClr val="151618"/>
            </a:solidFill>
          </a:endParaRPr>
        </a:p>
      </dgm:t>
    </dgm:pt>
    <dgm:pt modelId="{28D7D5C1-9E46-1D44-8101-F7A34E928F77}" type="parTrans" cxnId="{FB0AF317-E56D-4F43-B694-DCFA6467798D}">
      <dgm:prSet/>
      <dgm:spPr/>
      <dgm:t>
        <a:bodyPr/>
        <a:lstStyle/>
        <a:p>
          <a:endParaRPr lang="en-GB"/>
        </a:p>
      </dgm:t>
    </dgm:pt>
    <dgm:pt modelId="{269BCD85-3016-CF4A-94C2-D2B11559D445}" type="sibTrans" cxnId="{FB0AF317-E56D-4F43-B694-DCFA6467798D}">
      <dgm:prSet/>
      <dgm:spPr/>
      <dgm:t>
        <a:bodyPr/>
        <a:lstStyle/>
        <a:p>
          <a:endParaRPr lang="en-GB"/>
        </a:p>
      </dgm:t>
    </dgm:pt>
    <dgm:pt modelId="{C9F3DB6B-FCF9-5B40-8E94-A7B940D1B2D0}">
      <dgm:prSet custT="1"/>
      <dgm:spPr/>
      <dgm:t>
        <a:bodyPr/>
        <a:lstStyle/>
        <a:p>
          <a:r>
            <a:rPr lang="it-IT" sz="1800" dirty="0" smtClean="0"/>
            <a:t>2. I </a:t>
          </a:r>
          <a:r>
            <a:rPr lang="it-IT" sz="1800" b="1" dirty="0" smtClean="0"/>
            <a:t>bisogni</a:t>
          </a:r>
          <a:r>
            <a:rPr lang="it-IT" sz="1800" dirty="0" smtClean="0"/>
            <a:t> del bambino presuppongono una </a:t>
          </a:r>
          <a:r>
            <a:rPr lang="it-IT" sz="1800" b="1" dirty="0" smtClean="0">
              <a:solidFill>
                <a:srgbClr val="151618"/>
              </a:solidFill>
            </a:rPr>
            <a:t>risposta</a:t>
          </a:r>
          <a:r>
            <a:rPr lang="it-IT" sz="1800" dirty="0" smtClean="0"/>
            <a:t> appropriata tramite la quale si potrà generare una nuova </a:t>
          </a:r>
          <a:r>
            <a:rPr lang="it-IT" sz="1800" b="1" dirty="0" smtClean="0">
              <a:solidFill>
                <a:srgbClr val="151618"/>
              </a:solidFill>
            </a:rPr>
            <a:t>capacità</a:t>
          </a:r>
          <a:r>
            <a:rPr lang="it-IT" sz="1800" dirty="0" smtClean="0"/>
            <a:t>. </a:t>
          </a:r>
          <a:endParaRPr lang="it-IT" sz="1800" dirty="0"/>
        </a:p>
      </dgm:t>
    </dgm:pt>
    <dgm:pt modelId="{9424089E-0A0F-3E45-A7BC-AAA55D590A35}" type="parTrans" cxnId="{99AA8D6C-6E07-0548-97D1-6E59CC61FFF8}">
      <dgm:prSet/>
      <dgm:spPr/>
      <dgm:t>
        <a:bodyPr/>
        <a:lstStyle/>
        <a:p>
          <a:endParaRPr lang="en-GB"/>
        </a:p>
      </dgm:t>
    </dgm:pt>
    <dgm:pt modelId="{215F3AC1-EDA3-A04C-B67C-A04A5F903D4D}" type="sibTrans" cxnId="{99AA8D6C-6E07-0548-97D1-6E59CC61FFF8}">
      <dgm:prSet/>
      <dgm:spPr/>
      <dgm:t>
        <a:bodyPr/>
        <a:lstStyle/>
        <a:p>
          <a:endParaRPr lang="en-GB"/>
        </a:p>
      </dgm:t>
    </dgm:pt>
    <dgm:pt modelId="{FBB8E836-FD20-7B4B-A39B-598FADFE21EA}">
      <dgm:prSet/>
      <dgm:spPr/>
      <dgm:t>
        <a:bodyPr/>
        <a:lstStyle/>
        <a:p>
          <a:r>
            <a:rPr lang="it-IT" dirty="0" smtClean="0"/>
            <a:t>3. I </a:t>
          </a:r>
          <a:r>
            <a:rPr lang="it-IT" b="1" dirty="0" smtClean="0"/>
            <a:t>diritti</a:t>
          </a:r>
          <a:r>
            <a:rPr lang="it-IT" dirty="0" smtClean="0"/>
            <a:t> dei bambini sono il rovescio dei bisogni: sono universali, quando sono soddisfatti favoriscono la sua crescita e l’espressione delle sue capacità, la fiducia in se stesso, garantiscono la possibilità di divenire un adulto autonomo e integrato nella vita sociale. </a:t>
          </a:r>
          <a:endParaRPr lang="it-IT" dirty="0"/>
        </a:p>
      </dgm:t>
    </dgm:pt>
    <dgm:pt modelId="{4EE356EC-4FDB-854C-8A88-C57D7D08A22C}" type="parTrans" cxnId="{499A8934-3587-2247-AA3C-2C0A845F34A1}">
      <dgm:prSet/>
      <dgm:spPr/>
      <dgm:t>
        <a:bodyPr/>
        <a:lstStyle/>
        <a:p>
          <a:endParaRPr lang="en-GB"/>
        </a:p>
      </dgm:t>
    </dgm:pt>
    <dgm:pt modelId="{64F73A31-FEAB-CC49-90F2-92DEEF1FFA14}" type="sibTrans" cxnId="{499A8934-3587-2247-AA3C-2C0A845F34A1}">
      <dgm:prSet/>
      <dgm:spPr/>
      <dgm:t>
        <a:bodyPr/>
        <a:lstStyle/>
        <a:p>
          <a:endParaRPr lang="en-GB"/>
        </a:p>
      </dgm:t>
    </dgm:pt>
    <dgm:pt modelId="{98B61AEA-75E6-544F-992C-1898A87EFA3A}">
      <dgm:prSet/>
      <dgm:spPr/>
      <dgm:t>
        <a:bodyPr/>
        <a:lstStyle/>
        <a:p>
          <a:r>
            <a:rPr lang="it-IT" dirty="0" smtClean="0"/>
            <a:t>4.  </a:t>
          </a:r>
          <a:r>
            <a:rPr lang="it-IT" b="1" dirty="0" smtClean="0"/>
            <a:t>diritti: </a:t>
          </a:r>
          <a:r>
            <a:rPr lang="it-IT" dirty="0" smtClean="0"/>
            <a:t>prerogative giuridiche di cui il b.  è soggetto titolare, in virtù delle quali può esigere una risposta, ossia una misura oggettiva da parte dello Stato e in virtù delle quali gli Stati hanno il potere e il dovere, a loro volta, di definire tali misure per imporne la soddisfazione, sanzionando eventuali carenze</a:t>
          </a:r>
          <a:endParaRPr lang="it-IT" dirty="0"/>
        </a:p>
      </dgm:t>
    </dgm:pt>
    <dgm:pt modelId="{C777A0AF-C395-134E-9867-743ADAB79A66}" type="parTrans" cxnId="{1D7F31F6-247D-ED4D-A1D9-0871F3A92872}">
      <dgm:prSet/>
      <dgm:spPr/>
      <dgm:t>
        <a:bodyPr/>
        <a:lstStyle/>
        <a:p>
          <a:endParaRPr lang="en-GB"/>
        </a:p>
      </dgm:t>
    </dgm:pt>
    <dgm:pt modelId="{50DDA318-5934-6E4D-B72F-28EF57455810}" type="sibTrans" cxnId="{1D7F31F6-247D-ED4D-A1D9-0871F3A92872}">
      <dgm:prSet/>
      <dgm:spPr/>
      <dgm:t>
        <a:bodyPr/>
        <a:lstStyle/>
        <a:p>
          <a:endParaRPr lang="en-GB"/>
        </a:p>
      </dgm:t>
    </dgm:pt>
    <dgm:pt modelId="{409FC347-660D-4F49-86C8-26BD839A5C26}" type="pres">
      <dgm:prSet presAssocID="{D8152438-BD15-254E-BE40-96446ECBC568}" presName="compositeShape" presStyleCnt="0">
        <dgm:presLayoutVars>
          <dgm:chMax val="7"/>
          <dgm:dir/>
          <dgm:resizeHandles val="exact"/>
        </dgm:presLayoutVars>
      </dgm:prSet>
      <dgm:spPr/>
    </dgm:pt>
    <dgm:pt modelId="{42874A95-7F2D-2246-9B7E-1D94E8713CA6}" type="pres">
      <dgm:prSet presAssocID="{D8152438-BD15-254E-BE40-96446ECBC568}" presName="wedge1" presStyleLbl="node1" presStyleIdx="0" presStyleCnt="4" custScaleX="103466" custLinFactNeighborX="-254" custLinFactNeighborY="-3308"/>
      <dgm:spPr/>
      <dgm:t>
        <a:bodyPr/>
        <a:lstStyle/>
        <a:p>
          <a:endParaRPr lang="en-GB"/>
        </a:p>
      </dgm:t>
    </dgm:pt>
    <dgm:pt modelId="{9EC27E6B-2AF9-E34D-90B2-916696A7F570}" type="pres">
      <dgm:prSet presAssocID="{D8152438-BD15-254E-BE40-96446ECBC568}" presName="dummy1a" presStyleCnt="0"/>
      <dgm:spPr/>
    </dgm:pt>
    <dgm:pt modelId="{56A6D6AD-FE80-AB41-8961-0A0F6098F63B}" type="pres">
      <dgm:prSet presAssocID="{D8152438-BD15-254E-BE40-96446ECBC568}" presName="dummy1b" presStyleCnt="0"/>
      <dgm:spPr/>
    </dgm:pt>
    <dgm:pt modelId="{AE71B353-B6CF-2B49-9459-7989800476B3}" type="pres">
      <dgm:prSet presAssocID="{D8152438-BD15-254E-BE40-96446ECBC568}" presName="wedge1Tx" presStyleLbl="node1" presStyleIdx="0" presStyleCnt="4">
        <dgm:presLayoutVars>
          <dgm:chMax val="0"/>
          <dgm:chPref val="0"/>
          <dgm:bulletEnabled val="1"/>
        </dgm:presLayoutVars>
      </dgm:prSet>
      <dgm:spPr/>
      <dgm:t>
        <a:bodyPr/>
        <a:lstStyle/>
        <a:p>
          <a:endParaRPr lang="en-GB"/>
        </a:p>
      </dgm:t>
    </dgm:pt>
    <dgm:pt modelId="{860A1449-54E2-6646-90EE-8EEF722D842C}" type="pres">
      <dgm:prSet presAssocID="{D8152438-BD15-254E-BE40-96446ECBC568}" presName="wedge2" presStyleLbl="node1" presStyleIdx="1" presStyleCnt="4" custAng="0"/>
      <dgm:spPr/>
    </dgm:pt>
    <dgm:pt modelId="{1F58F9BA-08D0-D346-8D67-F58886BC6A9D}" type="pres">
      <dgm:prSet presAssocID="{D8152438-BD15-254E-BE40-96446ECBC568}" presName="dummy2a" presStyleCnt="0"/>
      <dgm:spPr/>
    </dgm:pt>
    <dgm:pt modelId="{08EF428B-B0CF-984F-8703-66A260C4E526}" type="pres">
      <dgm:prSet presAssocID="{D8152438-BD15-254E-BE40-96446ECBC568}" presName="dummy2b" presStyleCnt="0"/>
      <dgm:spPr/>
    </dgm:pt>
    <dgm:pt modelId="{903EDDFE-55D7-4A49-A1EC-58354E1B2BA4}" type="pres">
      <dgm:prSet presAssocID="{D8152438-BD15-254E-BE40-96446ECBC568}" presName="wedge2Tx" presStyleLbl="node1" presStyleIdx="1" presStyleCnt="4">
        <dgm:presLayoutVars>
          <dgm:chMax val="0"/>
          <dgm:chPref val="0"/>
          <dgm:bulletEnabled val="1"/>
        </dgm:presLayoutVars>
      </dgm:prSet>
      <dgm:spPr/>
    </dgm:pt>
    <dgm:pt modelId="{F8F5BEFA-AC2D-1247-8A88-D516A11B4B99}" type="pres">
      <dgm:prSet presAssocID="{D8152438-BD15-254E-BE40-96446ECBC568}" presName="wedge3" presStyleLbl="node1" presStyleIdx="2" presStyleCnt="4"/>
      <dgm:spPr/>
      <dgm:t>
        <a:bodyPr/>
        <a:lstStyle/>
        <a:p>
          <a:endParaRPr lang="en-GB"/>
        </a:p>
      </dgm:t>
    </dgm:pt>
    <dgm:pt modelId="{E7F1F716-0624-D947-BA9F-CCD81241F038}" type="pres">
      <dgm:prSet presAssocID="{D8152438-BD15-254E-BE40-96446ECBC568}" presName="dummy3a" presStyleCnt="0"/>
      <dgm:spPr/>
    </dgm:pt>
    <dgm:pt modelId="{82E0D71F-14F0-B245-B4BD-CD32247A87E1}" type="pres">
      <dgm:prSet presAssocID="{D8152438-BD15-254E-BE40-96446ECBC568}" presName="dummy3b" presStyleCnt="0"/>
      <dgm:spPr/>
    </dgm:pt>
    <dgm:pt modelId="{0391BFAA-A6D7-BD46-B006-D009782BABB7}" type="pres">
      <dgm:prSet presAssocID="{D8152438-BD15-254E-BE40-96446ECBC568}" presName="wedge3Tx" presStyleLbl="node1" presStyleIdx="2" presStyleCnt="4">
        <dgm:presLayoutVars>
          <dgm:chMax val="0"/>
          <dgm:chPref val="0"/>
          <dgm:bulletEnabled val="1"/>
        </dgm:presLayoutVars>
      </dgm:prSet>
      <dgm:spPr/>
      <dgm:t>
        <a:bodyPr/>
        <a:lstStyle/>
        <a:p>
          <a:endParaRPr lang="en-GB"/>
        </a:p>
      </dgm:t>
    </dgm:pt>
    <dgm:pt modelId="{B9E9F65D-50FF-6647-A868-58195AF8FCF3}" type="pres">
      <dgm:prSet presAssocID="{D8152438-BD15-254E-BE40-96446ECBC568}" presName="wedge4" presStyleLbl="node1" presStyleIdx="3" presStyleCnt="4" custScaleX="105088" custScaleY="103667"/>
      <dgm:spPr/>
      <dgm:t>
        <a:bodyPr/>
        <a:lstStyle/>
        <a:p>
          <a:endParaRPr lang="en-GB"/>
        </a:p>
      </dgm:t>
    </dgm:pt>
    <dgm:pt modelId="{25F97D68-0124-534D-9A05-3915419C2656}" type="pres">
      <dgm:prSet presAssocID="{D8152438-BD15-254E-BE40-96446ECBC568}" presName="dummy4a" presStyleCnt="0"/>
      <dgm:spPr/>
    </dgm:pt>
    <dgm:pt modelId="{3964CE9D-4597-EF45-B759-A5E06DD88D0A}" type="pres">
      <dgm:prSet presAssocID="{D8152438-BD15-254E-BE40-96446ECBC568}" presName="dummy4b" presStyleCnt="0"/>
      <dgm:spPr/>
    </dgm:pt>
    <dgm:pt modelId="{AE6062D1-41F1-B245-86CC-7662207497CF}" type="pres">
      <dgm:prSet presAssocID="{D8152438-BD15-254E-BE40-96446ECBC568}" presName="wedge4Tx" presStyleLbl="node1" presStyleIdx="3" presStyleCnt="4">
        <dgm:presLayoutVars>
          <dgm:chMax val="0"/>
          <dgm:chPref val="0"/>
          <dgm:bulletEnabled val="1"/>
        </dgm:presLayoutVars>
      </dgm:prSet>
      <dgm:spPr/>
      <dgm:t>
        <a:bodyPr/>
        <a:lstStyle/>
        <a:p>
          <a:endParaRPr lang="en-GB"/>
        </a:p>
      </dgm:t>
    </dgm:pt>
    <dgm:pt modelId="{FFDFD2FA-BFA6-A04A-896B-61E34F914A4D}" type="pres">
      <dgm:prSet presAssocID="{269BCD85-3016-CF4A-94C2-D2B11559D445}" presName="arrowWedge1" presStyleLbl="fgSibTrans2D1" presStyleIdx="0" presStyleCnt="4" custLinFactNeighborX="4637" custLinFactNeighborY="-2057"/>
      <dgm:spPr/>
    </dgm:pt>
    <dgm:pt modelId="{702814B9-0257-764B-8DDD-CDFCAA44DD45}" type="pres">
      <dgm:prSet presAssocID="{215F3AC1-EDA3-A04C-B67C-A04A5F903D4D}" presName="arrowWedge2" presStyleLbl="fgSibTrans2D1" presStyleIdx="1" presStyleCnt="4"/>
      <dgm:spPr/>
    </dgm:pt>
    <dgm:pt modelId="{FED80164-A3BE-034D-B0EC-9D7D2B5F44EE}" type="pres">
      <dgm:prSet presAssocID="{64F73A31-FEAB-CC49-90F2-92DEEF1FFA14}" presName="arrowWedge3" presStyleLbl="fgSibTrans2D1" presStyleIdx="2" presStyleCnt="4"/>
      <dgm:spPr/>
    </dgm:pt>
    <dgm:pt modelId="{2BD36D92-54B2-7A49-9A8C-FD584E6294F4}" type="pres">
      <dgm:prSet presAssocID="{50DDA318-5934-6E4D-B72F-28EF57455810}" presName="arrowWedge4" presStyleLbl="fgSibTrans2D1" presStyleIdx="3" presStyleCnt="4" custLinFactNeighborX="-2717" custLinFactNeighborY="-813"/>
      <dgm:spPr/>
    </dgm:pt>
  </dgm:ptLst>
  <dgm:cxnLst>
    <dgm:cxn modelId="{4A2783FF-BD57-5444-BEF8-0881DC5AD33D}" type="presOf" srcId="{98B61AEA-75E6-544F-992C-1898A87EFA3A}" destId="{AE6062D1-41F1-B245-86CC-7662207497CF}" srcOrd="1" destOrd="0" presId="urn:microsoft.com/office/officeart/2005/8/layout/cycle8"/>
    <dgm:cxn modelId="{CC3D12D1-5182-3348-8DB0-7F0CC0E88A74}" type="presOf" srcId="{C9F3DB6B-FCF9-5B40-8E94-A7B940D1B2D0}" destId="{903EDDFE-55D7-4A49-A1EC-58354E1B2BA4}" srcOrd="1" destOrd="0" presId="urn:microsoft.com/office/officeart/2005/8/layout/cycle8"/>
    <dgm:cxn modelId="{99AA8D6C-6E07-0548-97D1-6E59CC61FFF8}" srcId="{D8152438-BD15-254E-BE40-96446ECBC568}" destId="{C9F3DB6B-FCF9-5B40-8E94-A7B940D1B2D0}" srcOrd="1" destOrd="0" parTransId="{9424089E-0A0F-3E45-A7BC-AAA55D590A35}" sibTransId="{215F3AC1-EDA3-A04C-B67C-A04A5F903D4D}"/>
    <dgm:cxn modelId="{C7021CB3-FF98-274F-8785-D86051EEBA39}" type="presOf" srcId="{D8152438-BD15-254E-BE40-96446ECBC568}" destId="{409FC347-660D-4F49-86C8-26BD839A5C26}" srcOrd="0" destOrd="0" presId="urn:microsoft.com/office/officeart/2005/8/layout/cycle8"/>
    <dgm:cxn modelId="{1D7F31F6-247D-ED4D-A1D9-0871F3A92872}" srcId="{D8152438-BD15-254E-BE40-96446ECBC568}" destId="{98B61AEA-75E6-544F-992C-1898A87EFA3A}" srcOrd="3" destOrd="0" parTransId="{C777A0AF-C395-134E-9867-743ADAB79A66}" sibTransId="{50DDA318-5934-6E4D-B72F-28EF57455810}"/>
    <dgm:cxn modelId="{40754F55-7FE9-A540-AB9C-249EB5F20BEE}" type="presOf" srcId="{C9F3DB6B-FCF9-5B40-8E94-A7B940D1B2D0}" destId="{860A1449-54E2-6646-90EE-8EEF722D842C}" srcOrd="0" destOrd="0" presId="urn:microsoft.com/office/officeart/2005/8/layout/cycle8"/>
    <dgm:cxn modelId="{E06A5B7D-7E85-2245-BE27-AD1DBAD6CBCB}" type="presOf" srcId="{53243536-781E-B246-B662-39C6ED14E686}" destId="{AE71B353-B6CF-2B49-9459-7989800476B3}" srcOrd="1" destOrd="0" presId="urn:microsoft.com/office/officeart/2005/8/layout/cycle8"/>
    <dgm:cxn modelId="{7B84BDCB-1191-CD48-84B0-55BD907C7568}" type="presOf" srcId="{FBB8E836-FD20-7B4B-A39B-598FADFE21EA}" destId="{0391BFAA-A6D7-BD46-B006-D009782BABB7}" srcOrd="1" destOrd="0" presId="urn:microsoft.com/office/officeart/2005/8/layout/cycle8"/>
    <dgm:cxn modelId="{9363A4CD-A654-0D42-8FAA-6984A5AAC045}" type="presOf" srcId="{FBB8E836-FD20-7B4B-A39B-598FADFE21EA}" destId="{F8F5BEFA-AC2D-1247-8A88-D516A11B4B99}" srcOrd="0" destOrd="0" presId="urn:microsoft.com/office/officeart/2005/8/layout/cycle8"/>
    <dgm:cxn modelId="{F8B5A0F9-8839-614B-8A11-B90BAEC49B6A}" type="presOf" srcId="{53243536-781E-B246-B662-39C6ED14E686}" destId="{42874A95-7F2D-2246-9B7E-1D94E8713CA6}" srcOrd="0" destOrd="0" presId="urn:microsoft.com/office/officeart/2005/8/layout/cycle8"/>
    <dgm:cxn modelId="{4542D21F-0DB2-2F4D-92A1-A5A84216B8C4}" type="presOf" srcId="{98B61AEA-75E6-544F-992C-1898A87EFA3A}" destId="{B9E9F65D-50FF-6647-A868-58195AF8FCF3}" srcOrd="0" destOrd="0" presId="urn:microsoft.com/office/officeart/2005/8/layout/cycle8"/>
    <dgm:cxn modelId="{499A8934-3587-2247-AA3C-2C0A845F34A1}" srcId="{D8152438-BD15-254E-BE40-96446ECBC568}" destId="{FBB8E836-FD20-7B4B-A39B-598FADFE21EA}" srcOrd="2" destOrd="0" parTransId="{4EE356EC-4FDB-854C-8A88-C57D7D08A22C}" sibTransId="{64F73A31-FEAB-CC49-90F2-92DEEF1FFA14}"/>
    <dgm:cxn modelId="{FB0AF317-E56D-4F43-B694-DCFA6467798D}" srcId="{D8152438-BD15-254E-BE40-96446ECBC568}" destId="{53243536-781E-B246-B662-39C6ED14E686}" srcOrd="0" destOrd="0" parTransId="{28D7D5C1-9E46-1D44-8101-F7A34E928F77}" sibTransId="{269BCD85-3016-CF4A-94C2-D2B11559D445}"/>
    <dgm:cxn modelId="{92D225B8-7AC5-9544-B384-55F5D2D3D912}" type="presParOf" srcId="{409FC347-660D-4F49-86C8-26BD839A5C26}" destId="{42874A95-7F2D-2246-9B7E-1D94E8713CA6}" srcOrd="0" destOrd="0" presId="urn:microsoft.com/office/officeart/2005/8/layout/cycle8"/>
    <dgm:cxn modelId="{416E5BA9-B84F-4044-A469-D3C8D8EEF122}" type="presParOf" srcId="{409FC347-660D-4F49-86C8-26BD839A5C26}" destId="{9EC27E6B-2AF9-E34D-90B2-916696A7F570}" srcOrd="1" destOrd="0" presId="urn:microsoft.com/office/officeart/2005/8/layout/cycle8"/>
    <dgm:cxn modelId="{49261B26-6C5B-294E-A8C8-81D75A4E3181}" type="presParOf" srcId="{409FC347-660D-4F49-86C8-26BD839A5C26}" destId="{56A6D6AD-FE80-AB41-8961-0A0F6098F63B}" srcOrd="2" destOrd="0" presId="urn:microsoft.com/office/officeart/2005/8/layout/cycle8"/>
    <dgm:cxn modelId="{C1D9C653-4FBA-F04A-B008-C880563BDA73}" type="presParOf" srcId="{409FC347-660D-4F49-86C8-26BD839A5C26}" destId="{AE71B353-B6CF-2B49-9459-7989800476B3}" srcOrd="3" destOrd="0" presId="urn:microsoft.com/office/officeart/2005/8/layout/cycle8"/>
    <dgm:cxn modelId="{2E305A40-4D1B-234F-8DFB-E2DA45A1F4BF}" type="presParOf" srcId="{409FC347-660D-4F49-86C8-26BD839A5C26}" destId="{860A1449-54E2-6646-90EE-8EEF722D842C}" srcOrd="4" destOrd="0" presId="urn:microsoft.com/office/officeart/2005/8/layout/cycle8"/>
    <dgm:cxn modelId="{D2EC9EAC-43E0-3549-B945-B47C43DA846E}" type="presParOf" srcId="{409FC347-660D-4F49-86C8-26BD839A5C26}" destId="{1F58F9BA-08D0-D346-8D67-F58886BC6A9D}" srcOrd="5" destOrd="0" presId="urn:microsoft.com/office/officeart/2005/8/layout/cycle8"/>
    <dgm:cxn modelId="{B91EFE0F-0077-D642-8F96-E9E2AA891A96}" type="presParOf" srcId="{409FC347-660D-4F49-86C8-26BD839A5C26}" destId="{08EF428B-B0CF-984F-8703-66A260C4E526}" srcOrd="6" destOrd="0" presId="urn:microsoft.com/office/officeart/2005/8/layout/cycle8"/>
    <dgm:cxn modelId="{BC5FAEFE-7A96-A94D-A5CA-40797FE8DEBD}" type="presParOf" srcId="{409FC347-660D-4F49-86C8-26BD839A5C26}" destId="{903EDDFE-55D7-4A49-A1EC-58354E1B2BA4}" srcOrd="7" destOrd="0" presId="urn:microsoft.com/office/officeart/2005/8/layout/cycle8"/>
    <dgm:cxn modelId="{13BB634D-44F5-864A-BA87-52AD82679722}" type="presParOf" srcId="{409FC347-660D-4F49-86C8-26BD839A5C26}" destId="{F8F5BEFA-AC2D-1247-8A88-D516A11B4B99}" srcOrd="8" destOrd="0" presId="urn:microsoft.com/office/officeart/2005/8/layout/cycle8"/>
    <dgm:cxn modelId="{E2AA41F4-51C7-A141-97EE-9181D562E014}" type="presParOf" srcId="{409FC347-660D-4F49-86C8-26BD839A5C26}" destId="{E7F1F716-0624-D947-BA9F-CCD81241F038}" srcOrd="9" destOrd="0" presId="urn:microsoft.com/office/officeart/2005/8/layout/cycle8"/>
    <dgm:cxn modelId="{2C632484-78CB-C644-805F-175E97E59B87}" type="presParOf" srcId="{409FC347-660D-4F49-86C8-26BD839A5C26}" destId="{82E0D71F-14F0-B245-B4BD-CD32247A87E1}" srcOrd="10" destOrd="0" presId="urn:microsoft.com/office/officeart/2005/8/layout/cycle8"/>
    <dgm:cxn modelId="{DFA08B14-ACE3-F34E-8DB0-60083BB6312A}" type="presParOf" srcId="{409FC347-660D-4F49-86C8-26BD839A5C26}" destId="{0391BFAA-A6D7-BD46-B006-D009782BABB7}" srcOrd="11" destOrd="0" presId="urn:microsoft.com/office/officeart/2005/8/layout/cycle8"/>
    <dgm:cxn modelId="{36951862-7DF7-1249-89FA-23A9BBA3288D}" type="presParOf" srcId="{409FC347-660D-4F49-86C8-26BD839A5C26}" destId="{B9E9F65D-50FF-6647-A868-58195AF8FCF3}" srcOrd="12" destOrd="0" presId="urn:microsoft.com/office/officeart/2005/8/layout/cycle8"/>
    <dgm:cxn modelId="{EB71594F-3CA4-1D41-924D-FDC6AD1DA251}" type="presParOf" srcId="{409FC347-660D-4F49-86C8-26BD839A5C26}" destId="{25F97D68-0124-534D-9A05-3915419C2656}" srcOrd="13" destOrd="0" presId="urn:microsoft.com/office/officeart/2005/8/layout/cycle8"/>
    <dgm:cxn modelId="{3E39858E-D552-4C4C-8632-E9F5E981F5CD}" type="presParOf" srcId="{409FC347-660D-4F49-86C8-26BD839A5C26}" destId="{3964CE9D-4597-EF45-B759-A5E06DD88D0A}" srcOrd="14" destOrd="0" presId="urn:microsoft.com/office/officeart/2005/8/layout/cycle8"/>
    <dgm:cxn modelId="{B572525A-75C4-5C46-850A-7A8BF126884E}" type="presParOf" srcId="{409FC347-660D-4F49-86C8-26BD839A5C26}" destId="{AE6062D1-41F1-B245-86CC-7662207497CF}" srcOrd="15" destOrd="0" presId="urn:microsoft.com/office/officeart/2005/8/layout/cycle8"/>
    <dgm:cxn modelId="{7A021C68-F8C7-3D4C-BEBA-513F0D301B3F}" type="presParOf" srcId="{409FC347-660D-4F49-86C8-26BD839A5C26}" destId="{FFDFD2FA-BFA6-A04A-896B-61E34F914A4D}" srcOrd="16" destOrd="0" presId="urn:microsoft.com/office/officeart/2005/8/layout/cycle8"/>
    <dgm:cxn modelId="{8F5C0A40-74E2-8642-815B-BDA202850DC0}" type="presParOf" srcId="{409FC347-660D-4F49-86C8-26BD839A5C26}" destId="{702814B9-0257-764B-8DDD-CDFCAA44DD45}" srcOrd="17" destOrd="0" presId="urn:microsoft.com/office/officeart/2005/8/layout/cycle8"/>
    <dgm:cxn modelId="{05A429EE-FC52-9E40-B1DA-B07BE9754C4A}" type="presParOf" srcId="{409FC347-660D-4F49-86C8-26BD839A5C26}" destId="{FED80164-A3BE-034D-B0EC-9D7D2B5F44EE}" srcOrd="18" destOrd="0" presId="urn:microsoft.com/office/officeart/2005/8/layout/cycle8"/>
    <dgm:cxn modelId="{5DE46D55-A1DD-5F4C-9F39-0E001AB6721B}" type="presParOf" srcId="{409FC347-660D-4F49-86C8-26BD839A5C26}" destId="{2BD36D92-54B2-7A49-9A8C-FD584E6294F4}"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77A80-E2CF-0548-B6A2-A2ACFEC51D7F}">
      <dsp:nvSpPr>
        <dsp:cNvPr id="0" name=""/>
        <dsp:cNvSpPr/>
      </dsp:nvSpPr>
      <dsp:spPr>
        <a:xfrm>
          <a:off x="2064851" y="3188484"/>
          <a:ext cx="1750282" cy="1750282"/>
        </a:xfrm>
        <a:prstGeom prst="roundRect">
          <a:avLst/>
        </a:prstGeom>
        <a:gradFill rotWithShape="0">
          <a:gsLst>
            <a:gs pos="0">
              <a:schemeClr val="accent4">
                <a:hueOff val="0"/>
                <a:satOff val="0"/>
                <a:lumOff val="0"/>
                <a:alphaOff val="0"/>
                <a:tint val="100000"/>
                <a:shade val="100000"/>
                <a:satMod val="129999"/>
              </a:schemeClr>
            </a:gs>
            <a:gs pos="100000">
              <a:schemeClr val="accent4">
                <a:hueOff val="0"/>
                <a:satOff val="0"/>
                <a:lumOff val="0"/>
                <a:alphaOff val="0"/>
                <a:tint val="50000"/>
                <a:shade val="100000"/>
                <a:satMod val="350000"/>
              </a:schemeClr>
            </a:gs>
          </a:gsLst>
          <a:lin ang="16200000" scaled="0"/>
        </a:gradFill>
        <a:ln>
          <a:noFill/>
        </a:ln>
        <a:effectLst>
          <a:outerShdw blurRad="50800" dist="127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GB" sz="3000" kern="1200" dirty="0" err="1" smtClean="0"/>
            <a:t>Linee</a:t>
          </a:r>
          <a:r>
            <a:rPr lang="en-GB" sz="3000" kern="1200" dirty="0" smtClean="0"/>
            <a:t> di </a:t>
          </a:r>
          <a:r>
            <a:rPr lang="en-GB" sz="3000" kern="1200" dirty="0" err="1" smtClean="0"/>
            <a:t>Indirizzo</a:t>
          </a:r>
          <a:endParaRPr lang="en-GB" sz="3000" kern="1200" dirty="0"/>
        </a:p>
      </dsp:txBody>
      <dsp:txXfrm>
        <a:off x="2150293" y="3273926"/>
        <a:ext cx="1579398" cy="1579398"/>
      </dsp:txXfrm>
    </dsp:sp>
    <dsp:sp modelId="{1480DD6F-326C-7F47-8CF5-3101EC9B75DE}">
      <dsp:nvSpPr>
        <dsp:cNvPr id="0" name=""/>
        <dsp:cNvSpPr/>
      </dsp:nvSpPr>
      <dsp:spPr>
        <a:xfrm rot="16200000">
          <a:off x="2337859" y="2586351"/>
          <a:ext cx="1204266" cy="0"/>
        </a:xfrm>
        <a:custGeom>
          <a:avLst/>
          <a:gdLst/>
          <a:ahLst/>
          <a:cxnLst/>
          <a:rect l="0" t="0" r="0" b="0"/>
          <a:pathLst>
            <a:path>
              <a:moveTo>
                <a:pt x="0" y="0"/>
              </a:moveTo>
              <a:lnTo>
                <a:pt x="1204266" y="0"/>
              </a:lnTo>
            </a:path>
          </a:pathLst>
        </a:custGeom>
        <a:noFill/>
        <a:ln w="9525"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AD3FD4-41FB-7640-B60D-134E951C724C}">
      <dsp:nvSpPr>
        <dsp:cNvPr id="0" name=""/>
        <dsp:cNvSpPr/>
      </dsp:nvSpPr>
      <dsp:spPr>
        <a:xfrm>
          <a:off x="1621245" y="764562"/>
          <a:ext cx="2637494" cy="1219655"/>
        </a:xfrm>
        <a:prstGeom prst="roundRect">
          <a:avLst/>
        </a:prstGeom>
        <a:gradFill rotWithShape="0">
          <a:gsLst>
            <a:gs pos="0">
              <a:schemeClr val="accent4">
                <a:hueOff val="0"/>
                <a:satOff val="0"/>
                <a:lumOff val="0"/>
                <a:alphaOff val="0"/>
                <a:tint val="100000"/>
                <a:shade val="100000"/>
                <a:satMod val="129999"/>
              </a:schemeClr>
            </a:gs>
            <a:gs pos="100000">
              <a:schemeClr val="accent4">
                <a:hueOff val="0"/>
                <a:satOff val="0"/>
                <a:lumOff val="0"/>
                <a:alphaOff val="0"/>
                <a:tint val="50000"/>
                <a:shade val="100000"/>
                <a:satMod val="350000"/>
              </a:schemeClr>
            </a:gs>
          </a:gsLst>
          <a:lin ang="16200000" scaled="0"/>
        </a:gradFill>
        <a:ln>
          <a:noFill/>
        </a:ln>
        <a:effectLst>
          <a:outerShdw blurRad="50800" dist="127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n-GB" sz="2300" kern="1200" dirty="0" err="1" smtClean="0"/>
            <a:t>Dati</a:t>
          </a:r>
          <a:r>
            <a:rPr lang="en-GB" sz="2300" kern="1200" dirty="0" smtClean="0"/>
            <a:t> </a:t>
          </a:r>
          <a:r>
            <a:rPr lang="en-GB" sz="2300" kern="1200" dirty="0" err="1" smtClean="0"/>
            <a:t>sperimentazione</a:t>
          </a:r>
          <a:r>
            <a:rPr lang="en-GB" sz="2300" kern="1200" dirty="0" smtClean="0"/>
            <a:t> P.I.P.P.I.</a:t>
          </a:r>
          <a:endParaRPr lang="en-GB" sz="2300" kern="1200" dirty="0"/>
        </a:p>
      </dsp:txBody>
      <dsp:txXfrm>
        <a:off x="1680784" y="824101"/>
        <a:ext cx="2518416" cy="1100577"/>
      </dsp:txXfrm>
    </dsp:sp>
    <dsp:sp modelId="{7A4084FC-CFB0-C042-ACEE-51228927C05E}">
      <dsp:nvSpPr>
        <dsp:cNvPr id="0" name=""/>
        <dsp:cNvSpPr/>
      </dsp:nvSpPr>
      <dsp:spPr>
        <a:xfrm rot="1800000">
          <a:off x="3781236" y="4695394"/>
          <a:ext cx="506020" cy="0"/>
        </a:xfrm>
        <a:custGeom>
          <a:avLst/>
          <a:gdLst/>
          <a:ahLst/>
          <a:cxnLst/>
          <a:rect l="0" t="0" r="0" b="0"/>
          <a:pathLst>
            <a:path>
              <a:moveTo>
                <a:pt x="0" y="0"/>
              </a:moveTo>
              <a:lnTo>
                <a:pt x="506020" y="0"/>
              </a:lnTo>
            </a:path>
          </a:pathLst>
        </a:custGeom>
        <a:noFill/>
        <a:ln w="9525"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E759F8-C1AC-4F4D-832E-14149C7459A7}">
      <dsp:nvSpPr>
        <dsp:cNvPr id="0" name=""/>
        <dsp:cNvSpPr/>
      </dsp:nvSpPr>
      <dsp:spPr>
        <a:xfrm>
          <a:off x="4190217" y="4821899"/>
          <a:ext cx="2157442" cy="1172689"/>
        </a:xfrm>
        <a:prstGeom prst="roundRect">
          <a:avLst/>
        </a:prstGeom>
        <a:gradFill rotWithShape="0">
          <a:gsLst>
            <a:gs pos="0">
              <a:schemeClr val="accent4">
                <a:hueOff val="0"/>
                <a:satOff val="0"/>
                <a:lumOff val="0"/>
                <a:alphaOff val="0"/>
                <a:tint val="100000"/>
                <a:shade val="100000"/>
                <a:satMod val="129999"/>
              </a:schemeClr>
            </a:gs>
            <a:gs pos="100000">
              <a:schemeClr val="accent4">
                <a:hueOff val="0"/>
                <a:satOff val="0"/>
                <a:lumOff val="0"/>
                <a:alphaOff val="0"/>
                <a:tint val="50000"/>
                <a:shade val="100000"/>
                <a:satMod val="350000"/>
              </a:schemeClr>
            </a:gs>
          </a:gsLst>
          <a:lin ang="16200000" scaled="0"/>
        </a:gradFill>
        <a:ln>
          <a:noFill/>
        </a:ln>
        <a:effectLst>
          <a:outerShdw blurRad="50800" dist="127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GB" sz="2000" kern="1200" dirty="0" err="1" smtClean="0"/>
            <a:t>Letteratura</a:t>
          </a:r>
          <a:r>
            <a:rPr lang="en-GB" sz="2000" kern="1200" dirty="0" smtClean="0"/>
            <a:t> </a:t>
          </a:r>
          <a:r>
            <a:rPr lang="en-GB" sz="2000" kern="1200" dirty="0" err="1" smtClean="0"/>
            <a:t>scientifica</a:t>
          </a:r>
          <a:endParaRPr lang="en-GB" sz="2000" kern="1200" dirty="0" smtClean="0"/>
        </a:p>
        <a:p>
          <a:pPr lvl="0" algn="ctr" defTabSz="889000">
            <a:lnSpc>
              <a:spcPct val="90000"/>
            </a:lnSpc>
            <a:spcBef>
              <a:spcPct val="0"/>
            </a:spcBef>
            <a:spcAft>
              <a:spcPct val="35000"/>
            </a:spcAft>
          </a:pPr>
          <a:r>
            <a:rPr lang="en-GB" sz="2000" kern="1200" dirty="0" smtClean="0"/>
            <a:t>Evidence based</a:t>
          </a:r>
          <a:endParaRPr lang="en-GB" sz="2000" kern="1200" dirty="0"/>
        </a:p>
      </dsp:txBody>
      <dsp:txXfrm>
        <a:off x="4247463" y="4879145"/>
        <a:ext cx="2042950" cy="1058197"/>
      </dsp:txXfrm>
    </dsp:sp>
    <dsp:sp modelId="{2D9E860F-AD0D-FE45-94BF-DDB33FC0A45E}">
      <dsp:nvSpPr>
        <dsp:cNvPr id="0" name=""/>
        <dsp:cNvSpPr/>
      </dsp:nvSpPr>
      <dsp:spPr>
        <a:xfrm rot="9000000">
          <a:off x="1592727" y="4695394"/>
          <a:ext cx="506020" cy="0"/>
        </a:xfrm>
        <a:custGeom>
          <a:avLst/>
          <a:gdLst/>
          <a:ahLst/>
          <a:cxnLst/>
          <a:rect l="0" t="0" r="0" b="0"/>
          <a:pathLst>
            <a:path>
              <a:moveTo>
                <a:pt x="0" y="0"/>
              </a:moveTo>
              <a:lnTo>
                <a:pt x="506020" y="0"/>
              </a:lnTo>
            </a:path>
          </a:pathLst>
        </a:custGeom>
        <a:noFill/>
        <a:ln w="9525"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03AF16-BE79-B743-BD5E-BB0833973B86}">
      <dsp:nvSpPr>
        <dsp:cNvPr id="0" name=""/>
        <dsp:cNvSpPr/>
      </dsp:nvSpPr>
      <dsp:spPr>
        <a:xfrm>
          <a:off x="-513386" y="4821899"/>
          <a:ext cx="2248865" cy="1172689"/>
        </a:xfrm>
        <a:prstGeom prst="roundRect">
          <a:avLst/>
        </a:prstGeom>
        <a:gradFill rotWithShape="0">
          <a:gsLst>
            <a:gs pos="0">
              <a:schemeClr val="accent4">
                <a:hueOff val="0"/>
                <a:satOff val="0"/>
                <a:lumOff val="0"/>
                <a:alphaOff val="0"/>
                <a:tint val="100000"/>
                <a:shade val="100000"/>
                <a:satMod val="129999"/>
              </a:schemeClr>
            </a:gs>
            <a:gs pos="100000">
              <a:schemeClr val="accent4">
                <a:hueOff val="0"/>
                <a:satOff val="0"/>
                <a:lumOff val="0"/>
                <a:alphaOff val="0"/>
                <a:tint val="50000"/>
                <a:shade val="100000"/>
                <a:satMod val="350000"/>
              </a:schemeClr>
            </a:gs>
          </a:gsLst>
          <a:lin ang="16200000" scaled="0"/>
        </a:gradFill>
        <a:ln>
          <a:noFill/>
        </a:ln>
        <a:effectLst>
          <a:outerShdw blurRad="50800" dist="127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smtClean="0"/>
            <a:t>Stakeholders: </a:t>
          </a:r>
          <a:r>
            <a:rPr lang="en-GB" sz="1600" kern="1200" dirty="0" err="1" smtClean="0"/>
            <a:t>saperi</a:t>
          </a:r>
          <a:r>
            <a:rPr lang="en-GB" sz="1600" kern="1200" dirty="0" smtClean="0"/>
            <a:t> </a:t>
          </a:r>
          <a:r>
            <a:rPr lang="en-GB" sz="1600" kern="1200" dirty="0" err="1" smtClean="0"/>
            <a:t>dell’esperienza</a:t>
          </a:r>
          <a:endParaRPr lang="en-GB" sz="1600" kern="1200" dirty="0" smtClean="0"/>
        </a:p>
        <a:p>
          <a:pPr lvl="0" algn="ctr" defTabSz="711200">
            <a:lnSpc>
              <a:spcPct val="90000"/>
            </a:lnSpc>
            <a:spcBef>
              <a:spcPct val="0"/>
            </a:spcBef>
            <a:spcAft>
              <a:spcPct val="35000"/>
            </a:spcAft>
          </a:pPr>
          <a:r>
            <a:rPr lang="en-GB" sz="1600" kern="1200" dirty="0" smtClean="0"/>
            <a:t>(</a:t>
          </a:r>
          <a:r>
            <a:rPr lang="en-GB" sz="1600" kern="1200" dirty="0" err="1" smtClean="0"/>
            <a:t>Regioni</a:t>
          </a:r>
          <a:r>
            <a:rPr lang="en-GB" sz="1600" kern="1200" dirty="0" smtClean="0"/>
            <a:t>, Province, </a:t>
          </a:r>
          <a:r>
            <a:rPr lang="en-GB" sz="1600" kern="1200" dirty="0" err="1" smtClean="0"/>
            <a:t>Comuni</a:t>
          </a:r>
          <a:r>
            <a:rPr lang="en-GB" sz="1600" kern="1200" dirty="0" smtClean="0"/>
            <a:t>)</a:t>
          </a:r>
          <a:endParaRPr lang="en-GB" sz="1600" kern="1200" dirty="0"/>
        </a:p>
      </dsp:txBody>
      <dsp:txXfrm>
        <a:off x="-456140" y="4879145"/>
        <a:ext cx="2134373" cy="1058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74A95-7F2D-2246-9B7E-1D94E8713CA6}">
      <dsp:nvSpPr>
        <dsp:cNvPr id="0" name=""/>
        <dsp:cNvSpPr/>
      </dsp:nvSpPr>
      <dsp:spPr>
        <a:xfrm>
          <a:off x="2236143" y="360056"/>
          <a:ext cx="7171997" cy="6931743"/>
        </a:xfrm>
        <a:prstGeom prst="pie">
          <a:avLst>
            <a:gd name="adj1" fmla="val 16200000"/>
            <a:gd name="adj2" fmla="val 0"/>
          </a:avLst>
        </a:prstGeom>
        <a:solidFill>
          <a:schemeClr val="accent4">
            <a:hueOff val="0"/>
            <a:satOff val="0"/>
            <a:lumOff val="0"/>
            <a:alphaOff val="0"/>
          </a:schemeClr>
        </a:solidFill>
        <a:ln>
          <a:noFill/>
        </a:ln>
        <a:effectLst>
          <a:outerShdw blurRad="50800" dist="127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it-IT" sz="1600" kern="1200" dirty="0" smtClean="0">
              <a:solidFill>
                <a:schemeClr val="tx2">
                  <a:lumMod val="10000"/>
                </a:schemeClr>
              </a:solidFill>
            </a:rPr>
            <a:t>1. Legislazione: al centro la nozione di ‘</a:t>
          </a:r>
          <a:r>
            <a:rPr lang="it-IT" sz="1600" b="1" kern="1200" dirty="0" smtClean="0">
              <a:solidFill>
                <a:schemeClr val="tx2">
                  <a:lumMod val="10000"/>
                </a:schemeClr>
              </a:solidFill>
            </a:rPr>
            <a:t>migliore interesse/</a:t>
          </a:r>
          <a:r>
            <a:rPr lang="it-IT" sz="1600" kern="1200" dirty="0" smtClean="0">
              <a:solidFill>
                <a:schemeClr val="tx2">
                  <a:lumMod val="10000"/>
                </a:schemeClr>
              </a:solidFill>
            </a:rPr>
            <a:t>interesse superiore’ del b., definibile come la soddisfazione dei suoi </a:t>
          </a:r>
          <a:r>
            <a:rPr lang="it-IT" sz="1600" b="1" kern="1200" dirty="0" smtClean="0">
              <a:solidFill>
                <a:schemeClr val="tx2">
                  <a:lumMod val="10000"/>
                </a:schemeClr>
              </a:solidFill>
            </a:rPr>
            <a:t>bisogni: </a:t>
          </a:r>
          <a:r>
            <a:rPr lang="it-IT" sz="1600" kern="1200" dirty="0" smtClean="0">
              <a:solidFill>
                <a:schemeClr val="tx2">
                  <a:lumMod val="10000"/>
                </a:schemeClr>
              </a:solidFill>
            </a:rPr>
            <a:t>ricercare l’interesse consiste nel determinare i bisogni fondamentali del b. e garantire le </a:t>
          </a:r>
          <a:r>
            <a:rPr lang="it-IT" sz="1600" b="1" kern="1200" dirty="0" smtClean="0">
              <a:solidFill>
                <a:schemeClr val="tx2">
                  <a:lumMod val="10000"/>
                </a:schemeClr>
              </a:solidFill>
            </a:rPr>
            <a:t>risposte</a:t>
          </a:r>
          <a:r>
            <a:rPr lang="it-IT" sz="1600" kern="1200" dirty="0" smtClean="0">
              <a:solidFill>
                <a:schemeClr val="tx2">
                  <a:lumMod val="10000"/>
                </a:schemeClr>
              </a:solidFill>
            </a:rPr>
            <a:t> adeguate alla loro soddisfazione</a:t>
          </a:r>
        </a:p>
        <a:p>
          <a:pPr lvl="0" algn="l" defTabSz="711200">
            <a:lnSpc>
              <a:spcPct val="90000"/>
            </a:lnSpc>
            <a:spcBef>
              <a:spcPct val="0"/>
            </a:spcBef>
            <a:spcAft>
              <a:spcPct val="35000"/>
            </a:spcAft>
          </a:pPr>
          <a:r>
            <a:rPr lang="it-IT" sz="1600" kern="1200" dirty="0" smtClean="0">
              <a:solidFill>
                <a:schemeClr val="tx2">
                  <a:lumMod val="10000"/>
                </a:schemeClr>
              </a:solidFill>
            </a:rPr>
            <a:t> </a:t>
          </a:r>
          <a:r>
            <a:rPr lang="it-IT" sz="1200" kern="1200" dirty="0" smtClean="0">
              <a:solidFill>
                <a:srgbClr val="151618"/>
              </a:solidFill>
            </a:rPr>
            <a:t>(Moro, </a:t>
          </a:r>
          <a:r>
            <a:rPr lang="it-IT" sz="1300" kern="1200" dirty="0" smtClean="0">
              <a:solidFill>
                <a:srgbClr val="151618"/>
              </a:solidFill>
            </a:rPr>
            <a:t>2002; </a:t>
          </a:r>
          <a:r>
            <a:rPr lang="it-IT" sz="1300" kern="1200" dirty="0" err="1" smtClean="0">
              <a:solidFill>
                <a:srgbClr val="151618"/>
              </a:solidFill>
            </a:rPr>
            <a:t>Lamarque</a:t>
          </a:r>
          <a:r>
            <a:rPr lang="it-IT" sz="1300" kern="1200" dirty="0" smtClean="0">
              <a:solidFill>
                <a:srgbClr val="151618"/>
              </a:solidFill>
            </a:rPr>
            <a:t>, 2016).</a:t>
          </a:r>
          <a:endParaRPr lang="it-IT" sz="1300" kern="1200" dirty="0">
            <a:solidFill>
              <a:srgbClr val="151618"/>
            </a:solidFill>
          </a:endParaRPr>
        </a:p>
      </dsp:txBody>
      <dsp:txXfrm>
        <a:off x="6043278" y="1796742"/>
        <a:ext cx="2646808" cy="1897977"/>
      </dsp:txXfrm>
    </dsp:sp>
    <dsp:sp modelId="{860A1449-54E2-6646-90EE-8EEF722D842C}">
      <dsp:nvSpPr>
        <dsp:cNvPr id="0" name=""/>
        <dsp:cNvSpPr/>
      </dsp:nvSpPr>
      <dsp:spPr>
        <a:xfrm>
          <a:off x="2373877" y="822067"/>
          <a:ext cx="6931743" cy="6931743"/>
        </a:xfrm>
        <a:prstGeom prst="pie">
          <a:avLst>
            <a:gd name="adj1" fmla="val 0"/>
            <a:gd name="adj2" fmla="val 5400000"/>
          </a:avLst>
        </a:prstGeom>
        <a:solidFill>
          <a:schemeClr val="accent4">
            <a:hueOff val="-332516"/>
            <a:satOff val="2540"/>
            <a:lumOff val="-2092"/>
            <a:alphaOff val="0"/>
          </a:schemeClr>
        </a:solidFill>
        <a:ln>
          <a:noFill/>
        </a:ln>
        <a:effectLst>
          <a:outerShdw blurRad="50800" dist="127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kern="1200" dirty="0" smtClean="0"/>
            <a:t>2. I </a:t>
          </a:r>
          <a:r>
            <a:rPr lang="it-IT" sz="1800" b="1" kern="1200" dirty="0" smtClean="0"/>
            <a:t>bisogni</a:t>
          </a:r>
          <a:r>
            <a:rPr lang="it-IT" sz="1800" kern="1200" dirty="0" smtClean="0"/>
            <a:t> del bambino presuppongono una </a:t>
          </a:r>
          <a:r>
            <a:rPr lang="it-IT" sz="1800" b="1" kern="1200" dirty="0" smtClean="0">
              <a:solidFill>
                <a:srgbClr val="151618"/>
              </a:solidFill>
            </a:rPr>
            <a:t>risposta</a:t>
          </a:r>
          <a:r>
            <a:rPr lang="it-IT" sz="1800" kern="1200" dirty="0" smtClean="0"/>
            <a:t> appropriata tramite la quale si potrà generare una nuova </a:t>
          </a:r>
          <a:r>
            <a:rPr lang="it-IT" sz="1800" b="1" kern="1200" dirty="0" smtClean="0">
              <a:solidFill>
                <a:srgbClr val="151618"/>
              </a:solidFill>
            </a:rPr>
            <a:t>capacità</a:t>
          </a:r>
          <a:r>
            <a:rPr lang="it-IT" sz="1800" kern="1200" dirty="0" smtClean="0"/>
            <a:t>. </a:t>
          </a:r>
          <a:endParaRPr lang="it-IT" sz="1800" kern="1200" dirty="0"/>
        </a:p>
      </dsp:txBody>
      <dsp:txXfrm>
        <a:off x="6053477" y="4419146"/>
        <a:ext cx="2558143" cy="1897977"/>
      </dsp:txXfrm>
    </dsp:sp>
    <dsp:sp modelId="{F8F5BEFA-AC2D-1247-8A88-D516A11B4B99}">
      <dsp:nvSpPr>
        <dsp:cNvPr id="0" name=""/>
        <dsp:cNvSpPr/>
      </dsp:nvSpPr>
      <dsp:spPr>
        <a:xfrm>
          <a:off x="2141168" y="822067"/>
          <a:ext cx="6931743" cy="6931743"/>
        </a:xfrm>
        <a:prstGeom prst="pie">
          <a:avLst>
            <a:gd name="adj1" fmla="val 5400000"/>
            <a:gd name="adj2" fmla="val 10800000"/>
          </a:avLst>
        </a:prstGeom>
        <a:solidFill>
          <a:schemeClr val="accent4">
            <a:hueOff val="-665033"/>
            <a:satOff val="5081"/>
            <a:lumOff val="-4183"/>
            <a:alphaOff val="0"/>
          </a:schemeClr>
        </a:solidFill>
        <a:ln>
          <a:noFill/>
        </a:ln>
        <a:effectLst>
          <a:outerShdw blurRad="50800" dist="127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3. I </a:t>
          </a:r>
          <a:r>
            <a:rPr lang="it-IT" sz="1300" b="1" kern="1200" dirty="0" smtClean="0"/>
            <a:t>diritti</a:t>
          </a:r>
          <a:r>
            <a:rPr lang="it-IT" sz="1300" kern="1200" dirty="0" smtClean="0"/>
            <a:t> dei bambini sono il rovescio dei bisogni: sono universali, quando sono soddisfatti favoriscono la sua crescita e l’espressione delle sue capacità, la fiducia in se stesso, garantiscono la possibilità di divenire un adulto autonomo e integrato nella vita sociale. </a:t>
          </a:r>
          <a:endParaRPr lang="it-IT" sz="1300" kern="1200" dirty="0"/>
        </a:p>
      </dsp:txBody>
      <dsp:txXfrm>
        <a:off x="2835168" y="4419146"/>
        <a:ext cx="2558143" cy="1897977"/>
      </dsp:txXfrm>
    </dsp:sp>
    <dsp:sp modelId="{B9E9F65D-50FF-6647-A868-58195AF8FCF3}">
      <dsp:nvSpPr>
        <dsp:cNvPr id="0" name=""/>
        <dsp:cNvSpPr/>
      </dsp:nvSpPr>
      <dsp:spPr>
        <a:xfrm>
          <a:off x="1964825" y="462264"/>
          <a:ext cx="7284430" cy="7185930"/>
        </a:xfrm>
        <a:prstGeom prst="pie">
          <a:avLst>
            <a:gd name="adj1" fmla="val 10800000"/>
            <a:gd name="adj2" fmla="val 16200000"/>
          </a:avLst>
        </a:prstGeom>
        <a:solidFill>
          <a:schemeClr val="accent4">
            <a:hueOff val="-997549"/>
            <a:satOff val="7621"/>
            <a:lumOff val="-6275"/>
            <a:alphaOff val="0"/>
          </a:schemeClr>
        </a:solidFill>
        <a:ln>
          <a:noFill/>
        </a:ln>
        <a:effectLst>
          <a:outerShdw blurRad="50800" dist="127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4.  </a:t>
          </a:r>
          <a:r>
            <a:rPr lang="it-IT" sz="1300" b="1" kern="1200" dirty="0" smtClean="0"/>
            <a:t>diritti: </a:t>
          </a:r>
          <a:r>
            <a:rPr lang="it-IT" sz="1300" kern="1200" dirty="0" smtClean="0"/>
            <a:t>prerogative giuridiche di cui il b.  è soggetto titolare, in virtù delle quali può esigere una risposta, ossia una misura oggettiva da parte dello Stato e in virtù delle quali gli Stati hanno il potere e il dovere, a loro volta, di definire tali misure per imporne la soddisfazione, sanzionando eventuali carenze</a:t>
          </a:r>
          <a:endParaRPr lang="it-IT" sz="1300" kern="1200" dirty="0"/>
        </a:p>
      </dsp:txBody>
      <dsp:txXfrm>
        <a:off x="2694135" y="1951634"/>
        <a:ext cx="2688301" cy="1967576"/>
      </dsp:txXfrm>
    </dsp:sp>
    <dsp:sp modelId="{FFDFD2FA-BFA6-A04A-896B-61E34F914A4D}">
      <dsp:nvSpPr>
        <dsp:cNvPr id="0" name=""/>
        <dsp:cNvSpPr/>
      </dsp:nvSpPr>
      <dsp:spPr>
        <a:xfrm>
          <a:off x="2287737" y="-229290"/>
          <a:ext cx="7789958" cy="7789958"/>
        </a:xfrm>
        <a:prstGeom prst="circularArrow">
          <a:avLst>
            <a:gd name="adj1" fmla="val 5085"/>
            <a:gd name="adj2" fmla="val 327528"/>
            <a:gd name="adj3" fmla="val 21272472"/>
            <a:gd name="adj4" fmla="val 16200000"/>
            <a:gd name="adj5" fmla="val 5932"/>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02814B9-0257-764B-8DDD-CDFCAA44DD45}">
      <dsp:nvSpPr>
        <dsp:cNvPr id="0" name=""/>
        <dsp:cNvSpPr/>
      </dsp:nvSpPr>
      <dsp:spPr>
        <a:xfrm>
          <a:off x="1944769" y="392959"/>
          <a:ext cx="7789958" cy="7789958"/>
        </a:xfrm>
        <a:prstGeom prst="circularArrow">
          <a:avLst>
            <a:gd name="adj1" fmla="val 5085"/>
            <a:gd name="adj2" fmla="val 327528"/>
            <a:gd name="adj3" fmla="val 5072472"/>
            <a:gd name="adj4" fmla="val 0"/>
            <a:gd name="adj5" fmla="val 5932"/>
          </a:avLst>
        </a:prstGeom>
        <a:solidFill>
          <a:schemeClr val="accent4">
            <a:hueOff val="-332516"/>
            <a:satOff val="2540"/>
            <a:lumOff val="-209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ED80164-A3BE-034D-B0EC-9D7D2B5F44EE}">
      <dsp:nvSpPr>
        <dsp:cNvPr id="0" name=""/>
        <dsp:cNvSpPr/>
      </dsp:nvSpPr>
      <dsp:spPr>
        <a:xfrm>
          <a:off x="1712061" y="392959"/>
          <a:ext cx="7789958" cy="7789958"/>
        </a:xfrm>
        <a:prstGeom prst="circularArrow">
          <a:avLst>
            <a:gd name="adj1" fmla="val 5085"/>
            <a:gd name="adj2" fmla="val 327528"/>
            <a:gd name="adj3" fmla="val 10472472"/>
            <a:gd name="adj4" fmla="val 5400000"/>
            <a:gd name="adj5" fmla="val 5932"/>
          </a:avLst>
        </a:prstGeom>
        <a:solidFill>
          <a:schemeClr val="accent4">
            <a:hueOff val="-665033"/>
            <a:satOff val="5081"/>
            <a:lumOff val="-418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BD36D92-54B2-7A49-9A8C-FD584E6294F4}">
      <dsp:nvSpPr>
        <dsp:cNvPr id="0" name=""/>
        <dsp:cNvSpPr/>
      </dsp:nvSpPr>
      <dsp:spPr>
        <a:xfrm>
          <a:off x="1499445" y="96233"/>
          <a:ext cx="7789958" cy="7789958"/>
        </a:xfrm>
        <a:prstGeom prst="circularArrow">
          <a:avLst>
            <a:gd name="adj1" fmla="val 5085"/>
            <a:gd name="adj2" fmla="val 327528"/>
            <a:gd name="adj3" fmla="val 15872472"/>
            <a:gd name="adj4" fmla="val 10800000"/>
            <a:gd name="adj5" fmla="val 5932"/>
          </a:avLst>
        </a:prstGeom>
        <a:solidFill>
          <a:schemeClr val="accent4">
            <a:hueOff val="-997549"/>
            <a:satOff val="7621"/>
            <a:lumOff val="-627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3" name="Shape 6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801513481"/>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pnF21M30U_U" TargetMode="External"/><Relationship Id="rId4" Type="http://schemas.openxmlformats.org/officeDocument/2006/relationships/hyperlink" Target="https://www.youtube.com/watch?v=JywfTYdKpHc"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Text Box 1"/>
          <p:cNvSpPr txBox="1">
            <a:spLocks noGrp="1" noRot="1" noChangeAspect="1" noChangeArrowheads="1"/>
          </p:cNvSpPr>
          <p:nvPr>
            <p:ph type="sldImg"/>
          </p:nvPr>
        </p:nvSpPr>
        <p:spPr bwMode="auto">
          <a:xfrm>
            <a:off x="1147763" y="685800"/>
            <a:ext cx="4537075" cy="3403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3250" name="Text Box 2"/>
          <p:cNvSpPr txBox="1">
            <a:spLocks noGrp="1" noChangeArrowheads="1"/>
          </p:cNvSpPr>
          <p:nvPr>
            <p:ph type="body" idx="1"/>
          </p:nvPr>
        </p:nvSpPr>
        <p:spPr bwMode="auto">
          <a:xfrm>
            <a:off x="685801" y="4343401"/>
            <a:ext cx="5470525" cy="4098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dirty="0"/>
          </a:p>
        </p:txBody>
      </p:sp>
    </p:spTree>
    <p:extLst>
      <p:ext uri="{BB962C8B-B14F-4D97-AF65-F5344CB8AC3E}">
        <p14:creationId xmlns:p14="http://schemas.microsoft.com/office/powerpoint/2010/main" val="308830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1" hangingPunct="0">
              <a:lnSpc>
                <a:spcPct val="117999"/>
              </a:lnSpc>
              <a:spcBef>
                <a:spcPts val="0"/>
              </a:spcBef>
              <a:spcAft>
                <a:spcPts val="0"/>
              </a:spcAft>
              <a:buClrTx/>
              <a:buSzTx/>
              <a:buFontTx/>
              <a:buNone/>
              <a:tabLst/>
              <a:defRPr/>
            </a:pPr>
            <a:r>
              <a:rPr lang="it-IT" dirty="0" smtClean="0">
                <a:solidFill>
                  <a:srgbClr val="151618"/>
                </a:solidFill>
              </a:rPr>
              <a:t>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E671A38-73A8-0142-A98E-F2242DD20DC7}" type="slidenum">
              <a:rPr lang="en-US" smtClean="0"/>
              <a:t>4</a:t>
            </a:fld>
            <a:endParaRPr lang="en-US"/>
          </a:p>
        </p:txBody>
      </p:sp>
    </p:spTree>
    <p:extLst>
      <p:ext uri="{BB962C8B-B14F-4D97-AF65-F5344CB8AC3E}">
        <p14:creationId xmlns:p14="http://schemas.microsoft.com/office/powerpoint/2010/main" val="69639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2200" u="sng" dirty="0" smtClean="0">
                <a:effectLst/>
                <a:latin typeface="Helvetica Neue"/>
                <a:ea typeface="Helvetica Neue"/>
                <a:cs typeface="Helvetica Neue"/>
                <a:sym typeface="Helvetica Neue"/>
                <a:hlinkClick r:id="rId3"/>
              </a:rPr>
              <a:t>https://www.youtube.com/watch?v=pnF21M30U_U</a:t>
            </a:r>
            <a:endParaRPr lang="it-IT" sz="2200" dirty="0" smtClean="0">
              <a:effectLst/>
              <a:latin typeface="Helvetica Neue"/>
              <a:ea typeface="Helvetica Neue"/>
              <a:cs typeface="Helvetica Neue"/>
              <a:sym typeface="Helvetica Neue"/>
            </a:endParaRPr>
          </a:p>
          <a:p>
            <a:r>
              <a:rPr lang="it-IT" sz="2200" u="sng" dirty="0" smtClean="0">
                <a:effectLst/>
                <a:latin typeface="Helvetica Neue"/>
                <a:ea typeface="Helvetica Neue"/>
                <a:cs typeface="Helvetica Neue"/>
                <a:sym typeface="Helvetica Neue"/>
                <a:hlinkClick r:id="rId4"/>
              </a:rPr>
              <a:t>https://www.youtube.com/watch?v=JywfTYdKpHc</a:t>
            </a:r>
            <a:endParaRPr lang="it-IT" sz="2200" dirty="0" smtClean="0">
              <a:effectLst/>
              <a:latin typeface="Helvetica Neue"/>
              <a:ea typeface="Helvetica Neue"/>
              <a:cs typeface="Helvetica Neue"/>
              <a:sym typeface="Helvetica Neue"/>
            </a:endParaRPr>
          </a:p>
          <a:p>
            <a:r>
              <a:rPr lang="it-IT" sz="2200" dirty="0" err="1" smtClean="0">
                <a:effectLst/>
                <a:latin typeface="Helvetica Neue"/>
                <a:ea typeface="Helvetica Neue"/>
                <a:cs typeface="Helvetica Neue"/>
                <a:sym typeface="Helvetica Neue"/>
              </a:rPr>
              <a:t>tps</a:t>
            </a:r>
            <a:r>
              <a:rPr lang="it-IT" sz="2200" dirty="0" smtClean="0">
                <a:effectLst/>
                <a:latin typeface="Helvetica Neue"/>
                <a:ea typeface="Helvetica Neue"/>
                <a:cs typeface="Helvetica Neue"/>
                <a:sym typeface="Helvetica Neue"/>
              </a:rPr>
              <a:t>://</a:t>
            </a:r>
            <a:r>
              <a:rPr lang="it-IT" sz="2200" dirty="0" err="1" smtClean="0">
                <a:effectLst/>
                <a:latin typeface="Helvetica Neue"/>
                <a:ea typeface="Helvetica Neue"/>
                <a:cs typeface="Helvetica Neue"/>
                <a:sym typeface="Helvetica Neue"/>
              </a:rPr>
              <a:t>www.youtube.com</a:t>
            </a:r>
            <a:r>
              <a:rPr lang="it-IT" sz="2200" dirty="0" smtClean="0">
                <a:effectLst/>
                <a:latin typeface="Helvetica Neue"/>
                <a:ea typeface="Helvetica Neue"/>
                <a:cs typeface="Helvetica Neue"/>
                <a:sym typeface="Helvetica Neue"/>
              </a:rPr>
              <a:t>/</a:t>
            </a:r>
            <a:r>
              <a:rPr lang="it-IT" sz="2200" dirty="0" err="1" smtClean="0">
                <a:effectLst/>
                <a:latin typeface="Helvetica Neue"/>
                <a:ea typeface="Helvetica Neue"/>
                <a:cs typeface="Helvetica Neue"/>
                <a:sym typeface="Helvetica Neue"/>
              </a:rPr>
              <a:t>watch?v</a:t>
            </a:r>
            <a:r>
              <a:rPr lang="it-IT" sz="2200" dirty="0" smtClean="0">
                <a:effectLst/>
                <a:latin typeface="Helvetica Neue"/>
                <a:ea typeface="Helvetica Neue"/>
                <a:cs typeface="Helvetica Neue"/>
                <a:sym typeface="Helvetica Neue"/>
              </a:rPr>
              <a:t>=CmEX3Z_9PZk</a:t>
            </a:r>
          </a:p>
          <a:p>
            <a:endParaRPr lang="en-GB" dirty="0"/>
          </a:p>
        </p:txBody>
      </p:sp>
    </p:spTree>
    <p:extLst>
      <p:ext uri="{BB962C8B-B14F-4D97-AF65-F5344CB8AC3E}">
        <p14:creationId xmlns:p14="http://schemas.microsoft.com/office/powerpoint/2010/main" val="176043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8818" y="4759643"/>
            <a:ext cx="5510529" cy="4509135"/>
          </a:xfrm>
          <a:prstGeom prst="rect">
            <a:avLst/>
          </a:prstGeom>
        </p:spPr>
        <p:txBody>
          <a:bodyPr lIns="96600" tIns="96600" rIns="96600" bIns="96600" anchor="t" anchorCtr="0">
            <a:noAutofit/>
          </a:bodyPr>
          <a:lstStyle/>
          <a:p>
            <a:endParaRPr/>
          </a:p>
        </p:txBody>
      </p:sp>
      <p:sp>
        <p:nvSpPr>
          <p:cNvPr id="398" name="Shape 398"/>
          <p:cNvSpPr>
            <a:spLocks noGrp="1" noRot="1" noChangeAspect="1"/>
          </p:cNvSpPr>
          <p:nvPr>
            <p:ph type="sldImg" idx="2"/>
          </p:nvPr>
        </p:nvSpPr>
        <p:spPr>
          <a:xfrm>
            <a:off x="938213" y="750888"/>
            <a:ext cx="5011737" cy="37576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88886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2400" dirty="0">
                <a:solidFill>
                  <a:srgbClr val="53585F"/>
                </a:solidFill>
                <a:latin typeface="Candara" charset="0"/>
                <a:cs typeface="Candara" charset="0"/>
              </a:rPr>
              <a:t>(non </a:t>
            </a:r>
            <a:r>
              <a:rPr lang="en-US" sz="2400" dirty="0" err="1">
                <a:solidFill>
                  <a:srgbClr val="53585F"/>
                </a:solidFill>
                <a:latin typeface="Candara" charset="0"/>
                <a:cs typeface="Candara" charset="0"/>
              </a:rPr>
              <a:t>tanto</a:t>
            </a:r>
            <a:r>
              <a:rPr lang="en-US" sz="2400" dirty="0">
                <a:solidFill>
                  <a:srgbClr val="53585F"/>
                </a:solidFill>
                <a:latin typeface="Candara" charset="0"/>
                <a:cs typeface="Candara" charset="0"/>
              </a:rPr>
              <a:t> </a:t>
            </a:r>
            <a:r>
              <a:rPr lang="en-US" sz="2400" dirty="0" err="1">
                <a:solidFill>
                  <a:srgbClr val="53585F"/>
                </a:solidFill>
                <a:latin typeface="Candara" charset="0"/>
                <a:cs typeface="Candara" charset="0"/>
              </a:rPr>
              <a:t>dell’allontanamento</a:t>
            </a:r>
            <a:r>
              <a:rPr lang="en-US" sz="2400" dirty="0">
                <a:solidFill>
                  <a:srgbClr val="53585F"/>
                </a:solidFill>
                <a:latin typeface="Candara" charset="0"/>
                <a:cs typeface="Candara" charset="0"/>
              </a:rPr>
              <a:t>) </a:t>
            </a:r>
          </a:p>
          <a:p>
            <a:pPr algn="l"/>
            <a:r>
              <a:rPr lang="it-IT" sz="2000" dirty="0">
                <a:solidFill>
                  <a:srgbClr val="151618"/>
                </a:solidFill>
              </a:rPr>
              <a:t>Debole cultura della valutazione, difformità nei sistemi regionali</a:t>
            </a:r>
            <a:r>
              <a:rPr lang="it-IT" sz="2000" baseline="0" dirty="0">
                <a:solidFill>
                  <a:srgbClr val="151618"/>
                </a:solidFill>
              </a:rPr>
              <a:t> e municipali </a:t>
            </a:r>
            <a:r>
              <a:rPr lang="it-IT" sz="2000" dirty="0">
                <a:solidFill>
                  <a:srgbClr val="151618"/>
                </a:solidFill>
              </a:rPr>
              <a:t>di Welfare, diseguaglianze</a:t>
            </a:r>
            <a:r>
              <a:rPr lang="it-IT" sz="2000" baseline="0" dirty="0">
                <a:solidFill>
                  <a:srgbClr val="151618"/>
                </a:solidFill>
              </a:rPr>
              <a:t> </a:t>
            </a:r>
            <a:r>
              <a:rPr lang="en-US" sz="2000" dirty="0">
                <a:solidFill>
                  <a:srgbClr val="151618"/>
                </a:solidFill>
              </a:rPr>
              <a:t>di </a:t>
            </a:r>
            <a:r>
              <a:rPr lang="en-US" sz="2000" dirty="0" err="1">
                <a:solidFill>
                  <a:srgbClr val="151618"/>
                </a:solidFill>
              </a:rPr>
              <a:t>analisi</a:t>
            </a:r>
            <a:r>
              <a:rPr lang="en-US" sz="2000" dirty="0">
                <a:solidFill>
                  <a:srgbClr val="151618"/>
                </a:solidFill>
              </a:rPr>
              <a:t>, di </a:t>
            </a:r>
            <a:r>
              <a:rPr lang="en-US" sz="2000" dirty="0" err="1">
                <a:solidFill>
                  <a:srgbClr val="151618"/>
                </a:solidFill>
              </a:rPr>
              <a:t>lettura</a:t>
            </a:r>
            <a:r>
              <a:rPr lang="en-US" sz="2000" dirty="0">
                <a:solidFill>
                  <a:srgbClr val="151618"/>
                </a:solidFill>
              </a:rPr>
              <a:t>, di </a:t>
            </a:r>
            <a:r>
              <a:rPr lang="en-US" sz="2000" dirty="0" err="1">
                <a:solidFill>
                  <a:srgbClr val="151618"/>
                </a:solidFill>
              </a:rPr>
              <a:t>modelli</a:t>
            </a:r>
            <a:r>
              <a:rPr lang="it-IT" sz="2000" dirty="0">
                <a:solidFill>
                  <a:srgbClr val="151618"/>
                </a:solidFill>
              </a:rPr>
              <a:t>,</a:t>
            </a:r>
            <a:r>
              <a:rPr lang="it-IT" sz="2000" baseline="0" dirty="0">
                <a:solidFill>
                  <a:srgbClr val="151618"/>
                </a:solidFill>
              </a:rPr>
              <a:t> di interventi,</a:t>
            </a:r>
          </a:p>
          <a:p>
            <a:pPr marL="0" marR="0" indent="0" algn="l" defTabSz="584200" eaLnBrk="1" fontAlgn="auto" latinLnBrk="0" hangingPunct="1">
              <a:lnSpc>
                <a:spcPct val="100000"/>
              </a:lnSpc>
              <a:spcBef>
                <a:spcPts val="0"/>
              </a:spcBef>
              <a:spcAft>
                <a:spcPts val="0"/>
              </a:spcAft>
              <a:buClrTx/>
              <a:buSzTx/>
              <a:buFontTx/>
              <a:buNone/>
              <a:tabLst/>
              <a:defRPr/>
            </a:pPr>
            <a:r>
              <a:rPr lang="it-IT" sz="2000" dirty="0">
                <a:solidFill>
                  <a:srgbClr val="151618"/>
                </a:solidFill>
                <a:ea typeface="ＭＳ Ｐゴシック" charset="0"/>
              </a:rPr>
              <a:t>poche pratiche basate su evidenza,</a:t>
            </a:r>
          </a:p>
          <a:p>
            <a:pPr marL="0" indent="0" algn="l">
              <a:lnSpc>
                <a:spcPct val="100000"/>
              </a:lnSpc>
              <a:buFont typeface="Arial" panose="020B0604020202020204" pitchFamily="34" charset="0"/>
              <a:buNone/>
              <a:defRPr/>
            </a:pPr>
            <a:r>
              <a:rPr lang="en-GB" sz="2000" dirty="0">
                <a:solidFill>
                  <a:srgbClr val="151618"/>
                </a:solidFill>
              </a:rPr>
              <a:t>no standard </a:t>
            </a:r>
            <a:r>
              <a:rPr lang="en-GB" sz="2000" dirty="0" err="1">
                <a:solidFill>
                  <a:srgbClr val="151618"/>
                </a:solidFill>
              </a:rPr>
              <a:t>minimi</a:t>
            </a:r>
            <a:r>
              <a:rPr lang="en-GB" sz="2000" dirty="0">
                <a:solidFill>
                  <a:srgbClr val="151618"/>
                </a:solidFill>
              </a:rPr>
              <a:t> di </a:t>
            </a:r>
            <a:r>
              <a:rPr lang="en-GB" sz="2000" dirty="0" err="1">
                <a:solidFill>
                  <a:srgbClr val="151618"/>
                </a:solidFill>
              </a:rPr>
              <a:t>funzionamento</a:t>
            </a:r>
            <a:r>
              <a:rPr lang="en-GB" sz="2000" dirty="0">
                <a:solidFill>
                  <a:srgbClr val="151618"/>
                </a:solidFill>
              </a:rPr>
              <a:t> e </a:t>
            </a:r>
            <a:r>
              <a:rPr lang="en-GB" sz="2000" dirty="0" err="1">
                <a:solidFill>
                  <a:srgbClr val="151618"/>
                </a:solidFill>
              </a:rPr>
              <a:t>qualità</a:t>
            </a:r>
            <a:r>
              <a:rPr lang="en-GB" sz="2000" dirty="0">
                <a:solidFill>
                  <a:srgbClr val="151618"/>
                </a:solidFill>
              </a:rPr>
              <a:t>, </a:t>
            </a:r>
          </a:p>
          <a:p>
            <a:pPr marL="0" marR="0" indent="0" algn="l" defTabSz="58420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dirty="0">
                <a:solidFill>
                  <a:srgbClr val="151618"/>
                </a:solidFill>
              </a:rPr>
              <a:t>Welfare </a:t>
            </a:r>
            <a:r>
              <a:rPr lang="en-GB" sz="2000" dirty="0" err="1">
                <a:solidFill>
                  <a:srgbClr val="151618"/>
                </a:solidFill>
              </a:rPr>
              <a:t>regionalizzato</a:t>
            </a:r>
            <a:endParaRPr lang="en-GB" sz="2000" dirty="0">
              <a:solidFill>
                <a:srgbClr val="151618"/>
              </a:solidFill>
            </a:endParaRPr>
          </a:p>
          <a:p>
            <a:pPr algn="l"/>
            <a:endParaRPr lang="en-GB" dirty="0"/>
          </a:p>
        </p:txBody>
      </p:sp>
    </p:spTree>
    <p:extLst>
      <p:ext uri="{BB962C8B-B14F-4D97-AF65-F5344CB8AC3E}">
        <p14:creationId xmlns:p14="http://schemas.microsoft.com/office/powerpoint/2010/main" val="1438960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117927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egnaposto immagine diapositiva 1"/>
          <p:cNvSpPr>
            <a:spLocks noGrp="1" noRot="1" noChangeAspect="1"/>
          </p:cNvSpPr>
          <p:nvPr>
            <p:ph type="sldImg"/>
          </p:nvPr>
        </p:nvSpPr>
        <p:spPr/>
      </p:sp>
      <p:sp>
        <p:nvSpPr>
          <p:cNvPr id="6349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84408" tIns="42204" rIns="84408" bIns="42204"/>
          <a:lstStyle/>
          <a:p>
            <a:r>
              <a:rPr lang="it-IT" dirty="0"/>
              <a:t>M</a:t>
            </a:r>
            <a:r>
              <a:rPr lang="fr-FR" dirty="0" err="1"/>
              <a:t>usica</a:t>
            </a:r>
            <a:r>
              <a:rPr lang="fr-FR" dirty="0"/>
              <a:t>, sport </a:t>
            </a:r>
            <a:r>
              <a:rPr lang="fr-FR" dirty="0" err="1"/>
              <a:t>ecc</a:t>
            </a:r>
            <a:r>
              <a:rPr lang="fr-FR" dirty="0"/>
              <a:t>.</a:t>
            </a:r>
          </a:p>
        </p:txBody>
      </p:sp>
    </p:spTree>
    <p:extLst>
      <p:ext uri="{BB962C8B-B14F-4D97-AF65-F5344CB8AC3E}">
        <p14:creationId xmlns:p14="http://schemas.microsoft.com/office/powerpoint/2010/main" val="4088434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estatina">
    <p:spTree>
      <p:nvGrpSpPr>
        <p:cNvPr id="1" name=""/>
        <p:cNvGrpSpPr/>
        <p:nvPr/>
      </p:nvGrpSpPr>
      <p:grpSpPr>
        <a:xfrm>
          <a:off x="0" y="0"/>
          <a:ext cx="0" cy="0"/>
          <a:chOff x="0" y="0"/>
          <a:chExt cx="0" cy="0"/>
        </a:xfrm>
      </p:grpSpPr>
      <p:sp>
        <p:nvSpPr>
          <p:cNvPr id="22" name="Shape 22"/>
          <p:cNvSpPr/>
          <p:nvPr/>
        </p:nvSpPr>
        <p:spPr>
          <a:xfrm>
            <a:off x="393700" y="381000"/>
            <a:ext cx="3026420" cy="108271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lnSpc>
                <a:spcPts val="1800"/>
              </a:lnSpc>
              <a:spcBef>
                <a:spcPts val="1800"/>
              </a:spcBef>
              <a:defRPr>
                <a:solidFill>
                  <a:srgbClr val="000000"/>
                </a:solidFill>
              </a:defRPr>
            </a:pPr>
            <a:r>
              <a:rPr lang="it-IT" sz="1600" dirty="0" smtClean="0">
                <a:solidFill>
                  <a:srgbClr val="A6AAA9"/>
                </a:solidFill>
              </a:rPr>
              <a:t>Torino,</a:t>
            </a:r>
            <a:r>
              <a:rPr lang="it-IT" sz="1600" baseline="0" dirty="0" smtClean="0">
                <a:solidFill>
                  <a:srgbClr val="A6AAA9"/>
                </a:solidFill>
              </a:rPr>
              <a:t> 05 novembre </a:t>
            </a:r>
            <a:r>
              <a:rPr lang="it-IT" sz="1600" baseline="0" dirty="0" smtClean="0">
                <a:solidFill>
                  <a:srgbClr val="A6AAA9"/>
                </a:solidFill>
              </a:rPr>
              <a:t>2018</a:t>
            </a:r>
            <a:endParaRPr lang="it-IT" sz="1600" dirty="0" smtClean="0">
              <a:solidFill>
                <a:srgbClr val="A6AAA9"/>
              </a:solidFill>
            </a:endParaRPr>
          </a:p>
          <a:p>
            <a:pPr lvl="0">
              <a:lnSpc>
                <a:spcPts val="1800"/>
              </a:lnSpc>
              <a:spcBef>
                <a:spcPts val="1800"/>
              </a:spcBef>
              <a:defRPr>
                <a:solidFill>
                  <a:srgbClr val="000000"/>
                </a:solidFill>
              </a:defRPr>
            </a:pPr>
            <a:endParaRPr sz="1600" dirty="0">
              <a:solidFill>
                <a:srgbClr val="A6AAA9"/>
              </a:solidFill>
            </a:endParaRPr>
          </a:p>
        </p:txBody>
      </p:sp>
      <p:sp>
        <p:nvSpPr>
          <p:cNvPr id="24" name="Shape 24"/>
          <p:cNvSpPr/>
          <p:nvPr/>
        </p:nvSpPr>
        <p:spPr>
          <a:xfrm>
            <a:off x="6343650" y="368002"/>
            <a:ext cx="1459905" cy="520106"/>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nSpc>
                <a:spcPts val="1800"/>
              </a:lnSpc>
              <a:spcBef>
                <a:spcPts val="1800"/>
              </a:spcBef>
              <a:defRPr sz="1600">
                <a:solidFill>
                  <a:srgbClr val="A6AAA9"/>
                </a:solidFill>
              </a:defRPr>
            </a:lvl1pPr>
          </a:lstStyle>
          <a:p>
            <a:pPr lvl="0">
              <a:defRPr sz="1800">
                <a:solidFill>
                  <a:srgbClr val="000000"/>
                </a:solidFill>
              </a:defRPr>
            </a:pPr>
            <a:r>
              <a:rPr sz="1600">
                <a:solidFill>
                  <a:srgbClr val="A6AAA9"/>
                </a:solidFill>
              </a:rPr>
              <a:t>LabRIEF</a:t>
            </a:r>
          </a:p>
        </p:txBody>
      </p:sp>
      <p:sp>
        <p:nvSpPr>
          <p:cNvPr id="25" name="Shape 25"/>
          <p:cNvSpPr/>
          <p:nvPr/>
        </p:nvSpPr>
        <p:spPr>
          <a:xfrm flipV="1">
            <a:off x="393700" y="921941"/>
            <a:ext cx="12200733" cy="0"/>
          </a:xfrm>
          <a:prstGeom prst="line">
            <a:avLst/>
          </a:prstGeom>
          <a:ln w="12700">
            <a:solidFill>
              <a:srgbClr val="DE6A10"/>
            </a:solidFill>
            <a:custDash>
              <a:ds d="100000" sp="200000"/>
            </a:custDash>
            <a:round/>
          </a:ln>
        </p:spPr>
        <p:txBody>
          <a:bodyPr lIns="0" tIns="0" rIns="0" bIns="0" anchor="ctr"/>
          <a:lstStyle/>
          <a:p>
            <a:pPr lvl="0" algn="ctr">
              <a:lnSpc>
                <a:spcPct val="100000"/>
              </a:lnSpc>
              <a:defRPr sz="2400">
                <a:solidFill>
                  <a:srgbClr val="000000"/>
                </a:solidFill>
                <a:latin typeface="Helvetica Light"/>
                <a:ea typeface="Helvetica Light"/>
                <a:cs typeface="Helvetica Light"/>
                <a:sym typeface="Helvetica Light"/>
              </a:defRPr>
            </a:pPr>
            <a:endParaRPr/>
          </a:p>
        </p:txBody>
      </p:sp>
      <p:pic>
        <p:nvPicPr>
          <p:cNvPr id="28" name="SigilloLogoLAST_OK.pdf"/>
          <p:cNvPicPr/>
          <p:nvPr/>
        </p:nvPicPr>
        <p:blipFill>
          <a:blip r:embed="rId2" cstate="print">
            <a:extLst/>
          </a:blip>
          <a:stretch>
            <a:fillRect/>
          </a:stretch>
        </p:blipFill>
        <p:spPr>
          <a:xfrm>
            <a:off x="7630656" y="96491"/>
            <a:ext cx="1139159" cy="759440"/>
          </a:xfrm>
          <a:prstGeom prst="rect">
            <a:avLst/>
          </a:prstGeom>
          <a:ln w="12700">
            <a:miter lim="400000"/>
          </a:ln>
        </p:spPr>
      </p:pic>
      <p:pic>
        <p:nvPicPr>
          <p:cNvPr id="29" name="Schermata 2015-03-16 alle 22.21.40.png"/>
          <p:cNvPicPr/>
          <p:nvPr/>
        </p:nvPicPr>
        <p:blipFill>
          <a:blip r:embed="rId3" cstate="print">
            <a:extLst/>
          </a:blip>
          <a:stretch>
            <a:fillRect/>
          </a:stretch>
        </p:blipFill>
        <p:spPr>
          <a:xfrm>
            <a:off x="9183513" y="50317"/>
            <a:ext cx="973420" cy="690894"/>
          </a:xfrm>
          <a:prstGeom prst="rect">
            <a:avLst/>
          </a:prstGeom>
          <a:ln w="12700">
            <a:miter lim="400000"/>
          </a:ln>
        </p:spPr>
      </p:pic>
      <p:pic>
        <p:nvPicPr>
          <p:cNvPr id="2" name="Immagine 1" descr="nuovo logo VERTICAL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93433" y="24022"/>
            <a:ext cx="831909" cy="831909"/>
          </a:xfrm>
          <a:prstGeom prst="rect">
            <a:avLst/>
          </a:prstGeom>
        </p:spPr>
      </p:pic>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FF9900"/>
                </a:solidFill>
              </a:defRPr>
            </a:lvl1pPr>
          </a:lstStyle>
          <a:p>
            <a:r>
              <a:rPr lang="it-IT" dirty="0"/>
              <a:t>Fare clic per modificare lo stile del titolo</a:t>
            </a:r>
          </a:p>
        </p:txBody>
      </p:sp>
      <p:sp>
        <p:nvSpPr>
          <p:cNvPr id="3" name="Segnaposto contenuto 2"/>
          <p:cNvSpPr>
            <a:spLocks noGrp="1"/>
          </p:cNvSpPr>
          <p:nvPr>
            <p:ph sz="half" idx="1"/>
          </p:nvPr>
        </p:nvSpPr>
        <p:spPr>
          <a:xfrm>
            <a:off x="357717" y="1832507"/>
            <a:ext cx="5837449" cy="673111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6809634" y="1804460"/>
            <a:ext cx="5834274" cy="6759151"/>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11"/>
          </p:nvPr>
        </p:nvSpPr>
        <p:spPr>
          <a:xfrm>
            <a:off x="4307840" y="9040157"/>
            <a:ext cx="4389120" cy="519289"/>
          </a:xfrm>
          <a:prstGeom prst="rect">
            <a:avLst/>
          </a:prstGeom>
        </p:spPr>
        <p:txBody>
          <a:bodyPr lIns="129985" tIns="64993" rIns="129985" bIns="64993"/>
          <a:lstStyle/>
          <a:p>
            <a:pPr>
              <a:defRPr/>
            </a:pPr>
            <a:r>
              <a:rPr lang="it-IT"/>
              <a:t>LabRIEF - 2014 -  P.I.P.P.I.</a:t>
            </a:r>
          </a:p>
        </p:txBody>
      </p:sp>
      <p:sp>
        <p:nvSpPr>
          <p:cNvPr id="7" name="Segnaposto numero diapositiva 6"/>
          <p:cNvSpPr>
            <a:spLocks noGrp="1"/>
          </p:cNvSpPr>
          <p:nvPr>
            <p:ph type="sldNum" sz="quarter" idx="12"/>
          </p:nvPr>
        </p:nvSpPr>
        <p:spPr>
          <a:xfrm>
            <a:off x="9184640" y="9040157"/>
            <a:ext cx="2926080" cy="519289"/>
          </a:xfrm>
          <a:prstGeom prst="rect">
            <a:avLst/>
          </a:prstGeom>
        </p:spPr>
        <p:txBody>
          <a:bodyPr lIns="130046" tIns="65023" rIns="130046" bIns="65023"/>
          <a:lstStyle/>
          <a:p>
            <a:fld id="{A9EA6CBA-ED23-446C-A734-102E16C1B971}" type="slidenum">
              <a:rPr lang="it-IT" smtClean="0"/>
              <a:pPr/>
              <a:t>‹n.›</a:t>
            </a:fld>
            <a:endParaRPr lang="it-IT" dirty="0"/>
          </a:p>
        </p:txBody>
      </p:sp>
      <p:pic>
        <p:nvPicPr>
          <p:cNvPr id="8" name="Immagin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6957" y="8990064"/>
            <a:ext cx="892551" cy="544137"/>
          </a:xfrm>
          <a:prstGeom prst="rect">
            <a:avLst/>
          </a:prstGeom>
        </p:spPr>
      </p:pic>
    </p:spTree>
    <p:extLst>
      <p:ext uri="{BB962C8B-B14F-4D97-AF65-F5344CB8AC3E}">
        <p14:creationId xmlns:p14="http://schemas.microsoft.com/office/powerpoint/2010/main" val="143992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95774" y="650240"/>
            <a:ext cx="4194386" cy="2275840"/>
          </a:xfrm>
        </p:spPr>
        <p:txBody>
          <a:bodyPr anchor="b"/>
          <a:lstStyle>
            <a:lvl1pPr>
              <a:defRPr sz="3400">
                <a:solidFill>
                  <a:srgbClr val="FF9900"/>
                </a:solidFill>
              </a:defRPr>
            </a:lvl1pPr>
          </a:lstStyle>
          <a:p>
            <a:r>
              <a:rPr lang="it-IT" dirty="0"/>
              <a:t>Fare clic per modificare lo stile del titolo</a:t>
            </a:r>
          </a:p>
        </p:txBody>
      </p:sp>
      <p:sp>
        <p:nvSpPr>
          <p:cNvPr id="3" name="Segnaposto contenuto 2"/>
          <p:cNvSpPr>
            <a:spLocks noGrp="1"/>
          </p:cNvSpPr>
          <p:nvPr>
            <p:ph idx="1"/>
          </p:nvPr>
        </p:nvSpPr>
        <p:spPr>
          <a:xfrm>
            <a:off x="5528734" y="1404340"/>
            <a:ext cx="6583680" cy="6931378"/>
          </a:xfrm>
        </p:spPr>
        <p:txBody>
          <a:bodyPr/>
          <a:lstStyle>
            <a:lvl1pPr>
              <a:defRPr sz="3400"/>
            </a:lvl1pPr>
            <a:lvl2pPr>
              <a:defRPr sz="3000"/>
            </a:lvl2pPr>
            <a:lvl3pPr>
              <a:defRPr sz="2600"/>
            </a:lvl3pPr>
            <a:lvl4pPr>
              <a:defRPr sz="2100"/>
            </a:lvl4pPr>
            <a:lvl5pPr>
              <a:defRPr sz="2100"/>
            </a:lvl5pPr>
            <a:lvl6pPr>
              <a:defRPr sz="2100"/>
            </a:lvl6pPr>
            <a:lvl7pPr>
              <a:defRPr sz="2100"/>
            </a:lvl7pPr>
            <a:lvl8pPr>
              <a:defRPr sz="2100"/>
            </a:lvl8pPr>
            <a:lvl9pPr>
              <a:defRPr sz="21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95774" y="2926080"/>
            <a:ext cx="4194386" cy="5420925"/>
          </a:xfrm>
        </p:spPr>
        <p:txBody>
          <a:bodyPr/>
          <a:lstStyle>
            <a:lvl1pPr marL="0" indent="0">
              <a:buNone/>
              <a:defRPr sz="1700"/>
            </a:lvl1pPr>
            <a:lvl2pPr marL="487672" indent="0">
              <a:buNone/>
              <a:defRPr sz="1500"/>
            </a:lvl2pPr>
            <a:lvl3pPr marL="975345" indent="0">
              <a:buNone/>
              <a:defRPr sz="1300"/>
            </a:lvl3pPr>
            <a:lvl4pPr marL="1463017" indent="0">
              <a:buNone/>
              <a:defRPr sz="1100"/>
            </a:lvl4pPr>
            <a:lvl5pPr marL="1950690" indent="0">
              <a:buNone/>
              <a:defRPr sz="1100"/>
            </a:lvl5pPr>
            <a:lvl6pPr marL="2438362" indent="0">
              <a:buNone/>
              <a:defRPr sz="1100"/>
            </a:lvl6pPr>
            <a:lvl7pPr marL="2926034" indent="0">
              <a:buNone/>
              <a:defRPr sz="1100"/>
            </a:lvl7pPr>
            <a:lvl8pPr marL="3413707" indent="0">
              <a:buNone/>
              <a:defRPr sz="1100"/>
            </a:lvl8pPr>
            <a:lvl9pPr marL="3901379" indent="0">
              <a:buNone/>
              <a:defRPr sz="1100"/>
            </a:lvl9pPr>
          </a:lstStyle>
          <a:p>
            <a:pPr lvl="0"/>
            <a:r>
              <a:rPr lang="it-IT"/>
              <a:t>Fare clic per modificare stili del testo dello schema</a:t>
            </a:r>
          </a:p>
        </p:txBody>
      </p:sp>
      <p:sp>
        <p:nvSpPr>
          <p:cNvPr id="5" name="Segnaposto data 4"/>
          <p:cNvSpPr>
            <a:spLocks noGrp="1"/>
          </p:cNvSpPr>
          <p:nvPr>
            <p:ph type="dt" sz="half" idx="10"/>
          </p:nvPr>
        </p:nvSpPr>
        <p:spPr>
          <a:xfrm>
            <a:off x="894080" y="9040144"/>
            <a:ext cx="2926080" cy="519289"/>
          </a:xfrm>
          <a:prstGeom prst="rect">
            <a:avLst/>
          </a:prstGeom>
        </p:spPr>
        <p:txBody>
          <a:bodyPr lIns="130046" tIns="65023" rIns="130046" bIns="65023"/>
          <a:lstStyle/>
          <a:p>
            <a:endParaRPr lang="it-IT"/>
          </a:p>
        </p:txBody>
      </p:sp>
      <p:sp>
        <p:nvSpPr>
          <p:cNvPr id="6" name="Segnaposto piè di pagina 5"/>
          <p:cNvSpPr>
            <a:spLocks noGrp="1"/>
          </p:cNvSpPr>
          <p:nvPr>
            <p:ph type="ftr" sz="quarter" idx="11"/>
          </p:nvPr>
        </p:nvSpPr>
        <p:spPr>
          <a:xfrm>
            <a:off x="4307840" y="9040144"/>
            <a:ext cx="4389120" cy="519289"/>
          </a:xfrm>
          <a:prstGeom prst="rect">
            <a:avLst/>
          </a:prstGeom>
        </p:spPr>
        <p:txBody>
          <a:bodyPr lIns="130046" tIns="65023" rIns="130046" bIns="65023"/>
          <a:lstStyle/>
          <a:p>
            <a:pPr>
              <a:defRPr/>
            </a:pPr>
            <a:r>
              <a:rPr lang="it-IT"/>
              <a:t>LabRIEF - 2014 -  P.I.P.P.I.</a:t>
            </a:r>
          </a:p>
        </p:txBody>
      </p:sp>
      <p:sp>
        <p:nvSpPr>
          <p:cNvPr id="7" name="Segnaposto numero diapositiva 6"/>
          <p:cNvSpPr>
            <a:spLocks noGrp="1"/>
          </p:cNvSpPr>
          <p:nvPr>
            <p:ph type="sldNum" sz="quarter" idx="12"/>
          </p:nvPr>
        </p:nvSpPr>
        <p:spPr>
          <a:xfrm>
            <a:off x="9184640" y="9040144"/>
            <a:ext cx="2926080" cy="519289"/>
          </a:xfrm>
          <a:prstGeom prst="rect">
            <a:avLst/>
          </a:prstGeom>
        </p:spPr>
        <p:txBody>
          <a:bodyPr lIns="130046" tIns="65023" rIns="130046" bIns="65023"/>
          <a:lstStyle/>
          <a:p>
            <a:fld id="{A9EA6CBA-ED23-446C-A734-102E16C1B971}" type="slidenum">
              <a:rPr lang="it-IT" smtClean="0"/>
              <a:pPr/>
              <a:t>‹n.›</a:t>
            </a:fld>
            <a:endParaRPr lang="it-IT"/>
          </a:p>
        </p:txBody>
      </p:sp>
    </p:spTree>
    <p:extLst>
      <p:ext uri="{BB962C8B-B14F-4D97-AF65-F5344CB8AC3E}">
        <p14:creationId xmlns:p14="http://schemas.microsoft.com/office/powerpoint/2010/main" val="1867995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olo, punti elenco e foto">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lvl1pPr>
              <a:tabLst>
                <a:tab pos="2983584" algn="l"/>
              </a:tabLst>
            </a:lvl1pPr>
          </a:lstStyle>
          <a:p>
            <a:pPr lvl="0">
              <a:defRPr sz="1800"/>
            </a:pPr>
            <a:r>
              <a:rPr sz="8000"/>
              <a:t>Titolo Testo</a:t>
            </a:r>
          </a:p>
        </p:txBody>
      </p:sp>
      <p:sp>
        <p:nvSpPr>
          <p:cNvPr id="55" name="Shape 55"/>
          <p:cNvSpPr>
            <a:spLocks noGrp="1"/>
          </p:cNvSpPr>
          <p:nvPr>
            <p:ph type="body" idx="1"/>
          </p:nvPr>
        </p:nvSpPr>
        <p:spPr>
          <a:xfrm>
            <a:off x="952500" y="2603503"/>
            <a:ext cx="5334000" cy="6286500"/>
          </a:xfrm>
          <a:prstGeom prst="rect">
            <a:avLst/>
          </a:prstGeom>
        </p:spPr>
        <p:txBody>
          <a:bodyPr/>
          <a:lstStyle>
            <a:lvl1pPr marL="342796" indent="-342796">
              <a:spcBef>
                <a:spcPts val="3200"/>
              </a:spcBef>
              <a:defRPr sz="2800">
                <a:latin typeface="Helvetica Light"/>
                <a:ea typeface="Helvetica Light"/>
                <a:cs typeface="Helvetica Light"/>
                <a:sym typeface="Helvetica Light"/>
              </a:defRPr>
            </a:lvl1pPr>
            <a:lvl2pPr marL="685589" indent="-342796">
              <a:spcBef>
                <a:spcPts val="3200"/>
              </a:spcBef>
              <a:defRPr sz="2800">
                <a:latin typeface="Helvetica Light"/>
                <a:ea typeface="Helvetica Light"/>
                <a:cs typeface="Helvetica Light"/>
                <a:sym typeface="Helvetica Light"/>
              </a:defRPr>
            </a:lvl2pPr>
            <a:lvl3pPr marL="1028384" indent="-342796">
              <a:spcBef>
                <a:spcPts val="3200"/>
              </a:spcBef>
              <a:defRPr sz="2800">
                <a:latin typeface="Helvetica Light"/>
                <a:ea typeface="Helvetica Light"/>
                <a:cs typeface="Helvetica Light"/>
                <a:sym typeface="Helvetica Light"/>
              </a:defRPr>
            </a:lvl3pPr>
            <a:lvl4pPr marL="1371177" indent="-342796">
              <a:spcBef>
                <a:spcPts val="3200"/>
              </a:spcBef>
              <a:defRPr sz="2800">
                <a:latin typeface="Helvetica Light"/>
                <a:ea typeface="Helvetica Light"/>
                <a:cs typeface="Helvetica Light"/>
                <a:sym typeface="Helvetica Light"/>
              </a:defRPr>
            </a:lvl4pPr>
            <a:lvl5pPr marL="1713973" indent="-342796">
              <a:spcBef>
                <a:spcPts val="3200"/>
              </a:spcBef>
              <a:defRPr sz="2800">
                <a:latin typeface="Helvetica Light"/>
                <a:ea typeface="Helvetica Light"/>
                <a:cs typeface="Helvetica Light"/>
                <a:sym typeface="Helvetica Light"/>
              </a:defRPr>
            </a:lvl5pPr>
          </a:lstStyle>
          <a:p>
            <a:pPr lvl="0">
              <a:defRPr sz="1800"/>
            </a:pPr>
            <a:r>
              <a:rPr sz="2800"/>
              <a:t>Corpo livello uno</a:t>
            </a:r>
          </a:p>
          <a:p>
            <a:pPr lvl="1">
              <a:defRPr sz="1800"/>
            </a:pPr>
            <a:r>
              <a:rPr sz="2800"/>
              <a:t>Corpo livello due</a:t>
            </a:r>
          </a:p>
          <a:p>
            <a:pPr lvl="2">
              <a:defRPr sz="1800"/>
            </a:pPr>
            <a:r>
              <a:rPr sz="2800"/>
              <a:t>Corpo livello tre</a:t>
            </a:r>
          </a:p>
          <a:p>
            <a:pPr lvl="3">
              <a:defRPr sz="1800"/>
            </a:pPr>
            <a:r>
              <a:rPr sz="2800"/>
              <a:t>Corpo livello quattro</a:t>
            </a:r>
          </a:p>
          <a:p>
            <a:pPr lvl="4">
              <a:defRPr sz="1800"/>
            </a:pPr>
            <a:r>
              <a:rPr sz="2800"/>
              <a:t>Livello 5</a:t>
            </a:r>
          </a:p>
        </p:txBody>
      </p:sp>
    </p:spTree>
    <p:extLst>
      <p:ext uri="{BB962C8B-B14F-4D97-AF65-F5344CB8AC3E}">
        <p14:creationId xmlns:p14="http://schemas.microsoft.com/office/powerpoint/2010/main" val="2991393745"/>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44" name="Shape 44"/>
          <p:cNvSpPr>
            <a:spLocks noGrp="1"/>
          </p:cNvSpPr>
          <p:nvPr>
            <p:ph type="title"/>
          </p:nvPr>
        </p:nvSpPr>
        <p:spPr>
          <a:xfrm>
            <a:off x="1270000" y="3225800"/>
            <a:ext cx="10464800" cy="3302000"/>
          </a:xfrm>
          <a:prstGeom prst="rect">
            <a:avLst/>
          </a:prstGeom>
        </p:spPr>
        <p:txBody>
          <a:bodyPr/>
          <a:lstStyle>
            <a:lvl1pPr>
              <a:tabLst>
                <a:tab pos="2984500" algn="l"/>
              </a:tabLst>
            </a:lvl1pPr>
          </a:lstStyle>
          <a:p>
            <a:pPr lvl="0">
              <a:defRPr sz="1800"/>
            </a:pPr>
            <a:r>
              <a:rPr sz="8000"/>
              <a:t>Titolo Testo</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lvl1pPr>
              <a:tabLst>
                <a:tab pos="2984500" algn="l"/>
              </a:tabLst>
            </a:lvl1pPr>
          </a:lstStyle>
          <a:p>
            <a:pPr lvl="0">
              <a:defRPr sz="1800"/>
            </a:pPr>
            <a:r>
              <a:rPr sz="8000"/>
              <a:t>Titolo Testo</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57" name="Shape 57"/>
          <p:cNvSpPr>
            <a:spLocks noGrp="1"/>
          </p:cNvSpPr>
          <p:nvPr>
            <p:ph type="body" idx="1"/>
          </p:nvPr>
        </p:nvSpPr>
        <p:spPr>
          <a:xfrm>
            <a:off x="952500" y="1270000"/>
            <a:ext cx="11099800" cy="7213600"/>
          </a:xfrm>
          <a:prstGeom prst="rect">
            <a:avLst/>
          </a:prstGeom>
        </p:spPr>
        <p:txBody>
          <a:bodyPr/>
          <a:lstStyle/>
          <a:p>
            <a:pPr lvl="0">
              <a:defRPr sz="1800"/>
            </a:pPr>
            <a:r>
              <a:rPr sz="3200"/>
              <a:t>Corpo livello uno</a:t>
            </a:r>
          </a:p>
          <a:p>
            <a:pPr lvl="1">
              <a:defRPr sz="1800"/>
            </a:pPr>
            <a:r>
              <a:rPr sz="3200"/>
              <a:t>Corpo livello due</a:t>
            </a:r>
          </a:p>
          <a:p>
            <a:pPr lvl="2">
              <a:defRPr sz="1800"/>
            </a:pPr>
            <a:r>
              <a:rPr sz="3200"/>
              <a:t>Corpo livello tre</a:t>
            </a:r>
          </a:p>
          <a:p>
            <a:pPr lvl="3">
              <a:defRPr sz="1800"/>
            </a:pPr>
            <a:r>
              <a:rPr sz="3200"/>
              <a:t>Corpo livello quattro</a:t>
            </a:r>
          </a:p>
          <a:p>
            <a:pPr lvl="4">
              <a:defRPr sz="1800"/>
            </a:pPr>
            <a:r>
              <a:rPr sz="3200"/>
              <a:t>Livello 5</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894080" y="9040144"/>
            <a:ext cx="2926080" cy="519289"/>
          </a:xfrm>
          <a:prstGeom prst="rect">
            <a:avLst/>
          </a:prstGeom>
        </p:spPr>
        <p:txBody>
          <a:bodyPr/>
          <a:lstStyle/>
          <a:p>
            <a:fld id="{836F0816-8548-441F-9AE2-EA6B2AB8A301}" type="datetimeFigureOut">
              <a:rPr lang="it-IT" smtClean="0"/>
              <a:t>05/11/18</a:t>
            </a:fld>
            <a:endParaRPr lang="it-IT"/>
          </a:p>
        </p:txBody>
      </p:sp>
      <p:sp>
        <p:nvSpPr>
          <p:cNvPr id="5" name="Footer Placeholder 4"/>
          <p:cNvSpPr>
            <a:spLocks noGrp="1"/>
          </p:cNvSpPr>
          <p:nvPr>
            <p:ph type="ftr" sz="quarter" idx="11"/>
          </p:nvPr>
        </p:nvSpPr>
        <p:spPr>
          <a:xfrm>
            <a:off x="4307840" y="9040144"/>
            <a:ext cx="4389120" cy="519289"/>
          </a:xfrm>
          <a:prstGeom prst="rect">
            <a:avLst/>
          </a:prstGeom>
        </p:spPr>
        <p:txBody>
          <a:bodyPr/>
          <a:lstStyle/>
          <a:p>
            <a:endParaRPr lang="it-IT"/>
          </a:p>
        </p:txBody>
      </p:sp>
      <p:sp>
        <p:nvSpPr>
          <p:cNvPr id="6" name="Slide Number Placeholder 5"/>
          <p:cNvSpPr>
            <a:spLocks noGrp="1"/>
          </p:cNvSpPr>
          <p:nvPr>
            <p:ph type="sldNum" sz="quarter" idx="12"/>
          </p:nvPr>
        </p:nvSpPr>
        <p:spPr>
          <a:xfrm>
            <a:off x="9184640" y="9040144"/>
            <a:ext cx="2926080" cy="519289"/>
          </a:xfrm>
          <a:prstGeom prst="rect">
            <a:avLst/>
          </a:prstGeom>
        </p:spPr>
        <p:txBody>
          <a:bodyPr/>
          <a:lstStyle/>
          <a:p>
            <a:fld id="{37D275BE-091C-4E13-BFDB-970535D5C0F5}" type="slidenum">
              <a:rPr lang="it-IT" smtClean="0"/>
              <a:t>‹n.›</a:t>
            </a:fld>
            <a:endParaRPr lang="it-IT"/>
          </a:p>
        </p:txBody>
      </p:sp>
    </p:spTree>
    <p:extLst>
      <p:ext uri="{BB962C8B-B14F-4D97-AF65-F5344CB8AC3E}">
        <p14:creationId xmlns:p14="http://schemas.microsoft.com/office/powerpoint/2010/main" val="3604830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650240" y="9040143"/>
            <a:ext cx="3034453" cy="519289"/>
          </a:xfrm>
          <a:prstGeom prst="rect">
            <a:avLst/>
          </a:prstGeom>
        </p:spPr>
        <p:txBody>
          <a:bodyPr lIns="130046" tIns="65023" rIns="130046" bIns="65023"/>
          <a:lstStyle/>
          <a:p>
            <a:fld id="{4CF49878-2C5B-44C4-BC2D-31CD0796EAD6}" type="datetimeFigureOut">
              <a:rPr lang="it-IT" smtClean="0"/>
              <a:pPr/>
              <a:t>05/11/18</a:t>
            </a:fld>
            <a:endParaRPr lang="it-IT"/>
          </a:p>
        </p:txBody>
      </p:sp>
      <p:sp>
        <p:nvSpPr>
          <p:cNvPr id="3" name="Segnaposto piè di pagina 2"/>
          <p:cNvSpPr>
            <a:spLocks noGrp="1"/>
          </p:cNvSpPr>
          <p:nvPr>
            <p:ph type="ftr" sz="quarter" idx="11"/>
          </p:nvPr>
        </p:nvSpPr>
        <p:spPr>
          <a:xfrm>
            <a:off x="4443307" y="9040143"/>
            <a:ext cx="4118187" cy="519289"/>
          </a:xfrm>
          <a:prstGeom prst="rect">
            <a:avLst/>
          </a:prstGeom>
        </p:spPr>
        <p:txBody>
          <a:bodyPr lIns="130046" tIns="65023" rIns="130046" bIns="65023"/>
          <a:lstStyle/>
          <a:p>
            <a:endParaRPr lang="it-IT"/>
          </a:p>
        </p:txBody>
      </p:sp>
      <p:sp>
        <p:nvSpPr>
          <p:cNvPr id="4" name="Segnaposto numero diapositiva 3"/>
          <p:cNvSpPr>
            <a:spLocks noGrp="1"/>
          </p:cNvSpPr>
          <p:nvPr>
            <p:ph type="sldNum" sz="quarter" idx="12"/>
          </p:nvPr>
        </p:nvSpPr>
        <p:spPr>
          <a:xfrm>
            <a:off x="9320107" y="9040143"/>
            <a:ext cx="3034453" cy="519289"/>
          </a:xfrm>
          <a:prstGeom prst="rect">
            <a:avLst/>
          </a:prstGeom>
        </p:spPr>
        <p:txBody>
          <a:bodyPr lIns="130046" tIns="65023" rIns="130046" bIns="65023"/>
          <a:lstStyle/>
          <a:p>
            <a:fld id="{E7C54986-CD0A-4CDD-84A9-06D84CFB2B0C}" type="slidenum">
              <a:rPr lang="it-IT" smtClean="0"/>
              <a:pPr/>
              <a:t>‹n.›</a:t>
            </a:fld>
            <a:endParaRPr lang="it-IT"/>
          </a:p>
        </p:txBody>
      </p:sp>
    </p:spTree>
    <p:extLst>
      <p:ext uri="{BB962C8B-B14F-4D97-AF65-F5344CB8AC3E}">
        <p14:creationId xmlns:p14="http://schemas.microsoft.com/office/powerpoint/2010/main" val="26892531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tabLst>
                <a:tab pos="2984500" algn="l"/>
              </a:tabLst>
            </a:lvl1pPr>
          </a:lstStyle>
          <a:p>
            <a:pPr lvl="0">
              <a:defRPr sz="1800"/>
            </a:pPr>
            <a:r>
              <a:rPr sz="8000"/>
              <a:t>Titolo Testo</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3200"/>
              <a:t>Corpo livello uno</a:t>
            </a:r>
          </a:p>
          <a:p>
            <a:pPr lvl="1">
              <a:defRPr sz="1800"/>
            </a:pPr>
            <a:r>
              <a:rPr sz="3200"/>
              <a:t>Corpo livello due</a:t>
            </a:r>
          </a:p>
          <a:p>
            <a:pPr lvl="2">
              <a:defRPr sz="1800"/>
            </a:pPr>
            <a:r>
              <a:rPr sz="3200"/>
              <a:t>Corpo livello tre</a:t>
            </a:r>
          </a:p>
          <a:p>
            <a:pPr lvl="3">
              <a:defRPr sz="1800"/>
            </a:pPr>
            <a:r>
              <a:rPr sz="3200"/>
              <a:t>Corpo livello quattro</a:t>
            </a:r>
          </a:p>
          <a:p>
            <a:pPr lvl="4">
              <a:defRPr sz="1800"/>
            </a:pPr>
            <a:r>
              <a:rPr sz="3200"/>
              <a:t>Livello 5</a:t>
            </a:r>
          </a:p>
        </p:txBody>
      </p:sp>
    </p:spTree>
  </p:cSld>
  <p:clrMap bg1="dk1" tx1="lt1" bg2="dk2" tx2="lt2" accent1="accent1" accent2="accent2" accent3="accent3" accent4="accent4" accent5="accent5" accent6="accent6" hlink="hlink" folHlink="folHlink"/>
  <p:sldLayoutIdLst>
    <p:sldLayoutId id="2147483651" r:id="rId1"/>
    <p:sldLayoutId id="2147483654" r:id="rId2"/>
    <p:sldLayoutId id="2147483656" r:id="rId3"/>
    <p:sldLayoutId id="2147483659" r:id="rId4"/>
    <p:sldLayoutId id="2147483660" r:id="rId5"/>
    <p:sldLayoutId id="2147483661" r:id="rId6"/>
    <p:sldLayoutId id="2147483662" r:id="rId7"/>
    <p:sldLayoutId id="2147483668" r:id="rId8"/>
    <p:sldLayoutId id="2147483670" r:id="rId9"/>
    <p:sldLayoutId id="2147483671" r:id="rId10"/>
    <p:sldLayoutId id="2147483672" r:id="rId11"/>
    <p:sldLayoutId id="2147483673" r:id="rId12"/>
  </p:sldLayoutIdLst>
  <p:transition xmlns:p14="http://schemas.microsoft.com/office/powerpoint/2010/main" spd="med"/>
  <p:txStyles>
    <p:titleStyle>
      <a:lvl1pPr defTabSz="584200">
        <a:tabLst>
          <a:tab pos="2984500" algn="l"/>
        </a:tabLst>
        <a:defRPr sz="8000">
          <a:latin typeface="+mn-lt"/>
          <a:ea typeface="+mn-ea"/>
          <a:cs typeface="+mn-cs"/>
          <a:sym typeface="Candara"/>
        </a:defRPr>
      </a:lvl1pPr>
      <a:lvl2pPr indent="228600" defTabSz="584200">
        <a:tabLst>
          <a:tab pos="2984500" algn="l"/>
        </a:tabLst>
        <a:defRPr sz="8000">
          <a:latin typeface="+mn-lt"/>
          <a:ea typeface="+mn-ea"/>
          <a:cs typeface="+mn-cs"/>
          <a:sym typeface="Candara"/>
        </a:defRPr>
      </a:lvl2pPr>
      <a:lvl3pPr indent="457200" defTabSz="584200">
        <a:tabLst>
          <a:tab pos="2984500" algn="l"/>
        </a:tabLst>
        <a:defRPr sz="8000">
          <a:latin typeface="+mn-lt"/>
          <a:ea typeface="+mn-ea"/>
          <a:cs typeface="+mn-cs"/>
          <a:sym typeface="Candara"/>
        </a:defRPr>
      </a:lvl3pPr>
      <a:lvl4pPr indent="685800" defTabSz="584200">
        <a:tabLst>
          <a:tab pos="2984500" algn="l"/>
        </a:tabLst>
        <a:defRPr sz="8000">
          <a:latin typeface="+mn-lt"/>
          <a:ea typeface="+mn-ea"/>
          <a:cs typeface="+mn-cs"/>
          <a:sym typeface="Candara"/>
        </a:defRPr>
      </a:lvl4pPr>
      <a:lvl5pPr indent="914400" defTabSz="584200">
        <a:tabLst>
          <a:tab pos="2984500" algn="l"/>
        </a:tabLst>
        <a:defRPr sz="8000">
          <a:latin typeface="+mn-lt"/>
          <a:ea typeface="+mn-ea"/>
          <a:cs typeface="+mn-cs"/>
          <a:sym typeface="Candara"/>
        </a:defRPr>
      </a:lvl5pPr>
      <a:lvl6pPr indent="1143000" defTabSz="584200">
        <a:tabLst>
          <a:tab pos="2984500" algn="l"/>
        </a:tabLst>
        <a:defRPr sz="8000">
          <a:latin typeface="+mn-lt"/>
          <a:ea typeface="+mn-ea"/>
          <a:cs typeface="+mn-cs"/>
          <a:sym typeface="Candara"/>
        </a:defRPr>
      </a:lvl6pPr>
      <a:lvl7pPr indent="1371600" defTabSz="584200">
        <a:tabLst>
          <a:tab pos="2984500" algn="l"/>
        </a:tabLst>
        <a:defRPr sz="8000">
          <a:latin typeface="+mn-lt"/>
          <a:ea typeface="+mn-ea"/>
          <a:cs typeface="+mn-cs"/>
          <a:sym typeface="Candara"/>
        </a:defRPr>
      </a:lvl7pPr>
      <a:lvl8pPr indent="1600200" defTabSz="584200">
        <a:tabLst>
          <a:tab pos="2984500" algn="l"/>
        </a:tabLst>
        <a:defRPr sz="8000">
          <a:latin typeface="+mn-lt"/>
          <a:ea typeface="+mn-ea"/>
          <a:cs typeface="+mn-cs"/>
          <a:sym typeface="Candara"/>
        </a:defRPr>
      </a:lvl8pPr>
      <a:lvl9pPr indent="1828800" defTabSz="584200">
        <a:tabLst>
          <a:tab pos="2984500" algn="l"/>
        </a:tabLst>
        <a:defRPr sz="8000">
          <a:latin typeface="+mn-lt"/>
          <a:ea typeface="+mn-ea"/>
          <a:cs typeface="+mn-cs"/>
          <a:sym typeface="Candara"/>
        </a:defRPr>
      </a:lvl9pPr>
    </p:titleStyle>
    <p:bodyStyle>
      <a:lvl1pPr marL="395111" indent="-395111" defTabSz="584200">
        <a:spcBef>
          <a:spcPts val="400"/>
        </a:spcBef>
        <a:buSzPct val="75000"/>
        <a:buChar char="•"/>
        <a:defRPr sz="3200">
          <a:latin typeface="+mn-lt"/>
          <a:ea typeface="+mn-ea"/>
          <a:cs typeface="+mn-cs"/>
          <a:sym typeface="Candara"/>
        </a:defRPr>
      </a:lvl1pPr>
      <a:lvl2pPr marL="839611" indent="-395111" defTabSz="584200">
        <a:spcBef>
          <a:spcPts val="400"/>
        </a:spcBef>
        <a:buSzPct val="75000"/>
        <a:buChar char="•"/>
        <a:defRPr sz="3200">
          <a:latin typeface="+mn-lt"/>
          <a:ea typeface="+mn-ea"/>
          <a:cs typeface="+mn-cs"/>
          <a:sym typeface="Candara"/>
        </a:defRPr>
      </a:lvl2pPr>
      <a:lvl3pPr marL="1284111" indent="-395111" defTabSz="584200">
        <a:spcBef>
          <a:spcPts val="400"/>
        </a:spcBef>
        <a:buSzPct val="75000"/>
        <a:buChar char="•"/>
        <a:defRPr sz="3200">
          <a:latin typeface="+mn-lt"/>
          <a:ea typeface="+mn-ea"/>
          <a:cs typeface="+mn-cs"/>
          <a:sym typeface="Candara"/>
        </a:defRPr>
      </a:lvl3pPr>
      <a:lvl4pPr marL="1728611" indent="-395111" defTabSz="584200">
        <a:spcBef>
          <a:spcPts val="400"/>
        </a:spcBef>
        <a:buSzPct val="75000"/>
        <a:buChar char="•"/>
        <a:defRPr sz="3200">
          <a:latin typeface="+mn-lt"/>
          <a:ea typeface="+mn-ea"/>
          <a:cs typeface="+mn-cs"/>
          <a:sym typeface="Candara"/>
        </a:defRPr>
      </a:lvl4pPr>
      <a:lvl5pPr marL="2173111" indent="-395111" defTabSz="584200">
        <a:spcBef>
          <a:spcPts val="400"/>
        </a:spcBef>
        <a:buSzPct val="75000"/>
        <a:buChar char="•"/>
        <a:defRPr sz="3200">
          <a:latin typeface="+mn-lt"/>
          <a:ea typeface="+mn-ea"/>
          <a:cs typeface="+mn-cs"/>
          <a:sym typeface="Candara"/>
        </a:defRPr>
      </a:lvl5pPr>
      <a:lvl6pPr marL="2617611" indent="-395111" defTabSz="584200">
        <a:spcBef>
          <a:spcPts val="400"/>
        </a:spcBef>
        <a:buSzPct val="75000"/>
        <a:buChar char="•"/>
        <a:defRPr sz="3200">
          <a:latin typeface="+mn-lt"/>
          <a:ea typeface="+mn-ea"/>
          <a:cs typeface="+mn-cs"/>
          <a:sym typeface="Candara"/>
        </a:defRPr>
      </a:lvl6pPr>
      <a:lvl7pPr marL="3062111" indent="-395111" defTabSz="584200">
        <a:spcBef>
          <a:spcPts val="400"/>
        </a:spcBef>
        <a:buSzPct val="75000"/>
        <a:buChar char="•"/>
        <a:defRPr sz="3200">
          <a:latin typeface="+mn-lt"/>
          <a:ea typeface="+mn-ea"/>
          <a:cs typeface="+mn-cs"/>
          <a:sym typeface="Candara"/>
        </a:defRPr>
      </a:lvl7pPr>
      <a:lvl8pPr marL="3506611" indent="-395111" defTabSz="584200">
        <a:spcBef>
          <a:spcPts val="400"/>
        </a:spcBef>
        <a:buSzPct val="75000"/>
        <a:buChar char="•"/>
        <a:defRPr sz="3200">
          <a:latin typeface="+mn-lt"/>
          <a:ea typeface="+mn-ea"/>
          <a:cs typeface="+mn-cs"/>
          <a:sym typeface="Candara"/>
        </a:defRPr>
      </a:lvl8pPr>
      <a:lvl9pPr marL="3951111" indent="-395111" defTabSz="584200">
        <a:spcBef>
          <a:spcPts val="400"/>
        </a:spcBef>
        <a:buSzPct val="75000"/>
        <a:buChar char="•"/>
        <a:defRPr sz="3200">
          <a:latin typeface="+mn-lt"/>
          <a:ea typeface="+mn-ea"/>
          <a:cs typeface="+mn-cs"/>
          <a:sym typeface="Candara"/>
        </a:defRPr>
      </a:lvl9pPr>
    </p:bodyStyle>
    <p:otherStyle>
      <a:lvl1pPr algn="ctr" defTabSz="584200">
        <a:defRPr>
          <a:solidFill>
            <a:schemeClr val="tx1"/>
          </a:solidFill>
          <a:latin typeface="+mn-lt"/>
          <a:ea typeface="+mn-ea"/>
          <a:cs typeface="+mn-cs"/>
          <a:sym typeface="Candara"/>
        </a:defRPr>
      </a:lvl1pPr>
      <a:lvl2pPr indent="228600" algn="ctr" defTabSz="584200">
        <a:defRPr>
          <a:solidFill>
            <a:schemeClr val="tx1"/>
          </a:solidFill>
          <a:latin typeface="+mn-lt"/>
          <a:ea typeface="+mn-ea"/>
          <a:cs typeface="+mn-cs"/>
          <a:sym typeface="Candara"/>
        </a:defRPr>
      </a:lvl2pPr>
      <a:lvl3pPr indent="457200" algn="ctr" defTabSz="584200">
        <a:defRPr>
          <a:solidFill>
            <a:schemeClr val="tx1"/>
          </a:solidFill>
          <a:latin typeface="+mn-lt"/>
          <a:ea typeface="+mn-ea"/>
          <a:cs typeface="+mn-cs"/>
          <a:sym typeface="Candara"/>
        </a:defRPr>
      </a:lvl3pPr>
      <a:lvl4pPr indent="685800" algn="ctr" defTabSz="584200">
        <a:defRPr>
          <a:solidFill>
            <a:schemeClr val="tx1"/>
          </a:solidFill>
          <a:latin typeface="+mn-lt"/>
          <a:ea typeface="+mn-ea"/>
          <a:cs typeface="+mn-cs"/>
          <a:sym typeface="Candara"/>
        </a:defRPr>
      </a:lvl4pPr>
      <a:lvl5pPr indent="914400" algn="ctr" defTabSz="584200">
        <a:defRPr>
          <a:solidFill>
            <a:schemeClr val="tx1"/>
          </a:solidFill>
          <a:latin typeface="+mn-lt"/>
          <a:ea typeface="+mn-ea"/>
          <a:cs typeface="+mn-cs"/>
          <a:sym typeface="Candara"/>
        </a:defRPr>
      </a:lvl5pPr>
      <a:lvl6pPr indent="1143000" algn="ctr" defTabSz="584200">
        <a:defRPr>
          <a:solidFill>
            <a:schemeClr val="tx1"/>
          </a:solidFill>
          <a:latin typeface="+mn-lt"/>
          <a:ea typeface="+mn-ea"/>
          <a:cs typeface="+mn-cs"/>
          <a:sym typeface="Candara"/>
        </a:defRPr>
      </a:lvl6pPr>
      <a:lvl7pPr indent="1371600" algn="ctr" defTabSz="584200">
        <a:defRPr>
          <a:solidFill>
            <a:schemeClr val="tx1"/>
          </a:solidFill>
          <a:latin typeface="+mn-lt"/>
          <a:ea typeface="+mn-ea"/>
          <a:cs typeface="+mn-cs"/>
          <a:sym typeface="Candara"/>
        </a:defRPr>
      </a:lvl7pPr>
      <a:lvl8pPr indent="1600200" algn="ctr" defTabSz="584200">
        <a:defRPr>
          <a:solidFill>
            <a:schemeClr val="tx1"/>
          </a:solidFill>
          <a:latin typeface="+mn-lt"/>
          <a:ea typeface="+mn-ea"/>
          <a:cs typeface="+mn-cs"/>
          <a:sym typeface="Candara"/>
        </a:defRPr>
      </a:lvl8pPr>
      <a:lvl9pPr indent="1828800" algn="ctr" defTabSz="584200">
        <a:defRPr>
          <a:solidFill>
            <a:schemeClr val="tx1"/>
          </a:solidFill>
          <a:latin typeface="+mn-lt"/>
          <a:ea typeface="+mn-ea"/>
          <a:cs typeface="+mn-cs"/>
          <a:sym typeface="Candar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hyperlink" Target="http://www.ChildTrauma.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medium.com/@smukherj2000?source=post_header_lockup" TargetMode="External"/><Relationship Id="rId3" Type="http://schemas.openxmlformats.org/officeDocument/2006/relationships/hyperlink" Target="https://medium.com/wordsthatmatte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package" Target="../embeddings/Documento_di_Microsoft_Word1.docx"/><Relationship Id="rId4" Type="http://schemas.openxmlformats.org/officeDocument/2006/relationships/image" Target="../media/image23.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0.png"/><Relationship Id="rId5" Type="http://schemas.openxmlformats.org/officeDocument/2006/relationships/image" Target="../media/image11.png"/><Relationship Id="rId1" Type="http://schemas.microsoft.com/office/2007/relationships/media" Target="../media/media1.wav"/><Relationship Id="rId2" Type="http://schemas.openxmlformats.org/officeDocument/2006/relationships/audio" Target="../media/media1.wav"/></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0.xml"/><Relationship Id="rId2" Type="http://schemas.openxmlformats.org/officeDocument/2006/relationships/image" Target="../media/image2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tags" Target="../tags/tag1.xml"/><Relationship Id="rId2"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2.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 Id="rId3"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7.e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image" Target="../media/image1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6.png"/><Relationship Id="rId11" Type="http://schemas.openxmlformats.org/officeDocument/2006/relationships/image" Target="../media/image47.png"/><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www.coe.int/en/web/children/child-friendly-justice" TargetMode="External"/><Relationship Id="rId4" Type="http://schemas.openxmlformats.org/officeDocument/2006/relationships/hyperlink" Target="https://www.unicef-irc.org/article/1620/" TargetMode="External"/><Relationship Id="rId1" Type="http://schemas.openxmlformats.org/officeDocument/2006/relationships/slideLayout" Target="../slideLayouts/slideLayout1.xml"/><Relationship Id="rId2" Type="http://schemas.openxmlformats.org/officeDocument/2006/relationships/hyperlink" Target="http://www.unric.org/it/agenda-2030"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8003"/>
        </a:solidFill>
        <a:effectLst/>
      </p:bgPr>
    </p:bg>
    <p:spTree>
      <p:nvGrpSpPr>
        <p:cNvPr id="1" name=""/>
        <p:cNvGrpSpPr/>
        <p:nvPr/>
      </p:nvGrpSpPr>
      <p:grpSpPr>
        <a:xfrm>
          <a:off x="0" y="0"/>
          <a:ext cx="0" cy="0"/>
          <a:chOff x="0" y="0"/>
          <a:chExt cx="0" cy="0"/>
        </a:xfrm>
      </p:grpSpPr>
      <p:sp>
        <p:nvSpPr>
          <p:cNvPr id="70" name="Shape 70"/>
          <p:cNvSpPr/>
          <p:nvPr/>
        </p:nvSpPr>
        <p:spPr>
          <a:xfrm>
            <a:off x="647700" y="647700"/>
            <a:ext cx="3178076" cy="11303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lnSpc>
                <a:spcPts val="2200"/>
              </a:lnSpc>
              <a:spcBef>
                <a:spcPts val="2200"/>
              </a:spcBef>
              <a:defRPr>
                <a:solidFill>
                  <a:srgbClr val="000000"/>
                </a:solidFill>
              </a:defRPr>
            </a:pPr>
            <a:r>
              <a:rPr lang="it-IT" dirty="0" smtClean="0">
                <a:solidFill>
                  <a:schemeClr val="bg1"/>
                </a:solidFill>
              </a:rPr>
              <a:t>Torino</a:t>
            </a:r>
            <a:endParaRPr lang="it-IT" dirty="0" smtClean="0">
              <a:solidFill>
                <a:schemeClr val="bg1"/>
              </a:solidFill>
            </a:endParaRPr>
          </a:p>
          <a:p>
            <a:pPr lvl="0">
              <a:lnSpc>
                <a:spcPts val="2200"/>
              </a:lnSpc>
              <a:spcBef>
                <a:spcPts val="2200"/>
              </a:spcBef>
              <a:defRPr>
                <a:solidFill>
                  <a:srgbClr val="000000"/>
                </a:solidFill>
              </a:defRPr>
            </a:pPr>
            <a:r>
              <a:rPr lang="it-IT" dirty="0" smtClean="0">
                <a:solidFill>
                  <a:schemeClr val="bg1"/>
                </a:solidFill>
              </a:rPr>
              <a:t>05</a:t>
            </a:r>
            <a:r>
              <a:rPr lang="it-IT" dirty="0" smtClean="0">
                <a:solidFill>
                  <a:schemeClr val="bg1"/>
                </a:solidFill>
              </a:rPr>
              <a:t> </a:t>
            </a:r>
            <a:r>
              <a:rPr lang="it-IT" dirty="0" smtClean="0">
                <a:solidFill>
                  <a:schemeClr val="bg1"/>
                </a:solidFill>
              </a:rPr>
              <a:t>novem</a:t>
            </a:r>
            <a:r>
              <a:rPr lang="it-IT" dirty="0" smtClean="0">
                <a:solidFill>
                  <a:schemeClr val="bg1"/>
                </a:solidFill>
              </a:rPr>
              <a:t>bre </a:t>
            </a:r>
            <a:r>
              <a:rPr lang="it-IT" dirty="0" smtClean="0">
                <a:solidFill>
                  <a:schemeClr val="bg1"/>
                </a:solidFill>
              </a:rPr>
              <a:t>2018</a:t>
            </a:r>
            <a:endParaRPr dirty="0">
              <a:solidFill>
                <a:schemeClr val="bg1"/>
              </a:solidFill>
            </a:endParaRPr>
          </a:p>
        </p:txBody>
      </p:sp>
      <p:sp>
        <p:nvSpPr>
          <p:cNvPr id="71" name="Shape 71"/>
          <p:cNvSpPr/>
          <p:nvPr/>
        </p:nvSpPr>
        <p:spPr>
          <a:xfrm>
            <a:off x="1237323" y="1961494"/>
            <a:ext cx="10464800" cy="3431696"/>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nSpc>
                <a:spcPct val="100000"/>
              </a:lnSpc>
              <a:defRPr sz="5000"/>
            </a:lvl1pPr>
          </a:lstStyle>
          <a:p>
            <a:pPr marL="182563" algn="ctr" defTabSz="914400">
              <a:defRPr/>
            </a:pPr>
            <a:endParaRPr lang="it-IT" sz="4000" dirty="0"/>
          </a:p>
          <a:p>
            <a:pPr marL="182563" algn="ctr" defTabSz="914400">
              <a:defRPr/>
            </a:pPr>
            <a:endParaRPr lang="it-IT" sz="4000" spc="-30" dirty="0">
              <a:solidFill>
                <a:schemeClr val="bg1"/>
              </a:solidFill>
              <a:latin typeface="Candara" pitchFamily="34" charset="0"/>
            </a:endParaRPr>
          </a:p>
          <a:p>
            <a:pPr marL="182563" algn="ctr" defTabSz="914400">
              <a:defRPr/>
            </a:pPr>
            <a:r>
              <a:rPr lang="it-IT" sz="4000" spc="-30" dirty="0" smtClean="0">
                <a:solidFill>
                  <a:schemeClr val="bg1"/>
                </a:solidFill>
                <a:latin typeface="Candara" pitchFamily="34" charset="0"/>
              </a:rPr>
              <a:t>La sfida del sostegno alle famiglie oggi</a:t>
            </a:r>
            <a:endParaRPr lang="it-IT" sz="4000" spc="-30" dirty="0" smtClean="0">
              <a:solidFill>
                <a:schemeClr val="bg1"/>
              </a:solidFill>
              <a:latin typeface="Candara" pitchFamily="34" charset="0"/>
            </a:endParaRPr>
          </a:p>
          <a:p>
            <a:pPr marL="182563" algn="ctr" defTabSz="914400">
              <a:defRPr/>
            </a:pPr>
            <a:endParaRPr lang="it-IT" sz="4000" spc="-30" dirty="0" smtClean="0">
              <a:solidFill>
                <a:schemeClr val="bg1"/>
              </a:solidFill>
              <a:latin typeface="Candara" pitchFamily="34" charset="0"/>
            </a:endParaRPr>
          </a:p>
          <a:p>
            <a:pPr marL="182563" algn="ctr" defTabSz="914400">
              <a:defRPr/>
            </a:pPr>
            <a:r>
              <a:rPr lang="it-IT" sz="2800" spc="-30" dirty="0" smtClean="0">
                <a:solidFill>
                  <a:schemeClr val="bg1"/>
                </a:solidFill>
                <a:latin typeface="Candara" pitchFamily="34" charset="0"/>
              </a:rPr>
              <a:t>Paola Milani, </a:t>
            </a:r>
            <a:endParaRPr lang="it-IT" sz="2800" spc="-30" dirty="0" smtClean="0">
              <a:solidFill>
                <a:schemeClr val="bg1"/>
              </a:solidFill>
              <a:latin typeface="Candara" pitchFamily="34" charset="0"/>
            </a:endParaRPr>
          </a:p>
          <a:p>
            <a:pPr marL="182563" algn="ctr" defTabSz="914400">
              <a:defRPr/>
            </a:pPr>
            <a:r>
              <a:rPr lang="it-IT" sz="2800" spc="-30" dirty="0" smtClean="0">
                <a:solidFill>
                  <a:schemeClr val="bg1"/>
                </a:solidFill>
                <a:latin typeface="Candara" pitchFamily="34" charset="0"/>
              </a:rPr>
              <a:t>Università </a:t>
            </a:r>
            <a:r>
              <a:rPr lang="it-IT" sz="2800" spc="-30" dirty="0" smtClean="0">
                <a:solidFill>
                  <a:schemeClr val="bg1"/>
                </a:solidFill>
                <a:latin typeface="Candara" pitchFamily="34" charset="0"/>
              </a:rPr>
              <a:t>di </a:t>
            </a:r>
            <a:r>
              <a:rPr lang="it-IT" sz="2800" spc="-30" dirty="0" smtClean="0">
                <a:solidFill>
                  <a:schemeClr val="bg1"/>
                </a:solidFill>
                <a:latin typeface="Candara" pitchFamily="34" charset="0"/>
              </a:rPr>
              <a:t>Padova, </a:t>
            </a:r>
            <a:r>
              <a:rPr lang="it-IT" sz="2800" spc="-30" dirty="0" err="1" smtClean="0">
                <a:solidFill>
                  <a:schemeClr val="bg1"/>
                </a:solidFill>
                <a:latin typeface="Candara" pitchFamily="34" charset="0"/>
              </a:rPr>
              <a:t>LabRIEF</a:t>
            </a:r>
            <a:endParaRPr lang="it-IT" sz="2800" spc="-30" dirty="0" smtClean="0">
              <a:solidFill>
                <a:schemeClr val="bg1"/>
              </a:solidFill>
              <a:latin typeface="Candara" pitchFamily="34" charset="0"/>
            </a:endParaRPr>
          </a:p>
          <a:p>
            <a:endParaRPr lang="it-IT" sz="4400" dirty="0"/>
          </a:p>
          <a:p>
            <a:pPr lvl="0">
              <a:defRPr sz="1800">
                <a:solidFill>
                  <a:srgbClr val="000000"/>
                </a:solidFill>
              </a:defRPr>
            </a:pPr>
            <a:endParaRPr sz="4400" dirty="0">
              <a:solidFill>
                <a:srgbClr val="FFFFFF"/>
              </a:solidFill>
              <a:effectLst>
                <a:outerShdw blurRad="38100" dist="38100" dir="2700000" algn="tl">
                  <a:srgbClr val="000000">
                    <a:alpha val="43137"/>
                  </a:srgbClr>
                </a:outerShdw>
              </a:effectLst>
            </a:endParaRPr>
          </a:p>
        </p:txBody>
      </p:sp>
      <p:sp>
        <p:nvSpPr>
          <p:cNvPr id="73" name="Shape 73"/>
          <p:cNvSpPr/>
          <p:nvPr/>
        </p:nvSpPr>
        <p:spPr>
          <a:xfrm>
            <a:off x="5080000" y="647700"/>
            <a:ext cx="3178076" cy="11303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nSpc>
                <a:spcPts val="2200"/>
              </a:lnSpc>
              <a:spcBef>
                <a:spcPts val="2200"/>
              </a:spcBef>
            </a:lvl1pPr>
          </a:lstStyle>
          <a:p>
            <a:pPr lvl="0">
              <a:defRPr>
                <a:solidFill>
                  <a:srgbClr val="000000"/>
                </a:solidFill>
              </a:defRPr>
            </a:pPr>
            <a:endParaRPr dirty="0">
              <a:solidFill>
                <a:schemeClr val="bg1"/>
              </a:solidFill>
            </a:endParaRPr>
          </a:p>
        </p:txBody>
      </p:sp>
      <p:sp>
        <p:nvSpPr>
          <p:cNvPr id="74" name="Shape 74"/>
          <p:cNvSpPr/>
          <p:nvPr/>
        </p:nvSpPr>
        <p:spPr>
          <a:xfrm>
            <a:off x="8890000" y="647700"/>
            <a:ext cx="3178076" cy="11303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nSpc>
                <a:spcPts val="2200"/>
              </a:lnSpc>
              <a:spcBef>
                <a:spcPts val="2200"/>
              </a:spcBef>
            </a:lvl1pPr>
          </a:lstStyle>
          <a:p>
            <a:pPr lvl="0">
              <a:defRPr>
                <a:solidFill>
                  <a:srgbClr val="000000"/>
                </a:solidFill>
              </a:defRPr>
            </a:pPr>
            <a:endParaRPr dirty="0">
              <a:solidFill>
                <a:srgbClr val="FFFFFF"/>
              </a:solidFill>
            </a:endParaRPr>
          </a:p>
        </p:txBody>
      </p:sp>
      <p:pic>
        <p:nvPicPr>
          <p:cNvPr id="9" name="SigilloLogoLAST_OK_W.pdf"/>
          <p:cNvPicPr/>
          <p:nvPr/>
        </p:nvPicPr>
        <p:blipFill>
          <a:blip r:embed="rId2" cstate="print">
            <a:extLst/>
          </a:blip>
          <a:srcRect/>
          <a:stretch>
            <a:fillRect/>
          </a:stretch>
        </p:blipFill>
        <p:spPr>
          <a:xfrm>
            <a:off x="658606" y="7585604"/>
            <a:ext cx="2086108" cy="932575"/>
          </a:xfrm>
          <a:prstGeom prst="rect">
            <a:avLst/>
          </a:prstGeom>
          <a:ln w="12700">
            <a:miter lim="400000"/>
          </a:ln>
        </p:spPr>
      </p:pic>
      <p:pic>
        <p:nvPicPr>
          <p:cNvPr id="10" name="PIPPI_LOGO_W.pdf"/>
          <p:cNvPicPr/>
          <p:nvPr/>
        </p:nvPicPr>
        <p:blipFill>
          <a:blip r:embed="rId3" cstate="print">
            <a:extLst/>
          </a:blip>
          <a:stretch>
            <a:fillRect/>
          </a:stretch>
        </p:blipFill>
        <p:spPr>
          <a:xfrm>
            <a:off x="3383000" y="7630028"/>
            <a:ext cx="1462708" cy="843312"/>
          </a:xfrm>
          <a:prstGeom prst="rect">
            <a:avLst/>
          </a:prstGeom>
          <a:ln w="12700">
            <a:miter lim="400000"/>
          </a:ln>
        </p:spPr>
      </p:pic>
      <p:sp>
        <p:nvSpPr>
          <p:cNvPr id="11" name="Shape 19"/>
          <p:cNvSpPr/>
          <p:nvPr/>
        </p:nvSpPr>
        <p:spPr>
          <a:xfrm flipV="1">
            <a:off x="5490331" y="7499350"/>
            <a:ext cx="1" cy="1130300"/>
          </a:xfrm>
          <a:prstGeom prst="line">
            <a:avLst/>
          </a:prstGeom>
          <a:ln w="12700">
            <a:solidFill>
              <a:srgbClr val="FFFFFF"/>
            </a:solidFill>
            <a:miter lim="400000"/>
          </a:ln>
        </p:spPr>
        <p:txBody>
          <a:bodyPr lIns="0" tIns="0" rIns="0" bIns="0" anchor="ctr"/>
          <a:lstStyle/>
          <a:p>
            <a:pPr lvl="0" algn="ctr">
              <a:lnSpc>
                <a:spcPct val="100000"/>
              </a:lnSpc>
              <a:defRPr sz="2400">
                <a:solidFill>
                  <a:srgbClr val="000000"/>
                </a:solidFill>
                <a:latin typeface="Helvetica Light"/>
                <a:ea typeface="Helvetica Light"/>
                <a:cs typeface="Helvetica Light"/>
                <a:sym typeface="Helvetica Light"/>
              </a:defRPr>
            </a:pPr>
            <a:endParaRPr/>
          </a:p>
        </p:txBody>
      </p:sp>
      <p:sp>
        <p:nvSpPr>
          <p:cNvPr id="12" name="Shape 20"/>
          <p:cNvSpPr/>
          <p:nvPr/>
        </p:nvSpPr>
        <p:spPr>
          <a:xfrm flipV="1">
            <a:off x="3064631" y="7499350"/>
            <a:ext cx="1" cy="1130300"/>
          </a:xfrm>
          <a:prstGeom prst="line">
            <a:avLst/>
          </a:prstGeom>
          <a:ln w="12700">
            <a:solidFill>
              <a:srgbClr val="FFFFFF"/>
            </a:solidFill>
            <a:miter lim="400000"/>
          </a:ln>
        </p:spPr>
        <p:txBody>
          <a:bodyPr lIns="0" tIns="0" rIns="0" bIns="0" anchor="ctr"/>
          <a:lstStyle/>
          <a:p>
            <a:pPr lvl="0" algn="ctr">
              <a:lnSpc>
                <a:spcPct val="100000"/>
              </a:lnSpc>
              <a:defRPr sz="2400">
                <a:solidFill>
                  <a:srgbClr val="000000"/>
                </a:solidFill>
                <a:latin typeface="Helvetica Light"/>
                <a:ea typeface="Helvetica Light"/>
                <a:cs typeface="Helvetica Light"/>
                <a:sym typeface="Helvetica Light"/>
              </a:defRPr>
            </a:pPr>
            <a:endParaRPr/>
          </a:p>
        </p:txBody>
      </p:sp>
      <p:pic>
        <p:nvPicPr>
          <p:cNvPr id="13" name="Immagine 12"/>
          <p:cNvPicPr>
            <a:picLocks noChangeAspect="1"/>
          </p:cNvPicPr>
          <p:nvPr/>
        </p:nvPicPr>
        <p:blipFill>
          <a:blip r:embed="rId4"/>
          <a:stretch>
            <a:fillRect/>
          </a:stretch>
        </p:blipFill>
        <p:spPr>
          <a:xfrm>
            <a:off x="10178945" y="4629288"/>
            <a:ext cx="3046356" cy="4353650"/>
          </a:xfrm>
          <a:prstGeom prst="rect">
            <a:avLst/>
          </a:prstGeom>
        </p:spPr>
      </p:pic>
      <p:pic>
        <p:nvPicPr>
          <p:cNvPr id="2" name="Immagine 1" descr="ML-Vertical-B&amp;W.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3476" y="7270525"/>
            <a:ext cx="1559321" cy="1559321"/>
          </a:xfrm>
          <a:prstGeom prst="rect">
            <a:avLst/>
          </a:prstGeom>
        </p:spPr>
      </p:pic>
      <p:sp>
        <p:nvSpPr>
          <p:cNvPr id="14" name="Shape 70"/>
          <p:cNvSpPr/>
          <p:nvPr/>
        </p:nvSpPr>
        <p:spPr>
          <a:xfrm>
            <a:off x="8524047" y="671745"/>
            <a:ext cx="3178076" cy="11303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lnSpc>
                <a:spcPts val="2200"/>
              </a:lnSpc>
              <a:spcBef>
                <a:spcPts val="2200"/>
              </a:spcBef>
              <a:defRPr>
                <a:solidFill>
                  <a:srgbClr val="000000"/>
                </a:solidFill>
              </a:defRPr>
            </a:pPr>
            <a:r>
              <a:rPr lang="it-IT" dirty="0" smtClean="0">
                <a:solidFill>
                  <a:schemeClr val="bg1"/>
                </a:solidFill>
              </a:rPr>
              <a:t>Regione Piemonte</a:t>
            </a:r>
            <a:endParaRPr dirty="0">
              <a:solidFill>
                <a:schemeClr val="bg1"/>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defRPr/>
            </a:pPr>
            <a:endParaRPr lang="en-GB"/>
          </a:p>
        </p:txBody>
      </p:sp>
      <p:pic>
        <p:nvPicPr>
          <p:cNvPr id="7" name="Segnaposto contenuto 6" descr="HCDC_Levitt-Plasticity-Curve_SHARE.png"/>
          <p:cNvPicPr>
            <a:picLocks noGrp="1" noChangeAspect="1"/>
          </p:cNvPicPr>
          <p:nvPr>
            <p:ph idx="1"/>
          </p:nvPr>
        </p:nvPicPr>
        <p:blipFill>
          <a:blip r:embed="rId2">
            <a:extLst>
              <a:ext uri="{28A0092B-C50C-407E-A947-70E740481C1C}">
                <a14:useLocalDpi xmlns:a14="http://schemas.microsoft.com/office/drawing/2010/main" val="0"/>
              </a:ext>
            </a:extLst>
          </a:blip>
          <a:srcRect l="-13999" r="-13999"/>
          <a:stretch>
            <a:fillRect/>
          </a:stretch>
        </p:blipFill>
        <p:spPr>
          <a:xfrm>
            <a:off x="-1007929" y="1"/>
            <a:ext cx="15317725" cy="8828884"/>
          </a:xfrm>
        </p:spPr>
      </p:pic>
      <p:sp>
        <p:nvSpPr>
          <p:cNvPr id="2" name="Rettangolo 1"/>
          <p:cNvSpPr/>
          <p:nvPr/>
        </p:nvSpPr>
        <p:spPr>
          <a:xfrm>
            <a:off x="622897" y="8828885"/>
            <a:ext cx="10829655" cy="923330"/>
          </a:xfrm>
          <a:prstGeom prst="rect">
            <a:avLst/>
          </a:prstGeom>
        </p:spPr>
        <p:txBody>
          <a:bodyPr wrap="square">
            <a:spAutoFit/>
          </a:bodyPr>
          <a:lstStyle/>
          <a:p>
            <a:pPr>
              <a:lnSpc>
                <a:spcPct val="100000"/>
              </a:lnSpc>
            </a:pPr>
            <a:r>
              <a:rPr lang="it-IT" dirty="0">
                <a:solidFill>
                  <a:srgbClr val="151618"/>
                </a:solidFill>
              </a:rPr>
              <a:t>Un quarto dell’architettura del cervello viene modellata durante la gravidanza, i restanti ¾ dopo. </a:t>
            </a:r>
          </a:p>
          <a:p>
            <a:pPr>
              <a:lnSpc>
                <a:spcPct val="100000"/>
              </a:lnSpc>
            </a:pPr>
            <a:r>
              <a:rPr lang="it-IT" dirty="0">
                <a:solidFill>
                  <a:srgbClr val="151618"/>
                </a:solidFill>
              </a:rPr>
              <a:t>Gran parte di questi 3/4 viene modellata nei primi tre anni dopo la nascita, ma la finestra di opportunità per il suo sviluppo non termina con il terzo compleanno di un bambino: i primi mille giorni </a:t>
            </a:r>
            <a:r>
              <a:rPr lang="it-IT" b="1" dirty="0">
                <a:solidFill>
                  <a:srgbClr val="FF6600"/>
                </a:solidFill>
              </a:rPr>
              <a:t>e oltre</a:t>
            </a:r>
            <a:endParaRPr lang="en-GB" b="1" dirty="0">
              <a:solidFill>
                <a:srgbClr val="FF6600"/>
              </a:solidFill>
            </a:endParaRPr>
          </a:p>
        </p:txBody>
      </p:sp>
    </p:spTree>
    <p:extLst>
      <p:ext uri="{BB962C8B-B14F-4D97-AF65-F5344CB8AC3E}">
        <p14:creationId xmlns:p14="http://schemas.microsoft.com/office/powerpoint/2010/main" val="11906162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296390" y="327515"/>
            <a:ext cx="11099800" cy="2159000"/>
          </a:xfrm>
        </p:spPr>
        <p:txBody>
          <a:bodyPr>
            <a:normAutofit/>
          </a:bodyPr>
          <a:lstStyle/>
          <a:p>
            <a:r>
              <a:rPr lang="en-GB" sz="3600" dirty="0" err="1" smtClean="0"/>
              <a:t>Ricerche</a:t>
            </a:r>
            <a:r>
              <a:rPr lang="en-GB" sz="3600" dirty="0" smtClean="0"/>
              <a:t> </a:t>
            </a:r>
            <a:r>
              <a:rPr lang="en-GB" sz="3600" dirty="0" err="1" smtClean="0"/>
              <a:t>neuroscientifiche</a:t>
            </a:r>
            <a:r>
              <a:rPr lang="en-GB" sz="3600" dirty="0" smtClean="0"/>
              <a:t> </a:t>
            </a:r>
            <a:r>
              <a:rPr lang="en-GB" sz="3600" dirty="0" err="1" smtClean="0"/>
              <a:t>sulla</a:t>
            </a:r>
            <a:r>
              <a:rPr lang="en-GB" sz="3600" dirty="0" smtClean="0"/>
              <a:t> </a:t>
            </a:r>
            <a:r>
              <a:rPr lang="en-GB" sz="3600" dirty="0" err="1" smtClean="0"/>
              <a:t>plasticità</a:t>
            </a:r>
            <a:r>
              <a:rPr lang="en-GB" sz="3600" dirty="0" smtClean="0"/>
              <a:t> </a:t>
            </a:r>
            <a:r>
              <a:rPr lang="en-GB" sz="3600" dirty="0" err="1" smtClean="0"/>
              <a:t>cerebrale</a:t>
            </a:r>
            <a:endParaRPr lang="en-GB" sz="3600" dirty="0"/>
          </a:p>
        </p:txBody>
      </p:sp>
      <p:pic>
        <p:nvPicPr>
          <p:cNvPr id="9" name="Content Placeholder 3" descr="effect-of-neglect-on-childs-brain.png"/>
          <p:cNvPicPr>
            <a:picLocks noGrp="1"/>
          </p:cNvPicPr>
          <p:nvPr>
            <p:ph sz="half" idx="4294967295"/>
          </p:nvPr>
        </p:nvPicPr>
        <p:blipFill>
          <a:blip r:embed="rId2">
            <a:extLst>
              <a:ext uri="{28A0092B-C50C-407E-A947-70E740481C1C}">
                <a14:useLocalDpi xmlns:a14="http://schemas.microsoft.com/office/drawing/2010/main" val="0"/>
              </a:ext>
            </a:extLst>
          </a:blip>
          <a:srcRect t="-33861" b="-33861"/>
          <a:stretch>
            <a:fillRect/>
          </a:stretch>
        </p:blipFill>
        <p:spPr>
          <a:xfrm>
            <a:off x="0" y="2603500"/>
            <a:ext cx="5837238" cy="6731000"/>
          </a:xfrm>
          <a:prstGeom prst="rect">
            <a:avLst/>
          </a:prstGeom>
        </p:spPr>
      </p:pic>
      <p:sp>
        <p:nvSpPr>
          <p:cNvPr id="5" name="Segnaposto contenuto 4"/>
          <p:cNvSpPr>
            <a:spLocks noGrp="1"/>
          </p:cNvSpPr>
          <p:nvPr>
            <p:ph sz="half" idx="4294967295"/>
          </p:nvPr>
        </p:nvSpPr>
        <p:spPr>
          <a:xfrm>
            <a:off x="6652330" y="2333704"/>
            <a:ext cx="5834062" cy="6759575"/>
          </a:xfrm>
        </p:spPr>
        <p:txBody>
          <a:bodyPr/>
          <a:lstStyle/>
          <a:p>
            <a:pPr marL="0" indent="0">
              <a:buNone/>
            </a:pPr>
            <a:r>
              <a:rPr lang="it-IT" dirty="0" smtClean="0">
                <a:solidFill>
                  <a:srgbClr val="151618"/>
                </a:solidFill>
              </a:rPr>
              <a:t>ECD: lo </a:t>
            </a:r>
            <a:r>
              <a:rPr lang="it-IT" dirty="0">
                <a:solidFill>
                  <a:srgbClr val="151618"/>
                </a:solidFill>
              </a:rPr>
              <a:t>sviluppo positivo dei bambini si fonda, sin dalla nascita, su ambienti familiari caldi e responsivi e relazioni supportanti che garantiscono l’attivazione di circuiti cerebrali robusti, che a loro volta rendono possibile l’emergere delle diverse capacità umane, edificando le basi della salute fisica e mentale e, in ultima analisi, del benessere, anche economico.</a:t>
            </a:r>
            <a:endParaRPr lang="en-GB" dirty="0"/>
          </a:p>
        </p:txBody>
      </p:sp>
      <p:sp>
        <p:nvSpPr>
          <p:cNvPr id="95" name="Shape 95"/>
          <p:cNvSpPr>
            <a:spLocks noGrp="1"/>
          </p:cNvSpPr>
          <p:nvPr>
            <p:ph type="sldNum" sz="quarter" idx="4294967295"/>
          </p:nvPr>
        </p:nvSpPr>
        <p:spPr>
          <a:xfrm>
            <a:off x="10079038" y="9040813"/>
            <a:ext cx="2925762" cy="519112"/>
          </a:xfrm>
          <a:prstGeom prst="rect">
            <a:avLst/>
          </a:prstGeom>
          <a:extLst>
            <a:ext uri="{C572A759-6A51-4108-AA02-DFA0A04FC94B}">
              <ma14:wrappingTextBoxFlag xmlns:ma14="http://schemas.microsoft.com/office/mac/drawingml/2011/main" val="1"/>
            </a:ext>
          </a:extLst>
        </p:spPr>
        <p:txBody>
          <a:bodyPr lIns="130046" tIns="65023" rIns="130046" bIns="65023"/>
          <a:lstStyle/>
          <a:p>
            <a:pPr lvl="0">
              <a:defRPr>
                <a:solidFill>
                  <a:srgbClr val="000000"/>
                </a:solidFill>
              </a:defRPr>
            </a:pPr>
            <a:fld id="{86CB4B4D-7CA3-9044-876B-883B54F8677D}" type="slidenum">
              <a:rPr>
                <a:solidFill>
                  <a:srgbClr val="A6AAA9"/>
                </a:solidFill>
              </a:rPr>
              <a:t>11</a:t>
            </a:fld>
            <a:endParaRPr>
              <a:solidFill>
                <a:srgbClr val="A6AAA9"/>
              </a:solidFill>
            </a:endParaRPr>
          </a:p>
        </p:txBody>
      </p:sp>
      <p:sp>
        <p:nvSpPr>
          <p:cNvPr id="96" name="Shape 96"/>
          <p:cNvSpPr/>
          <p:nvPr/>
        </p:nvSpPr>
        <p:spPr>
          <a:xfrm>
            <a:off x="410369" y="921941"/>
            <a:ext cx="12184065" cy="1"/>
          </a:xfrm>
          <a:prstGeom prst="line">
            <a:avLst/>
          </a:prstGeom>
          <a:ln w="12700">
            <a:solidFill>
              <a:srgbClr val="DE6A10"/>
            </a:solidFill>
            <a:custDash>
              <a:ds d="100000" sp="200000"/>
            </a:custDash>
            <a:round/>
          </a:ln>
        </p:spPr>
        <p:txBody>
          <a:bodyPr lIns="0" tIns="0" rIns="0" bIns="0" anchor="ctr"/>
          <a:lstStyle/>
          <a:p>
            <a:pPr lvl="0" algn="ctr">
              <a:lnSpc>
                <a:spcPct val="100000"/>
              </a:lnSpc>
              <a:defRPr sz="2400">
                <a:solidFill>
                  <a:srgbClr val="000000"/>
                </a:solidFill>
                <a:latin typeface="Helvetica Light"/>
                <a:ea typeface="Helvetica Light"/>
                <a:cs typeface="Helvetica Light"/>
                <a:sym typeface="Helvetica Light"/>
              </a:defRPr>
            </a:pPr>
            <a:endParaRPr/>
          </a:p>
        </p:txBody>
      </p:sp>
      <p:sp>
        <p:nvSpPr>
          <p:cNvPr id="99" name="Shape 99"/>
          <p:cNvSpPr/>
          <p:nvPr/>
        </p:nvSpPr>
        <p:spPr>
          <a:xfrm>
            <a:off x="6846290" y="5133196"/>
            <a:ext cx="4895751" cy="362486"/>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p>
            <a:pPr lvl="0">
              <a:defRPr>
                <a:solidFill>
                  <a:srgbClr val="000000"/>
                </a:solidFill>
              </a:defRPr>
            </a:pPr>
            <a:r>
              <a:rPr dirty="0">
                <a:solidFill>
                  <a:srgbClr val="FFFFFF"/>
                </a:solidFill>
                <a:latin typeface="Candara"/>
                <a:cs typeface="Candara"/>
              </a:rPr>
              <a:t>Giorno di stage P.I.P.P.I. 2</a:t>
            </a:r>
          </a:p>
        </p:txBody>
      </p:sp>
      <p:sp>
        <p:nvSpPr>
          <p:cNvPr id="104" name="Shape 104"/>
          <p:cNvSpPr/>
          <p:nvPr/>
        </p:nvSpPr>
        <p:spPr>
          <a:xfrm>
            <a:off x="6850867" y="8548967"/>
            <a:ext cx="4895750" cy="362486"/>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p>
            <a:pPr lvl="0">
              <a:defRPr>
                <a:solidFill>
                  <a:srgbClr val="000000"/>
                </a:solidFill>
              </a:defRPr>
            </a:pPr>
            <a:r>
              <a:rPr dirty="0">
                <a:solidFill>
                  <a:srgbClr val="FFFFFF"/>
                </a:solidFill>
                <a:latin typeface="Candara"/>
                <a:cs typeface="Candara"/>
              </a:rPr>
              <a:t>Giorno di stage P.I.P.P.I. 2</a:t>
            </a:r>
          </a:p>
        </p:txBody>
      </p:sp>
      <p:sp>
        <p:nvSpPr>
          <p:cNvPr id="4" name="Rettangolo 3"/>
          <p:cNvSpPr/>
          <p:nvPr/>
        </p:nvSpPr>
        <p:spPr>
          <a:xfrm>
            <a:off x="357718" y="2299143"/>
            <a:ext cx="6294612" cy="865194"/>
          </a:xfrm>
          <a:prstGeom prst="rect">
            <a:avLst/>
          </a:prstGeom>
        </p:spPr>
        <p:txBody>
          <a:bodyPr wrap="square">
            <a:spAutoFit/>
          </a:bodyPr>
          <a:lstStyle/>
          <a:p>
            <a:r>
              <a:rPr lang="it-IT" b="1" dirty="0">
                <a:solidFill>
                  <a:schemeClr val="tx2">
                    <a:lumMod val="10000"/>
                  </a:schemeClr>
                </a:solidFill>
              </a:rPr>
              <a:t>Il trauma cerebrale dovuto a negligenza severa su un bambino di 3 anni</a:t>
            </a:r>
            <a:endParaRPr lang="it-IT" dirty="0">
              <a:solidFill>
                <a:schemeClr val="tx2">
                  <a:lumMod val="10000"/>
                </a:schemeClr>
              </a:solidFill>
            </a:endParaRPr>
          </a:p>
          <a:p>
            <a:r>
              <a:rPr lang="en-US" dirty="0" err="1">
                <a:solidFill>
                  <a:schemeClr val="tx2">
                    <a:lumMod val="10000"/>
                  </a:schemeClr>
                </a:solidFill>
              </a:rPr>
              <a:t>Fonte</a:t>
            </a:r>
            <a:r>
              <a:rPr lang="en-US" dirty="0">
                <a:solidFill>
                  <a:schemeClr val="tx2">
                    <a:lumMod val="10000"/>
                  </a:schemeClr>
                </a:solidFill>
              </a:rPr>
              <a:t>: </a:t>
            </a:r>
            <a:r>
              <a:rPr lang="en-US" u="sng" dirty="0" smtClean="0">
                <a:solidFill>
                  <a:schemeClr val="tx2">
                    <a:lumMod val="10000"/>
                  </a:schemeClr>
                </a:solidFill>
                <a:hlinkClick r:id="rId3"/>
              </a:rPr>
              <a:t>www.ChildTrauma.org</a:t>
            </a:r>
            <a:endParaRPr lang="it-IT" dirty="0">
              <a:solidFill>
                <a:schemeClr val="tx2">
                  <a:lumMod val="10000"/>
                </a:schemeClr>
              </a:solidFill>
            </a:endParaRPr>
          </a:p>
        </p:txBody>
      </p:sp>
    </p:spTree>
    <p:extLst>
      <p:ext uri="{BB962C8B-B14F-4D97-AF65-F5344CB8AC3E}">
        <p14:creationId xmlns:p14="http://schemas.microsoft.com/office/powerpoint/2010/main" val="4932676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2500" y="761978"/>
            <a:ext cx="11099800" cy="2159000"/>
          </a:xfrm>
        </p:spPr>
        <p:txBody>
          <a:bodyPr>
            <a:normAutofit/>
          </a:bodyPr>
          <a:lstStyle/>
          <a:p>
            <a:r>
              <a:rPr lang="en-GB" sz="6000" dirty="0" err="1" smtClean="0"/>
              <a:t>Ricerche</a:t>
            </a:r>
            <a:r>
              <a:rPr lang="en-GB" sz="6000" dirty="0" smtClean="0"/>
              <a:t> </a:t>
            </a:r>
            <a:r>
              <a:rPr lang="en-GB" sz="6000" dirty="0" err="1" smtClean="0"/>
              <a:t>neuroscientifiche</a:t>
            </a:r>
            <a:r>
              <a:rPr lang="en-GB" sz="6000" dirty="0" smtClean="0"/>
              <a:t>,</a:t>
            </a:r>
            <a:br>
              <a:rPr lang="en-GB" sz="6000" dirty="0" smtClean="0"/>
            </a:br>
            <a:r>
              <a:rPr lang="en-GB" sz="6000" dirty="0" smtClean="0"/>
              <a:t>stress e </a:t>
            </a:r>
            <a:r>
              <a:rPr lang="en-GB" sz="6000" dirty="0" err="1" smtClean="0"/>
              <a:t>resilienza</a:t>
            </a:r>
            <a:endParaRPr lang="en-GB" sz="6000" dirty="0"/>
          </a:p>
        </p:txBody>
      </p:sp>
      <p:sp>
        <p:nvSpPr>
          <p:cNvPr id="3" name="Segnaposto contenuto 2"/>
          <p:cNvSpPr>
            <a:spLocks noGrp="1"/>
          </p:cNvSpPr>
          <p:nvPr>
            <p:ph idx="1"/>
          </p:nvPr>
        </p:nvSpPr>
        <p:spPr/>
        <p:txBody>
          <a:bodyPr/>
          <a:lstStyle/>
          <a:p>
            <a:pPr marL="0" indent="0">
              <a:buNone/>
            </a:pPr>
            <a:r>
              <a:rPr lang="en-GB" sz="2000" dirty="0"/>
              <a:t>Hurt, 2014</a:t>
            </a:r>
          </a:p>
          <a:p>
            <a:endParaRPr lang="en-GB" dirty="0"/>
          </a:p>
        </p:txBody>
      </p:sp>
      <p:sp>
        <p:nvSpPr>
          <p:cNvPr id="95" name="Shape 95"/>
          <p:cNvSpPr>
            <a:spLocks noGrp="1"/>
          </p:cNvSpPr>
          <p:nvPr>
            <p:ph type="sldNum" sz="quarter" idx="12"/>
          </p:nvPr>
        </p:nvSpPr>
        <p:spPr>
          <a:prstGeom prst="rect">
            <a:avLst/>
          </a:prstGeom>
          <a:extLst>
            <a:ext uri="{C572A759-6A51-4108-AA02-DFA0A04FC94B}">
              <ma14:wrappingTextBoxFlag xmlns:ma14="http://schemas.microsoft.com/office/mac/drawingml/2011/main" val="1"/>
            </a:ext>
          </a:extLst>
        </p:spPr>
        <p:txBody>
          <a:bodyPr lIns="130046" tIns="65023" rIns="130046" bIns="65023"/>
          <a:lstStyle/>
          <a:p>
            <a:pPr lvl="0">
              <a:defRPr>
                <a:solidFill>
                  <a:srgbClr val="000000"/>
                </a:solidFill>
              </a:defRPr>
            </a:pPr>
            <a:fld id="{86CB4B4D-7CA3-9044-876B-883B54F8677D}" type="slidenum">
              <a:rPr>
                <a:solidFill>
                  <a:srgbClr val="A6AAA9"/>
                </a:solidFill>
              </a:rPr>
              <a:t>12</a:t>
            </a:fld>
            <a:endParaRPr>
              <a:solidFill>
                <a:srgbClr val="A6AAA9"/>
              </a:solidFill>
            </a:endParaRPr>
          </a:p>
        </p:txBody>
      </p:sp>
      <p:sp>
        <p:nvSpPr>
          <p:cNvPr id="96" name="Shape 96"/>
          <p:cNvSpPr/>
          <p:nvPr/>
        </p:nvSpPr>
        <p:spPr>
          <a:xfrm>
            <a:off x="410369" y="921941"/>
            <a:ext cx="12184065" cy="1"/>
          </a:xfrm>
          <a:prstGeom prst="line">
            <a:avLst/>
          </a:prstGeom>
          <a:ln w="12700">
            <a:solidFill>
              <a:srgbClr val="DE6A10"/>
            </a:solidFill>
            <a:custDash>
              <a:ds d="100000" sp="200000"/>
            </a:custDash>
            <a:round/>
          </a:ln>
        </p:spPr>
        <p:txBody>
          <a:bodyPr lIns="0" tIns="0" rIns="0" bIns="0" anchor="ctr"/>
          <a:lstStyle/>
          <a:p>
            <a:pPr lvl="0" algn="ctr">
              <a:lnSpc>
                <a:spcPct val="100000"/>
              </a:lnSpc>
              <a:defRPr sz="2400">
                <a:solidFill>
                  <a:srgbClr val="000000"/>
                </a:solidFill>
                <a:latin typeface="Helvetica Light"/>
                <a:ea typeface="Helvetica Light"/>
                <a:cs typeface="Helvetica Light"/>
                <a:sym typeface="Helvetica Light"/>
              </a:defRPr>
            </a:pPr>
            <a:endParaRPr/>
          </a:p>
        </p:txBody>
      </p:sp>
      <p:sp>
        <p:nvSpPr>
          <p:cNvPr id="99" name="Shape 99"/>
          <p:cNvSpPr/>
          <p:nvPr/>
        </p:nvSpPr>
        <p:spPr>
          <a:xfrm>
            <a:off x="6846290" y="5133196"/>
            <a:ext cx="4895751" cy="362486"/>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p>
            <a:pPr lvl="0">
              <a:defRPr>
                <a:solidFill>
                  <a:srgbClr val="000000"/>
                </a:solidFill>
              </a:defRPr>
            </a:pPr>
            <a:r>
              <a:rPr dirty="0">
                <a:solidFill>
                  <a:srgbClr val="FFFFFF"/>
                </a:solidFill>
                <a:latin typeface="Candara"/>
                <a:cs typeface="Candara"/>
              </a:rPr>
              <a:t>Giorno di stage P.I.P.P.I. 2</a:t>
            </a:r>
          </a:p>
        </p:txBody>
      </p:sp>
      <p:sp>
        <p:nvSpPr>
          <p:cNvPr id="104" name="Shape 104"/>
          <p:cNvSpPr/>
          <p:nvPr/>
        </p:nvSpPr>
        <p:spPr>
          <a:xfrm>
            <a:off x="6850867" y="8548967"/>
            <a:ext cx="4895750" cy="362486"/>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p>
            <a:pPr lvl="0">
              <a:defRPr>
                <a:solidFill>
                  <a:srgbClr val="000000"/>
                </a:solidFill>
              </a:defRPr>
            </a:pPr>
            <a:r>
              <a:rPr dirty="0">
                <a:solidFill>
                  <a:srgbClr val="FFFFFF"/>
                </a:solidFill>
                <a:latin typeface="Candara"/>
                <a:cs typeface="Candara"/>
              </a:rPr>
              <a:t>Giorno di stage P.I.P.P.I. 2</a:t>
            </a:r>
          </a:p>
        </p:txBody>
      </p:sp>
      <p:pic>
        <p:nvPicPr>
          <p:cNvPr id="10" name="Segnaposto contenuto 3" descr="AnniCritici.jpg"/>
          <p:cNvPicPr>
            <a:picLocks noChangeAspect="1"/>
          </p:cNvPicPr>
          <p:nvPr/>
        </p:nvPicPr>
        <p:blipFill>
          <a:blip r:embed="rId3">
            <a:extLst>
              <a:ext uri="{28A0092B-C50C-407E-A947-70E740481C1C}">
                <a14:useLocalDpi xmlns:a14="http://schemas.microsoft.com/office/drawing/2010/main" val="0"/>
              </a:ext>
            </a:extLst>
          </a:blip>
          <a:srcRect t="-62424" b="-62424"/>
          <a:stretch>
            <a:fillRect/>
          </a:stretch>
        </p:blipFill>
        <p:spPr>
          <a:xfrm>
            <a:off x="357718" y="2623750"/>
            <a:ext cx="12132363" cy="7784100"/>
          </a:xfrm>
          <a:prstGeom prst="rect">
            <a:avLst/>
          </a:prstGeom>
        </p:spPr>
      </p:pic>
    </p:spTree>
    <p:extLst>
      <p:ext uri="{BB962C8B-B14F-4D97-AF65-F5344CB8AC3E}">
        <p14:creationId xmlns:p14="http://schemas.microsoft.com/office/powerpoint/2010/main" val="187209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539236" y="2506815"/>
            <a:ext cx="10464800" cy="4696101"/>
          </a:xfrm>
        </p:spPr>
        <p:txBody>
          <a:bodyPr>
            <a:normAutofit fontScale="90000"/>
          </a:bodyPr>
          <a:lstStyle/>
          <a:p>
            <a:pPr>
              <a:lnSpc>
                <a:spcPct val="100000"/>
              </a:lnSpc>
            </a:pPr>
            <a:r>
              <a:rPr lang="it-IT" sz="4800" dirty="0" err="1" smtClean="0">
                <a:solidFill>
                  <a:srgbClr val="292C30"/>
                </a:solidFill>
              </a:rPr>
              <a:t>Ereditarieta</a:t>
            </a:r>
            <a:r>
              <a:rPr lang="it-IT" sz="4800" dirty="0" smtClean="0">
                <a:solidFill>
                  <a:srgbClr val="292C30"/>
                </a:solidFill>
              </a:rPr>
              <a:t>̀ </a:t>
            </a:r>
            <a:r>
              <a:rPr lang="it-IT" sz="4800" dirty="0">
                <a:solidFill>
                  <a:srgbClr val="292C30"/>
                </a:solidFill>
              </a:rPr>
              <a:t>genetica? </a:t>
            </a:r>
            <a:r>
              <a:rPr lang="it-IT" sz="4800" dirty="0" smtClean="0">
                <a:solidFill>
                  <a:srgbClr val="292C30"/>
                </a:solidFill>
              </a:rPr>
              <a:t>!?</a:t>
            </a:r>
            <a:r>
              <a:rPr lang="it-IT" sz="4800" dirty="0">
                <a:solidFill>
                  <a:srgbClr val="292C30"/>
                </a:solidFill>
              </a:rPr>
              <a:t/>
            </a:r>
            <a:br>
              <a:rPr lang="it-IT" sz="4800" dirty="0">
                <a:solidFill>
                  <a:srgbClr val="292C30"/>
                </a:solidFill>
              </a:rPr>
            </a:br>
            <a:r>
              <a:rPr lang="it-IT" sz="4800" dirty="0">
                <a:solidFill>
                  <a:srgbClr val="292C30"/>
                </a:solidFill>
              </a:rPr>
              <a:t>Vincere la “lotteria genetica” (</a:t>
            </a:r>
            <a:r>
              <a:rPr lang="it-IT" sz="4800" dirty="0" err="1">
                <a:solidFill>
                  <a:srgbClr val="292C30"/>
                </a:solidFill>
              </a:rPr>
              <a:t>Belsky</a:t>
            </a:r>
            <a:r>
              <a:rPr lang="it-IT" sz="4800" dirty="0">
                <a:solidFill>
                  <a:srgbClr val="292C30"/>
                </a:solidFill>
              </a:rPr>
              <a:t> D.W. et al., 2016) è un buon punto di partenza? </a:t>
            </a:r>
            <a:br>
              <a:rPr lang="it-IT" sz="4800" dirty="0">
                <a:solidFill>
                  <a:srgbClr val="292C30"/>
                </a:solidFill>
              </a:rPr>
            </a:br>
            <a:r>
              <a:rPr lang="it-IT" sz="4800" dirty="0">
                <a:solidFill>
                  <a:srgbClr val="292C30"/>
                </a:solidFill>
              </a:rPr>
              <a:t>Quale rapporto tra </a:t>
            </a:r>
            <a:r>
              <a:rPr lang="it-IT" sz="4800" b="1" i="1" dirty="0">
                <a:solidFill>
                  <a:srgbClr val="292C30"/>
                </a:solidFill>
              </a:rPr>
              <a:t>nature e </a:t>
            </a:r>
            <a:r>
              <a:rPr lang="it-IT" sz="4800" b="1" i="1" dirty="0" err="1">
                <a:solidFill>
                  <a:srgbClr val="292C30"/>
                </a:solidFill>
              </a:rPr>
              <a:t>nurture</a:t>
            </a:r>
            <a:r>
              <a:rPr lang="it-IT" sz="4800" b="1" i="1" dirty="0">
                <a:solidFill>
                  <a:srgbClr val="292C30"/>
                </a:solidFill>
              </a:rPr>
              <a:t> </a:t>
            </a:r>
            <a:r>
              <a:rPr lang="it-IT" sz="4800" dirty="0">
                <a:solidFill>
                  <a:srgbClr val="292C30"/>
                </a:solidFill>
              </a:rPr>
              <a:t>(</a:t>
            </a:r>
            <a:r>
              <a:rPr lang="it-IT" sz="4800" dirty="0" err="1">
                <a:solidFill>
                  <a:srgbClr val="292C30"/>
                </a:solidFill>
              </a:rPr>
              <a:t>Bronfenbrenner</a:t>
            </a:r>
            <a:r>
              <a:rPr lang="it-IT" sz="4800" dirty="0">
                <a:solidFill>
                  <a:srgbClr val="292C30"/>
                </a:solidFill>
              </a:rPr>
              <a:t>, Ceci, 1994) … rispetto a variabili specifiche es. il rendimento scolastico dei figli?</a:t>
            </a:r>
            <a:br>
              <a:rPr lang="it-IT" sz="4800" dirty="0">
                <a:solidFill>
                  <a:srgbClr val="292C30"/>
                </a:solidFill>
              </a:rPr>
            </a:br>
            <a:endParaRPr lang="en-GB" sz="4800" dirty="0"/>
          </a:p>
        </p:txBody>
      </p:sp>
      <p:pic>
        <p:nvPicPr>
          <p:cNvPr id="3" name="Immagine 2"/>
          <p:cNvPicPr>
            <a:picLocks noChangeAspect="1"/>
          </p:cNvPicPr>
          <p:nvPr/>
        </p:nvPicPr>
        <p:blipFill>
          <a:blip r:embed="rId2"/>
          <a:stretch>
            <a:fillRect/>
          </a:stretch>
        </p:blipFill>
        <p:spPr>
          <a:xfrm>
            <a:off x="10021183" y="3509541"/>
            <a:ext cx="3252228" cy="5180751"/>
          </a:xfrm>
          <a:prstGeom prst="rect">
            <a:avLst/>
          </a:prstGeom>
        </p:spPr>
      </p:pic>
    </p:spTree>
    <p:extLst>
      <p:ext uri="{BB962C8B-B14F-4D97-AF65-F5344CB8AC3E}">
        <p14:creationId xmlns:p14="http://schemas.microsoft.com/office/powerpoint/2010/main" val="247656021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2604" y="1740394"/>
            <a:ext cx="12531672" cy="7169484"/>
          </a:xfrm>
          <a:prstGeom prst="rect">
            <a:avLst/>
          </a:prstGeom>
        </p:spPr>
        <p:txBody>
          <a:bodyPr wrap="square">
            <a:spAutoFit/>
          </a:bodyPr>
          <a:lstStyle/>
          <a:p>
            <a:pPr algn="ctr">
              <a:lnSpc>
                <a:spcPct val="100000"/>
              </a:lnSpc>
            </a:pPr>
            <a:endParaRPr lang="pt-BR" sz="4800" b="1" i="1" baseline="30000" dirty="0" smtClean="0">
              <a:solidFill>
                <a:srgbClr val="FD8003"/>
              </a:solidFill>
            </a:endParaRPr>
          </a:p>
          <a:p>
            <a:pPr algn="ctr">
              <a:lnSpc>
                <a:spcPct val="100000"/>
              </a:lnSpc>
            </a:pPr>
            <a:r>
              <a:rPr lang="pt-BR" sz="5400" b="1" i="1" baseline="30000" dirty="0" err="1" smtClean="0">
                <a:solidFill>
                  <a:srgbClr val="FD8003"/>
                </a:solidFill>
              </a:rPr>
              <a:t>Qualis</a:t>
            </a:r>
            <a:r>
              <a:rPr lang="pt-BR" sz="5400" b="1" i="1" baseline="30000" dirty="0" smtClean="0">
                <a:solidFill>
                  <a:srgbClr val="FD8003"/>
                </a:solidFill>
              </a:rPr>
              <a:t> </a:t>
            </a:r>
            <a:r>
              <a:rPr lang="pt-BR" sz="5400" b="1" i="1" baseline="30000" dirty="0">
                <a:solidFill>
                  <a:srgbClr val="FD8003"/>
                </a:solidFill>
              </a:rPr>
              <a:t>pater </a:t>
            </a:r>
            <a:r>
              <a:rPr lang="pt-BR" sz="5400" b="1" i="1" baseline="30000" dirty="0" err="1">
                <a:solidFill>
                  <a:srgbClr val="FD8003"/>
                </a:solidFill>
              </a:rPr>
              <a:t>talis</a:t>
            </a:r>
            <a:r>
              <a:rPr lang="pt-BR" sz="5400" b="1" i="1" baseline="30000" dirty="0">
                <a:solidFill>
                  <a:srgbClr val="FD8003"/>
                </a:solidFill>
              </a:rPr>
              <a:t> </a:t>
            </a:r>
            <a:r>
              <a:rPr lang="pt-BR" sz="5400" b="1" i="1" baseline="30000" dirty="0" err="1" smtClean="0">
                <a:solidFill>
                  <a:srgbClr val="FD8003"/>
                </a:solidFill>
              </a:rPr>
              <a:t>filius</a:t>
            </a:r>
            <a:r>
              <a:rPr lang="pt-BR" sz="5400" b="1" i="1" baseline="30000" dirty="0" smtClean="0">
                <a:solidFill>
                  <a:srgbClr val="FD8003"/>
                </a:solidFill>
              </a:rPr>
              <a:t> ?!?</a:t>
            </a:r>
          </a:p>
          <a:p>
            <a:pPr algn="ctr">
              <a:lnSpc>
                <a:spcPct val="100000"/>
              </a:lnSpc>
            </a:pPr>
            <a:endParaRPr lang="pt-BR" sz="5400" b="1" i="1" baseline="30000" dirty="0" smtClean="0">
              <a:solidFill>
                <a:srgbClr val="FD8003"/>
              </a:solidFill>
            </a:endParaRPr>
          </a:p>
          <a:p>
            <a:pPr marL="571500" indent="-571500">
              <a:lnSpc>
                <a:spcPct val="100000"/>
              </a:lnSpc>
              <a:buFont typeface="Arial"/>
              <a:buChar char="•"/>
            </a:pPr>
            <a:r>
              <a:rPr lang="it-IT" sz="3200" dirty="0" smtClean="0">
                <a:solidFill>
                  <a:srgbClr val="292C30"/>
                </a:solidFill>
              </a:rPr>
              <a:t>Non </a:t>
            </a:r>
            <a:r>
              <a:rPr lang="it-IT" sz="3200" dirty="0">
                <a:solidFill>
                  <a:srgbClr val="292C30"/>
                </a:solidFill>
              </a:rPr>
              <a:t>è possibile pesare distintamente i geni e l’ambiente nel determinare comportamenti complessi che sono, per loro natura, </a:t>
            </a:r>
            <a:r>
              <a:rPr lang="it-IT" sz="3200" dirty="0" smtClean="0">
                <a:solidFill>
                  <a:srgbClr val="292C30"/>
                </a:solidFill>
              </a:rPr>
              <a:t>multifattoriali</a:t>
            </a:r>
          </a:p>
          <a:p>
            <a:pPr marL="571500" indent="-571500">
              <a:lnSpc>
                <a:spcPct val="100000"/>
              </a:lnSpc>
              <a:buFont typeface="Arial"/>
              <a:buChar char="•"/>
            </a:pPr>
            <a:r>
              <a:rPr lang="it-IT" sz="3200" dirty="0" smtClean="0">
                <a:solidFill>
                  <a:srgbClr val="292C30"/>
                </a:solidFill>
              </a:rPr>
              <a:t>Il </a:t>
            </a:r>
            <a:r>
              <a:rPr lang="it-IT" sz="3200" dirty="0">
                <a:solidFill>
                  <a:srgbClr val="292C30"/>
                </a:solidFill>
              </a:rPr>
              <a:t>genoma umano, come quello di ogni essere vivente, interagisce con </a:t>
            </a:r>
            <a:r>
              <a:rPr lang="it-IT" sz="3200" dirty="0" smtClean="0">
                <a:solidFill>
                  <a:srgbClr val="292C30"/>
                </a:solidFill>
              </a:rPr>
              <a:t>l’ambiente:  </a:t>
            </a:r>
            <a:r>
              <a:rPr lang="it-IT" sz="3200" dirty="0">
                <a:solidFill>
                  <a:srgbClr val="292C30"/>
                </a:solidFill>
              </a:rPr>
              <a:t>è </a:t>
            </a:r>
            <a:r>
              <a:rPr lang="it-IT" sz="3200" dirty="0" smtClean="0">
                <a:solidFill>
                  <a:srgbClr val="292C30"/>
                </a:solidFill>
              </a:rPr>
              <a:t>questo </a:t>
            </a:r>
            <a:r>
              <a:rPr lang="it-IT" sz="3200" dirty="0">
                <a:solidFill>
                  <a:srgbClr val="292C30"/>
                </a:solidFill>
              </a:rPr>
              <a:t>insieme inscindibile genoma/ambiente che deve essere considerato (</a:t>
            </a:r>
            <a:r>
              <a:rPr lang="it-IT" sz="3200" dirty="0" err="1">
                <a:solidFill>
                  <a:srgbClr val="292C30"/>
                </a:solidFill>
              </a:rPr>
              <a:t>Lewontin</a:t>
            </a:r>
            <a:r>
              <a:rPr lang="it-IT" sz="3200" dirty="0">
                <a:solidFill>
                  <a:srgbClr val="292C30"/>
                </a:solidFill>
              </a:rPr>
              <a:t> </a:t>
            </a:r>
            <a:r>
              <a:rPr lang="it-IT" sz="3200" dirty="0" err="1">
                <a:solidFill>
                  <a:srgbClr val="292C30"/>
                </a:solidFill>
              </a:rPr>
              <a:t>R</a:t>
            </a:r>
            <a:r>
              <a:rPr lang="it-IT" sz="3200" dirty="0">
                <a:solidFill>
                  <a:srgbClr val="292C30"/>
                </a:solidFill>
              </a:rPr>
              <a:t>., 2000</a:t>
            </a:r>
            <a:r>
              <a:rPr lang="it-IT" sz="3200" dirty="0" smtClean="0">
                <a:solidFill>
                  <a:srgbClr val="292C30"/>
                </a:solidFill>
              </a:rPr>
              <a:t>)</a:t>
            </a:r>
          </a:p>
          <a:p>
            <a:pPr marL="571500" indent="-571500">
              <a:lnSpc>
                <a:spcPct val="100000"/>
              </a:lnSpc>
              <a:buFont typeface="Arial"/>
              <a:buChar char="•"/>
            </a:pPr>
            <a:r>
              <a:rPr lang="it-IT" sz="3200" dirty="0" smtClean="0">
                <a:solidFill>
                  <a:srgbClr val="292C30"/>
                </a:solidFill>
              </a:rPr>
              <a:t>Il </a:t>
            </a:r>
            <a:r>
              <a:rPr lang="it-IT" sz="3200" dirty="0">
                <a:solidFill>
                  <a:srgbClr val="292C30"/>
                </a:solidFill>
              </a:rPr>
              <a:t>peso dei geni sulla </a:t>
            </a:r>
            <a:r>
              <a:rPr lang="it-IT" sz="3200" dirty="0" err="1">
                <a:solidFill>
                  <a:srgbClr val="292C30"/>
                </a:solidFill>
              </a:rPr>
              <a:t>qualita</a:t>
            </a:r>
            <a:r>
              <a:rPr lang="it-IT" sz="3200" dirty="0">
                <a:solidFill>
                  <a:srgbClr val="292C30"/>
                </a:solidFill>
              </a:rPr>
              <a:t>̀ dello </a:t>
            </a:r>
            <a:r>
              <a:rPr lang="it-IT" sz="3200" dirty="0" smtClean="0">
                <a:solidFill>
                  <a:srgbClr val="292C30"/>
                </a:solidFill>
              </a:rPr>
              <a:t>crescita umana è </a:t>
            </a:r>
            <a:r>
              <a:rPr lang="it-IT" sz="3200" dirty="0">
                <a:solidFill>
                  <a:srgbClr val="292C30"/>
                </a:solidFill>
              </a:rPr>
              <a:t>assai </a:t>
            </a:r>
            <a:r>
              <a:rPr lang="it-IT" sz="3200" dirty="0" err="1">
                <a:solidFill>
                  <a:srgbClr val="292C30"/>
                </a:solidFill>
              </a:rPr>
              <a:t>piu</a:t>
            </a:r>
            <a:r>
              <a:rPr lang="it-IT" sz="3200" dirty="0">
                <a:solidFill>
                  <a:srgbClr val="292C30"/>
                </a:solidFill>
              </a:rPr>
              <a:t>̀ debole di quello dell’ambiente e che </a:t>
            </a:r>
            <a:r>
              <a:rPr lang="it-IT" sz="3200" dirty="0" err="1">
                <a:solidFill>
                  <a:srgbClr val="292C30"/>
                </a:solidFill>
              </a:rPr>
              <a:t>cio</a:t>
            </a:r>
            <a:r>
              <a:rPr lang="it-IT" sz="3200" dirty="0">
                <a:solidFill>
                  <a:srgbClr val="292C30"/>
                </a:solidFill>
              </a:rPr>
              <a:t>̀ che conta è sempre l’interazione fra i due (</a:t>
            </a:r>
            <a:r>
              <a:rPr lang="it-IT" sz="3200" dirty="0" err="1">
                <a:solidFill>
                  <a:srgbClr val="292C30"/>
                </a:solidFill>
              </a:rPr>
              <a:t>Domingue</a:t>
            </a:r>
            <a:r>
              <a:rPr lang="it-IT" sz="3200" dirty="0">
                <a:solidFill>
                  <a:srgbClr val="292C30"/>
                </a:solidFill>
              </a:rPr>
              <a:t> et al. 2015; </a:t>
            </a:r>
            <a:r>
              <a:rPr lang="it-IT" sz="3200" dirty="0" err="1">
                <a:solidFill>
                  <a:srgbClr val="292C30"/>
                </a:solidFill>
              </a:rPr>
              <a:t>Selzam</a:t>
            </a:r>
            <a:r>
              <a:rPr lang="it-IT" sz="3200" dirty="0">
                <a:solidFill>
                  <a:srgbClr val="292C30"/>
                </a:solidFill>
              </a:rPr>
              <a:t> et al., 2016</a:t>
            </a:r>
            <a:r>
              <a:rPr lang="it-IT" sz="3200" dirty="0" smtClean="0">
                <a:solidFill>
                  <a:srgbClr val="292C30"/>
                </a:solidFill>
              </a:rPr>
              <a:t>) </a:t>
            </a:r>
          </a:p>
          <a:p>
            <a:endParaRPr lang="pt-BR" sz="3600" i="1" baseline="30000" dirty="0" smtClean="0">
              <a:solidFill>
                <a:srgbClr val="151618"/>
              </a:solidFill>
            </a:endParaRPr>
          </a:p>
          <a:p>
            <a:endParaRPr lang="pt-BR" sz="3600" i="1" baseline="30000" dirty="0">
              <a:solidFill>
                <a:srgbClr val="151618"/>
              </a:solidFill>
            </a:endParaRPr>
          </a:p>
          <a:p>
            <a:endParaRPr lang="pt-BR" sz="3600" i="1" baseline="30000" dirty="0" smtClean="0">
              <a:solidFill>
                <a:srgbClr val="151618"/>
              </a:solidFill>
            </a:endParaRPr>
          </a:p>
          <a:p>
            <a:endParaRPr lang="pt-BR" sz="3600" i="1" baseline="30000" dirty="0">
              <a:solidFill>
                <a:srgbClr val="151618"/>
              </a:solidFill>
            </a:endParaRPr>
          </a:p>
        </p:txBody>
      </p:sp>
    </p:spTree>
    <p:extLst>
      <p:ext uri="{BB962C8B-B14F-4D97-AF65-F5344CB8AC3E}">
        <p14:creationId xmlns:p14="http://schemas.microsoft.com/office/powerpoint/2010/main" val="49767118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84600" y="428463"/>
            <a:ext cx="11145778" cy="901101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ct val="100000"/>
              </a:lnSpc>
            </a:pPr>
            <a:r>
              <a:rPr lang="it-IT" b="1" dirty="0" smtClean="0"/>
              <a:t>2</a:t>
            </a:r>
            <a:endParaRPr lang="it-IT" b="1" dirty="0">
              <a:solidFill>
                <a:srgbClr val="151618"/>
              </a:solidFill>
            </a:endParaRPr>
          </a:p>
          <a:p>
            <a:pPr>
              <a:lnSpc>
                <a:spcPct val="100000"/>
              </a:lnSpc>
            </a:pPr>
            <a:endParaRPr lang="it-IT" sz="3200" b="1" dirty="0" smtClean="0">
              <a:solidFill>
                <a:srgbClr val="151618"/>
              </a:solidFill>
            </a:endParaRPr>
          </a:p>
          <a:p>
            <a:pPr>
              <a:lnSpc>
                <a:spcPct val="100000"/>
              </a:lnSpc>
            </a:pPr>
            <a:r>
              <a:rPr lang="it-IT" sz="3200" b="1" dirty="0" smtClean="0">
                <a:solidFill>
                  <a:srgbClr val="151618"/>
                </a:solidFill>
              </a:rPr>
              <a:t>Lo </a:t>
            </a:r>
            <a:r>
              <a:rPr lang="it-IT" sz="3200" b="1" dirty="0">
                <a:solidFill>
                  <a:srgbClr val="151618"/>
                </a:solidFill>
              </a:rPr>
              <a:t>sviluppo </a:t>
            </a:r>
            <a:r>
              <a:rPr lang="it-IT" sz="3200" b="1" dirty="0" smtClean="0">
                <a:solidFill>
                  <a:srgbClr val="151618"/>
                </a:solidFill>
              </a:rPr>
              <a:t>umano è </a:t>
            </a:r>
            <a:r>
              <a:rPr lang="it-IT" sz="3200" b="1" dirty="0">
                <a:solidFill>
                  <a:srgbClr val="151618"/>
                </a:solidFill>
              </a:rPr>
              <a:t>un processo altamente </a:t>
            </a:r>
            <a:r>
              <a:rPr lang="it-IT" sz="3200" b="1" dirty="0" smtClean="0">
                <a:solidFill>
                  <a:srgbClr val="151618"/>
                </a:solidFill>
              </a:rPr>
              <a:t>interattivo/relazionale </a:t>
            </a:r>
            <a:r>
              <a:rPr lang="it-IT" sz="3200" b="1" dirty="0">
                <a:solidFill>
                  <a:srgbClr val="151618"/>
                </a:solidFill>
              </a:rPr>
              <a:t>e i suoi esiti nella vita non sono determinati esclusivamente dai geni</a:t>
            </a:r>
            <a:r>
              <a:rPr lang="it-IT" sz="3200" b="1" dirty="0" smtClean="0">
                <a:solidFill>
                  <a:srgbClr val="151618"/>
                </a:solidFill>
              </a:rPr>
              <a:t>.</a:t>
            </a:r>
          </a:p>
          <a:p>
            <a:pPr>
              <a:lnSpc>
                <a:spcPct val="100000"/>
              </a:lnSpc>
            </a:pPr>
            <a:endParaRPr lang="it-IT" sz="3200" dirty="0">
              <a:solidFill>
                <a:srgbClr val="151618"/>
              </a:solidFill>
            </a:endParaRPr>
          </a:p>
          <a:p>
            <a:pPr>
              <a:lnSpc>
                <a:spcPct val="100000"/>
              </a:lnSpc>
            </a:pPr>
            <a:r>
              <a:rPr lang="it-IT" sz="3200" dirty="0">
                <a:solidFill>
                  <a:srgbClr val="151618"/>
                </a:solidFill>
              </a:rPr>
              <a:t>L’ambiente in cui ci si sviluppa prima e subito dopo la nascita fornisce potenti esperienze che modificano chimicamente determinati geni in modi che poi definiscono quanto e quando questi ultimi si esprimono. </a:t>
            </a:r>
            <a:endParaRPr lang="it-IT" sz="3200" dirty="0" smtClean="0">
              <a:solidFill>
                <a:srgbClr val="151618"/>
              </a:solidFill>
            </a:endParaRPr>
          </a:p>
          <a:p>
            <a:pPr>
              <a:lnSpc>
                <a:spcPct val="100000"/>
              </a:lnSpc>
            </a:pPr>
            <a:r>
              <a:rPr lang="it-IT" sz="3200" dirty="0" smtClean="0">
                <a:solidFill>
                  <a:srgbClr val="151618"/>
                </a:solidFill>
              </a:rPr>
              <a:t>Quindi</a:t>
            </a:r>
            <a:r>
              <a:rPr lang="it-IT" sz="3200" dirty="0">
                <a:solidFill>
                  <a:srgbClr val="151618"/>
                </a:solidFill>
              </a:rPr>
              <a:t>, mentre i fattori genetici esercitano potenti influenze sullo sviluppo umano, i fattori ambientali hanno la capacità di alterare l’ereditarietà familiare. </a:t>
            </a:r>
            <a:endParaRPr lang="it-IT" sz="3200" dirty="0" smtClean="0">
              <a:solidFill>
                <a:srgbClr val="151618"/>
              </a:solidFill>
            </a:endParaRPr>
          </a:p>
          <a:p>
            <a:pPr>
              <a:lnSpc>
                <a:spcPct val="100000"/>
              </a:lnSpc>
            </a:pPr>
            <a:r>
              <a:rPr lang="it-IT" sz="3200" dirty="0" smtClean="0">
                <a:solidFill>
                  <a:srgbClr val="151618"/>
                </a:solidFill>
              </a:rPr>
              <a:t>Ad </a:t>
            </a:r>
            <a:r>
              <a:rPr lang="it-IT" sz="3200" dirty="0">
                <a:solidFill>
                  <a:srgbClr val="151618"/>
                </a:solidFill>
              </a:rPr>
              <a:t>esempio, i bambini nascono con la capacità di imparare a controllare gli impulsi, di focalizzare l’attenzione e conservare le informazioni nella memoria, ma le loro esperienze fin dal primo anno di vita gettano le basi per il modo in cui si sviluppano queste e altre abilità relative alle funzioni esecutive</a:t>
            </a:r>
            <a:r>
              <a:rPr lang="it-IT" sz="3200" dirty="0" smtClean="0">
                <a:solidFill>
                  <a:srgbClr val="151618"/>
                </a:solidFill>
              </a:rPr>
              <a:t>.</a:t>
            </a:r>
            <a:endParaRPr lang="it-IT" sz="3200" dirty="0">
              <a:solidFill>
                <a:srgbClr val="151618"/>
              </a:solidFill>
            </a:endParaRPr>
          </a:p>
          <a:p>
            <a:pPr marL="0" marR="0" indent="0" algn="l" defTabSz="584200" rtl="0" fontAlgn="auto" latinLnBrk="1" hangingPunct="0">
              <a:lnSpc>
                <a:spcPts val="2000"/>
              </a:lnSpc>
              <a:spcBef>
                <a:spcPts val="0"/>
              </a:spcBef>
              <a:spcAft>
                <a:spcPts val="0"/>
              </a:spcAft>
              <a:buClrTx/>
              <a:buSzTx/>
              <a:buFontTx/>
              <a:buNone/>
              <a:tabLst/>
            </a:pPr>
            <a:endParaRPr kumimoji="0" lang="en-GB" sz="1800" b="0" i="0" u="none" strike="noStrike" cap="none" spc="0" normalizeH="0" baseline="0" dirty="0">
              <a:ln>
                <a:noFill/>
              </a:ln>
              <a:solidFill>
                <a:srgbClr val="151618"/>
              </a:solidFill>
              <a:effectLst/>
              <a:uFillTx/>
              <a:latin typeface="+mn-lt"/>
              <a:ea typeface="+mn-ea"/>
              <a:cs typeface="+mn-cs"/>
              <a:sym typeface="Candara"/>
            </a:endParaRPr>
          </a:p>
        </p:txBody>
      </p:sp>
    </p:spTree>
    <p:extLst>
      <p:ext uri="{BB962C8B-B14F-4D97-AF65-F5344CB8AC3E}">
        <p14:creationId xmlns:p14="http://schemas.microsoft.com/office/powerpoint/2010/main" val="52914739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67365" y="856748"/>
            <a:ext cx="4929542" cy="7478970"/>
          </a:xfrm>
          <a:prstGeom prst="rect">
            <a:avLst/>
          </a:prstGeom>
        </p:spPr>
        <p:txBody>
          <a:bodyPr wrap="square">
            <a:spAutoFit/>
          </a:bodyPr>
          <a:lstStyle/>
          <a:p>
            <a:pPr>
              <a:lnSpc>
                <a:spcPct val="100000"/>
              </a:lnSpc>
            </a:pPr>
            <a:r>
              <a:rPr lang="it-IT" sz="3200" dirty="0">
                <a:solidFill>
                  <a:srgbClr val="151618"/>
                </a:solidFill>
              </a:rPr>
              <a:t>Uno dei modelli concettuali </a:t>
            </a:r>
            <a:r>
              <a:rPr lang="it-IT" sz="3200" dirty="0" err="1">
                <a:solidFill>
                  <a:srgbClr val="151618"/>
                </a:solidFill>
              </a:rPr>
              <a:t>piu</a:t>
            </a:r>
            <a:r>
              <a:rPr lang="it-IT" sz="3200" dirty="0">
                <a:solidFill>
                  <a:srgbClr val="151618"/>
                </a:solidFill>
              </a:rPr>
              <a:t>̀ solidi dal punto di vista scientifico, sostenuto da centinaia di ricerche in tutto il mondo, è quello di </a:t>
            </a:r>
            <a:r>
              <a:rPr lang="it-IT" sz="3200" dirty="0" err="1">
                <a:solidFill>
                  <a:srgbClr val="151618"/>
                </a:solidFill>
              </a:rPr>
              <a:t>Belsky</a:t>
            </a:r>
            <a:r>
              <a:rPr lang="it-IT" sz="3200" dirty="0">
                <a:solidFill>
                  <a:srgbClr val="151618"/>
                </a:solidFill>
              </a:rPr>
              <a:t> (1984, 2008), che, facendo riferimento alla </a:t>
            </a:r>
            <a:r>
              <a:rPr lang="it-IT" sz="3200" b="1" dirty="0">
                <a:solidFill>
                  <a:srgbClr val="FD8003"/>
                </a:solidFill>
              </a:rPr>
              <a:t>teoria bioecologica </a:t>
            </a:r>
            <a:r>
              <a:rPr lang="it-IT" sz="3200" dirty="0">
                <a:solidFill>
                  <a:srgbClr val="151618"/>
                </a:solidFill>
              </a:rPr>
              <a:t>dello sviluppo umano di </a:t>
            </a:r>
            <a:r>
              <a:rPr lang="it-IT" sz="3200" dirty="0" err="1">
                <a:solidFill>
                  <a:srgbClr val="151618"/>
                </a:solidFill>
              </a:rPr>
              <a:t>Bronfenbrenner</a:t>
            </a:r>
            <a:r>
              <a:rPr lang="it-IT" sz="3200" dirty="0">
                <a:solidFill>
                  <a:srgbClr val="151618"/>
                </a:solidFill>
              </a:rPr>
              <a:t> (1979, 1996, 2005), sostiene che la </a:t>
            </a:r>
            <a:r>
              <a:rPr lang="it-IT" sz="3200" dirty="0" err="1">
                <a:solidFill>
                  <a:srgbClr val="151618"/>
                </a:solidFill>
              </a:rPr>
              <a:t>genitorialita</a:t>
            </a:r>
            <a:r>
              <a:rPr lang="it-IT" sz="3200" dirty="0">
                <a:solidFill>
                  <a:srgbClr val="151618"/>
                </a:solidFill>
              </a:rPr>
              <a:t>̀ sia la risultante di un vasto insieme di fattori, raggruppabili in tre macro-categorie</a:t>
            </a:r>
          </a:p>
        </p:txBody>
      </p:sp>
      <p:pic>
        <p:nvPicPr>
          <p:cNvPr id="7" name="Content Placeholder 4"/>
          <p:cNvPicPr>
            <a:picLocks noGrp="1" noChangeAspect="1"/>
          </p:cNvPicPr>
          <p:nvPr>
            <p:ph idx="1"/>
          </p:nvPr>
        </p:nvPicPr>
        <p:blipFill>
          <a:blip r:embed="rId2"/>
          <a:srcRect t="12469" b="12469"/>
          <a:stretch>
            <a:fillRect/>
          </a:stretch>
        </p:blipFill>
        <p:spPr>
          <a:xfrm>
            <a:off x="5764711" y="1019438"/>
            <a:ext cx="6949274" cy="7316280"/>
          </a:xfrm>
        </p:spPr>
      </p:pic>
    </p:spTree>
    <p:extLst>
      <p:ext uri="{BB962C8B-B14F-4D97-AF65-F5344CB8AC3E}">
        <p14:creationId xmlns:p14="http://schemas.microsoft.com/office/powerpoint/2010/main" val="119365790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153566"/>
            <a:ext cx="13004799" cy="8463856"/>
          </a:xfrm>
          <a:prstGeom prst="rect">
            <a:avLst/>
          </a:prstGeom>
        </p:spPr>
        <p:txBody>
          <a:bodyPr wrap="square">
            <a:spAutoFit/>
          </a:bodyPr>
          <a:lstStyle/>
          <a:p>
            <a:pPr marL="285750" indent="-285750">
              <a:lnSpc>
                <a:spcPct val="100000"/>
              </a:lnSpc>
              <a:buFont typeface="Arial"/>
              <a:buChar char="•"/>
            </a:pPr>
            <a:r>
              <a:rPr lang="it-IT" sz="3200" dirty="0">
                <a:solidFill>
                  <a:srgbClr val="151618"/>
                </a:solidFill>
              </a:rPr>
              <a:t>le caratteristiche personali del </a:t>
            </a:r>
            <a:r>
              <a:rPr lang="it-IT" sz="3200" b="1" dirty="0" smtClean="0">
                <a:solidFill>
                  <a:srgbClr val="FD8003"/>
                </a:solidFill>
              </a:rPr>
              <a:t>genitore</a:t>
            </a:r>
            <a:r>
              <a:rPr lang="it-IT" sz="3200" dirty="0" smtClean="0">
                <a:solidFill>
                  <a:srgbClr val="FD8003"/>
                </a:solidFill>
              </a:rPr>
              <a:t>: </a:t>
            </a:r>
            <a:r>
              <a:rPr lang="it-IT" sz="3200" dirty="0" smtClean="0">
                <a:solidFill>
                  <a:srgbClr val="151618"/>
                </a:solidFill>
              </a:rPr>
              <a:t>la </a:t>
            </a:r>
            <a:r>
              <a:rPr lang="it-IT" sz="3200" dirty="0">
                <a:solidFill>
                  <a:srgbClr val="151618"/>
                </a:solidFill>
              </a:rPr>
              <a:t>sua storia e la sua </a:t>
            </a:r>
            <a:r>
              <a:rPr lang="it-IT" sz="3200" dirty="0" err="1">
                <a:solidFill>
                  <a:srgbClr val="151618"/>
                </a:solidFill>
              </a:rPr>
              <a:t>personalita</a:t>
            </a:r>
            <a:r>
              <a:rPr lang="it-IT" sz="3200" dirty="0">
                <a:solidFill>
                  <a:srgbClr val="151618"/>
                </a:solidFill>
              </a:rPr>
              <a:t>̀, i suoi modelli parentali di riferimento, gli eventuali problemi di salute mentale, i modelli di attaccamento, le cure genitoriali che offre ai suoi figli, le risorse a sua disposizione, il sentimento di efficacia parentale, le attitudini, le credenze, i valori, la </a:t>
            </a:r>
            <a:r>
              <a:rPr lang="it-IT" sz="3200" dirty="0" err="1">
                <a:solidFill>
                  <a:srgbClr val="151618"/>
                </a:solidFill>
              </a:rPr>
              <a:t>sensibilita</a:t>
            </a:r>
            <a:r>
              <a:rPr lang="it-IT" sz="3200" dirty="0">
                <a:solidFill>
                  <a:srgbClr val="151618"/>
                </a:solidFill>
              </a:rPr>
              <a:t>̀, lo stress, gli stili parentali, la relazione coniugale e l’alleanza parentale, ecc</a:t>
            </a:r>
            <a:r>
              <a:rPr lang="it-IT" sz="3200" dirty="0" smtClean="0">
                <a:solidFill>
                  <a:srgbClr val="151618"/>
                </a:solidFill>
              </a:rPr>
              <a:t>.</a:t>
            </a:r>
            <a:endParaRPr lang="it-IT" sz="3200" dirty="0">
              <a:solidFill>
                <a:srgbClr val="151618"/>
              </a:solidFill>
            </a:endParaRPr>
          </a:p>
          <a:p>
            <a:pPr marL="285750" indent="-285750">
              <a:lnSpc>
                <a:spcPct val="100000"/>
              </a:lnSpc>
              <a:buFont typeface="Arial"/>
              <a:buChar char="•"/>
            </a:pPr>
            <a:endParaRPr lang="it-IT" sz="3200" dirty="0">
              <a:solidFill>
                <a:srgbClr val="151618"/>
              </a:solidFill>
            </a:endParaRPr>
          </a:p>
          <a:p>
            <a:pPr marL="285750" indent="-285750">
              <a:lnSpc>
                <a:spcPct val="100000"/>
              </a:lnSpc>
              <a:buFont typeface="Arial"/>
              <a:buChar char="•"/>
            </a:pPr>
            <a:r>
              <a:rPr lang="it-IT" sz="3200" dirty="0">
                <a:solidFill>
                  <a:srgbClr val="151618"/>
                </a:solidFill>
              </a:rPr>
              <a:t>le caratteristiche personali del </a:t>
            </a:r>
            <a:r>
              <a:rPr lang="it-IT" sz="3200" b="1" dirty="0" smtClean="0">
                <a:solidFill>
                  <a:srgbClr val="FD8003"/>
                </a:solidFill>
              </a:rPr>
              <a:t>bambino</a:t>
            </a:r>
            <a:r>
              <a:rPr lang="it-IT" sz="3200" dirty="0" smtClean="0">
                <a:solidFill>
                  <a:srgbClr val="FD8003"/>
                </a:solidFill>
              </a:rPr>
              <a:t>: </a:t>
            </a:r>
            <a:r>
              <a:rPr lang="it-IT" sz="3200" dirty="0" smtClean="0">
                <a:solidFill>
                  <a:srgbClr val="151618"/>
                </a:solidFill>
              </a:rPr>
              <a:t>le </a:t>
            </a:r>
            <a:r>
              <a:rPr lang="it-IT" sz="3200" dirty="0">
                <a:solidFill>
                  <a:srgbClr val="151618"/>
                </a:solidFill>
              </a:rPr>
              <a:t>sue disposizioni fisiche e psicologiche e soprattutto i suoi </a:t>
            </a:r>
            <a:r>
              <a:rPr lang="it-IT" sz="3200" b="1" dirty="0">
                <a:solidFill>
                  <a:srgbClr val="151618"/>
                </a:solidFill>
              </a:rPr>
              <a:t>bisogni</a:t>
            </a:r>
            <a:r>
              <a:rPr lang="it-IT" sz="3200" dirty="0">
                <a:solidFill>
                  <a:srgbClr val="151618"/>
                </a:solidFill>
              </a:rPr>
              <a:t> di </a:t>
            </a:r>
            <a:r>
              <a:rPr lang="it-IT" sz="3200" dirty="0" smtClean="0">
                <a:solidFill>
                  <a:srgbClr val="151618"/>
                </a:solidFill>
              </a:rPr>
              <a:t>sviluppo</a:t>
            </a:r>
          </a:p>
          <a:p>
            <a:pPr>
              <a:lnSpc>
                <a:spcPct val="100000"/>
              </a:lnSpc>
            </a:pPr>
            <a:endParaRPr lang="it-IT" sz="3200" dirty="0">
              <a:solidFill>
                <a:srgbClr val="151618"/>
              </a:solidFill>
            </a:endParaRPr>
          </a:p>
          <a:p>
            <a:pPr marL="285750" indent="-285750">
              <a:lnSpc>
                <a:spcPct val="100000"/>
              </a:lnSpc>
              <a:buFont typeface="Arial"/>
              <a:buChar char="•"/>
            </a:pPr>
            <a:r>
              <a:rPr lang="it-IT" sz="3200" dirty="0" smtClean="0">
                <a:solidFill>
                  <a:srgbClr val="151618"/>
                </a:solidFill>
              </a:rPr>
              <a:t>le </a:t>
            </a:r>
            <a:r>
              <a:rPr lang="it-IT" sz="3200" dirty="0">
                <a:solidFill>
                  <a:srgbClr val="151618"/>
                </a:solidFill>
              </a:rPr>
              <a:t>caratteristiche </a:t>
            </a:r>
            <a:r>
              <a:rPr lang="it-IT" sz="3200" b="1" dirty="0">
                <a:solidFill>
                  <a:srgbClr val="FD8003"/>
                </a:solidFill>
              </a:rPr>
              <a:t>sociali</a:t>
            </a:r>
            <a:r>
              <a:rPr lang="it-IT" sz="3200" dirty="0">
                <a:solidFill>
                  <a:srgbClr val="151618"/>
                </a:solidFill>
              </a:rPr>
              <a:t> e contestuali: </a:t>
            </a:r>
            <a:r>
              <a:rPr lang="it-IT" sz="3200" dirty="0" smtClean="0">
                <a:solidFill>
                  <a:srgbClr val="151618"/>
                </a:solidFill>
              </a:rPr>
              <a:t>l’insieme </a:t>
            </a:r>
            <a:r>
              <a:rPr lang="it-IT" sz="3200" dirty="0">
                <a:solidFill>
                  <a:srgbClr val="151618"/>
                </a:solidFill>
              </a:rPr>
              <a:t>di elementi che esercita un’influenza indiretta sulla </a:t>
            </a:r>
            <a:r>
              <a:rPr lang="it-IT" sz="3200" dirty="0" err="1">
                <a:solidFill>
                  <a:srgbClr val="151618"/>
                </a:solidFill>
              </a:rPr>
              <a:t>genitorialita</a:t>
            </a:r>
            <a:r>
              <a:rPr lang="it-IT" sz="3200" dirty="0">
                <a:solidFill>
                  <a:srgbClr val="151618"/>
                </a:solidFill>
              </a:rPr>
              <a:t>̀ e che costituisce l’ambiente nel quale il bambino cresce e che </a:t>
            </a:r>
            <a:r>
              <a:rPr lang="it-IT" sz="3200" dirty="0" err="1">
                <a:solidFill>
                  <a:srgbClr val="151618"/>
                </a:solidFill>
              </a:rPr>
              <a:t>puo</a:t>
            </a:r>
            <a:r>
              <a:rPr lang="it-IT" sz="3200" dirty="0">
                <a:solidFill>
                  <a:srgbClr val="151618"/>
                </a:solidFill>
              </a:rPr>
              <a:t>̀, o meno, garantire il sostegno informativo, cognitivo, affettivo, relazionale, materiale, economico di cui i genitori nelle </a:t>
            </a:r>
            <a:r>
              <a:rPr lang="it-IT" sz="3200" dirty="0" err="1">
                <a:solidFill>
                  <a:srgbClr val="151618"/>
                </a:solidFill>
              </a:rPr>
              <a:t>societa</a:t>
            </a:r>
            <a:r>
              <a:rPr lang="it-IT" sz="3200" dirty="0">
                <a:solidFill>
                  <a:srgbClr val="151618"/>
                </a:solidFill>
              </a:rPr>
              <a:t>̀ occidentali necessitano </a:t>
            </a:r>
            <a:r>
              <a:rPr lang="it-IT" sz="3200" dirty="0">
                <a:solidFill>
                  <a:srgbClr val="FF6600"/>
                </a:solidFill>
              </a:rPr>
              <a:t>per come la </a:t>
            </a:r>
            <a:r>
              <a:rPr lang="it-IT" sz="3200" dirty="0" err="1">
                <a:solidFill>
                  <a:srgbClr val="FF6600"/>
                </a:solidFill>
              </a:rPr>
              <a:t>genitorialita</a:t>
            </a:r>
            <a:r>
              <a:rPr lang="it-IT" sz="3200" dirty="0">
                <a:solidFill>
                  <a:srgbClr val="FF6600"/>
                </a:solidFill>
              </a:rPr>
              <a:t>̀ è investita </a:t>
            </a:r>
            <a:r>
              <a:rPr lang="it-IT" sz="3200" dirty="0" smtClean="0">
                <a:solidFill>
                  <a:srgbClr val="FF6600"/>
                </a:solidFill>
              </a:rPr>
              <a:t>socialmente, per l’impatto, non perché i genitori sono </a:t>
            </a:r>
            <a:r>
              <a:rPr lang="it-IT" sz="3200" dirty="0" err="1" smtClean="0">
                <a:solidFill>
                  <a:srgbClr val="FF6600"/>
                </a:solidFill>
              </a:rPr>
              <a:t>défaillants</a:t>
            </a:r>
            <a:endParaRPr lang="it-IT" sz="3200" dirty="0">
              <a:solidFill>
                <a:srgbClr val="FF6600"/>
              </a:solidFill>
            </a:endParaRPr>
          </a:p>
        </p:txBody>
      </p:sp>
    </p:spTree>
    <p:extLst>
      <p:ext uri="{BB962C8B-B14F-4D97-AF65-F5344CB8AC3E}">
        <p14:creationId xmlns:p14="http://schemas.microsoft.com/office/powerpoint/2010/main" val="384066329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18020" y="1126906"/>
            <a:ext cx="12064845" cy="8539089"/>
          </a:xfrm>
          <a:prstGeom prst="rect">
            <a:avLst/>
          </a:prstGeom>
        </p:spPr>
        <p:txBody>
          <a:bodyPr wrap="square">
            <a:spAutoFit/>
          </a:bodyPr>
          <a:lstStyle/>
          <a:p>
            <a:pPr>
              <a:lnSpc>
                <a:spcPct val="100000"/>
              </a:lnSpc>
            </a:pPr>
            <a:r>
              <a:rPr lang="it-IT" sz="2800" b="1" dirty="0">
                <a:solidFill>
                  <a:srgbClr val="FF6600"/>
                </a:solidFill>
              </a:rPr>
              <a:t>L</a:t>
            </a:r>
            <a:r>
              <a:rPr lang="it-IT" sz="2800" b="1" dirty="0" smtClean="0">
                <a:solidFill>
                  <a:srgbClr val="FF6600"/>
                </a:solidFill>
              </a:rPr>
              <a:t>a </a:t>
            </a:r>
            <a:r>
              <a:rPr lang="it-IT" sz="2800" b="1" dirty="0">
                <a:solidFill>
                  <a:srgbClr val="FF6600"/>
                </a:solidFill>
              </a:rPr>
              <a:t>teoria bioecologica dello sviluppo umano </a:t>
            </a:r>
            <a:r>
              <a:rPr lang="it-IT" sz="2800" dirty="0" smtClean="0">
                <a:solidFill>
                  <a:schemeClr val="tx2">
                    <a:lumMod val="10000"/>
                  </a:schemeClr>
                </a:solidFill>
              </a:rPr>
              <a:t>aiuta </a:t>
            </a:r>
            <a:r>
              <a:rPr lang="it-IT" sz="2800" dirty="0">
                <a:solidFill>
                  <a:schemeClr val="tx2">
                    <a:lumMod val="10000"/>
                  </a:schemeClr>
                </a:solidFill>
              </a:rPr>
              <a:t>a comprendere che se vogliamo farci un’idea corretta di come cresce la pianta, dobbiamo spostare l’attenzione dal seme al suolo e a tutti gli elementi (clima, luce, esposizione, qualità dell’aria, dell’acqua, ecc.) che costituiscono l’ambiente che la </a:t>
            </a:r>
            <a:r>
              <a:rPr lang="it-IT" sz="2800" dirty="0" smtClean="0">
                <a:solidFill>
                  <a:schemeClr val="tx2">
                    <a:lumMod val="10000"/>
                  </a:schemeClr>
                </a:solidFill>
              </a:rPr>
              <a:t>circonda: collegando </a:t>
            </a:r>
            <a:r>
              <a:rPr lang="it-IT" sz="2800" dirty="0">
                <a:solidFill>
                  <a:schemeClr val="tx2">
                    <a:lumMod val="10000"/>
                  </a:schemeClr>
                </a:solidFill>
              </a:rPr>
              <a:t>la manifestazione dei </a:t>
            </a:r>
            <a:r>
              <a:rPr lang="it-IT" sz="2800" dirty="0" smtClean="0">
                <a:solidFill>
                  <a:schemeClr val="tx2">
                    <a:lumMod val="10000"/>
                  </a:schemeClr>
                </a:solidFill>
              </a:rPr>
              <a:t>bisogni dei bambini alle </a:t>
            </a:r>
            <a:r>
              <a:rPr lang="it-IT" sz="2800" dirty="0">
                <a:solidFill>
                  <a:schemeClr val="tx2">
                    <a:lumMod val="10000"/>
                  </a:schemeClr>
                </a:solidFill>
              </a:rPr>
              <a:t>circostanze che hanno vissuto o vivono, potremo meglio comprendere cos’hanno da dirci.</a:t>
            </a:r>
          </a:p>
          <a:p>
            <a:pPr>
              <a:lnSpc>
                <a:spcPct val="100000"/>
              </a:lnSpc>
            </a:pPr>
            <a:endParaRPr lang="it-IT" sz="2800" dirty="0" smtClean="0">
              <a:solidFill>
                <a:schemeClr val="tx2">
                  <a:lumMod val="10000"/>
                </a:schemeClr>
              </a:solidFill>
            </a:endParaRPr>
          </a:p>
          <a:p>
            <a:pPr>
              <a:lnSpc>
                <a:spcPct val="100000"/>
              </a:lnSpc>
            </a:pPr>
            <a:r>
              <a:rPr lang="it-IT" sz="2800" dirty="0">
                <a:solidFill>
                  <a:schemeClr val="tx2">
                    <a:lumMod val="10000"/>
                  </a:schemeClr>
                </a:solidFill>
              </a:rPr>
              <a:t>H</a:t>
            </a:r>
            <a:r>
              <a:rPr lang="it-IT" sz="2800" dirty="0" smtClean="0">
                <a:solidFill>
                  <a:schemeClr val="tx2">
                    <a:lumMod val="10000"/>
                  </a:schemeClr>
                </a:solidFill>
              </a:rPr>
              <a:t>a </a:t>
            </a:r>
            <a:r>
              <a:rPr lang="it-IT" sz="2800" dirty="0">
                <a:solidFill>
                  <a:schemeClr val="tx2">
                    <a:lumMod val="10000"/>
                  </a:schemeClr>
                </a:solidFill>
              </a:rPr>
              <a:t>scritto di recente un oncologo spiegando la rivoluzione in atto nelle terapie dei tumori: </a:t>
            </a:r>
            <a:endParaRPr lang="it-IT" sz="2800" dirty="0" smtClean="0">
              <a:solidFill>
                <a:schemeClr val="tx2">
                  <a:lumMod val="10000"/>
                </a:schemeClr>
              </a:solidFill>
            </a:endParaRPr>
          </a:p>
          <a:p>
            <a:pPr algn="ctr">
              <a:lnSpc>
                <a:spcPct val="100000"/>
              </a:lnSpc>
            </a:pPr>
            <a:r>
              <a:rPr lang="it-IT" sz="2800" dirty="0" smtClean="0">
                <a:solidFill>
                  <a:schemeClr val="tx2">
                    <a:lumMod val="10000"/>
                  </a:schemeClr>
                </a:solidFill>
              </a:rPr>
              <a:t>“</a:t>
            </a:r>
            <a:r>
              <a:rPr lang="it-IT" sz="2800" i="1" dirty="0">
                <a:solidFill>
                  <a:schemeClr val="tx2">
                    <a:lumMod val="10000"/>
                  </a:schemeClr>
                </a:solidFill>
              </a:rPr>
              <a:t>Alcuni dei più recenti farmaci nella terapia del cancro, come le terapie immunitarie, cambiano il suolo, non il seme, rendendo così le nicchie occupate dal cancro nel corpo meno ospitali per le cellule tumorali a crescere. Nel 2017, mentre l’enfasi dell’oncologia si sposta su un focus più equilibrato su seme e suolo - verso il “tutto” - vediamo la nascita di nuove direzioni nella medicina. Il contesto, stiamo riscontrando, è cruciale. Studiare i cattivi attori in isolamento fornisce solo un quadro parziale della malattia reale. Il cancro è certamente il prodotto di una cellula maligna - ma anche un prodotto di una relazione maligna tra le cellule. È una lezione che potremmo desiderare di estendere ad altre parti della nostra società e di noi stessi</a:t>
            </a:r>
            <a:r>
              <a:rPr lang="it-IT" sz="2800" dirty="0">
                <a:solidFill>
                  <a:schemeClr val="tx2">
                    <a:lumMod val="10000"/>
                  </a:schemeClr>
                </a:solidFill>
              </a:rPr>
              <a:t>” </a:t>
            </a:r>
            <a:endParaRPr lang="it-IT" sz="2800" dirty="0" smtClean="0">
              <a:solidFill>
                <a:schemeClr val="tx2">
                  <a:lumMod val="10000"/>
                </a:schemeClr>
              </a:solidFill>
            </a:endParaRPr>
          </a:p>
          <a:p>
            <a:pPr algn="ctr"/>
            <a:r>
              <a:rPr lang="it-IT" dirty="0" smtClean="0">
                <a:solidFill>
                  <a:schemeClr val="tx2">
                    <a:lumMod val="10000"/>
                  </a:schemeClr>
                </a:solidFill>
              </a:rPr>
              <a:t>(</a:t>
            </a:r>
            <a:r>
              <a:rPr lang="it-IT" dirty="0">
                <a:solidFill>
                  <a:schemeClr val="tx2">
                    <a:lumMod val="10000"/>
                  </a:schemeClr>
                </a:solidFill>
                <a:hlinkClick r:id="rId2"/>
              </a:rPr>
              <a:t>S. Mukherjee</a:t>
            </a:r>
            <a:r>
              <a:rPr lang="it-IT" dirty="0">
                <a:solidFill>
                  <a:schemeClr val="tx2">
                    <a:lumMod val="10000"/>
                  </a:schemeClr>
                </a:solidFill>
              </a:rPr>
              <a:t>, </a:t>
            </a:r>
            <a:r>
              <a:rPr lang="it-IT" dirty="0">
                <a:solidFill>
                  <a:schemeClr val="tx2">
                    <a:lumMod val="10000"/>
                  </a:schemeClr>
                </a:solidFill>
                <a:hlinkClick r:id="rId3"/>
              </a:rPr>
              <a:t>https://medium.com/wordsthatmatter</a:t>
            </a:r>
            <a:r>
              <a:rPr lang="it-IT" dirty="0">
                <a:solidFill>
                  <a:schemeClr val="tx2">
                    <a:lumMod val="10000"/>
                  </a:schemeClr>
                </a:solidFill>
              </a:rPr>
              <a:t>, consultato </a:t>
            </a:r>
            <a:r>
              <a:rPr lang="it-IT" dirty="0" err="1">
                <a:solidFill>
                  <a:schemeClr val="tx2">
                    <a:lumMod val="10000"/>
                  </a:schemeClr>
                </a:solidFill>
              </a:rPr>
              <a:t>dic</a:t>
            </a:r>
            <a:r>
              <a:rPr lang="it-IT" dirty="0">
                <a:solidFill>
                  <a:schemeClr val="tx2">
                    <a:lumMod val="10000"/>
                  </a:schemeClr>
                </a:solidFill>
              </a:rPr>
              <a:t>. </a:t>
            </a:r>
            <a:r>
              <a:rPr lang="it-IT" dirty="0" smtClean="0">
                <a:solidFill>
                  <a:schemeClr val="tx2">
                    <a:lumMod val="10000"/>
                  </a:schemeClr>
                </a:solidFill>
              </a:rPr>
              <a:t>2017; Milani, 2018).</a:t>
            </a:r>
            <a:endParaRPr lang="it-IT" dirty="0">
              <a:solidFill>
                <a:schemeClr val="tx2">
                  <a:lumMod val="10000"/>
                </a:schemeClr>
              </a:solidFill>
            </a:endParaRPr>
          </a:p>
        </p:txBody>
      </p:sp>
    </p:spTree>
    <p:extLst>
      <p:ext uri="{BB962C8B-B14F-4D97-AF65-F5344CB8AC3E}">
        <p14:creationId xmlns:p14="http://schemas.microsoft.com/office/powerpoint/2010/main" val="22329977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88862" y="984004"/>
            <a:ext cx="11861485" cy="7355860"/>
          </a:xfrm>
          <a:prstGeom prst="rect">
            <a:avLst/>
          </a:prstGeom>
          <a:ln>
            <a:solidFill>
              <a:srgbClr val="4F81BD"/>
            </a:solidFill>
          </a:ln>
        </p:spPr>
        <p:txBody>
          <a:bodyPr wrap="square">
            <a:spAutoFit/>
          </a:bodyPr>
          <a:lstStyle/>
          <a:p>
            <a:pPr>
              <a:lnSpc>
                <a:spcPct val="100000"/>
              </a:lnSpc>
            </a:pPr>
            <a:r>
              <a:rPr lang="it-IT" sz="3200" dirty="0">
                <a:solidFill>
                  <a:srgbClr val="151618"/>
                </a:solidFill>
              </a:rPr>
              <a:t>L</a:t>
            </a:r>
            <a:r>
              <a:rPr lang="it-IT" sz="3200" dirty="0" smtClean="0">
                <a:solidFill>
                  <a:srgbClr val="151618"/>
                </a:solidFill>
              </a:rPr>
              <a:t>a </a:t>
            </a:r>
            <a:r>
              <a:rPr lang="it-IT" sz="3200" dirty="0" err="1">
                <a:solidFill>
                  <a:srgbClr val="151618"/>
                </a:solidFill>
              </a:rPr>
              <a:t>genitorialita</a:t>
            </a:r>
            <a:r>
              <a:rPr lang="it-IT" sz="3200" dirty="0">
                <a:solidFill>
                  <a:srgbClr val="151618"/>
                </a:solidFill>
              </a:rPr>
              <a:t>̀ come </a:t>
            </a:r>
            <a:r>
              <a:rPr lang="it-IT" sz="3200" dirty="0" smtClean="0">
                <a:solidFill>
                  <a:srgbClr val="151618"/>
                </a:solidFill>
              </a:rPr>
              <a:t>nozione </a:t>
            </a:r>
            <a:r>
              <a:rPr lang="it-IT" sz="3200" dirty="0" err="1" smtClean="0">
                <a:solidFill>
                  <a:srgbClr val="151618"/>
                </a:solidFill>
              </a:rPr>
              <a:t>multideterminata</a:t>
            </a:r>
            <a:r>
              <a:rPr lang="it-IT" sz="3200" dirty="0" smtClean="0">
                <a:solidFill>
                  <a:srgbClr val="151618"/>
                </a:solidFill>
              </a:rPr>
              <a:t> e multidimensionale:</a:t>
            </a:r>
          </a:p>
          <a:p>
            <a:pPr>
              <a:lnSpc>
                <a:spcPct val="100000"/>
              </a:lnSpc>
            </a:pPr>
            <a:endParaRPr lang="it-IT" sz="3200" dirty="0">
              <a:solidFill>
                <a:srgbClr val="151618"/>
              </a:solidFill>
            </a:endParaRPr>
          </a:p>
          <a:p>
            <a:pPr algn="ctr">
              <a:lnSpc>
                <a:spcPct val="100000"/>
              </a:lnSpc>
            </a:pPr>
            <a:r>
              <a:rPr lang="it-IT" sz="6000" dirty="0">
                <a:solidFill>
                  <a:srgbClr val="FD8003"/>
                </a:solidFill>
              </a:rPr>
              <a:t>“</a:t>
            </a:r>
            <a:r>
              <a:rPr lang="it-IT" sz="3200" dirty="0">
                <a:solidFill>
                  <a:srgbClr val="151618"/>
                </a:solidFill>
              </a:rPr>
              <a:t>La comprensione della </a:t>
            </a:r>
            <a:r>
              <a:rPr lang="it-IT" sz="3200" dirty="0" err="1">
                <a:solidFill>
                  <a:srgbClr val="151618"/>
                </a:solidFill>
              </a:rPr>
              <a:t>genitorialita</a:t>
            </a:r>
            <a:r>
              <a:rPr lang="it-IT" sz="3200" dirty="0">
                <a:solidFill>
                  <a:srgbClr val="151618"/>
                </a:solidFill>
              </a:rPr>
              <a:t>̀ esige </a:t>
            </a:r>
            <a:r>
              <a:rPr lang="it-IT" sz="3200" dirty="0" smtClean="0">
                <a:solidFill>
                  <a:srgbClr val="151618"/>
                </a:solidFill>
              </a:rPr>
              <a:t>di </a:t>
            </a:r>
            <a:r>
              <a:rPr lang="it-IT" sz="3200" dirty="0">
                <a:solidFill>
                  <a:srgbClr val="151618"/>
                </a:solidFill>
              </a:rPr>
              <a:t>prendere in considerazione diversi fattori prossimali e distali, descritti in questo modello concettuale integrato</a:t>
            </a:r>
            <a:r>
              <a:rPr lang="it-IT" sz="6000" dirty="0">
                <a:solidFill>
                  <a:srgbClr val="FD8003"/>
                </a:solidFill>
              </a:rPr>
              <a:t>”</a:t>
            </a:r>
            <a:r>
              <a:rPr lang="it-IT" sz="3200" dirty="0">
                <a:solidFill>
                  <a:srgbClr val="151618"/>
                </a:solidFill>
              </a:rPr>
              <a:t> </a:t>
            </a:r>
            <a:endParaRPr lang="it-IT" sz="3200" dirty="0" smtClean="0">
              <a:solidFill>
                <a:srgbClr val="151618"/>
              </a:solidFill>
            </a:endParaRPr>
          </a:p>
          <a:p>
            <a:pPr algn="ctr">
              <a:lnSpc>
                <a:spcPct val="100000"/>
              </a:lnSpc>
            </a:pPr>
            <a:r>
              <a:rPr lang="it-IT" sz="3200" dirty="0" smtClean="0">
                <a:solidFill>
                  <a:srgbClr val="151618"/>
                </a:solidFill>
              </a:rPr>
              <a:t>(</a:t>
            </a:r>
            <a:r>
              <a:rPr lang="it-IT" sz="3200" dirty="0" err="1">
                <a:solidFill>
                  <a:srgbClr val="151618"/>
                </a:solidFill>
              </a:rPr>
              <a:t>Lacharite</a:t>
            </a:r>
            <a:r>
              <a:rPr lang="it-IT" sz="3200" dirty="0">
                <a:solidFill>
                  <a:srgbClr val="151618"/>
                </a:solidFill>
              </a:rPr>
              <a:t>́ et al., 2015, p. IX)</a:t>
            </a:r>
          </a:p>
          <a:p>
            <a:pPr>
              <a:lnSpc>
                <a:spcPct val="100000"/>
              </a:lnSpc>
            </a:pPr>
            <a:endParaRPr lang="it-IT" sz="3200" dirty="0">
              <a:solidFill>
                <a:srgbClr val="151618"/>
              </a:solidFill>
            </a:endParaRPr>
          </a:p>
          <a:p>
            <a:pPr>
              <a:lnSpc>
                <a:spcPct val="100000"/>
              </a:lnSpc>
            </a:pPr>
            <a:endParaRPr lang="it-IT" sz="3200" dirty="0" smtClean="0">
              <a:solidFill>
                <a:srgbClr val="151618"/>
              </a:solidFill>
            </a:endParaRPr>
          </a:p>
          <a:p>
            <a:pPr>
              <a:lnSpc>
                <a:spcPct val="100000"/>
              </a:lnSpc>
            </a:pPr>
            <a:r>
              <a:rPr lang="it-IT" sz="3200" dirty="0" smtClean="0">
                <a:solidFill>
                  <a:srgbClr val="151618"/>
                </a:solidFill>
              </a:rPr>
              <a:t>Considerare la genitorialità in </a:t>
            </a:r>
            <a:r>
              <a:rPr lang="it-IT" sz="3200" dirty="0">
                <a:solidFill>
                  <a:srgbClr val="151618"/>
                </a:solidFill>
              </a:rPr>
              <a:t>maniera </a:t>
            </a:r>
            <a:r>
              <a:rPr lang="it-IT" sz="3200" dirty="0">
                <a:solidFill>
                  <a:srgbClr val="FD8003"/>
                </a:solidFill>
              </a:rPr>
              <a:t>aperta, contestuale e dinamica </a:t>
            </a:r>
            <a:r>
              <a:rPr lang="it-IT" sz="3200" dirty="0">
                <a:solidFill>
                  <a:srgbClr val="151618"/>
                </a:solidFill>
              </a:rPr>
              <a:t>(Milani, Zanon, 2015</a:t>
            </a:r>
            <a:r>
              <a:rPr lang="it-IT" sz="3200" dirty="0" smtClean="0">
                <a:solidFill>
                  <a:srgbClr val="151618"/>
                </a:solidFill>
              </a:rPr>
              <a:t>): in </a:t>
            </a:r>
            <a:r>
              <a:rPr lang="it-IT" sz="3200" dirty="0">
                <a:solidFill>
                  <a:srgbClr val="151618"/>
                </a:solidFill>
              </a:rPr>
              <a:t>relazione con l’altro genitore, la famiglia allargata, i vicini, e gli altri soggetti presenti nell’ambiente socioculturale e in una prospettiva </a:t>
            </a:r>
            <a:r>
              <a:rPr lang="it-IT" sz="3200" b="1" dirty="0" smtClean="0">
                <a:solidFill>
                  <a:srgbClr val="FD8003"/>
                </a:solidFill>
              </a:rPr>
              <a:t>evolutiva</a:t>
            </a:r>
            <a:endParaRPr lang="it-IT" sz="3200" b="1" dirty="0">
              <a:solidFill>
                <a:srgbClr val="FD8003"/>
              </a:solidFill>
            </a:endParaRPr>
          </a:p>
        </p:txBody>
      </p:sp>
    </p:spTree>
    <p:extLst>
      <p:ext uri="{BB962C8B-B14F-4D97-AF65-F5344CB8AC3E}">
        <p14:creationId xmlns:p14="http://schemas.microsoft.com/office/powerpoint/2010/main" val="192708274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body" idx="4294967295"/>
          </p:nvPr>
        </p:nvSpPr>
        <p:spPr>
          <a:xfrm>
            <a:off x="367627" y="3213027"/>
            <a:ext cx="12637173" cy="2816053"/>
          </a:xfrm>
          <a:ln/>
        </p:spPr>
        <p:txBody>
          <a:bodyPr>
            <a:normAutofit/>
          </a:bodyPr>
          <a:lstStyle/>
          <a:p>
            <a:pPr indent="-465095">
              <a:buNone/>
              <a:tabLst>
                <a:tab pos="487672" algn="l"/>
                <a:tab pos="636683" algn="l"/>
                <a:tab pos="1275625" algn="l"/>
                <a:tab pos="1914566" algn="l"/>
                <a:tab pos="2553507" algn="l"/>
                <a:tab pos="3192448" algn="l"/>
                <a:tab pos="3831390" algn="l"/>
                <a:tab pos="4470330" algn="l"/>
                <a:tab pos="5109272" algn="l"/>
                <a:tab pos="5748212" algn="l"/>
                <a:tab pos="6387154" algn="l"/>
                <a:tab pos="7026095" algn="l"/>
                <a:tab pos="7665036" algn="l"/>
                <a:tab pos="8303977" algn="l"/>
                <a:tab pos="8942919" algn="l"/>
                <a:tab pos="9581859" algn="l"/>
                <a:tab pos="10220801" algn="l"/>
                <a:tab pos="10859741" algn="l"/>
                <a:tab pos="11498683" algn="l"/>
                <a:tab pos="12137624" algn="l"/>
                <a:tab pos="12776566" algn="l"/>
              </a:tabLst>
            </a:pPr>
            <a:r>
              <a:rPr lang="it-IT" sz="3500" dirty="0" smtClean="0">
                <a:solidFill>
                  <a:srgbClr val="151618"/>
                </a:solidFill>
                <a:latin typeface="Candara" charset="0"/>
              </a:rPr>
              <a:t>Tre </a:t>
            </a:r>
            <a:r>
              <a:rPr lang="it-IT" sz="3500" dirty="0" smtClean="0">
                <a:solidFill>
                  <a:srgbClr val="FF6600"/>
                </a:solidFill>
                <a:latin typeface="Candara" charset="0"/>
              </a:rPr>
              <a:t>macro</a:t>
            </a:r>
            <a:r>
              <a:rPr lang="it-IT" sz="3500" dirty="0">
                <a:solidFill>
                  <a:srgbClr val="FF6600"/>
                </a:solidFill>
                <a:latin typeface="Candara" charset="0"/>
              </a:rPr>
              <a:t>-obiettivi </a:t>
            </a:r>
            <a:r>
              <a:rPr lang="it-IT" sz="3500" dirty="0">
                <a:solidFill>
                  <a:srgbClr val="292C30"/>
                </a:solidFill>
                <a:latin typeface="Candara" charset="0"/>
              </a:rPr>
              <a:t>del sistema di Welfare nei Paesi Occidentali</a:t>
            </a:r>
          </a:p>
          <a:p>
            <a:pPr marL="672966" indent="-742950">
              <a:buAutoNum type="arabicPeriod"/>
              <a:tabLst>
                <a:tab pos="487672" algn="l"/>
                <a:tab pos="636683" algn="l"/>
                <a:tab pos="1275625" algn="l"/>
                <a:tab pos="1914566" algn="l"/>
                <a:tab pos="2553507" algn="l"/>
                <a:tab pos="3192448" algn="l"/>
                <a:tab pos="3831390" algn="l"/>
                <a:tab pos="4470330" algn="l"/>
                <a:tab pos="5109272" algn="l"/>
                <a:tab pos="5748212" algn="l"/>
                <a:tab pos="6387154" algn="l"/>
                <a:tab pos="7026095" algn="l"/>
                <a:tab pos="7665036" algn="l"/>
                <a:tab pos="8303977" algn="l"/>
                <a:tab pos="8942919" algn="l"/>
                <a:tab pos="9581859" algn="l"/>
                <a:tab pos="10220801" algn="l"/>
                <a:tab pos="10859741" algn="l"/>
                <a:tab pos="11498683" algn="l"/>
                <a:tab pos="12137624" algn="l"/>
                <a:tab pos="12776566" algn="l"/>
              </a:tabLst>
            </a:pPr>
            <a:r>
              <a:rPr lang="it-IT" sz="3500" dirty="0" smtClean="0">
                <a:solidFill>
                  <a:srgbClr val="292C30"/>
                </a:solidFill>
                <a:latin typeface="Candara" charset="0"/>
              </a:rPr>
              <a:t>Assicurare </a:t>
            </a:r>
            <a:r>
              <a:rPr lang="it-IT" sz="3500" dirty="0">
                <a:solidFill>
                  <a:srgbClr val="292C30"/>
                </a:solidFill>
                <a:latin typeface="Candara" charset="0"/>
              </a:rPr>
              <a:t>il “migliore interesse del bambino” (</a:t>
            </a:r>
            <a:r>
              <a:rPr lang="it-IT" sz="3500" dirty="0" smtClean="0">
                <a:solidFill>
                  <a:srgbClr val="292C30"/>
                </a:solidFill>
                <a:latin typeface="Candara" charset="0"/>
              </a:rPr>
              <a:t>CRC </a:t>
            </a:r>
            <a:r>
              <a:rPr lang="it-IT" sz="3500" dirty="0">
                <a:solidFill>
                  <a:srgbClr val="292C30"/>
                </a:solidFill>
                <a:latin typeface="Candara" charset="0"/>
              </a:rPr>
              <a:t>1989</a:t>
            </a:r>
            <a:r>
              <a:rPr lang="it-IT" sz="3500" dirty="0" smtClean="0">
                <a:solidFill>
                  <a:srgbClr val="292C30"/>
                </a:solidFill>
                <a:latin typeface="Candara" charset="0"/>
              </a:rPr>
              <a:t>)</a:t>
            </a:r>
          </a:p>
          <a:p>
            <a:pPr marL="672966" indent="-742950">
              <a:buAutoNum type="arabicPeriod"/>
              <a:tabLst>
                <a:tab pos="487672" algn="l"/>
                <a:tab pos="636683" algn="l"/>
                <a:tab pos="1275625" algn="l"/>
                <a:tab pos="1914566" algn="l"/>
                <a:tab pos="2553507" algn="l"/>
                <a:tab pos="3192448" algn="l"/>
                <a:tab pos="3831390" algn="l"/>
                <a:tab pos="4470330" algn="l"/>
                <a:tab pos="5109272" algn="l"/>
                <a:tab pos="5748212" algn="l"/>
                <a:tab pos="6387154" algn="l"/>
                <a:tab pos="7026095" algn="l"/>
                <a:tab pos="7665036" algn="l"/>
                <a:tab pos="8303977" algn="l"/>
                <a:tab pos="8942919" algn="l"/>
                <a:tab pos="9581859" algn="l"/>
                <a:tab pos="10220801" algn="l"/>
                <a:tab pos="10859741" algn="l"/>
                <a:tab pos="11498683" algn="l"/>
                <a:tab pos="12137624" algn="l"/>
                <a:tab pos="12776566" algn="l"/>
              </a:tabLst>
            </a:pPr>
            <a:r>
              <a:rPr lang="it-IT" sz="3500" dirty="0" smtClean="0">
                <a:solidFill>
                  <a:srgbClr val="292C30"/>
                </a:solidFill>
                <a:latin typeface="Candara" charset="0"/>
              </a:rPr>
              <a:t>Contrastare la </a:t>
            </a:r>
            <a:r>
              <a:rPr lang="it-IT" sz="3500" dirty="0">
                <a:solidFill>
                  <a:srgbClr val="292C30"/>
                </a:solidFill>
                <a:latin typeface="Candara" charset="0"/>
              </a:rPr>
              <a:t>povertà e </a:t>
            </a:r>
            <a:r>
              <a:rPr lang="it-IT" sz="3500" dirty="0" smtClean="0">
                <a:solidFill>
                  <a:srgbClr val="292C30"/>
                </a:solidFill>
                <a:latin typeface="Candara" charset="0"/>
              </a:rPr>
              <a:t>la </a:t>
            </a:r>
            <a:r>
              <a:rPr lang="it-IT" sz="3500" dirty="0">
                <a:solidFill>
                  <a:srgbClr val="292C30"/>
                </a:solidFill>
                <a:latin typeface="Candara" charset="0"/>
              </a:rPr>
              <a:t>marginalità </a:t>
            </a:r>
            <a:r>
              <a:rPr lang="it-IT" sz="3500" dirty="0" smtClean="0">
                <a:solidFill>
                  <a:srgbClr val="292C30"/>
                </a:solidFill>
                <a:latin typeface="Candara" charset="0"/>
              </a:rPr>
              <a:t>sociale (REC 2013/112 EU)</a:t>
            </a:r>
          </a:p>
          <a:p>
            <a:pPr marL="672966" indent="-742950">
              <a:buAutoNum type="arabicPeriod"/>
              <a:tabLst>
                <a:tab pos="487672" algn="l"/>
                <a:tab pos="636683" algn="l"/>
                <a:tab pos="1275625" algn="l"/>
                <a:tab pos="1914566" algn="l"/>
                <a:tab pos="2553507" algn="l"/>
                <a:tab pos="3192448" algn="l"/>
                <a:tab pos="3831390" algn="l"/>
                <a:tab pos="4470330" algn="l"/>
                <a:tab pos="5109272" algn="l"/>
                <a:tab pos="5748212" algn="l"/>
                <a:tab pos="6387154" algn="l"/>
                <a:tab pos="7026095" algn="l"/>
                <a:tab pos="7665036" algn="l"/>
                <a:tab pos="8303977" algn="l"/>
                <a:tab pos="8942919" algn="l"/>
                <a:tab pos="9581859" algn="l"/>
                <a:tab pos="10220801" algn="l"/>
                <a:tab pos="10859741" algn="l"/>
                <a:tab pos="11498683" algn="l"/>
                <a:tab pos="12137624" algn="l"/>
                <a:tab pos="12776566" algn="l"/>
              </a:tabLst>
            </a:pPr>
            <a:r>
              <a:rPr lang="it-IT" sz="3500" dirty="0" smtClean="0">
                <a:solidFill>
                  <a:srgbClr val="292C30"/>
                </a:solidFill>
                <a:latin typeface="Candara" charset="0"/>
              </a:rPr>
              <a:t>Sostenere la genitorialità (</a:t>
            </a:r>
            <a:r>
              <a:rPr lang="it-IT" sz="3500" dirty="0" err="1" smtClean="0">
                <a:solidFill>
                  <a:srgbClr val="292C30"/>
                </a:solidFill>
                <a:latin typeface="Candara" charset="0"/>
              </a:rPr>
              <a:t>parenting</a:t>
            </a:r>
            <a:r>
              <a:rPr lang="it-IT" sz="3500" dirty="0" smtClean="0">
                <a:solidFill>
                  <a:srgbClr val="292C30"/>
                </a:solidFill>
                <a:latin typeface="Candara" charset="0"/>
              </a:rPr>
              <a:t> </a:t>
            </a:r>
            <a:r>
              <a:rPr lang="it-IT" sz="3500" dirty="0" err="1" smtClean="0">
                <a:solidFill>
                  <a:srgbClr val="292C30"/>
                </a:solidFill>
                <a:latin typeface="Candara" charset="0"/>
              </a:rPr>
              <a:t>support</a:t>
            </a:r>
            <a:r>
              <a:rPr lang="it-IT" sz="3500" dirty="0" smtClean="0">
                <a:solidFill>
                  <a:srgbClr val="292C30"/>
                </a:solidFill>
                <a:latin typeface="Candara" charset="0"/>
              </a:rPr>
              <a:t>, REC 2006/19 EU)</a:t>
            </a:r>
            <a:endParaRPr lang="it-IT" sz="3500" dirty="0">
              <a:solidFill>
                <a:srgbClr val="292C30"/>
              </a:solidFill>
              <a:latin typeface="Candara" charset="0"/>
            </a:endParaRPr>
          </a:p>
          <a:p>
            <a:pPr indent="-465095">
              <a:buNone/>
              <a:tabLst>
                <a:tab pos="487672" algn="l"/>
                <a:tab pos="636683" algn="l"/>
                <a:tab pos="1275625" algn="l"/>
                <a:tab pos="1914566" algn="l"/>
                <a:tab pos="2553507" algn="l"/>
                <a:tab pos="3192448" algn="l"/>
                <a:tab pos="3831390" algn="l"/>
                <a:tab pos="4470330" algn="l"/>
                <a:tab pos="5109272" algn="l"/>
                <a:tab pos="5748212" algn="l"/>
                <a:tab pos="6387154" algn="l"/>
                <a:tab pos="7026095" algn="l"/>
                <a:tab pos="7665036" algn="l"/>
                <a:tab pos="8303977" algn="l"/>
                <a:tab pos="8942919" algn="l"/>
                <a:tab pos="9581859" algn="l"/>
                <a:tab pos="10220801" algn="l"/>
                <a:tab pos="10859741" algn="l"/>
                <a:tab pos="11498683" algn="l"/>
                <a:tab pos="12137624" algn="l"/>
                <a:tab pos="12776566" algn="l"/>
              </a:tabLst>
            </a:pPr>
            <a:endParaRPr lang="it-IT" sz="4000" dirty="0">
              <a:solidFill>
                <a:srgbClr val="292C30"/>
              </a:solidFill>
              <a:latin typeface="Candara" charset="0"/>
            </a:endParaRPr>
          </a:p>
        </p:txBody>
      </p:sp>
      <p:sp>
        <p:nvSpPr>
          <p:cNvPr id="5" name="Fumetto 3 4"/>
          <p:cNvSpPr/>
          <p:nvPr/>
        </p:nvSpPr>
        <p:spPr>
          <a:xfrm>
            <a:off x="9045835" y="954826"/>
            <a:ext cx="3294379" cy="2258201"/>
          </a:xfrm>
          <a:prstGeom prst="wedgeEllipseCallout">
            <a:avLst>
              <a:gd name="adj1" fmla="val -54688"/>
              <a:gd name="adj2" fmla="val 35395"/>
            </a:avLst>
          </a:prstGeom>
          <a:solidFill>
            <a:srgbClr val="FF9933"/>
          </a:solidFill>
          <a:ln>
            <a:solidFill>
              <a:srgbClr val="FF993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00000"/>
              </a:lnSpc>
            </a:pPr>
            <a:r>
              <a:rPr lang="it-IT" sz="3200" b="1" dirty="0">
                <a:solidFill>
                  <a:schemeClr val="tx1"/>
                </a:solidFill>
                <a:latin typeface="Candara" panose="020E0502030303020204" pitchFamily="34" charset="0"/>
                <a:cs typeface="Candara"/>
              </a:rPr>
              <a:t>Il contesto</a:t>
            </a:r>
          </a:p>
          <a:p>
            <a:pPr algn="ctr">
              <a:lnSpc>
                <a:spcPct val="100000"/>
              </a:lnSpc>
            </a:pPr>
            <a:r>
              <a:rPr lang="it-IT" sz="3200" b="1" dirty="0">
                <a:solidFill>
                  <a:schemeClr val="tx1"/>
                </a:solidFill>
                <a:latin typeface="Candara" panose="020E0502030303020204" pitchFamily="34" charset="0"/>
                <a:cs typeface="Candara"/>
              </a:rPr>
              <a:t>europeo</a:t>
            </a:r>
            <a:endParaRPr lang="it-IT" sz="4000" b="1" dirty="0">
              <a:solidFill>
                <a:schemeClr val="tx1"/>
              </a:solidFill>
              <a:latin typeface="Candara" panose="020E0502030303020204" pitchFamily="34" charset="0"/>
              <a:cs typeface="Candara"/>
            </a:endParaRPr>
          </a:p>
        </p:txBody>
      </p:sp>
      <p:sp>
        <p:nvSpPr>
          <p:cNvPr id="6" name="CasellaDiTesto 5"/>
          <p:cNvSpPr txBox="1"/>
          <p:nvPr/>
        </p:nvSpPr>
        <p:spPr>
          <a:xfrm>
            <a:off x="3047423" y="6116281"/>
            <a:ext cx="11141942" cy="3578414"/>
          </a:xfrm>
          <a:prstGeom prst="rect">
            <a:avLst/>
          </a:prstGeom>
          <a:noFill/>
          <a:ln>
            <a:solidFill>
              <a:schemeClr val="tx1"/>
            </a:solidFill>
          </a:ln>
        </p:spPr>
        <p:txBody>
          <a:bodyPr wrap="square" lIns="130046" tIns="65023" rIns="130046" bIns="65023" rtlCol="0">
            <a:spAutoFit/>
          </a:bodyPr>
          <a:lstStyle/>
          <a:p>
            <a:pPr>
              <a:lnSpc>
                <a:spcPct val="100000"/>
              </a:lnSpc>
              <a:defRPr/>
            </a:pPr>
            <a:r>
              <a:rPr lang="it-IT" sz="2800" dirty="0">
                <a:solidFill>
                  <a:schemeClr val="tx2">
                    <a:lumMod val="10000"/>
                  </a:schemeClr>
                </a:solidFill>
                <a:latin typeface="Candara" charset="0"/>
                <a:ea typeface="MS PGothic" charset="0"/>
              </a:rPr>
              <a:t>L.  285 </a:t>
            </a:r>
            <a:r>
              <a:rPr lang="it-IT" sz="2800" dirty="0">
                <a:solidFill>
                  <a:srgbClr val="151618"/>
                </a:solidFill>
                <a:latin typeface="Candara" charset="0"/>
                <a:ea typeface="MS PGothic" charset="0"/>
              </a:rPr>
              <a:t>/1997</a:t>
            </a:r>
          </a:p>
          <a:p>
            <a:pPr>
              <a:lnSpc>
                <a:spcPct val="100000"/>
              </a:lnSpc>
              <a:defRPr/>
            </a:pPr>
            <a:r>
              <a:rPr lang="it-IT" sz="2800" dirty="0">
                <a:solidFill>
                  <a:srgbClr val="151618"/>
                </a:solidFill>
                <a:latin typeface="Candara" charset="0"/>
                <a:ea typeface="MS PGothic" charset="0"/>
              </a:rPr>
              <a:t>L. 328 / 2000</a:t>
            </a:r>
          </a:p>
          <a:p>
            <a:pPr>
              <a:lnSpc>
                <a:spcPct val="100000"/>
              </a:lnSpc>
              <a:defRPr/>
            </a:pPr>
            <a:r>
              <a:rPr lang="it-IT" sz="2800" dirty="0">
                <a:solidFill>
                  <a:srgbClr val="151618"/>
                </a:solidFill>
                <a:latin typeface="Candara" charset="0"/>
                <a:ea typeface="MS PGothic" charset="0"/>
              </a:rPr>
              <a:t>L. 149 / 2001</a:t>
            </a:r>
          </a:p>
          <a:p>
            <a:pPr>
              <a:lnSpc>
                <a:spcPct val="100000"/>
              </a:lnSpc>
              <a:defRPr/>
            </a:pPr>
            <a:r>
              <a:rPr lang="it-IT" sz="2800" dirty="0">
                <a:solidFill>
                  <a:srgbClr val="151618"/>
                </a:solidFill>
                <a:latin typeface="Candara" charset="0"/>
                <a:ea typeface="MS PGothic" charset="0"/>
              </a:rPr>
              <a:t>Linee di indirizzo </a:t>
            </a:r>
            <a:r>
              <a:rPr lang="it-IT" sz="2800" dirty="0" smtClean="0">
                <a:solidFill>
                  <a:srgbClr val="151618"/>
                </a:solidFill>
                <a:latin typeface="Candara" charset="0"/>
                <a:ea typeface="MS PGothic" charset="0"/>
              </a:rPr>
              <a:t>Naz. sull’</a:t>
            </a:r>
            <a:r>
              <a:rPr lang="it-IT" sz="2800" dirty="0" err="1" smtClean="0">
                <a:solidFill>
                  <a:srgbClr val="151618"/>
                </a:solidFill>
                <a:latin typeface="Candara" charset="0"/>
                <a:ea typeface="MS PGothic" charset="0"/>
              </a:rPr>
              <a:t>aff</a:t>
            </a:r>
            <a:r>
              <a:rPr lang="it-IT" sz="2800" dirty="0">
                <a:solidFill>
                  <a:srgbClr val="151618"/>
                </a:solidFill>
                <a:latin typeface="Candara" charset="0"/>
                <a:ea typeface="MS PGothic" charset="0"/>
              </a:rPr>
              <a:t>. familiare 2012</a:t>
            </a:r>
          </a:p>
          <a:p>
            <a:pPr>
              <a:lnSpc>
                <a:spcPct val="100000"/>
              </a:lnSpc>
              <a:defRPr/>
            </a:pPr>
            <a:r>
              <a:rPr lang="it-IT" sz="2800" dirty="0">
                <a:solidFill>
                  <a:srgbClr val="151618"/>
                </a:solidFill>
                <a:latin typeface="Candara" charset="0"/>
                <a:ea typeface="MS PGothic" charset="0"/>
              </a:rPr>
              <a:t>Linee di indirizzo </a:t>
            </a:r>
            <a:r>
              <a:rPr lang="it-IT" sz="2800" dirty="0" smtClean="0">
                <a:solidFill>
                  <a:srgbClr val="151618"/>
                </a:solidFill>
                <a:latin typeface="Candara" charset="0"/>
                <a:ea typeface="MS PGothic" charset="0"/>
              </a:rPr>
              <a:t>Naz. sulle </a:t>
            </a:r>
            <a:r>
              <a:rPr lang="it-IT" sz="2800" dirty="0">
                <a:solidFill>
                  <a:srgbClr val="151618"/>
                </a:solidFill>
                <a:latin typeface="Candara" charset="0"/>
                <a:ea typeface="MS PGothic" charset="0"/>
              </a:rPr>
              <a:t>comunità 2017</a:t>
            </a:r>
          </a:p>
          <a:p>
            <a:pPr>
              <a:lnSpc>
                <a:spcPct val="100000"/>
              </a:lnSpc>
              <a:defRPr/>
            </a:pPr>
            <a:r>
              <a:rPr lang="it-IT" sz="2800" dirty="0">
                <a:solidFill>
                  <a:srgbClr val="151618"/>
                </a:solidFill>
                <a:latin typeface="Candara" charset="0"/>
                <a:ea typeface="MS PGothic" charset="0"/>
              </a:rPr>
              <a:t>Linee di indirizzo Naz. sulla vulnerabilità familiare 2017 </a:t>
            </a:r>
          </a:p>
          <a:p>
            <a:pPr>
              <a:lnSpc>
                <a:spcPct val="100000"/>
              </a:lnSpc>
              <a:defRPr/>
            </a:pPr>
            <a:r>
              <a:rPr lang="it-IT" sz="2800" dirty="0" smtClean="0">
                <a:solidFill>
                  <a:srgbClr val="151618"/>
                </a:solidFill>
                <a:latin typeface="Candara" charset="0"/>
                <a:ea typeface="MS PGothic" charset="0"/>
              </a:rPr>
              <a:t>D.Lgs</a:t>
            </a:r>
            <a:r>
              <a:rPr lang="it-IT" sz="2800" dirty="0">
                <a:solidFill>
                  <a:srgbClr val="151618"/>
                </a:solidFill>
                <a:latin typeface="Candara" charset="0"/>
                <a:ea typeface="MS PGothic" charset="0"/>
              </a:rPr>
              <a:t>.147/2017 </a:t>
            </a:r>
            <a:r>
              <a:rPr lang="it-IT" sz="2800" dirty="0" smtClean="0">
                <a:solidFill>
                  <a:srgbClr val="151618"/>
                </a:solidFill>
                <a:latin typeface="Candara" charset="0"/>
                <a:ea typeface="MS PGothic" charset="0"/>
              </a:rPr>
              <a:t>REI, </a:t>
            </a:r>
            <a:r>
              <a:rPr lang="it-IT" sz="2800" dirty="0">
                <a:solidFill>
                  <a:schemeClr val="tx2">
                    <a:lumMod val="10000"/>
                  </a:schemeClr>
                </a:solidFill>
              </a:rPr>
              <a:t>misura unica nazionale di contrasto </a:t>
            </a:r>
            <a:endParaRPr lang="it-IT" sz="2800" dirty="0" smtClean="0">
              <a:solidFill>
                <a:schemeClr val="tx2">
                  <a:lumMod val="10000"/>
                </a:schemeClr>
              </a:solidFill>
            </a:endParaRPr>
          </a:p>
          <a:p>
            <a:pPr>
              <a:lnSpc>
                <a:spcPct val="100000"/>
              </a:lnSpc>
              <a:defRPr/>
            </a:pPr>
            <a:r>
              <a:rPr lang="it-IT" sz="2800" dirty="0" smtClean="0">
                <a:solidFill>
                  <a:schemeClr val="tx2">
                    <a:lumMod val="10000"/>
                  </a:schemeClr>
                </a:solidFill>
              </a:rPr>
              <a:t>alla </a:t>
            </a:r>
            <a:r>
              <a:rPr lang="it-IT" sz="2800" dirty="0">
                <a:solidFill>
                  <a:schemeClr val="tx2">
                    <a:lumMod val="10000"/>
                  </a:schemeClr>
                </a:solidFill>
              </a:rPr>
              <a:t>povertà </a:t>
            </a:r>
            <a:endParaRPr lang="it-IT" sz="2800" dirty="0">
              <a:solidFill>
                <a:schemeClr val="tx2">
                  <a:lumMod val="10000"/>
                </a:schemeClr>
              </a:solidFill>
              <a:latin typeface="Candara" charset="0"/>
              <a:ea typeface="MS PGothic" charset="0"/>
            </a:endParaRPr>
          </a:p>
        </p:txBody>
      </p:sp>
      <p:sp>
        <p:nvSpPr>
          <p:cNvPr id="7" name="Fumetto 3 6"/>
          <p:cNvSpPr/>
          <p:nvPr/>
        </p:nvSpPr>
        <p:spPr>
          <a:xfrm rot="10800000" flipV="1">
            <a:off x="87687" y="5572520"/>
            <a:ext cx="2959736" cy="2554742"/>
          </a:xfrm>
          <a:prstGeom prst="wedgeEllipseCallout">
            <a:avLst>
              <a:gd name="adj1" fmla="val -54688"/>
              <a:gd name="adj2" fmla="val 35395"/>
            </a:avLst>
          </a:prstGeom>
          <a:solidFill>
            <a:srgbClr val="FF9933"/>
          </a:solidFill>
          <a:ln>
            <a:solidFill>
              <a:srgbClr val="FF993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00000"/>
              </a:lnSpc>
            </a:pPr>
            <a:r>
              <a:rPr lang="it-IT" sz="3200" b="1" dirty="0">
                <a:solidFill>
                  <a:schemeClr val="tx1"/>
                </a:solidFill>
                <a:latin typeface="Candara" panose="020E0502030303020204" pitchFamily="34" charset="0"/>
                <a:cs typeface="Candara"/>
              </a:rPr>
              <a:t>Il contesto italiano</a:t>
            </a:r>
          </a:p>
        </p:txBody>
      </p:sp>
      <p:sp>
        <p:nvSpPr>
          <p:cNvPr id="3" name="CasellaDiTesto 2"/>
          <p:cNvSpPr txBox="1"/>
          <p:nvPr/>
        </p:nvSpPr>
        <p:spPr>
          <a:xfrm>
            <a:off x="4564428" y="5568549"/>
            <a:ext cx="8083169" cy="747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eaLnBrk="1" fontAlgn="auto" latinLnBrk="0" hangingPunct="1">
              <a:lnSpc>
                <a:spcPct val="117999"/>
              </a:lnSpc>
              <a:spcBef>
                <a:spcPts val="0"/>
              </a:spcBef>
              <a:spcAft>
                <a:spcPts val="0"/>
              </a:spcAft>
              <a:buClrTx/>
              <a:buSzTx/>
              <a:buFontTx/>
              <a:buNone/>
              <a:tabLst/>
              <a:defRPr/>
            </a:pPr>
            <a:r>
              <a:rPr lang="it-IT" b="1" dirty="0" smtClean="0">
                <a:solidFill>
                  <a:srgbClr val="151618"/>
                </a:solidFill>
              </a:rPr>
              <a:t>Il presupposto</a:t>
            </a:r>
            <a:r>
              <a:rPr lang="it-IT" dirty="0" smtClean="0">
                <a:solidFill>
                  <a:srgbClr val="151618"/>
                </a:solidFill>
              </a:rPr>
              <a:t>: </a:t>
            </a:r>
            <a:r>
              <a:rPr lang="it-IT" dirty="0" smtClean="0">
                <a:solidFill>
                  <a:srgbClr val="FF6600"/>
                </a:solidFill>
              </a:rPr>
              <a:t>ambiente </a:t>
            </a:r>
            <a:r>
              <a:rPr lang="it-IT" dirty="0">
                <a:solidFill>
                  <a:srgbClr val="FF6600"/>
                </a:solidFill>
              </a:rPr>
              <a:t>familiare </a:t>
            </a:r>
            <a:r>
              <a:rPr lang="it-IT" dirty="0" smtClean="0">
                <a:solidFill>
                  <a:srgbClr val="FF6600"/>
                </a:solidFill>
              </a:rPr>
              <a:t>(+educazione</a:t>
            </a:r>
            <a:r>
              <a:rPr lang="it-IT" dirty="0">
                <a:solidFill>
                  <a:srgbClr val="FF6600"/>
                </a:solidFill>
              </a:rPr>
              <a:t>) e sociale positivo </a:t>
            </a:r>
            <a:r>
              <a:rPr lang="it-IT" dirty="0" smtClean="0">
                <a:solidFill>
                  <a:srgbClr val="FF6600"/>
                </a:solidFill>
              </a:rPr>
              <a:t>(-povertà</a:t>
            </a:r>
            <a:r>
              <a:rPr lang="it-IT" dirty="0">
                <a:solidFill>
                  <a:srgbClr val="FF6600"/>
                </a:solidFill>
              </a:rPr>
              <a:t>) = pieno sviluppo dei bambini e dei giovani = + equità e inclusione sociale</a:t>
            </a:r>
          </a:p>
        </p:txBody>
      </p:sp>
      <p:sp>
        <p:nvSpPr>
          <p:cNvPr id="4" name="Rettangolo 3"/>
          <p:cNvSpPr/>
          <p:nvPr/>
        </p:nvSpPr>
        <p:spPr>
          <a:xfrm>
            <a:off x="1440929" y="1878666"/>
            <a:ext cx="3212989" cy="490733"/>
          </a:xfrm>
          <a:prstGeom prst="rect">
            <a:avLst/>
          </a:prstGeom>
        </p:spPr>
        <p:txBody>
          <a:bodyPr wrap="none">
            <a:spAutoFit/>
          </a:bodyPr>
          <a:lstStyle/>
          <a:p>
            <a:pPr algn="ctr" rtl="0" latinLnBrk="1" hangingPunct="0"/>
            <a:r>
              <a:rPr lang="it-IT" sz="7200" dirty="0">
                <a:solidFill>
                  <a:srgbClr val="151618"/>
                </a:solidFill>
              </a:rPr>
              <a:t>Perché?</a:t>
            </a:r>
          </a:p>
        </p:txBody>
      </p:sp>
    </p:spTree>
    <p:extLst>
      <p:ext uri="{BB962C8B-B14F-4D97-AF65-F5344CB8AC3E}">
        <p14:creationId xmlns:p14="http://schemas.microsoft.com/office/powerpoint/2010/main" val="4103664990"/>
      </p:ext>
    </p:extLst>
  </p:cSld>
  <p:clrMapOvr>
    <a:masterClrMapping/>
  </p:clrMapOvr>
  <p:transition xmlns:p14="http://schemas.microsoft.com/office/powerpoint/2010/main" spd="med" advTm="361"/>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17758" y="1878819"/>
            <a:ext cx="12048134" cy="69967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ct val="100000"/>
              </a:lnSpc>
            </a:pPr>
            <a:r>
              <a:rPr lang="it-IT" sz="2800" dirty="0">
                <a:solidFill>
                  <a:srgbClr val="151618"/>
                </a:solidFill>
              </a:rPr>
              <a:t>U</a:t>
            </a:r>
            <a:r>
              <a:rPr lang="it-IT" sz="2800" dirty="0" smtClean="0">
                <a:solidFill>
                  <a:srgbClr val="151618"/>
                </a:solidFill>
              </a:rPr>
              <a:t>n </a:t>
            </a:r>
            <a:r>
              <a:rPr lang="it-IT" sz="2800" dirty="0">
                <a:solidFill>
                  <a:srgbClr val="151618"/>
                </a:solidFill>
              </a:rPr>
              <a:t>bambino che nasce oggi in Giappone ha la possibilità di vivere 43 anni di più di un bambino che nasce in Sierra Leone; in Australia c’è un </a:t>
            </a:r>
            <a:r>
              <a:rPr lang="it-IT" sz="2800" i="1" dirty="0">
                <a:solidFill>
                  <a:srgbClr val="151618"/>
                </a:solidFill>
              </a:rPr>
              <a:t>gap</a:t>
            </a:r>
            <a:r>
              <a:rPr lang="it-IT" sz="2800" dirty="0">
                <a:solidFill>
                  <a:srgbClr val="151618"/>
                </a:solidFill>
              </a:rPr>
              <a:t> nell’aspettativa di vita fra gli indigeni e i non indigeni di 20 anni; circa 11 milioni di bambini muoiono oggi nel mondo prima di compiere il quinto anno di vita, ma il 98% di questi abita nei paesi in via di sviluppo, ecc</a:t>
            </a:r>
            <a:r>
              <a:rPr lang="it-IT" sz="2800" dirty="0" smtClean="0">
                <a:solidFill>
                  <a:srgbClr val="151618"/>
                </a:solidFill>
              </a:rPr>
              <a:t>.</a:t>
            </a:r>
          </a:p>
          <a:p>
            <a:pPr algn="ctr">
              <a:lnSpc>
                <a:spcPct val="100000"/>
              </a:lnSpc>
            </a:pPr>
            <a:r>
              <a:rPr lang="it-IT" sz="2800" b="1" dirty="0" smtClean="0">
                <a:solidFill>
                  <a:srgbClr val="151618"/>
                </a:solidFill>
              </a:rPr>
              <a:t>Come mai?</a:t>
            </a:r>
            <a:endParaRPr lang="it-IT" sz="2800" dirty="0">
              <a:solidFill>
                <a:srgbClr val="151618"/>
              </a:solidFill>
            </a:endParaRPr>
          </a:p>
          <a:p>
            <a:pPr>
              <a:lnSpc>
                <a:spcPct val="100000"/>
              </a:lnSpc>
            </a:pPr>
            <a:r>
              <a:rPr lang="it-IT" sz="2800" dirty="0" smtClean="0">
                <a:solidFill>
                  <a:srgbClr val="151618"/>
                </a:solidFill>
              </a:rPr>
              <a:t>Secondo l’OMS, </a:t>
            </a:r>
            <a:r>
              <a:rPr lang="it-IT" sz="2800" dirty="0">
                <a:solidFill>
                  <a:srgbClr val="151618"/>
                </a:solidFill>
              </a:rPr>
              <a:t>le “determinanti sociali della salute” sono </a:t>
            </a:r>
            <a:r>
              <a:rPr lang="it-IT" sz="2800" dirty="0" smtClean="0">
                <a:solidFill>
                  <a:srgbClr val="151618"/>
                </a:solidFill>
              </a:rPr>
              <a:t>le </a:t>
            </a:r>
            <a:r>
              <a:rPr lang="it-IT" sz="2800" dirty="0">
                <a:solidFill>
                  <a:srgbClr val="151618"/>
                </a:solidFill>
              </a:rPr>
              <a:t>condizioni in cui le persone nascono, crescono, lavorano, vivono e invecchiano, e la più ampia serie di forze e sistemi che modella la vita quotidiana.</a:t>
            </a:r>
          </a:p>
          <a:p>
            <a:pPr>
              <a:lnSpc>
                <a:spcPct val="100000"/>
              </a:lnSpc>
            </a:pPr>
            <a:r>
              <a:rPr lang="it-IT" sz="2800" dirty="0">
                <a:solidFill>
                  <a:srgbClr val="151618"/>
                </a:solidFill>
              </a:rPr>
              <a:t>Queste forze comprendono sistemi economici, programmi di sviluppo, norme e politiche sociali e sono ritenute tra i principali fattori che incidono sulla salute, ancor più dell’assistenza sanitaria, che sembra incidere sulla salute complessiva dell’individuo solo per il 20%. </a:t>
            </a:r>
            <a:endParaRPr lang="it-IT" sz="2800" dirty="0" smtClean="0">
              <a:solidFill>
                <a:srgbClr val="151618"/>
              </a:solidFill>
            </a:endParaRPr>
          </a:p>
          <a:p>
            <a:pPr>
              <a:lnSpc>
                <a:spcPct val="100000"/>
              </a:lnSpc>
            </a:pPr>
            <a:r>
              <a:rPr lang="it-IT" sz="2800" dirty="0" smtClean="0">
                <a:solidFill>
                  <a:srgbClr val="151618"/>
                </a:solidFill>
              </a:rPr>
              <a:t>La </a:t>
            </a:r>
            <a:r>
              <a:rPr lang="it-IT" sz="2800" dirty="0">
                <a:solidFill>
                  <a:srgbClr val="151618"/>
                </a:solidFill>
              </a:rPr>
              <a:t>povertà, l’esclusione sociale, la mancanza di abitazione, la debolezza dei sistemi sanitari sono </a:t>
            </a:r>
            <a:r>
              <a:rPr lang="it-IT" sz="2800" dirty="0" smtClean="0">
                <a:solidFill>
                  <a:srgbClr val="151618"/>
                </a:solidFill>
              </a:rPr>
              <a:t>oggi </a:t>
            </a:r>
            <a:r>
              <a:rPr lang="it-IT" sz="2800" dirty="0">
                <a:solidFill>
                  <a:srgbClr val="151618"/>
                </a:solidFill>
              </a:rPr>
              <a:t>le maggiori cause di malattie e morte a livello mondiale. </a:t>
            </a:r>
            <a:endParaRPr lang="it-IT" sz="2800" dirty="0" smtClean="0">
              <a:solidFill>
                <a:srgbClr val="151618"/>
              </a:solidFill>
            </a:endParaRPr>
          </a:p>
        </p:txBody>
      </p:sp>
    </p:spTree>
    <p:extLst>
      <p:ext uri="{BB962C8B-B14F-4D97-AF65-F5344CB8AC3E}">
        <p14:creationId xmlns:p14="http://schemas.microsoft.com/office/powerpoint/2010/main" val="12787052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metto 3 2"/>
          <p:cNvSpPr/>
          <p:nvPr/>
        </p:nvSpPr>
        <p:spPr>
          <a:xfrm>
            <a:off x="5931214" y="1269851"/>
            <a:ext cx="5516558" cy="3309504"/>
          </a:xfrm>
          <a:prstGeom prst="wedgeEllipseCallout">
            <a:avLst>
              <a:gd name="adj1" fmla="val -54688"/>
              <a:gd name="adj2" fmla="val 35395"/>
            </a:avLst>
          </a:prstGeom>
          <a:solidFill>
            <a:srgbClr val="FF9933"/>
          </a:solidFill>
          <a:ln>
            <a:solidFill>
              <a:srgbClr val="FF993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00000"/>
              </a:lnSpc>
            </a:pPr>
            <a:endParaRPr lang="it-IT" sz="4000" b="1" dirty="0" smtClean="0">
              <a:solidFill>
                <a:schemeClr val="tx1"/>
              </a:solidFill>
              <a:latin typeface="Candara" panose="020E0502030303020204" pitchFamily="34" charset="0"/>
              <a:cs typeface="Candara"/>
            </a:endParaRPr>
          </a:p>
          <a:p>
            <a:pPr algn="ctr">
              <a:lnSpc>
                <a:spcPct val="100000"/>
              </a:lnSpc>
            </a:pPr>
            <a:r>
              <a:rPr lang="it-IT" sz="4000" b="1" dirty="0" smtClean="0">
                <a:solidFill>
                  <a:schemeClr val="tx1"/>
                </a:solidFill>
                <a:latin typeface="Candara" panose="020E0502030303020204" pitchFamily="34" charset="0"/>
                <a:cs typeface="Candara"/>
              </a:rPr>
              <a:t>Quindi !?!</a:t>
            </a:r>
          </a:p>
          <a:p>
            <a:pPr algn="ctr">
              <a:lnSpc>
                <a:spcPct val="100000"/>
              </a:lnSpc>
            </a:pPr>
            <a:endParaRPr lang="it-IT" sz="4000" b="1" dirty="0">
              <a:solidFill>
                <a:schemeClr val="tx1"/>
              </a:solidFill>
              <a:latin typeface="Candara" panose="020E0502030303020204" pitchFamily="34" charset="0"/>
              <a:cs typeface="Candara"/>
            </a:endParaRPr>
          </a:p>
        </p:txBody>
      </p:sp>
      <p:graphicFrame>
        <p:nvGraphicFramePr>
          <p:cNvPr id="5" name="Oggetto 4"/>
          <p:cNvGraphicFramePr>
            <a:graphicFrameLocks noChangeAspect="1"/>
          </p:cNvGraphicFramePr>
          <p:nvPr>
            <p:extLst>
              <p:ext uri="{D42A27DB-BD31-4B8C-83A1-F6EECF244321}">
                <p14:modId xmlns:p14="http://schemas.microsoft.com/office/powerpoint/2010/main" val="1724690755"/>
              </p:ext>
            </p:extLst>
          </p:nvPr>
        </p:nvGraphicFramePr>
        <p:xfrm>
          <a:off x="1456650" y="3505626"/>
          <a:ext cx="3828374" cy="4696997"/>
        </p:xfrm>
        <a:graphic>
          <a:graphicData uri="http://schemas.openxmlformats.org/presentationml/2006/ole">
            <mc:AlternateContent xmlns:mc="http://schemas.openxmlformats.org/markup-compatibility/2006">
              <mc:Choice xmlns:v="urn:schemas-microsoft-com:vml" Requires="v">
                <p:oleObj spid="_x0000_s2059" name="Documento" r:id="rId3" imgW="1511300" imgH="1854200" progId="Word.Document.12">
                  <p:embed/>
                </p:oleObj>
              </mc:Choice>
              <mc:Fallback>
                <p:oleObj name="Documento" r:id="rId3" imgW="1511300" imgH="1854200" progId="Word.Document.12">
                  <p:embed/>
                  <p:pic>
                    <p:nvPicPr>
                      <p:cNvPr id="0" name=""/>
                      <p:cNvPicPr/>
                      <p:nvPr/>
                    </p:nvPicPr>
                    <p:blipFill>
                      <a:blip r:embed="rId4"/>
                      <a:stretch>
                        <a:fillRect/>
                      </a:stretch>
                    </p:blipFill>
                    <p:spPr>
                      <a:xfrm>
                        <a:off x="1456650" y="3505626"/>
                        <a:ext cx="3828374" cy="4696997"/>
                      </a:xfrm>
                      <a:prstGeom prst="rect">
                        <a:avLst/>
                      </a:prstGeom>
                    </p:spPr>
                  </p:pic>
                </p:oleObj>
              </mc:Fallback>
            </mc:AlternateContent>
          </a:graphicData>
        </a:graphic>
      </p:graphicFrame>
    </p:spTree>
    <p:extLst>
      <p:ext uri="{BB962C8B-B14F-4D97-AF65-F5344CB8AC3E}">
        <p14:creationId xmlns:p14="http://schemas.microsoft.com/office/powerpoint/2010/main" val="107122013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88862" y="1339604"/>
            <a:ext cx="11861485" cy="5509200"/>
          </a:xfrm>
          <a:prstGeom prst="rect">
            <a:avLst/>
          </a:prstGeom>
          <a:ln>
            <a:solidFill>
              <a:schemeClr val="accent4"/>
            </a:solidFill>
          </a:ln>
        </p:spPr>
        <p:txBody>
          <a:bodyPr wrap="square">
            <a:spAutoFit/>
          </a:bodyPr>
          <a:lstStyle/>
          <a:p>
            <a:pPr lvl="0">
              <a:lnSpc>
                <a:spcPct val="100000"/>
              </a:lnSpc>
            </a:pPr>
            <a:r>
              <a:rPr lang="it-IT" sz="3200" b="1" dirty="0">
                <a:solidFill>
                  <a:srgbClr val="151618"/>
                </a:solidFill>
              </a:rPr>
              <a:t>C</a:t>
            </a:r>
            <a:r>
              <a:rPr lang="it-IT" sz="3200" b="1" dirty="0" smtClean="0">
                <a:solidFill>
                  <a:srgbClr val="151618"/>
                </a:solidFill>
              </a:rPr>
              <a:t>inque </a:t>
            </a:r>
            <a:r>
              <a:rPr lang="it-IT" sz="3200" b="1" dirty="0">
                <a:solidFill>
                  <a:srgbClr val="151618"/>
                </a:solidFill>
              </a:rPr>
              <a:t>buone notizie </a:t>
            </a:r>
            <a:r>
              <a:rPr lang="it-IT" sz="3200" b="1" dirty="0" smtClean="0">
                <a:solidFill>
                  <a:srgbClr val="151618"/>
                </a:solidFill>
              </a:rPr>
              <a:t>:</a:t>
            </a:r>
          </a:p>
          <a:p>
            <a:pPr lvl="0">
              <a:lnSpc>
                <a:spcPct val="100000"/>
              </a:lnSpc>
            </a:pPr>
            <a:endParaRPr lang="it-IT" sz="3200" b="1" dirty="0" smtClean="0">
              <a:solidFill>
                <a:srgbClr val="151618"/>
              </a:solidFill>
            </a:endParaRPr>
          </a:p>
          <a:p>
            <a:pPr lvl="0">
              <a:lnSpc>
                <a:spcPct val="100000"/>
              </a:lnSpc>
            </a:pPr>
            <a:endParaRPr lang="it-IT" sz="3200" dirty="0">
              <a:solidFill>
                <a:srgbClr val="151618"/>
              </a:solidFill>
            </a:endParaRPr>
          </a:p>
          <a:p>
            <a:pPr marL="514350" lvl="0" indent="-514350">
              <a:lnSpc>
                <a:spcPct val="100000"/>
              </a:lnSpc>
              <a:buFont typeface="+mj-lt"/>
              <a:buAutoNum type="arabicPeriod"/>
            </a:pPr>
            <a:r>
              <a:rPr lang="it-IT" sz="3200" dirty="0">
                <a:solidFill>
                  <a:srgbClr val="151618"/>
                </a:solidFill>
              </a:rPr>
              <a:t>la povertà non è un destino</a:t>
            </a:r>
          </a:p>
          <a:p>
            <a:pPr marL="514350" lvl="0" indent="-514350">
              <a:lnSpc>
                <a:spcPct val="100000"/>
              </a:lnSpc>
              <a:buFont typeface="+mj-lt"/>
              <a:buAutoNum type="arabicPeriod"/>
            </a:pPr>
            <a:r>
              <a:rPr lang="it-IT" sz="3200" dirty="0">
                <a:solidFill>
                  <a:srgbClr val="151618"/>
                </a:solidFill>
              </a:rPr>
              <a:t>l’intelligenza non è un’eredità: le abilità si formano, contano molto, sono molteplici e dipendono dal complesso dell’educazione cui il soggetto ha la </a:t>
            </a:r>
            <a:r>
              <a:rPr lang="it-IT" sz="3200" i="1" dirty="0">
                <a:solidFill>
                  <a:srgbClr val="151618"/>
                </a:solidFill>
              </a:rPr>
              <a:t>chance</a:t>
            </a:r>
            <a:r>
              <a:rPr lang="it-IT" sz="3200" dirty="0">
                <a:solidFill>
                  <a:srgbClr val="151618"/>
                </a:solidFill>
              </a:rPr>
              <a:t> di accedere</a:t>
            </a:r>
          </a:p>
          <a:p>
            <a:pPr marL="514350" lvl="0" indent="-514350">
              <a:lnSpc>
                <a:spcPct val="100000"/>
              </a:lnSpc>
              <a:buFont typeface="+mj-lt"/>
              <a:buAutoNum type="arabicPeriod"/>
            </a:pPr>
            <a:r>
              <a:rPr lang="it-IT" sz="3200" dirty="0">
                <a:solidFill>
                  <a:srgbClr val="151618"/>
                </a:solidFill>
              </a:rPr>
              <a:t>la distinzione “</a:t>
            </a:r>
            <a:r>
              <a:rPr lang="it-IT" sz="3200" i="1" dirty="0">
                <a:solidFill>
                  <a:srgbClr val="151618"/>
                </a:solidFill>
              </a:rPr>
              <a:t>nature versus </a:t>
            </a:r>
            <a:r>
              <a:rPr lang="it-IT" sz="3200" i="1" dirty="0" err="1">
                <a:solidFill>
                  <a:srgbClr val="151618"/>
                </a:solidFill>
              </a:rPr>
              <a:t>nurture</a:t>
            </a:r>
            <a:r>
              <a:rPr lang="it-IT" sz="3200" dirty="0">
                <a:solidFill>
                  <a:srgbClr val="151618"/>
                </a:solidFill>
              </a:rPr>
              <a:t>” è obsoleta</a:t>
            </a:r>
          </a:p>
          <a:p>
            <a:pPr marL="514350" lvl="0" indent="-514350">
              <a:lnSpc>
                <a:spcPct val="100000"/>
              </a:lnSpc>
              <a:buFont typeface="+mj-lt"/>
              <a:buAutoNum type="arabicPeriod"/>
            </a:pPr>
            <a:r>
              <a:rPr lang="it-IT" sz="3200" dirty="0">
                <a:solidFill>
                  <a:srgbClr val="151618"/>
                </a:solidFill>
              </a:rPr>
              <a:t>la riuscita scolastica non è una fortuna</a:t>
            </a:r>
          </a:p>
          <a:p>
            <a:pPr marL="514350" lvl="0" indent="-514350">
              <a:lnSpc>
                <a:spcPct val="100000"/>
              </a:lnSpc>
              <a:buFont typeface="+mj-lt"/>
              <a:buAutoNum type="arabicPeriod"/>
            </a:pPr>
            <a:r>
              <a:rPr lang="it-IT" sz="3200" dirty="0">
                <a:solidFill>
                  <a:srgbClr val="151618"/>
                </a:solidFill>
              </a:rPr>
              <a:t>la malattia non è </a:t>
            </a:r>
            <a:r>
              <a:rPr lang="it-IT" sz="3200" dirty="0" smtClean="0">
                <a:solidFill>
                  <a:srgbClr val="151618"/>
                </a:solidFill>
              </a:rPr>
              <a:t>inevitabile</a:t>
            </a:r>
            <a:endParaRPr lang="it-IT" sz="3200" dirty="0">
              <a:solidFill>
                <a:srgbClr val="151618"/>
              </a:solidFill>
            </a:endParaRPr>
          </a:p>
          <a:p>
            <a:pPr>
              <a:lnSpc>
                <a:spcPct val="100000"/>
              </a:lnSpc>
            </a:pPr>
            <a:endParaRPr lang="it-IT" sz="3200" dirty="0" smtClean="0">
              <a:solidFill>
                <a:srgbClr val="151618"/>
              </a:solidFill>
            </a:endParaRPr>
          </a:p>
        </p:txBody>
      </p:sp>
      <p:sp>
        <p:nvSpPr>
          <p:cNvPr id="3" name="Freccia giù 2"/>
          <p:cNvSpPr/>
          <p:nvPr/>
        </p:nvSpPr>
        <p:spPr>
          <a:xfrm>
            <a:off x="6037492" y="6329104"/>
            <a:ext cx="463647" cy="1039400"/>
          </a:xfrm>
          <a:prstGeom prst="downArrow">
            <a:avLst/>
          </a:prstGeom>
          <a:solidFill>
            <a:srgbClr val="FD8003"/>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6600"/>
              </a:solidFill>
              <a:effectLst/>
              <a:uFillTx/>
              <a:latin typeface="Helvetica Light"/>
              <a:ea typeface="Helvetica Light"/>
              <a:cs typeface="Helvetica Light"/>
              <a:sym typeface="Helvetica Light"/>
            </a:endParaRPr>
          </a:p>
        </p:txBody>
      </p:sp>
      <p:sp>
        <p:nvSpPr>
          <p:cNvPr id="2" name="Rettangolo 1"/>
          <p:cNvSpPr/>
          <p:nvPr/>
        </p:nvSpPr>
        <p:spPr>
          <a:xfrm>
            <a:off x="1226340" y="7368504"/>
            <a:ext cx="10911834" cy="1754327"/>
          </a:xfrm>
          <a:prstGeom prst="rect">
            <a:avLst/>
          </a:prstGeom>
        </p:spPr>
        <p:txBody>
          <a:bodyPr wrap="square">
            <a:spAutoFit/>
          </a:bodyPr>
          <a:lstStyle/>
          <a:p>
            <a:pPr algn="ctr">
              <a:lnSpc>
                <a:spcPct val="100000"/>
              </a:lnSpc>
            </a:pPr>
            <a:r>
              <a:rPr lang="it-IT" sz="3600" b="1" dirty="0">
                <a:solidFill>
                  <a:srgbClr val="FF6600"/>
                </a:solidFill>
              </a:rPr>
              <a:t>i bambini non scelgono la famiglia in cui nascere, ma la società può arricchire le opportunità dei </a:t>
            </a:r>
            <a:r>
              <a:rPr lang="it-IT" sz="3600" b="1" dirty="0" smtClean="0">
                <a:solidFill>
                  <a:srgbClr val="FF6600"/>
                </a:solidFill>
              </a:rPr>
              <a:t>bambini e dei ragazzi </a:t>
            </a:r>
            <a:r>
              <a:rPr lang="it-IT" sz="3600" b="1" dirty="0" smtClean="0">
                <a:solidFill>
                  <a:srgbClr val="FF6600"/>
                </a:solidFill>
              </a:rPr>
              <a:t>per </a:t>
            </a:r>
            <a:r>
              <a:rPr lang="it-IT" sz="3600" b="1" dirty="0">
                <a:solidFill>
                  <a:srgbClr val="FF6600"/>
                </a:solidFill>
              </a:rPr>
              <a:t>far fiorire il loro potenziale</a:t>
            </a:r>
            <a:r>
              <a:rPr lang="it-IT" sz="3600" dirty="0">
                <a:solidFill>
                  <a:srgbClr val="FF6600"/>
                </a:solidFill>
              </a:rPr>
              <a:t> </a:t>
            </a:r>
          </a:p>
        </p:txBody>
      </p:sp>
    </p:spTree>
    <p:extLst>
      <p:ext uri="{BB962C8B-B14F-4D97-AF65-F5344CB8AC3E}">
        <p14:creationId xmlns:p14="http://schemas.microsoft.com/office/powerpoint/2010/main" val="257324990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317309" y="1257846"/>
            <a:ext cx="10464800" cy="5109334"/>
          </a:xfrm>
        </p:spPr>
        <p:txBody>
          <a:bodyPr>
            <a:noAutofit/>
          </a:bodyPr>
          <a:lstStyle/>
          <a:p>
            <a:pPr marL="457200" indent="-457200" algn="ctr">
              <a:lnSpc>
                <a:spcPct val="100000"/>
              </a:lnSpc>
            </a:pPr>
            <a:r>
              <a:rPr lang="en-GB" sz="5400" dirty="0" err="1"/>
              <a:t>Abbiamo</a:t>
            </a:r>
            <a:r>
              <a:rPr lang="en-GB" sz="5400" dirty="0"/>
              <a:t> </a:t>
            </a:r>
            <a:r>
              <a:rPr lang="en-GB" sz="5400" dirty="0" err="1"/>
              <a:t>grandi</a:t>
            </a:r>
            <a:r>
              <a:rPr lang="en-GB" sz="5400" dirty="0"/>
              <a:t> </a:t>
            </a:r>
            <a:r>
              <a:rPr lang="en-GB" sz="5400" dirty="0" err="1"/>
              <a:t>responsabilità</a:t>
            </a:r>
            <a:r>
              <a:rPr lang="en-GB" sz="5400" dirty="0"/>
              <a:t/>
            </a:r>
            <a:br>
              <a:rPr lang="en-GB" sz="5400" dirty="0"/>
            </a:br>
            <a:r>
              <a:rPr lang="en-GB" sz="5400" dirty="0" err="1" smtClean="0"/>
              <a:t>perchè</a:t>
            </a:r>
            <a:r>
              <a:rPr lang="en-GB" sz="5400" dirty="0" smtClean="0"/>
              <a:t> </a:t>
            </a:r>
            <a:r>
              <a:rPr lang="en-GB" sz="5400" dirty="0" err="1" smtClean="0"/>
              <a:t>abbiamo</a:t>
            </a:r>
            <a:r>
              <a:rPr lang="en-GB" sz="5400" dirty="0" smtClean="0"/>
              <a:t> </a:t>
            </a:r>
            <a:r>
              <a:rPr lang="en-GB" sz="5400" dirty="0" err="1" smtClean="0"/>
              <a:t>grandi</a:t>
            </a:r>
            <a:r>
              <a:rPr lang="en-GB" sz="5400" dirty="0" smtClean="0"/>
              <a:t> </a:t>
            </a:r>
            <a:r>
              <a:rPr lang="en-GB" sz="5400" dirty="0" err="1"/>
              <a:t>possibilità</a:t>
            </a:r>
            <a:r>
              <a:rPr lang="en-GB" sz="4000" dirty="0"/>
              <a:t/>
            </a:r>
            <a:br>
              <a:rPr lang="en-GB" sz="4000" dirty="0"/>
            </a:br>
            <a:r>
              <a:rPr lang="en-GB" sz="4000" dirty="0"/>
              <a:t/>
            </a:r>
            <a:br>
              <a:rPr lang="en-GB" sz="4000" dirty="0"/>
            </a:br>
            <a:r>
              <a:rPr lang="it-IT" sz="4000" dirty="0">
                <a:solidFill>
                  <a:schemeClr val="tx2">
                    <a:lumMod val="10000"/>
                  </a:schemeClr>
                </a:solidFill>
              </a:rPr>
              <a:t>Mobilitare il potenziale educativo delle famiglie e delle </a:t>
            </a:r>
            <a:r>
              <a:rPr lang="it-IT" sz="4000" dirty="0" smtClean="0">
                <a:solidFill>
                  <a:schemeClr val="tx2">
                    <a:lumMod val="10000"/>
                  </a:schemeClr>
                </a:solidFill>
              </a:rPr>
              <a:t>comunità per prevenire la vulnerabilità </a:t>
            </a:r>
            <a:r>
              <a:rPr lang="it-IT" sz="4000" dirty="0">
                <a:solidFill>
                  <a:schemeClr val="tx2">
                    <a:lumMod val="10000"/>
                  </a:schemeClr>
                </a:solidFill>
              </a:rPr>
              <a:t>è un’azione di </a:t>
            </a:r>
            <a:r>
              <a:rPr lang="it-IT" sz="4000" b="1" dirty="0">
                <a:solidFill>
                  <a:schemeClr val="tx2">
                    <a:lumMod val="10000"/>
                  </a:schemeClr>
                </a:solidFill>
              </a:rPr>
              <a:t>giustizia</a:t>
            </a:r>
            <a:r>
              <a:rPr lang="it-IT" sz="4000" dirty="0">
                <a:solidFill>
                  <a:schemeClr val="tx2">
                    <a:lumMod val="10000"/>
                  </a:schemeClr>
                </a:solidFill>
              </a:rPr>
              <a:t> </a:t>
            </a:r>
            <a:r>
              <a:rPr lang="it-IT" sz="4000" b="1" dirty="0">
                <a:solidFill>
                  <a:schemeClr val="tx2">
                    <a:lumMod val="10000"/>
                  </a:schemeClr>
                </a:solidFill>
              </a:rPr>
              <a:t>sociale</a:t>
            </a:r>
            <a:r>
              <a:rPr lang="it-IT" sz="4000" dirty="0">
                <a:solidFill>
                  <a:schemeClr val="tx2">
                    <a:lumMod val="10000"/>
                  </a:schemeClr>
                </a:solidFill>
              </a:rPr>
              <a:t>, </a:t>
            </a:r>
            <a:r>
              <a:rPr lang="it-IT" sz="4000" dirty="0" smtClean="0">
                <a:solidFill>
                  <a:schemeClr val="tx2">
                    <a:lumMod val="10000"/>
                  </a:schemeClr>
                </a:solidFill>
              </a:rPr>
              <a:t>necessariamente </a:t>
            </a:r>
            <a:r>
              <a:rPr lang="it-IT" sz="4000" dirty="0" err="1" smtClean="0">
                <a:solidFill>
                  <a:schemeClr val="tx2">
                    <a:lumMod val="10000"/>
                  </a:schemeClr>
                </a:solidFill>
              </a:rPr>
              <a:t>mutidimensionale</a:t>
            </a:r>
            <a:endParaRPr lang="en-GB" sz="4000" dirty="0"/>
          </a:p>
        </p:txBody>
      </p:sp>
      <p:sp>
        <p:nvSpPr>
          <p:cNvPr id="3" name="Rettangolo 2"/>
          <p:cNvSpPr/>
          <p:nvPr/>
        </p:nvSpPr>
        <p:spPr>
          <a:xfrm>
            <a:off x="829061" y="7193038"/>
            <a:ext cx="11211502" cy="1852815"/>
          </a:xfrm>
          <a:prstGeom prst="rect">
            <a:avLst/>
          </a:prstGeom>
        </p:spPr>
        <p:txBody>
          <a:bodyPr wrap="square">
            <a:spAutoFit/>
          </a:bodyPr>
          <a:lstStyle/>
          <a:p>
            <a:pPr lvl="1" indent="0">
              <a:lnSpc>
                <a:spcPct val="120000"/>
              </a:lnSpc>
              <a:buNone/>
            </a:pPr>
            <a:r>
              <a:rPr lang="it-IT" sz="2400" i="1" dirty="0">
                <a:solidFill>
                  <a:srgbClr val="FF6600"/>
                </a:solidFill>
              </a:rPr>
              <a:t>“(…) È compito della Repubblica rimuovere gli ostacoli di ordine economico e sociale, che, limitando di fatto la libertà e l'eguaglianza dei cittadini, impediscono il pieno sviluppo della persona umana e l'effettiva partecipazione di tutti i lavoratori all'organizzazione politica, economica e sociale del Paese…</a:t>
            </a:r>
            <a:r>
              <a:rPr lang="it-IT" sz="2400" i="1" dirty="0" smtClean="0">
                <a:solidFill>
                  <a:srgbClr val="FF6600"/>
                </a:solidFill>
              </a:rPr>
              <a:t>”</a:t>
            </a:r>
            <a:r>
              <a:rPr lang="it-IT" sz="2400" i="1" dirty="0">
                <a:solidFill>
                  <a:srgbClr val="FF6600"/>
                </a:solidFill>
              </a:rPr>
              <a:t> </a:t>
            </a:r>
            <a:r>
              <a:rPr lang="it-IT" dirty="0" smtClean="0">
                <a:solidFill>
                  <a:srgbClr val="151618"/>
                </a:solidFill>
              </a:rPr>
              <a:t>Art </a:t>
            </a:r>
            <a:r>
              <a:rPr lang="it-IT" dirty="0">
                <a:solidFill>
                  <a:srgbClr val="151618"/>
                </a:solidFill>
              </a:rPr>
              <a:t>3, Costituzione Italiana</a:t>
            </a:r>
          </a:p>
        </p:txBody>
      </p:sp>
    </p:spTree>
    <p:extLst>
      <p:ext uri="{BB962C8B-B14F-4D97-AF65-F5344CB8AC3E}">
        <p14:creationId xmlns:p14="http://schemas.microsoft.com/office/powerpoint/2010/main" val="2776429107"/>
      </p:ext>
    </p:extLst>
  </p:cSld>
  <p:clrMapOvr>
    <a:masterClrMapping/>
  </p:clrMapOvr>
  <p:transition xmlns:p14="http://schemas.microsoft.com/office/powerpoint/2010/main" spd="med" advTm="671"/>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2176463" y="3225800"/>
            <a:ext cx="10828337" cy="3302000"/>
          </a:xfrm>
        </p:spPr>
        <p:txBody>
          <a:bodyPr>
            <a:normAutofit/>
          </a:bodyPr>
          <a:lstStyle/>
          <a:p>
            <a:r>
              <a:rPr lang="en-GB" sz="6000" dirty="0" err="1" smtClean="0"/>
              <a:t>Alcune</a:t>
            </a:r>
            <a:r>
              <a:rPr lang="en-GB" sz="6000" dirty="0" smtClean="0"/>
              <a:t> </a:t>
            </a:r>
            <a:r>
              <a:rPr lang="en-GB" sz="6000" dirty="0" err="1" smtClean="0"/>
              <a:t>nozioni</a:t>
            </a:r>
            <a:r>
              <a:rPr lang="en-GB" sz="6000" dirty="0" smtClean="0"/>
              <a:t> da </a:t>
            </a:r>
            <a:r>
              <a:rPr lang="en-GB" sz="6000" dirty="0" err="1" smtClean="0"/>
              <a:t>chiarire</a:t>
            </a:r>
            <a:endParaRPr lang="en-GB" sz="6000" dirty="0"/>
          </a:p>
        </p:txBody>
      </p:sp>
    </p:spTree>
    <p:extLst>
      <p:ext uri="{BB962C8B-B14F-4D97-AF65-F5344CB8AC3E}">
        <p14:creationId xmlns:p14="http://schemas.microsoft.com/office/powerpoint/2010/main" val="136614641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737872" y="1897982"/>
            <a:ext cx="10482287" cy="19492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GB" sz="4000" b="0" i="0" u="none" strike="noStrike" cap="none" spc="0" normalizeH="0" baseline="0" dirty="0" err="1" smtClean="0">
                <a:ln>
                  <a:noFill/>
                </a:ln>
                <a:solidFill>
                  <a:schemeClr val="tx2">
                    <a:lumMod val="10000"/>
                  </a:schemeClr>
                </a:solidFill>
                <a:effectLst/>
                <a:uFillTx/>
                <a:sym typeface="Candara"/>
              </a:rPr>
              <a:t>Tema</a:t>
            </a:r>
            <a:r>
              <a:rPr kumimoji="0" lang="en-GB" sz="4000" b="0" i="0" u="none" strike="noStrike" cap="none" spc="0" normalizeH="0" baseline="0" dirty="0" smtClean="0">
                <a:ln>
                  <a:noFill/>
                </a:ln>
                <a:solidFill>
                  <a:schemeClr val="tx2">
                    <a:lumMod val="10000"/>
                  </a:schemeClr>
                </a:solidFill>
                <a:effectLst/>
                <a:uFillTx/>
                <a:sym typeface="Candara"/>
              </a:rPr>
              <a:t> del </a:t>
            </a:r>
            <a:r>
              <a:rPr kumimoji="0" lang="en-GB" sz="4000" b="0" i="0" u="none" strike="noStrike" cap="none" spc="0" normalizeH="0" baseline="0" dirty="0" err="1" smtClean="0">
                <a:ln>
                  <a:noFill/>
                </a:ln>
                <a:solidFill>
                  <a:schemeClr val="tx2">
                    <a:lumMod val="10000"/>
                  </a:schemeClr>
                </a:solidFill>
                <a:effectLst/>
                <a:uFillTx/>
                <a:sym typeface="Candara"/>
              </a:rPr>
              <a:t>linguaggio</a:t>
            </a:r>
            <a:r>
              <a:rPr kumimoji="0" lang="en-GB" sz="4000" b="0" i="0" u="none" strike="noStrike" cap="none" spc="0" normalizeH="0" baseline="0" dirty="0" smtClean="0">
                <a:ln>
                  <a:noFill/>
                </a:ln>
                <a:solidFill>
                  <a:schemeClr val="tx2">
                    <a:lumMod val="10000"/>
                  </a:schemeClr>
                </a:solidFill>
                <a:effectLst/>
                <a:uFillTx/>
                <a:sym typeface="Candara"/>
              </a:rPr>
              <a:t> e </a:t>
            </a:r>
            <a:r>
              <a:rPr kumimoji="0" lang="en-GB" sz="4000" b="0" i="0" u="none" strike="noStrike" cap="none" spc="0" normalizeH="0" baseline="0" dirty="0" err="1" smtClean="0">
                <a:ln>
                  <a:noFill/>
                </a:ln>
                <a:solidFill>
                  <a:schemeClr val="tx2">
                    <a:lumMod val="10000"/>
                  </a:schemeClr>
                </a:solidFill>
                <a:effectLst/>
                <a:uFillTx/>
                <a:sym typeface="Candara"/>
              </a:rPr>
              <a:t>della</a:t>
            </a:r>
            <a:r>
              <a:rPr kumimoji="0" lang="en-GB" sz="4000" b="0" i="0" u="none" strike="noStrike" cap="none" spc="0" normalizeH="0" baseline="0" dirty="0" smtClean="0">
                <a:ln>
                  <a:noFill/>
                </a:ln>
                <a:solidFill>
                  <a:schemeClr val="tx2">
                    <a:lumMod val="10000"/>
                  </a:schemeClr>
                </a:solidFill>
                <a:effectLst/>
                <a:uFillTx/>
                <a:sym typeface="Candara"/>
              </a:rPr>
              <a:t> capture </a:t>
            </a:r>
            <a:r>
              <a:rPr kumimoji="0" lang="en-GB" sz="4000" b="0" i="0" u="none" strike="noStrike" cap="none" spc="0" normalizeH="0" baseline="0" dirty="0" err="1" smtClean="0">
                <a:ln>
                  <a:noFill/>
                </a:ln>
                <a:solidFill>
                  <a:schemeClr val="tx2">
                    <a:lumMod val="10000"/>
                  </a:schemeClr>
                </a:solidFill>
                <a:effectLst/>
                <a:uFillTx/>
                <a:sym typeface="Candara"/>
              </a:rPr>
              <a:t>istituzionale</a:t>
            </a:r>
            <a:endParaRPr kumimoji="0" lang="en-GB" sz="4000" b="0" i="0" u="none" strike="noStrike" cap="none" spc="0" normalizeH="0" baseline="0" dirty="0" smtClean="0">
              <a:ln>
                <a:noFill/>
              </a:ln>
              <a:solidFill>
                <a:schemeClr val="tx2">
                  <a:lumMod val="10000"/>
                </a:schemeClr>
              </a:solidFill>
              <a:effectLst/>
              <a:uFillTx/>
              <a:sym typeface="Candara"/>
            </a:endParaRPr>
          </a:p>
          <a:p>
            <a:pPr marL="0" marR="0" indent="0" algn="ctr" defTabSz="584200" rtl="0" fontAlgn="auto" latinLnBrk="1" hangingPunct="0">
              <a:lnSpc>
                <a:spcPct val="100000"/>
              </a:lnSpc>
              <a:spcBef>
                <a:spcPts val="0"/>
              </a:spcBef>
              <a:spcAft>
                <a:spcPts val="0"/>
              </a:spcAft>
              <a:buClrTx/>
              <a:buSzTx/>
              <a:buFontTx/>
              <a:buNone/>
              <a:tabLst/>
            </a:pPr>
            <a:endParaRPr lang="en-GB" sz="4000" dirty="0" smtClean="0">
              <a:solidFill>
                <a:schemeClr val="tx2">
                  <a:lumMod val="10000"/>
                </a:schemeClr>
              </a:solidFill>
            </a:endParaRPr>
          </a:p>
          <a:p>
            <a:pPr algn="ctr" rtl="0" latinLnBrk="1" hangingPunct="0">
              <a:lnSpc>
                <a:spcPct val="100000"/>
              </a:lnSpc>
            </a:pPr>
            <a:r>
              <a:rPr lang="en-GB" sz="4000" dirty="0" err="1" smtClean="0">
                <a:solidFill>
                  <a:schemeClr val="tx2">
                    <a:lumMod val="10000"/>
                  </a:schemeClr>
                </a:solidFill>
              </a:rPr>
              <a:t>Disarmare</a:t>
            </a:r>
            <a:r>
              <a:rPr lang="en-GB" sz="4000" dirty="0" smtClean="0">
                <a:solidFill>
                  <a:schemeClr val="tx2">
                    <a:lumMod val="10000"/>
                  </a:schemeClr>
                </a:solidFill>
              </a:rPr>
              <a:t> le parole?!?</a:t>
            </a:r>
            <a:endParaRPr kumimoji="0" lang="en-GB" sz="4000" b="0" i="0" u="none" strike="noStrike" cap="none" spc="0" normalizeH="0" baseline="0" dirty="0">
              <a:ln>
                <a:noFill/>
              </a:ln>
              <a:solidFill>
                <a:schemeClr val="tx2">
                  <a:lumMod val="10000"/>
                </a:schemeClr>
              </a:solidFill>
              <a:effectLst/>
              <a:uFillTx/>
              <a:sym typeface="Candara"/>
            </a:endParaRPr>
          </a:p>
        </p:txBody>
      </p:sp>
      <p:pic>
        <p:nvPicPr>
          <p:cNvPr id="5" name="Immagine 4"/>
          <p:cNvPicPr>
            <a:picLocks noChangeAspect="1"/>
          </p:cNvPicPr>
          <p:nvPr/>
        </p:nvPicPr>
        <p:blipFill>
          <a:blip r:embed="rId2"/>
          <a:stretch>
            <a:fillRect/>
          </a:stretch>
        </p:blipFill>
        <p:spPr>
          <a:xfrm>
            <a:off x="2122210" y="4398322"/>
            <a:ext cx="9006858" cy="4958841"/>
          </a:xfrm>
          <a:prstGeom prst="rect">
            <a:avLst/>
          </a:prstGeom>
        </p:spPr>
      </p:pic>
    </p:spTree>
    <p:extLst>
      <p:ext uri="{BB962C8B-B14F-4D97-AF65-F5344CB8AC3E}">
        <p14:creationId xmlns:p14="http://schemas.microsoft.com/office/powerpoint/2010/main" val="2249375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4730" y="1587651"/>
            <a:ext cx="11797480" cy="7294305"/>
          </a:xfrm>
          <a:prstGeom prst="rect">
            <a:avLst/>
          </a:prstGeom>
        </p:spPr>
        <p:txBody>
          <a:bodyPr wrap="square">
            <a:spAutoFit/>
          </a:bodyPr>
          <a:lstStyle/>
          <a:p>
            <a:pPr algn="ctr">
              <a:lnSpc>
                <a:spcPct val="100000"/>
              </a:lnSpc>
            </a:pPr>
            <a:r>
              <a:rPr lang="it-IT" sz="3200" b="1" dirty="0" smtClean="0">
                <a:solidFill>
                  <a:srgbClr val="FF6600"/>
                </a:solidFill>
              </a:rPr>
              <a:t>Vulnerabilità</a:t>
            </a:r>
            <a:endParaRPr lang="it-IT" sz="3200" dirty="0" smtClean="0">
              <a:solidFill>
                <a:srgbClr val="FF6600"/>
              </a:solidFill>
            </a:endParaRPr>
          </a:p>
          <a:p>
            <a:pPr algn="ctr">
              <a:lnSpc>
                <a:spcPct val="100000"/>
              </a:lnSpc>
            </a:pPr>
            <a:r>
              <a:rPr lang="it-IT" sz="2800" dirty="0" smtClean="0">
                <a:solidFill>
                  <a:srgbClr val="FF6600"/>
                </a:solidFill>
              </a:rPr>
              <a:t>“</a:t>
            </a:r>
            <a:r>
              <a:rPr lang="it-IT" sz="2800" dirty="0">
                <a:solidFill>
                  <a:srgbClr val="FF6600"/>
                </a:solidFill>
              </a:rPr>
              <a:t>una parola valigia per declinare tutte la varietà della miseria del mondo” </a:t>
            </a:r>
          </a:p>
          <a:p>
            <a:pPr algn="ctr">
              <a:lnSpc>
                <a:spcPct val="100000"/>
              </a:lnSpc>
            </a:pPr>
            <a:r>
              <a:rPr lang="it-IT" sz="1200" dirty="0" smtClean="0">
                <a:solidFill>
                  <a:srgbClr val="FF6600"/>
                </a:solidFill>
              </a:rPr>
              <a:t>(</a:t>
            </a:r>
            <a:r>
              <a:rPr lang="it-IT" sz="1200" dirty="0">
                <a:solidFill>
                  <a:srgbClr val="FF6600"/>
                </a:solidFill>
              </a:rPr>
              <a:t>Castel, 1995, p. 13</a:t>
            </a:r>
            <a:r>
              <a:rPr lang="it-IT" sz="1200" dirty="0" smtClean="0">
                <a:solidFill>
                  <a:srgbClr val="FF6600"/>
                </a:solidFill>
              </a:rPr>
              <a:t>)</a:t>
            </a:r>
          </a:p>
          <a:p>
            <a:pPr algn="ctr">
              <a:lnSpc>
                <a:spcPct val="100000"/>
              </a:lnSpc>
            </a:pPr>
            <a:r>
              <a:rPr lang="it-IT" sz="3200" dirty="0" smtClean="0">
                <a:solidFill>
                  <a:srgbClr val="FF6600"/>
                </a:solidFill>
              </a:rPr>
              <a:t> </a:t>
            </a:r>
          </a:p>
          <a:p>
            <a:pPr marL="457200" indent="-457200">
              <a:lnSpc>
                <a:spcPct val="100000"/>
              </a:lnSpc>
              <a:buFont typeface="Arial"/>
              <a:buChar char="•"/>
            </a:pPr>
            <a:r>
              <a:rPr lang="it-IT" sz="2800" dirty="0" smtClean="0">
                <a:solidFill>
                  <a:srgbClr val="292C30"/>
                </a:solidFill>
              </a:rPr>
              <a:t>non </a:t>
            </a:r>
            <a:r>
              <a:rPr lang="it-IT" sz="2800" dirty="0">
                <a:solidFill>
                  <a:srgbClr val="292C30"/>
                </a:solidFill>
              </a:rPr>
              <a:t>è una caratteristica dei singoli individui, ma dei </a:t>
            </a:r>
            <a:r>
              <a:rPr lang="it-IT" sz="2800" dirty="0" smtClean="0">
                <a:solidFill>
                  <a:srgbClr val="292C30"/>
                </a:solidFill>
              </a:rPr>
              <a:t>contesti, è una </a:t>
            </a:r>
            <a:r>
              <a:rPr lang="it-IT" sz="2800" dirty="0">
                <a:solidFill>
                  <a:srgbClr val="292C30"/>
                </a:solidFill>
              </a:rPr>
              <a:t>possibile risultante delle interazioni dinamiche fra individui e contesti sociali (</a:t>
            </a:r>
            <a:r>
              <a:rPr lang="it-IT" sz="2800" dirty="0" err="1">
                <a:solidFill>
                  <a:srgbClr val="292C30"/>
                </a:solidFill>
              </a:rPr>
              <a:t>Soulet</a:t>
            </a:r>
            <a:r>
              <a:rPr lang="it-IT" sz="2800" dirty="0">
                <a:solidFill>
                  <a:srgbClr val="292C30"/>
                </a:solidFill>
              </a:rPr>
              <a:t>, 2014</a:t>
            </a:r>
            <a:r>
              <a:rPr lang="it-IT" sz="2800" dirty="0" smtClean="0">
                <a:solidFill>
                  <a:srgbClr val="292C30"/>
                </a:solidFill>
              </a:rPr>
              <a:t>)</a:t>
            </a:r>
            <a:endParaRPr lang="it-IT" sz="2800" dirty="0">
              <a:solidFill>
                <a:srgbClr val="292C30"/>
              </a:solidFill>
            </a:endParaRPr>
          </a:p>
          <a:p>
            <a:pPr marL="457200" indent="-457200">
              <a:lnSpc>
                <a:spcPct val="100000"/>
              </a:lnSpc>
              <a:buFont typeface="Arial"/>
              <a:buChar char="•"/>
            </a:pPr>
            <a:r>
              <a:rPr lang="it-IT" sz="2800" dirty="0" smtClean="0">
                <a:solidFill>
                  <a:srgbClr val="292C30"/>
                </a:solidFill>
              </a:rPr>
              <a:t>condizione potenziale, non </a:t>
            </a:r>
            <a:r>
              <a:rPr lang="it-IT" sz="2800" dirty="0">
                <a:solidFill>
                  <a:srgbClr val="292C30"/>
                </a:solidFill>
              </a:rPr>
              <a:t>in atto, può essere contrastata attraverso appropriate azioni promozionali e </a:t>
            </a:r>
            <a:r>
              <a:rPr lang="it-IT" sz="2800" dirty="0" smtClean="0">
                <a:solidFill>
                  <a:srgbClr val="292C30"/>
                </a:solidFill>
              </a:rPr>
              <a:t>preventive</a:t>
            </a:r>
            <a:endParaRPr lang="it-IT" sz="2800" dirty="0">
              <a:solidFill>
                <a:srgbClr val="292C30"/>
              </a:solidFill>
            </a:endParaRPr>
          </a:p>
          <a:p>
            <a:pPr marL="457200" indent="-457200">
              <a:lnSpc>
                <a:spcPct val="100000"/>
              </a:lnSpc>
              <a:buFont typeface="Arial"/>
              <a:buChar char="•"/>
            </a:pPr>
            <a:r>
              <a:rPr lang="it-IT" sz="2800" dirty="0" smtClean="0">
                <a:solidFill>
                  <a:srgbClr val="292C30"/>
                </a:solidFill>
              </a:rPr>
              <a:t>il </a:t>
            </a:r>
            <a:r>
              <a:rPr lang="it-IT" sz="2800" dirty="0">
                <a:solidFill>
                  <a:srgbClr val="292C30"/>
                </a:solidFill>
              </a:rPr>
              <a:t>concetto </a:t>
            </a:r>
            <a:r>
              <a:rPr lang="it-IT" sz="2800" dirty="0" smtClean="0">
                <a:solidFill>
                  <a:srgbClr val="292C30"/>
                </a:solidFill>
              </a:rPr>
              <a:t>è connesso </a:t>
            </a:r>
            <a:r>
              <a:rPr lang="it-IT" sz="2800" dirty="0">
                <a:solidFill>
                  <a:srgbClr val="292C30"/>
                </a:solidFill>
              </a:rPr>
              <a:t>a quello di capacità di azione, di </a:t>
            </a:r>
            <a:r>
              <a:rPr lang="it-IT" sz="2800" i="1" dirty="0" err="1">
                <a:solidFill>
                  <a:srgbClr val="292C30"/>
                </a:solidFill>
              </a:rPr>
              <a:t>empowerment</a:t>
            </a:r>
            <a:r>
              <a:rPr lang="it-IT" sz="2800" dirty="0">
                <a:solidFill>
                  <a:srgbClr val="292C30"/>
                </a:solidFill>
              </a:rPr>
              <a:t> e di </a:t>
            </a:r>
            <a:r>
              <a:rPr lang="it-IT" sz="2800" dirty="0" smtClean="0">
                <a:solidFill>
                  <a:srgbClr val="292C30"/>
                </a:solidFill>
              </a:rPr>
              <a:t>resilienza: ci </a:t>
            </a:r>
            <a:r>
              <a:rPr lang="it-IT" sz="2800" dirty="0">
                <a:solidFill>
                  <a:srgbClr val="292C30"/>
                </a:solidFill>
              </a:rPr>
              <a:t>aiuta a vedere la potenza intrinseca nella vulnerabilità, condizione </a:t>
            </a:r>
            <a:r>
              <a:rPr lang="it-IT" sz="2800" dirty="0" err="1">
                <a:solidFill>
                  <a:srgbClr val="292C30"/>
                </a:solidFill>
              </a:rPr>
              <a:t>costitutivamente</a:t>
            </a:r>
            <a:r>
              <a:rPr lang="it-IT" sz="2800" dirty="0">
                <a:solidFill>
                  <a:srgbClr val="292C30"/>
                </a:solidFill>
              </a:rPr>
              <a:t> umana che ci permette di riconoscere i nostri limiti e così di entrare in autentici rapporti umani (Milani, </a:t>
            </a:r>
            <a:r>
              <a:rPr lang="it-IT" sz="2800" dirty="0" err="1">
                <a:solidFill>
                  <a:srgbClr val="292C30"/>
                </a:solidFill>
              </a:rPr>
              <a:t>Ius</a:t>
            </a:r>
            <a:r>
              <a:rPr lang="it-IT" sz="2800" dirty="0">
                <a:solidFill>
                  <a:srgbClr val="292C30"/>
                </a:solidFill>
              </a:rPr>
              <a:t>, Serbati, 2013</a:t>
            </a:r>
            <a:r>
              <a:rPr lang="it-IT" sz="2800" dirty="0" smtClean="0">
                <a:solidFill>
                  <a:srgbClr val="292C30"/>
                </a:solidFill>
              </a:rPr>
              <a:t>)</a:t>
            </a:r>
            <a:endParaRPr lang="it-IT" sz="2800" dirty="0">
              <a:solidFill>
                <a:srgbClr val="292C30"/>
              </a:solidFill>
            </a:endParaRPr>
          </a:p>
          <a:p>
            <a:pPr marL="457200" indent="-457200">
              <a:lnSpc>
                <a:spcPct val="100000"/>
              </a:lnSpc>
              <a:buFont typeface="Arial"/>
              <a:buChar char="•"/>
            </a:pPr>
            <a:r>
              <a:rPr lang="it-IT" sz="2800" dirty="0" err="1" smtClean="0">
                <a:solidFill>
                  <a:srgbClr val="292C30"/>
                </a:solidFill>
              </a:rPr>
              <a:t>Poché</a:t>
            </a:r>
            <a:r>
              <a:rPr lang="it-IT" sz="2800" dirty="0" smtClean="0">
                <a:solidFill>
                  <a:srgbClr val="292C30"/>
                </a:solidFill>
              </a:rPr>
              <a:t> </a:t>
            </a:r>
            <a:r>
              <a:rPr lang="it-IT" sz="2800" dirty="0">
                <a:solidFill>
                  <a:srgbClr val="292C30"/>
                </a:solidFill>
              </a:rPr>
              <a:t>(2008</a:t>
            </a:r>
            <a:r>
              <a:rPr lang="it-IT" sz="2800" dirty="0" smtClean="0">
                <a:solidFill>
                  <a:srgbClr val="292C30"/>
                </a:solidFill>
              </a:rPr>
              <a:t>): </a:t>
            </a:r>
            <a:r>
              <a:rPr lang="it-IT" sz="2800" dirty="0">
                <a:solidFill>
                  <a:srgbClr val="292C30"/>
                </a:solidFill>
              </a:rPr>
              <a:t>la vulnerabilità ci attraversa in momenti diversi della nostra storia, ed è quindi provvisoria. La fragilità invece è una condizione costitutiva, trans-storica, legata alla nostra </a:t>
            </a:r>
            <a:r>
              <a:rPr lang="it-IT" sz="2800" dirty="0" smtClean="0">
                <a:solidFill>
                  <a:srgbClr val="292C30"/>
                </a:solidFill>
              </a:rPr>
              <a:t>finitudine. Ad </a:t>
            </a:r>
            <a:r>
              <a:rPr lang="it-IT" sz="2800" dirty="0">
                <a:solidFill>
                  <a:srgbClr val="292C30"/>
                </a:solidFill>
              </a:rPr>
              <a:t>esempio, </a:t>
            </a:r>
            <a:r>
              <a:rPr lang="it-IT" sz="2800" dirty="0" smtClean="0">
                <a:solidFill>
                  <a:srgbClr val="292C30"/>
                </a:solidFill>
              </a:rPr>
              <a:t>il </a:t>
            </a:r>
            <a:r>
              <a:rPr lang="it-IT" sz="2800" dirty="0">
                <a:solidFill>
                  <a:srgbClr val="292C30"/>
                </a:solidFill>
              </a:rPr>
              <a:t>fiore è fragile. </a:t>
            </a:r>
            <a:endParaRPr lang="it-IT" sz="2800" dirty="0" smtClean="0">
              <a:solidFill>
                <a:srgbClr val="292C30"/>
              </a:solidFill>
            </a:endParaRPr>
          </a:p>
        </p:txBody>
      </p:sp>
    </p:spTree>
    <p:extLst>
      <p:ext uri="{BB962C8B-B14F-4D97-AF65-F5344CB8AC3E}">
        <p14:creationId xmlns:p14="http://schemas.microsoft.com/office/powerpoint/2010/main" val="307643727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7627" y="765841"/>
            <a:ext cx="12365630" cy="9756515"/>
          </a:xfrm>
          <a:prstGeom prst="rect">
            <a:avLst/>
          </a:prstGeom>
        </p:spPr>
        <p:txBody>
          <a:bodyPr wrap="square">
            <a:spAutoFit/>
          </a:bodyPr>
          <a:lstStyle/>
          <a:p>
            <a:pPr algn="ctr">
              <a:lnSpc>
                <a:spcPct val="100000"/>
              </a:lnSpc>
            </a:pPr>
            <a:r>
              <a:rPr lang="it-IT" sz="4000" b="1" dirty="0">
                <a:solidFill>
                  <a:srgbClr val="FF6600"/>
                </a:solidFill>
              </a:rPr>
              <a:t>P</a:t>
            </a:r>
            <a:r>
              <a:rPr lang="it-IT" sz="4000" b="1" dirty="0" smtClean="0">
                <a:solidFill>
                  <a:srgbClr val="FF6600"/>
                </a:solidFill>
              </a:rPr>
              <a:t>overtà</a:t>
            </a:r>
            <a:r>
              <a:rPr lang="it-IT" sz="2800" dirty="0" smtClean="0">
                <a:solidFill>
                  <a:srgbClr val="292C30"/>
                </a:solidFill>
              </a:rPr>
              <a:t> </a:t>
            </a:r>
          </a:p>
          <a:p>
            <a:pPr algn="ctr">
              <a:lnSpc>
                <a:spcPct val="100000"/>
              </a:lnSpc>
            </a:pPr>
            <a:endParaRPr lang="it-IT" sz="2800" dirty="0" smtClean="0">
              <a:solidFill>
                <a:srgbClr val="292C30"/>
              </a:solidFill>
            </a:endParaRPr>
          </a:p>
          <a:p>
            <a:pPr marL="457200" indent="-457200">
              <a:lnSpc>
                <a:spcPct val="100000"/>
              </a:lnSpc>
              <a:buFont typeface="Arial"/>
              <a:buChar char="•"/>
            </a:pPr>
            <a:r>
              <a:rPr lang="it-IT" sz="2800" dirty="0" smtClean="0">
                <a:solidFill>
                  <a:srgbClr val="292C30"/>
                </a:solidFill>
              </a:rPr>
              <a:t>da </a:t>
            </a:r>
            <a:r>
              <a:rPr lang="it-IT" sz="2800" dirty="0">
                <a:solidFill>
                  <a:srgbClr val="292C30"/>
                </a:solidFill>
              </a:rPr>
              <a:t>alcuni anni </a:t>
            </a:r>
            <a:r>
              <a:rPr lang="it-IT" sz="2800" dirty="0" smtClean="0">
                <a:solidFill>
                  <a:srgbClr val="292C30"/>
                </a:solidFill>
              </a:rPr>
              <a:t>l’UE </a:t>
            </a:r>
            <a:r>
              <a:rPr lang="it-IT" sz="2800" dirty="0">
                <a:solidFill>
                  <a:srgbClr val="292C30"/>
                </a:solidFill>
              </a:rPr>
              <a:t>utilizza il termine </a:t>
            </a:r>
            <a:r>
              <a:rPr lang="it-IT" sz="2800" b="1" dirty="0">
                <a:solidFill>
                  <a:srgbClr val="292C30"/>
                </a:solidFill>
              </a:rPr>
              <a:t>disuguaglianza</a:t>
            </a:r>
            <a:r>
              <a:rPr lang="it-IT" sz="2800" dirty="0">
                <a:solidFill>
                  <a:srgbClr val="292C30"/>
                </a:solidFill>
              </a:rPr>
              <a:t>, nel senso di povertà relativa, piuttosto che il termine </a:t>
            </a:r>
            <a:r>
              <a:rPr lang="it-IT" sz="2800" dirty="0" smtClean="0">
                <a:solidFill>
                  <a:srgbClr val="292C30"/>
                </a:solidFill>
              </a:rPr>
              <a:t>povertà</a:t>
            </a:r>
          </a:p>
          <a:p>
            <a:pPr marL="457200" indent="-457200">
              <a:lnSpc>
                <a:spcPct val="100000"/>
              </a:lnSpc>
              <a:buFont typeface="Arial"/>
              <a:buChar char="•"/>
            </a:pPr>
            <a:r>
              <a:rPr lang="it-IT" sz="2800" dirty="0" smtClean="0">
                <a:solidFill>
                  <a:srgbClr val="292C30"/>
                </a:solidFill>
              </a:rPr>
              <a:t>l’agenda </a:t>
            </a:r>
            <a:r>
              <a:rPr lang="it-IT" sz="2800" dirty="0">
                <a:solidFill>
                  <a:srgbClr val="292C30"/>
                </a:solidFill>
              </a:rPr>
              <a:t>Europa 2020 ha il suo focus sulla dimensione sociale della povertà e nella prevenzione delle disuguaglianze, quindi nella riduzione della povertà tramite processi di </a:t>
            </a:r>
            <a:r>
              <a:rPr lang="it-IT" sz="2800" b="1" dirty="0">
                <a:solidFill>
                  <a:srgbClr val="292C30"/>
                </a:solidFill>
              </a:rPr>
              <a:t>inclusione</a:t>
            </a:r>
            <a:r>
              <a:rPr lang="it-IT" sz="2800" dirty="0">
                <a:solidFill>
                  <a:srgbClr val="292C30"/>
                </a:solidFill>
              </a:rPr>
              <a:t> </a:t>
            </a:r>
            <a:r>
              <a:rPr lang="it-IT" sz="2800" dirty="0" smtClean="0">
                <a:solidFill>
                  <a:srgbClr val="292C30"/>
                </a:solidFill>
              </a:rPr>
              <a:t>sociale</a:t>
            </a:r>
            <a:endParaRPr lang="it-IT" sz="2800" dirty="0">
              <a:solidFill>
                <a:srgbClr val="292C30"/>
              </a:solidFill>
            </a:endParaRPr>
          </a:p>
          <a:p>
            <a:pPr marL="457200" indent="-457200">
              <a:lnSpc>
                <a:spcPct val="100000"/>
              </a:lnSpc>
              <a:buFont typeface="Arial"/>
              <a:buChar char="•"/>
            </a:pPr>
            <a:r>
              <a:rPr lang="it-IT" sz="2800" dirty="0">
                <a:solidFill>
                  <a:srgbClr val="292C30"/>
                </a:solidFill>
              </a:rPr>
              <a:t>impossibilità di accedere ai beni esistenziali fondamentali: l’abitare, l’alimentazione, la salute, la formazione, il lavoro e i rapporti sociali (</a:t>
            </a:r>
            <a:r>
              <a:rPr lang="it-IT" sz="2800" dirty="0" err="1">
                <a:solidFill>
                  <a:srgbClr val="292C30"/>
                </a:solidFill>
              </a:rPr>
              <a:t>Guggisberg</a:t>
            </a:r>
            <a:r>
              <a:rPr lang="it-IT" sz="2800" dirty="0">
                <a:solidFill>
                  <a:srgbClr val="292C30"/>
                </a:solidFill>
              </a:rPr>
              <a:t>, D. und </a:t>
            </a:r>
            <a:r>
              <a:rPr lang="it-IT" sz="2800" dirty="0" err="1">
                <a:solidFill>
                  <a:srgbClr val="292C30"/>
                </a:solidFill>
              </a:rPr>
              <a:t>Kehrli</a:t>
            </a:r>
            <a:r>
              <a:rPr lang="it-IT" sz="2800" dirty="0">
                <a:solidFill>
                  <a:srgbClr val="292C30"/>
                </a:solidFill>
              </a:rPr>
              <a:t>, C. 2016, p. 13; </a:t>
            </a:r>
            <a:r>
              <a:rPr lang="it-IT" sz="2800" dirty="0" err="1">
                <a:solidFill>
                  <a:srgbClr val="292C30"/>
                </a:solidFill>
              </a:rPr>
              <a:t>Brandolini</a:t>
            </a:r>
            <a:r>
              <a:rPr lang="it-IT" sz="2800" dirty="0">
                <a:solidFill>
                  <a:srgbClr val="292C30"/>
                </a:solidFill>
              </a:rPr>
              <a:t>, Saraceno, </a:t>
            </a:r>
            <a:r>
              <a:rPr lang="it-IT" sz="2800" dirty="0" err="1">
                <a:solidFill>
                  <a:srgbClr val="292C30"/>
                </a:solidFill>
              </a:rPr>
              <a:t>Schizzerotto</a:t>
            </a:r>
            <a:r>
              <a:rPr lang="it-IT" sz="2800" dirty="0">
                <a:solidFill>
                  <a:srgbClr val="292C30"/>
                </a:solidFill>
              </a:rPr>
              <a:t>, 2009)</a:t>
            </a:r>
          </a:p>
          <a:p>
            <a:pPr marL="457200" indent="-457200">
              <a:lnSpc>
                <a:spcPct val="100000"/>
              </a:lnSpc>
              <a:buFont typeface="Arial"/>
              <a:buChar char="•"/>
            </a:pPr>
            <a:r>
              <a:rPr lang="it-IT" sz="2800" dirty="0">
                <a:solidFill>
                  <a:srgbClr val="292C30"/>
                </a:solidFill>
              </a:rPr>
              <a:t>un fenomeno </a:t>
            </a:r>
            <a:r>
              <a:rPr lang="it-IT" sz="2800" dirty="0" smtClean="0">
                <a:solidFill>
                  <a:srgbClr val="292C30"/>
                </a:solidFill>
              </a:rPr>
              <a:t>dinamico, multidimensionale </a:t>
            </a:r>
            <a:r>
              <a:rPr lang="it-IT" sz="2800" dirty="0">
                <a:solidFill>
                  <a:srgbClr val="292C30"/>
                </a:solidFill>
              </a:rPr>
              <a:t>e soprattutto silenzioso (Gregori, </a:t>
            </a:r>
            <a:r>
              <a:rPr lang="it-IT" sz="2800" dirty="0" err="1">
                <a:solidFill>
                  <a:srgbClr val="292C30"/>
                </a:solidFill>
              </a:rPr>
              <a:t>Gui</a:t>
            </a:r>
            <a:r>
              <a:rPr lang="it-IT" sz="2800" dirty="0">
                <a:solidFill>
                  <a:srgbClr val="292C30"/>
                </a:solidFill>
              </a:rPr>
              <a:t>, 2012</a:t>
            </a:r>
            <a:r>
              <a:rPr lang="it-IT" sz="2800" dirty="0" smtClean="0">
                <a:solidFill>
                  <a:srgbClr val="292C30"/>
                </a:solidFill>
              </a:rPr>
              <a:t>)</a:t>
            </a:r>
            <a:r>
              <a:rPr lang="it-IT" sz="2800" dirty="0" smtClean="0">
                <a:solidFill>
                  <a:srgbClr val="292C30"/>
                </a:solidFill>
              </a:rPr>
              <a:t>: </a:t>
            </a:r>
            <a:r>
              <a:rPr lang="it-IT" sz="2800" dirty="0" smtClean="0">
                <a:solidFill>
                  <a:srgbClr val="292C30"/>
                </a:solidFill>
              </a:rPr>
              <a:t>non </a:t>
            </a:r>
            <a:r>
              <a:rPr lang="it-IT" sz="2800" dirty="0">
                <a:solidFill>
                  <a:srgbClr val="292C30"/>
                </a:solidFill>
              </a:rPr>
              <a:t>sempre è visibile, quindi riconoscibile e affrontabile attraverso strategie di intervento </a:t>
            </a:r>
            <a:r>
              <a:rPr lang="it-IT" sz="2800" dirty="0" smtClean="0">
                <a:solidFill>
                  <a:srgbClr val="292C30"/>
                </a:solidFill>
              </a:rPr>
              <a:t>standardizzate</a:t>
            </a:r>
          </a:p>
          <a:p>
            <a:pPr marL="457200" indent="-457200">
              <a:lnSpc>
                <a:spcPct val="100000"/>
              </a:lnSpc>
              <a:buFont typeface="Arial"/>
              <a:buChar char="•"/>
            </a:pPr>
            <a:r>
              <a:rPr lang="it-IT" sz="2800" b="1" dirty="0" smtClean="0">
                <a:solidFill>
                  <a:schemeClr val="tx2">
                    <a:lumMod val="10000"/>
                  </a:schemeClr>
                </a:solidFill>
              </a:rPr>
              <a:t>pregiudica </a:t>
            </a:r>
            <a:r>
              <a:rPr lang="it-IT" sz="2800" b="1" dirty="0">
                <a:solidFill>
                  <a:schemeClr val="tx2">
                    <a:lumMod val="10000"/>
                  </a:schemeClr>
                </a:solidFill>
              </a:rPr>
              <a:t>lo sviluppo</a:t>
            </a:r>
            <a:r>
              <a:rPr lang="it-IT" sz="2800" dirty="0">
                <a:solidFill>
                  <a:schemeClr val="tx2">
                    <a:lumMod val="10000"/>
                  </a:schemeClr>
                </a:solidFill>
              </a:rPr>
              <a:t> del bambino sul piano psicologico (es. indebolisce l’autostima), cognitivo (es. ostacola il raggiungimento delle abilità scolastiche) e sociale (es. limita la capacità di stare in gruppo</a:t>
            </a:r>
            <a:r>
              <a:rPr lang="it-IT" sz="2800" dirty="0" smtClean="0">
                <a:solidFill>
                  <a:schemeClr val="tx2">
                    <a:lumMod val="10000"/>
                  </a:schemeClr>
                </a:solidFill>
              </a:rPr>
              <a:t>): nell’accesso </a:t>
            </a:r>
            <a:r>
              <a:rPr lang="it-IT" sz="2800" dirty="0">
                <a:solidFill>
                  <a:schemeClr val="tx2">
                    <a:lumMod val="10000"/>
                  </a:schemeClr>
                </a:solidFill>
              </a:rPr>
              <a:t>alla </a:t>
            </a:r>
            <a:r>
              <a:rPr lang="it-IT" sz="2800" dirty="0" smtClean="0">
                <a:solidFill>
                  <a:schemeClr val="tx2">
                    <a:lumMod val="10000"/>
                  </a:schemeClr>
                </a:solidFill>
              </a:rPr>
              <a:t>formazione </a:t>
            </a:r>
            <a:r>
              <a:rPr lang="it-IT" sz="2800" dirty="0">
                <a:solidFill>
                  <a:schemeClr val="tx2">
                    <a:lumMod val="10000"/>
                  </a:schemeClr>
                </a:solidFill>
              </a:rPr>
              <a:t>e al mercato del lavoro, i bambini che provengono da condizioni socio-economiche sfavorite hanno </a:t>
            </a:r>
            <a:r>
              <a:rPr lang="it-IT" sz="2800" dirty="0" smtClean="0">
                <a:solidFill>
                  <a:schemeClr val="tx2">
                    <a:lumMod val="10000"/>
                  </a:schemeClr>
                </a:solidFill>
              </a:rPr>
              <a:t>meno opportunità perché la </a:t>
            </a:r>
            <a:r>
              <a:rPr lang="it-IT" sz="2800" dirty="0">
                <a:solidFill>
                  <a:schemeClr val="tx2">
                    <a:lumMod val="10000"/>
                  </a:schemeClr>
                </a:solidFill>
              </a:rPr>
              <a:t>condizione socio-economica della famiglia svolge un ruolo decisivo nel successo scolastico. </a:t>
            </a:r>
          </a:p>
          <a:p>
            <a:pPr marL="457200" indent="-457200">
              <a:lnSpc>
                <a:spcPct val="100000"/>
              </a:lnSpc>
              <a:buFont typeface="Arial"/>
              <a:buChar char="•"/>
            </a:pPr>
            <a:endParaRPr lang="it-IT" sz="2800" dirty="0">
              <a:solidFill>
                <a:srgbClr val="292C30"/>
              </a:solidFill>
            </a:endParaRPr>
          </a:p>
          <a:p>
            <a:pPr marL="457200" indent="-457200">
              <a:lnSpc>
                <a:spcPct val="100000"/>
              </a:lnSpc>
              <a:buFontTx/>
              <a:buChar char="-"/>
            </a:pPr>
            <a:endParaRPr lang="it-IT" sz="2800" dirty="0" smtClean="0">
              <a:solidFill>
                <a:srgbClr val="292C30"/>
              </a:solidFill>
            </a:endParaRPr>
          </a:p>
        </p:txBody>
      </p:sp>
    </p:spTree>
    <p:extLst>
      <p:ext uri="{BB962C8B-B14F-4D97-AF65-F5344CB8AC3E}">
        <p14:creationId xmlns:p14="http://schemas.microsoft.com/office/powerpoint/2010/main" val="9786576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7627" y="1119713"/>
            <a:ext cx="12365630" cy="9325629"/>
          </a:xfrm>
          <a:prstGeom prst="rect">
            <a:avLst/>
          </a:prstGeom>
        </p:spPr>
        <p:txBody>
          <a:bodyPr wrap="square">
            <a:spAutoFit/>
          </a:bodyPr>
          <a:lstStyle/>
          <a:p>
            <a:pPr>
              <a:lnSpc>
                <a:spcPct val="100000"/>
              </a:lnSpc>
            </a:pPr>
            <a:r>
              <a:rPr lang="it-IT" sz="2800" dirty="0">
                <a:solidFill>
                  <a:srgbClr val="292C30"/>
                </a:solidFill>
              </a:rPr>
              <a:t>P</a:t>
            </a:r>
            <a:r>
              <a:rPr lang="it-IT" sz="2800" dirty="0" smtClean="0">
                <a:solidFill>
                  <a:srgbClr val="292C30"/>
                </a:solidFill>
              </a:rPr>
              <a:t>overtà come </a:t>
            </a:r>
            <a:r>
              <a:rPr lang="it-IT" sz="2800" b="1" dirty="0" err="1">
                <a:solidFill>
                  <a:srgbClr val="292C30"/>
                </a:solidFill>
              </a:rPr>
              <a:t>incapacitazione</a:t>
            </a:r>
            <a:r>
              <a:rPr lang="it-IT" sz="2800" dirty="0">
                <a:solidFill>
                  <a:srgbClr val="292C30"/>
                </a:solidFill>
              </a:rPr>
              <a:t>, </a:t>
            </a:r>
            <a:r>
              <a:rPr lang="it-IT" sz="2800" dirty="0" smtClean="0">
                <a:solidFill>
                  <a:srgbClr val="292C30"/>
                </a:solidFill>
              </a:rPr>
              <a:t>fallimento </a:t>
            </a:r>
            <a:r>
              <a:rPr lang="it-IT" sz="2800" dirty="0">
                <a:solidFill>
                  <a:srgbClr val="292C30"/>
                </a:solidFill>
              </a:rPr>
              <a:t>di quelle capacità che permettono la </a:t>
            </a:r>
            <a:r>
              <a:rPr lang="it-IT" sz="2800" i="1" dirty="0" smtClean="0">
                <a:solidFill>
                  <a:srgbClr val="292C30"/>
                </a:solidFill>
              </a:rPr>
              <a:t>fioritura</a:t>
            </a:r>
            <a:r>
              <a:rPr lang="it-IT" sz="2800" dirty="0">
                <a:solidFill>
                  <a:srgbClr val="292C30"/>
                </a:solidFill>
              </a:rPr>
              <a:t> </a:t>
            </a:r>
            <a:r>
              <a:rPr lang="it-IT" sz="2800" dirty="0" smtClean="0">
                <a:solidFill>
                  <a:srgbClr val="292C30"/>
                </a:solidFill>
              </a:rPr>
              <a:t>della </a:t>
            </a:r>
            <a:r>
              <a:rPr lang="it-IT" sz="2800" dirty="0">
                <a:solidFill>
                  <a:srgbClr val="292C30"/>
                </a:solidFill>
              </a:rPr>
              <a:t>persona e </a:t>
            </a:r>
            <a:r>
              <a:rPr lang="it-IT" sz="2800" dirty="0" smtClean="0">
                <a:solidFill>
                  <a:srgbClr val="292C30"/>
                </a:solidFill>
              </a:rPr>
              <a:t>che garantiscono </a:t>
            </a:r>
            <a:r>
              <a:rPr lang="it-IT" sz="2800" dirty="0">
                <a:solidFill>
                  <a:srgbClr val="292C30"/>
                </a:solidFill>
              </a:rPr>
              <a:t>la possibilità di scelta fra le vite possibili (Sen, 2016</a:t>
            </a:r>
            <a:r>
              <a:rPr lang="it-IT" sz="2800" dirty="0" smtClean="0">
                <a:solidFill>
                  <a:srgbClr val="292C30"/>
                </a:solidFill>
              </a:rPr>
              <a:t>): supera </a:t>
            </a:r>
            <a:r>
              <a:rPr lang="it-IT" sz="2800" dirty="0">
                <a:solidFill>
                  <a:srgbClr val="292C30"/>
                </a:solidFill>
              </a:rPr>
              <a:t>l’idea di mancanza di beni, individuando piuttosto la difficoltà a utilizzare le proprie </a:t>
            </a:r>
            <a:r>
              <a:rPr lang="it-IT" sz="2800" i="1" dirty="0" err="1">
                <a:solidFill>
                  <a:srgbClr val="292C30"/>
                </a:solidFill>
              </a:rPr>
              <a:t>capabilities</a:t>
            </a:r>
            <a:r>
              <a:rPr lang="it-IT" sz="2800" dirty="0">
                <a:solidFill>
                  <a:srgbClr val="292C30"/>
                </a:solidFill>
              </a:rPr>
              <a:t> e in particolare la </a:t>
            </a:r>
            <a:r>
              <a:rPr lang="it-IT" sz="2800" i="1" dirty="0" err="1">
                <a:solidFill>
                  <a:srgbClr val="292C30"/>
                </a:solidFill>
              </a:rPr>
              <a:t>capability</a:t>
            </a:r>
            <a:r>
              <a:rPr lang="it-IT" sz="2800" dirty="0">
                <a:solidFill>
                  <a:srgbClr val="292C30"/>
                </a:solidFill>
              </a:rPr>
              <a:t> relativa all’</a:t>
            </a:r>
            <a:r>
              <a:rPr lang="it-IT" sz="2800" i="1" dirty="0">
                <a:solidFill>
                  <a:srgbClr val="292C30"/>
                </a:solidFill>
              </a:rPr>
              <a:t>agency</a:t>
            </a:r>
            <a:r>
              <a:rPr lang="it-IT" sz="2800" dirty="0">
                <a:solidFill>
                  <a:srgbClr val="292C30"/>
                </a:solidFill>
              </a:rPr>
              <a:t> come elemento che impatta sul livello di benessere delle </a:t>
            </a:r>
            <a:r>
              <a:rPr lang="it-IT" sz="2800" dirty="0" smtClean="0">
                <a:solidFill>
                  <a:srgbClr val="292C30"/>
                </a:solidFill>
              </a:rPr>
              <a:t>persone.</a:t>
            </a:r>
          </a:p>
          <a:p>
            <a:pPr>
              <a:lnSpc>
                <a:spcPct val="100000"/>
              </a:lnSpc>
            </a:pPr>
            <a:endParaRPr lang="it-IT" sz="2800" dirty="0" smtClean="0">
              <a:solidFill>
                <a:srgbClr val="292C30"/>
              </a:solidFill>
            </a:endParaRPr>
          </a:p>
          <a:p>
            <a:pPr>
              <a:lnSpc>
                <a:spcPct val="100000"/>
              </a:lnSpc>
            </a:pPr>
            <a:r>
              <a:rPr lang="it-IT" sz="2800" dirty="0" smtClean="0">
                <a:solidFill>
                  <a:srgbClr val="292C30"/>
                </a:solidFill>
              </a:rPr>
              <a:t>In </a:t>
            </a:r>
            <a:r>
              <a:rPr lang="it-IT" sz="2800" dirty="0">
                <a:solidFill>
                  <a:srgbClr val="292C30"/>
                </a:solidFill>
              </a:rPr>
              <a:t>questa prospettiva </a:t>
            </a:r>
            <a:r>
              <a:rPr lang="it-IT" sz="2800" dirty="0" smtClean="0">
                <a:solidFill>
                  <a:srgbClr val="292C30"/>
                </a:solidFill>
              </a:rPr>
              <a:t>si </a:t>
            </a:r>
            <a:r>
              <a:rPr lang="it-IT" sz="2800" dirty="0">
                <a:solidFill>
                  <a:srgbClr val="292C30"/>
                </a:solidFill>
              </a:rPr>
              <a:t>è fatto strada il concetto di “</a:t>
            </a:r>
            <a:r>
              <a:rPr lang="it-IT" sz="2800" b="1" dirty="0">
                <a:solidFill>
                  <a:srgbClr val="292C30"/>
                </a:solidFill>
              </a:rPr>
              <a:t>povertà educativa</a:t>
            </a:r>
            <a:r>
              <a:rPr lang="it-IT" sz="2800" dirty="0">
                <a:solidFill>
                  <a:srgbClr val="292C30"/>
                </a:solidFill>
              </a:rPr>
              <a:t>” </a:t>
            </a:r>
            <a:r>
              <a:rPr lang="it-IT" sz="2800" dirty="0" smtClean="0">
                <a:solidFill>
                  <a:srgbClr val="292C30"/>
                </a:solidFill>
              </a:rPr>
              <a:t>(</a:t>
            </a:r>
            <a:r>
              <a:rPr lang="it-IT" sz="2800" i="1" dirty="0" smtClean="0">
                <a:solidFill>
                  <a:srgbClr val="292C30"/>
                </a:solidFill>
              </a:rPr>
              <a:t>Save </a:t>
            </a:r>
            <a:r>
              <a:rPr lang="it-IT" sz="2800" i="1" dirty="0">
                <a:solidFill>
                  <a:srgbClr val="292C30"/>
                </a:solidFill>
              </a:rPr>
              <a:t>the </a:t>
            </a:r>
            <a:r>
              <a:rPr lang="it-IT" sz="2800" i="1" dirty="0" err="1" smtClean="0">
                <a:solidFill>
                  <a:srgbClr val="292C30"/>
                </a:solidFill>
              </a:rPr>
              <a:t>children</a:t>
            </a:r>
            <a:r>
              <a:rPr lang="it-IT" sz="2800" i="1" dirty="0" smtClean="0">
                <a:solidFill>
                  <a:srgbClr val="292C30"/>
                </a:solidFill>
              </a:rPr>
              <a:t>, </a:t>
            </a:r>
            <a:r>
              <a:rPr lang="it-IT" sz="2800" dirty="0" smtClean="0">
                <a:solidFill>
                  <a:srgbClr val="292C30"/>
                </a:solidFill>
              </a:rPr>
              <a:t>2016): collegata </a:t>
            </a:r>
            <a:r>
              <a:rPr lang="it-IT" sz="2800" dirty="0">
                <a:solidFill>
                  <a:srgbClr val="292C30"/>
                </a:solidFill>
              </a:rPr>
              <a:t>alla povertà economica, </a:t>
            </a:r>
            <a:r>
              <a:rPr lang="it-IT" sz="2800" dirty="0" smtClean="0">
                <a:solidFill>
                  <a:srgbClr val="292C30"/>
                </a:solidFill>
              </a:rPr>
              <a:t>indica </a:t>
            </a:r>
            <a:r>
              <a:rPr lang="it-IT" sz="2800" dirty="0">
                <a:solidFill>
                  <a:srgbClr val="292C30"/>
                </a:solidFill>
              </a:rPr>
              <a:t>specificatamente “l’impossibilità per un bambino di avere a disposizione quanto gli serve per apprendere, sperimentare, sviluppare e far fiorire liberamente le sue capacità, talenti e </a:t>
            </a:r>
            <a:r>
              <a:rPr lang="it-IT" sz="2800" dirty="0" smtClean="0">
                <a:solidFill>
                  <a:srgbClr val="292C30"/>
                </a:solidFill>
              </a:rPr>
              <a:t>aspirazioni”. </a:t>
            </a:r>
            <a:endParaRPr lang="it-IT" sz="2800" dirty="0" smtClean="0">
              <a:solidFill>
                <a:srgbClr val="292C30"/>
              </a:solidFill>
            </a:endParaRPr>
          </a:p>
          <a:p>
            <a:pPr>
              <a:lnSpc>
                <a:spcPct val="100000"/>
              </a:lnSpc>
            </a:pPr>
            <a:endParaRPr lang="it-IT" sz="2800" dirty="0">
              <a:solidFill>
                <a:srgbClr val="292C30"/>
              </a:solidFill>
            </a:endParaRPr>
          </a:p>
          <a:p>
            <a:pPr>
              <a:lnSpc>
                <a:spcPct val="100000"/>
              </a:lnSpc>
            </a:pPr>
            <a:r>
              <a:rPr lang="it-IT" sz="2800" dirty="0" smtClean="0">
                <a:solidFill>
                  <a:srgbClr val="292C30"/>
                </a:solidFill>
              </a:rPr>
              <a:t>La </a:t>
            </a:r>
            <a:r>
              <a:rPr lang="it-IT" sz="2800" b="1" dirty="0">
                <a:solidFill>
                  <a:srgbClr val="292C30"/>
                </a:solidFill>
              </a:rPr>
              <a:t>povertà educativa</a:t>
            </a:r>
            <a:r>
              <a:rPr lang="it-IT" sz="2800" dirty="0">
                <a:solidFill>
                  <a:srgbClr val="292C30"/>
                </a:solidFill>
              </a:rPr>
              <a:t> si manifesta nella privazione delle competenze cognitive, così fondamentali per crescere e vivere nella società contemporanea dell’innovazione e della conoscenza, ma si traduce anche in una povertà di competenze cosiddette “non-cognitive”, quali lo sviluppo delle capacità emotive, di relazione con gli altri, di scoperta di se stessi e del mondo” (Save the </a:t>
            </a:r>
            <a:r>
              <a:rPr lang="it-IT" sz="2800" dirty="0" err="1">
                <a:solidFill>
                  <a:srgbClr val="292C30"/>
                </a:solidFill>
              </a:rPr>
              <a:t>children</a:t>
            </a:r>
            <a:r>
              <a:rPr lang="it-IT" sz="2800" dirty="0">
                <a:solidFill>
                  <a:srgbClr val="292C30"/>
                </a:solidFill>
              </a:rPr>
              <a:t>, 2017, p.4). </a:t>
            </a:r>
          </a:p>
          <a:p>
            <a:pPr>
              <a:lnSpc>
                <a:spcPct val="100000"/>
              </a:lnSpc>
            </a:pPr>
            <a:r>
              <a:rPr lang="it-IT" sz="2400" b="1" dirty="0">
                <a:solidFill>
                  <a:srgbClr val="292C30"/>
                </a:solidFill>
              </a:rPr>
              <a:t> </a:t>
            </a:r>
            <a:endParaRPr lang="it-IT" sz="2400" dirty="0">
              <a:solidFill>
                <a:srgbClr val="292C30"/>
              </a:solidFill>
            </a:endParaRPr>
          </a:p>
          <a:p>
            <a:pPr>
              <a:lnSpc>
                <a:spcPct val="100000"/>
              </a:lnSpc>
            </a:pPr>
            <a:endParaRPr lang="it-IT" sz="2400" dirty="0">
              <a:solidFill>
                <a:srgbClr val="292C30"/>
              </a:solidFill>
            </a:endParaRPr>
          </a:p>
          <a:p>
            <a:pPr>
              <a:lnSpc>
                <a:spcPct val="100000"/>
              </a:lnSpc>
            </a:pPr>
            <a:endParaRPr lang="it-IT" sz="2400" dirty="0">
              <a:solidFill>
                <a:srgbClr val="292C30"/>
              </a:solidFill>
            </a:endParaRPr>
          </a:p>
          <a:p>
            <a:pPr>
              <a:lnSpc>
                <a:spcPct val="100000"/>
              </a:lnSpc>
            </a:pPr>
            <a:endParaRPr lang="it-IT" sz="2400" dirty="0">
              <a:solidFill>
                <a:srgbClr val="292C30"/>
              </a:solidFill>
            </a:endParaRPr>
          </a:p>
        </p:txBody>
      </p:sp>
    </p:spTree>
    <p:extLst>
      <p:ext uri="{BB962C8B-B14F-4D97-AF65-F5344CB8AC3E}">
        <p14:creationId xmlns:p14="http://schemas.microsoft.com/office/powerpoint/2010/main" val="164980235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extLst>
              <p:ext uri="{D42A27DB-BD31-4B8C-83A1-F6EECF244321}">
                <p14:modId xmlns:p14="http://schemas.microsoft.com/office/powerpoint/2010/main" val="603248431"/>
              </p:ext>
            </p:extLst>
          </p:nvPr>
        </p:nvGraphicFramePr>
        <p:xfrm>
          <a:off x="551440" y="1867394"/>
          <a:ext cx="11390573" cy="825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p:cNvSpPr txBox="1"/>
          <p:nvPr/>
        </p:nvSpPr>
        <p:spPr>
          <a:xfrm>
            <a:off x="2275509" y="1448476"/>
            <a:ext cx="8290615" cy="4189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r>
              <a:rPr lang="it-IT" sz="4000" b="1" dirty="0">
                <a:solidFill>
                  <a:srgbClr val="FF6600"/>
                </a:solidFill>
              </a:rPr>
              <a:t>La  prospettiva dei bisogni evolutivi</a:t>
            </a:r>
            <a:endParaRPr lang="it-IT" sz="4000" dirty="0">
              <a:solidFill>
                <a:srgbClr val="FF6600"/>
              </a:solidFill>
            </a:endParaRPr>
          </a:p>
        </p:txBody>
      </p:sp>
    </p:spTree>
    <p:extLst>
      <p:ext uri="{BB962C8B-B14F-4D97-AF65-F5344CB8AC3E}">
        <p14:creationId xmlns:p14="http://schemas.microsoft.com/office/powerpoint/2010/main" val="16860607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610208" y="1481558"/>
            <a:ext cx="10891306" cy="1926551"/>
          </a:xfrm>
        </p:spPr>
        <p:txBody>
          <a:bodyPr>
            <a:noAutofit/>
          </a:bodyPr>
          <a:lstStyle/>
          <a:p>
            <a:pPr marL="457200" indent="-457200">
              <a:lnSpc>
                <a:spcPct val="100000"/>
              </a:lnSpc>
            </a:pPr>
            <a:r>
              <a:rPr lang="en-GB" sz="4800" baseline="30000" dirty="0">
                <a:solidFill>
                  <a:srgbClr val="151618"/>
                </a:solidFill>
              </a:rPr>
              <a:t>La </a:t>
            </a:r>
            <a:r>
              <a:rPr lang="en-GB" sz="4800" baseline="30000" dirty="0" err="1" smtClean="0">
                <a:solidFill>
                  <a:srgbClr val="151618"/>
                </a:solidFill>
              </a:rPr>
              <a:t>vulnerabiltà</a:t>
            </a:r>
            <a:r>
              <a:rPr lang="en-GB" sz="4800" baseline="30000" dirty="0" smtClean="0">
                <a:solidFill>
                  <a:srgbClr val="151618"/>
                </a:solidFill>
              </a:rPr>
              <a:t> </a:t>
            </a:r>
            <a:r>
              <a:rPr lang="en-GB" sz="4800" baseline="30000" dirty="0" err="1">
                <a:solidFill>
                  <a:srgbClr val="151618"/>
                </a:solidFill>
              </a:rPr>
              <a:t>familiare</a:t>
            </a:r>
            <a:r>
              <a:rPr lang="en-GB" sz="4800" baseline="30000" dirty="0">
                <a:solidFill>
                  <a:srgbClr val="151618"/>
                </a:solidFill>
              </a:rPr>
              <a:t> </a:t>
            </a:r>
            <a:r>
              <a:rPr lang="en-GB" sz="4800" baseline="30000" dirty="0" smtClean="0">
                <a:solidFill>
                  <a:srgbClr val="151618"/>
                </a:solidFill>
              </a:rPr>
              <a:t>come </a:t>
            </a:r>
            <a:r>
              <a:rPr lang="en-GB" sz="4800" baseline="30000" dirty="0" err="1" smtClean="0">
                <a:solidFill>
                  <a:srgbClr val="151618"/>
                </a:solidFill>
              </a:rPr>
              <a:t>spazio</a:t>
            </a:r>
            <a:r>
              <a:rPr lang="en-GB" sz="4800" baseline="30000" dirty="0" smtClean="0">
                <a:solidFill>
                  <a:srgbClr val="151618"/>
                </a:solidFill>
              </a:rPr>
              <a:t> </a:t>
            </a:r>
            <a:r>
              <a:rPr lang="en-GB" sz="4800" baseline="30000" dirty="0">
                <a:solidFill>
                  <a:srgbClr val="151618"/>
                </a:solidFill>
              </a:rPr>
              <a:t>di </a:t>
            </a:r>
            <a:r>
              <a:rPr lang="en-GB" sz="4800" baseline="30000" dirty="0" err="1">
                <a:solidFill>
                  <a:srgbClr val="151618"/>
                </a:solidFill>
              </a:rPr>
              <a:t>speciale</a:t>
            </a:r>
            <a:r>
              <a:rPr lang="en-GB" sz="4800" baseline="30000" dirty="0">
                <a:solidFill>
                  <a:srgbClr val="151618"/>
                </a:solidFill>
              </a:rPr>
              <a:t> </a:t>
            </a:r>
            <a:r>
              <a:rPr lang="en-GB" sz="4800" baseline="30000" dirty="0" err="1">
                <a:solidFill>
                  <a:srgbClr val="151618"/>
                </a:solidFill>
              </a:rPr>
              <a:t>opportunità</a:t>
            </a:r>
            <a:r>
              <a:rPr lang="en-GB" sz="4800" baseline="30000" dirty="0">
                <a:solidFill>
                  <a:srgbClr val="151618"/>
                </a:solidFill>
              </a:rPr>
              <a:t> per </a:t>
            </a:r>
            <a:r>
              <a:rPr lang="en-GB" sz="4800" baseline="30000" dirty="0" err="1">
                <a:solidFill>
                  <a:srgbClr val="151618"/>
                </a:solidFill>
              </a:rPr>
              <a:t>mettere</a:t>
            </a:r>
            <a:r>
              <a:rPr lang="en-GB" sz="4800" baseline="30000" dirty="0">
                <a:solidFill>
                  <a:srgbClr val="151618"/>
                </a:solidFill>
              </a:rPr>
              <a:t> in campo </a:t>
            </a:r>
            <a:r>
              <a:rPr lang="en-GB" sz="4800" baseline="30000" dirty="0" err="1">
                <a:solidFill>
                  <a:srgbClr val="151618"/>
                </a:solidFill>
              </a:rPr>
              <a:t>interventi</a:t>
            </a:r>
            <a:r>
              <a:rPr lang="en-GB" sz="4800" baseline="30000" dirty="0">
                <a:solidFill>
                  <a:srgbClr val="151618"/>
                </a:solidFill>
              </a:rPr>
              <a:t> </a:t>
            </a:r>
            <a:r>
              <a:rPr lang="en-GB" sz="4800" baseline="30000" dirty="0" err="1">
                <a:solidFill>
                  <a:srgbClr val="151618"/>
                </a:solidFill>
              </a:rPr>
              <a:t>orientati</a:t>
            </a:r>
            <a:r>
              <a:rPr lang="en-GB" sz="4800" baseline="30000" dirty="0">
                <a:solidFill>
                  <a:srgbClr val="151618"/>
                </a:solidFill>
              </a:rPr>
              <a:t> </a:t>
            </a:r>
            <a:r>
              <a:rPr lang="en-GB" sz="4800" baseline="30000" dirty="0" err="1">
                <a:solidFill>
                  <a:srgbClr val="151618"/>
                </a:solidFill>
              </a:rPr>
              <a:t>alla</a:t>
            </a:r>
            <a:r>
              <a:rPr lang="en-GB" sz="4800" baseline="30000" dirty="0">
                <a:solidFill>
                  <a:srgbClr val="151618"/>
                </a:solidFill>
              </a:rPr>
              <a:t> </a:t>
            </a:r>
            <a:r>
              <a:rPr lang="en-GB" sz="4800" baseline="30000" dirty="0" err="1" smtClean="0">
                <a:solidFill>
                  <a:srgbClr val="151618"/>
                </a:solidFill>
              </a:rPr>
              <a:t>prevenzione</a:t>
            </a:r>
            <a:r>
              <a:rPr lang="en-GB" sz="4800" baseline="30000" dirty="0" smtClean="0">
                <a:solidFill>
                  <a:srgbClr val="151618"/>
                </a:solidFill>
              </a:rPr>
              <a:t/>
            </a:r>
            <a:br>
              <a:rPr lang="en-GB" sz="4800" baseline="30000" dirty="0" smtClean="0">
                <a:solidFill>
                  <a:srgbClr val="151618"/>
                </a:solidFill>
              </a:rPr>
            </a:br>
            <a:r>
              <a:rPr lang="it-IT" sz="1800" dirty="0" smtClean="0">
                <a:solidFill>
                  <a:srgbClr val="151618"/>
                </a:solidFill>
                <a:latin typeface="Candara" charset="0"/>
                <a:ea typeface="MS PGothic" charset="0"/>
              </a:rPr>
              <a:t>politiche </a:t>
            </a:r>
            <a:r>
              <a:rPr lang="it-IT" sz="1800" dirty="0">
                <a:solidFill>
                  <a:srgbClr val="151618"/>
                </a:solidFill>
                <a:latin typeface="Candara" charset="0"/>
                <a:ea typeface="MS PGothic" charset="0"/>
              </a:rPr>
              <a:t>comprensive, integrate e multidimensionali basate: </a:t>
            </a:r>
            <a:r>
              <a:rPr lang="it-IT" sz="1800" dirty="0" smtClean="0">
                <a:solidFill>
                  <a:srgbClr val="151618"/>
                </a:solidFill>
                <a:latin typeface="Candara" charset="0"/>
                <a:ea typeface="MS PGothic" charset="0"/>
              </a:rPr>
              <a:t>sull’approccio </a:t>
            </a:r>
            <a:r>
              <a:rPr lang="it-IT" sz="1800" dirty="0">
                <a:solidFill>
                  <a:srgbClr val="151618"/>
                </a:solidFill>
                <a:latin typeface="Candara" charset="0"/>
                <a:ea typeface="MS PGothic" charset="0"/>
              </a:rPr>
              <a:t>dei diritti (CRC 1989</a:t>
            </a:r>
            <a:r>
              <a:rPr lang="it-IT" sz="1800" dirty="0" smtClean="0">
                <a:solidFill>
                  <a:srgbClr val="151618"/>
                </a:solidFill>
                <a:latin typeface="Candara" charset="0"/>
                <a:ea typeface="MS PGothic" charset="0"/>
              </a:rPr>
              <a:t>); sull’effettivo </a:t>
            </a:r>
            <a:r>
              <a:rPr lang="it-IT" sz="1800" dirty="0">
                <a:solidFill>
                  <a:srgbClr val="151618"/>
                </a:solidFill>
                <a:latin typeface="Candara" charset="0"/>
                <a:ea typeface="MS PGothic" charset="0"/>
              </a:rPr>
              <a:t>equilibrio tra servizi universali e mirati: attenzione specifica sia all’intervento precoce e ampio che ai gruppi di adulti e bambini </a:t>
            </a:r>
            <a:r>
              <a:rPr lang="it-IT" sz="1800" dirty="0" err="1" smtClean="0">
                <a:solidFill>
                  <a:srgbClr val="151618"/>
                </a:solidFill>
                <a:latin typeface="Candara" charset="0"/>
                <a:ea typeface="MS PGothic" charset="0"/>
              </a:rPr>
              <a:t>vulnerabil</a:t>
            </a:r>
            <a:r>
              <a:rPr lang="it-IT" sz="1800" dirty="0" smtClean="0">
                <a:solidFill>
                  <a:srgbClr val="151618"/>
                </a:solidFill>
                <a:latin typeface="Candara" charset="0"/>
                <a:ea typeface="MS PGothic" charset="0"/>
              </a:rPr>
              <a:t>; sull’effettivo </a:t>
            </a:r>
            <a:r>
              <a:rPr lang="it-IT" sz="1800" dirty="0">
                <a:solidFill>
                  <a:srgbClr val="151618"/>
                </a:solidFill>
                <a:latin typeface="Candara" charset="0"/>
                <a:ea typeface="MS PGothic" charset="0"/>
              </a:rPr>
              <a:t>coinvolgimento degli </a:t>
            </a:r>
            <a:r>
              <a:rPr lang="it-IT" sz="1800" dirty="0" err="1">
                <a:solidFill>
                  <a:srgbClr val="151618"/>
                </a:solidFill>
                <a:latin typeface="Candara" charset="0"/>
                <a:ea typeface="MS PGothic" charset="0"/>
              </a:rPr>
              <a:t>stakeholders</a:t>
            </a:r>
            <a:r>
              <a:rPr lang="it-IT" sz="1800" dirty="0">
                <a:solidFill>
                  <a:srgbClr val="151618"/>
                </a:solidFill>
                <a:latin typeface="Candara" charset="0"/>
                <a:ea typeface="MS PGothic" charset="0"/>
              </a:rPr>
              <a:t> (inclusi i bambini</a:t>
            </a:r>
            <a:r>
              <a:rPr lang="it-IT" sz="1800" dirty="0" smtClean="0">
                <a:solidFill>
                  <a:srgbClr val="151618"/>
                </a:solidFill>
                <a:latin typeface="Candara" charset="0"/>
                <a:ea typeface="MS PGothic" charset="0"/>
              </a:rPr>
              <a:t>); sull’</a:t>
            </a:r>
            <a:r>
              <a:rPr lang="it-IT" sz="1800" dirty="0" err="1" smtClean="0">
                <a:solidFill>
                  <a:srgbClr val="151618"/>
                </a:solidFill>
                <a:latin typeface="Candara" charset="0"/>
                <a:ea typeface="MS PGothic" charset="0"/>
              </a:rPr>
              <a:t>evidence</a:t>
            </a:r>
            <a:r>
              <a:rPr lang="it-IT" sz="1800" dirty="0" err="1">
                <a:solidFill>
                  <a:srgbClr val="151618"/>
                </a:solidFill>
                <a:latin typeface="Candara" charset="0"/>
                <a:ea typeface="MS PGothic" charset="0"/>
              </a:rPr>
              <a:t>-based</a:t>
            </a:r>
            <a:r>
              <a:rPr lang="it-IT" sz="1800" dirty="0">
                <a:solidFill>
                  <a:srgbClr val="151618"/>
                </a:solidFill>
                <a:latin typeface="Candara" charset="0"/>
                <a:ea typeface="MS PGothic" charset="0"/>
              </a:rPr>
              <a:t> </a:t>
            </a:r>
            <a:r>
              <a:rPr lang="it-IT" sz="1800" dirty="0" err="1">
                <a:solidFill>
                  <a:srgbClr val="151618"/>
                </a:solidFill>
                <a:latin typeface="Candara" charset="0"/>
                <a:ea typeface="MS PGothic" charset="0"/>
              </a:rPr>
              <a:t>approach</a:t>
            </a:r>
            <a:r>
              <a:rPr lang="it-IT" sz="1800" dirty="0">
                <a:solidFill>
                  <a:srgbClr val="151618"/>
                </a:solidFill>
                <a:latin typeface="Candara" charset="0"/>
                <a:ea typeface="MS PGothic" charset="0"/>
              </a:rPr>
              <a:t> al policy </a:t>
            </a:r>
            <a:r>
              <a:rPr lang="it-IT" sz="1800" dirty="0" err="1" smtClean="0">
                <a:solidFill>
                  <a:srgbClr val="151618"/>
                </a:solidFill>
                <a:latin typeface="Candara" charset="0"/>
                <a:ea typeface="MS PGothic" charset="0"/>
              </a:rPr>
              <a:t>making</a:t>
            </a:r>
            <a:r>
              <a:rPr lang="it-IT" sz="1800" dirty="0" smtClean="0">
                <a:solidFill>
                  <a:srgbClr val="151618"/>
                </a:solidFill>
                <a:latin typeface="Candara" charset="0"/>
                <a:ea typeface="MS PGothic" charset="0"/>
              </a:rPr>
              <a:t>; sull’integrazione </a:t>
            </a:r>
            <a:r>
              <a:rPr lang="it-IT" sz="1800" dirty="0">
                <a:solidFill>
                  <a:srgbClr val="151618"/>
                </a:solidFill>
                <a:latin typeface="Candara" charset="0"/>
                <a:ea typeface="MS PGothic" charset="0"/>
              </a:rPr>
              <a:t>degli interventi di family and </a:t>
            </a:r>
            <a:r>
              <a:rPr lang="it-IT" sz="1800" dirty="0" err="1">
                <a:solidFill>
                  <a:srgbClr val="151618"/>
                </a:solidFill>
                <a:latin typeface="Candara" charset="0"/>
                <a:ea typeface="MS PGothic" charset="0"/>
              </a:rPr>
              <a:t>parenting</a:t>
            </a:r>
            <a:r>
              <a:rPr lang="it-IT" sz="1800" dirty="0">
                <a:solidFill>
                  <a:srgbClr val="151618"/>
                </a:solidFill>
                <a:latin typeface="Candara" charset="0"/>
                <a:ea typeface="MS PGothic" charset="0"/>
              </a:rPr>
              <a:t> </a:t>
            </a:r>
            <a:r>
              <a:rPr lang="it-IT" sz="1800" dirty="0" err="1">
                <a:solidFill>
                  <a:srgbClr val="151618"/>
                </a:solidFill>
                <a:latin typeface="Candara" charset="0"/>
                <a:ea typeface="MS PGothic" charset="0"/>
              </a:rPr>
              <a:t>support</a:t>
            </a:r>
            <a:r>
              <a:rPr lang="it-IT" sz="1800" dirty="0">
                <a:solidFill>
                  <a:srgbClr val="151618"/>
                </a:solidFill>
                <a:latin typeface="Candara" charset="0"/>
                <a:ea typeface="MS PGothic" charset="0"/>
              </a:rPr>
              <a:t> con quelli </a:t>
            </a:r>
            <a:r>
              <a:rPr lang="it-IT" sz="1800" dirty="0" smtClean="0">
                <a:solidFill>
                  <a:srgbClr val="151618"/>
                </a:solidFill>
                <a:latin typeface="Candara" charset="0"/>
                <a:ea typeface="MS PGothic" charset="0"/>
              </a:rPr>
              <a:t>di </a:t>
            </a:r>
            <a:r>
              <a:rPr lang="it-IT" sz="1800" dirty="0">
                <a:solidFill>
                  <a:srgbClr val="151618"/>
                </a:solidFill>
                <a:latin typeface="Candara" charset="0"/>
                <a:ea typeface="MS PGothic" charset="0"/>
              </a:rPr>
              <a:t>protezione </a:t>
            </a:r>
            <a:r>
              <a:rPr lang="it-IT" sz="1600" dirty="0">
                <a:solidFill>
                  <a:srgbClr val="151618"/>
                </a:solidFill>
                <a:latin typeface="Candara" charset="0"/>
                <a:ea typeface="MS PGothic" charset="0"/>
              </a:rPr>
              <a:t>e cura dei bambini: </a:t>
            </a:r>
            <a:r>
              <a:rPr lang="en-GB" sz="1600" i="1" dirty="0" err="1" smtClean="0">
                <a:solidFill>
                  <a:srgbClr val="FF6600"/>
                </a:solidFill>
                <a:ea typeface="ＭＳ Ｐゴシック" charset="0"/>
              </a:rPr>
              <a:t>grande</a:t>
            </a:r>
            <a:r>
              <a:rPr lang="en-GB" sz="1600" i="1" dirty="0" smtClean="0">
                <a:solidFill>
                  <a:srgbClr val="FF6600"/>
                </a:solidFill>
                <a:ea typeface="ＭＳ Ｐゴシック" charset="0"/>
              </a:rPr>
              <a:t> </a:t>
            </a:r>
            <a:r>
              <a:rPr lang="en-GB" sz="1600" i="1" dirty="0" err="1">
                <a:solidFill>
                  <a:srgbClr val="FF6600"/>
                </a:solidFill>
                <a:ea typeface="ＭＳ Ｐゴシック" charset="0"/>
              </a:rPr>
              <a:t>investimento</a:t>
            </a:r>
            <a:r>
              <a:rPr lang="en-GB" sz="1600" i="1" dirty="0">
                <a:solidFill>
                  <a:srgbClr val="FF6600"/>
                </a:solidFill>
                <a:ea typeface="ＭＳ Ｐゴシック" charset="0"/>
              </a:rPr>
              <a:t> </a:t>
            </a:r>
            <a:r>
              <a:rPr lang="en-GB" sz="1600" i="1" dirty="0" err="1">
                <a:solidFill>
                  <a:srgbClr val="FF6600"/>
                </a:solidFill>
                <a:ea typeface="ＭＳ Ｐゴシック" charset="0"/>
              </a:rPr>
              <a:t>sulle</a:t>
            </a:r>
            <a:r>
              <a:rPr lang="en-GB" sz="1600" i="1" dirty="0">
                <a:solidFill>
                  <a:srgbClr val="FF6600"/>
                </a:solidFill>
                <a:ea typeface="ＭＳ Ｐゴシック" charset="0"/>
              </a:rPr>
              <a:t> </a:t>
            </a:r>
            <a:r>
              <a:rPr lang="en-GB" sz="1600" i="1" dirty="0" err="1">
                <a:solidFill>
                  <a:srgbClr val="FF6600"/>
                </a:solidFill>
                <a:ea typeface="ＭＳ Ｐゴシック" charset="0"/>
              </a:rPr>
              <a:t>competenze</a:t>
            </a:r>
            <a:r>
              <a:rPr lang="en-GB" sz="1600" i="1" dirty="0">
                <a:solidFill>
                  <a:srgbClr val="FF6600"/>
                </a:solidFill>
                <a:ea typeface="ＭＳ Ｐゴシック" charset="0"/>
              </a:rPr>
              <a:t> </a:t>
            </a:r>
            <a:r>
              <a:rPr lang="en-GB" sz="1600" i="1" dirty="0" err="1">
                <a:solidFill>
                  <a:srgbClr val="FF6600"/>
                </a:solidFill>
                <a:ea typeface="ＭＳ Ｐゴシック" charset="0"/>
              </a:rPr>
              <a:t>genitoriali</a:t>
            </a:r>
            <a:r>
              <a:rPr lang="en-GB" sz="4800" i="1" dirty="0">
                <a:solidFill>
                  <a:srgbClr val="FF6600"/>
                </a:solidFill>
                <a:ea typeface="ＭＳ Ｐゴシック" charset="0"/>
              </a:rPr>
              <a:t/>
            </a:r>
            <a:br>
              <a:rPr lang="en-GB" sz="4800" i="1" dirty="0">
                <a:solidFill>
                  <a:srgbClr val="FF6600"/>
                </a:solidFill>
                <a:ea typeface="ＭＳ Ｐゴシック" charset="0"/>
              </a:rPr>
            </a:br>
            <a:endParaRPr lang="en-GB" sz="4800" dirty="0">
              <a:solidFill>
                <a:srgbClr val="151618"/>
              </a:solidFill>
            </a:endParaRPr>
          </a:p>
        </p:txBody>
      </p:sp>
      <p:pic>
        <p:nvPicPr>
          <p:cNvPr id="4" name="Immagine 3" descr="english_SDG_17goals_poster_all_languages_with_UN_emblem_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6193" y="3798290"/>
            <a:ext cx="8374431" cy="5188006"/>
          </a:xfrm>
          <a:prstGeom prst="rect">
            <a:avLst/>
          </a:prstGeom>
        </p:spPr>
      </p:pic>
      <p:sp>
        <p:nvSpPr>
          <p:cNvPr id="5" name="Rettangolo 4"/>
          <p:cNvSpPr/>
          <p:nvPr/>
        </p:nvSpPr>
        <p:spPr>
          <a:xfrm>
            <a:off x="10023272" y="3577827"/>
            <a:ext cx="2077238" cy="5016757"/>
          </a:xfrm>
          <a:prstGeom prst="rect">
            <a:avLst/>
          </a:prstGeom>
        </p:spPr>
        <p:txBody>
          <a:bodyPr wrap="square">
            <a:spAutoFit/>
          </a:bodyPr>
          <a:lstStyle/>
          <a:p>
            <a:pPr>
              <a:lnSpc>
                <a:spcPct val="100000"/>
              </a:lnSpc>
            </a:pPr>
            <a:r>
              <a:rPr lang="en-GB" sz="3200" b="1" baseline="30000" dirty="0">
                <a:solidFill>
                  <a:srgbClr val="151618"/>
                </a:solidFill>
              </a:rPr>
              <a:t>REC 2006/19/UE</a:t>
            </a:r>
            <a:r>
              <a:rPr lang="en-GB" sz="3200" baseline="30000" dirty="0">
                <a:solidFill>
                  <a:srgbClr val="151618"/>
                </a:solidFill>
              </a:rPr>
              <a:t>:</a:t>
            </a:r>
            <a:r>
              <a:rPr lang="en-GB" sz="3200" dirty="0">
                <a:solidFill>
                  <a:srgbClr val="151618"/>
                </a:solidFill>
              </a:rPr>
              <a:t> </a:t>
            </a:r>
            <a:r>
              <a:rPr lang="en-GB" sz="3200" baseline="30000" dirty="0">
                <a:solidFill>
                  <a:srgbClr val="151618"/>
                </a:solidFill>
              </a:rPr>
              <a:t>positive parenting</a:t>
            </a:r>
            <a:br>
              <a:rPr lang="en-GB" sz="3200" baseline="30000" dirty="0">
                <a:solidFill>
                  <a:srgbClr val="151618"/>
                </a:solidFill>
              </a:rPr>
            </a:br>
            <a:r>
              <a:rPr lang="en-GB" sz="3200" baseline="30000" dirty="0">
                <a:solidFill>
                  <a:srgbClr val="151618"/>
                </a:solidFill>
              </a:rPr>
              <a:t/>
            </a:r>
            <a:br>
              <a:rPr lang="en-GB" sz="3200" baseline="30000" dirty="0">
                <a:solidFill>
                  <a:srgbClr val="151618"/>
                </a:solidFill>
              </a:rPr>
            </a:br>
            <a:r>
              <a:rPr lang="en-GB" sz="3200" b="1" baseline="30000" dirty="0">
                <a:solidFill>
                  <a:srgbClr val="151618"/>
                </a:solidFill>
              </a:rPr>
              <a:t>REC 2013/112/UE</a:t>
            </a:r>
            <a:r>
              <a:rPr lang="en-GB" sz="3200" baseline="30000" dirty="0">
                <a:solidFill>
                  <a:srgbClr val="151618"/>
                </a:solidFill>
              </a:rPr>
              <a:t>: breaking the </a:t>
            </a:r>
            <a:r>
              <a:rPr lang="en-GB" sz="3200" baseline="30000" dirty="0" err="1">
                <a:solidFill>
                  <a:srgbClr val="151618"/>
                </a:solidFill>
              </a:rPr>
              <a:t>cicle</a:t>
            </a:r>
            <a:r>
              <a:rPr lang="en-GB" sz="3200" baseline="30000" dirty="0">
                <a:solidFill>
                  <a:srgbClr val="151618"/>
                </a:solidFill>
              </a:rPr>
              <a:t> of </a:t>
            </a:r>
            <a:r>
              <a:rPr lang="en-GB" sz="3200" baseline="30000" dirty="0" err="1">
                <a:solidFill>
                  <a:srgbClr val="151618"/>
                </a:solidFill>
              </a:rPr>
              <a:t>sociale</a:t>
            </a:r>
            <a:r>
              <a:rPr lang="en-GB" sz="3200" baseline="30000" dirty="0">
                <a:solidFill>
                  <a:srgbClr val="151618"/>
                </a:solidFill>
              </a:rPr>
              <a:t> disadvantage</a:t>
            </a:r>
            <a:br>
              <a:rPr lang="en-GB" sz="3200" baseline="30000" dirty="0">
                <a:solidFill>
                  <a:srgbClr val="151618"/>
                </a:solidFill>
              </a:rPr>
            </a:br>
            <a:r>
              <a:rPr lang="en-GB" sz="3200" baseline="30000" dirty="0">
                <a:solidFill>
                  <a:srgbClr val="151618"/>
                </a:solidFill>
              </a:rPr>
              <a:t> </a:t>
            </a:r>
            <a:br>
              <a:rPr lang="en-GB" sz="3200" baseline="30000" dirty="0">
                <a:solidFill>
                  <a:srgbClr val="151618"/>
                </a:solidFill>
              </a:rPr>
            </a:br>
            <a:r>
              <a:rPr lang="en-GB" sz="3200" b="1" baseline="30000" dirty="0">
                <a:solidFill>
                  <a:srgbClr val="151618"/>
                </a:solidFill>
              </a:rPr>
              <a:t>Agenda 2030 </a:t>
            </a:r>
            <a:r>
              <a:rPr lang="en-GB" sz="3200" baseline="30000" dirty="0">
                <a:solidFill>
                  <a:srgbClr val="151618"/>
                </a:solidFill>
              </a:rPr>
              <a:t>Sustainable Development  (</a:t>
            </a:r>
            <a:r>
              <a:rPr lang="en-GB" sz="3200" baseline="30000" dirty="0" err="1">
                <a:solidFill>
                  <a:srgbClr val="151618"/>
                </a:solidFill>
              </a:rPr>
              <a:t>Unesco</a:t>
            </a:r>
            <a:r>
              <a:rPr lang="en-GB" sz="3200" baseline="30000" dirty="0">
                <a:solidFill>
                  <a:srgbClr val="151618"/>
                </a:solidFill>
              </a:rPr>
              <a:t>, 2015)</a:t>
            </a:r>
            <a:br>
              <a:rPr lang="en-GB" sz="3200" baseline="30000" dirty="0">
                <a:solidFill>
                  <a:srgbClr val="151618"/>
                </a:solidFill>
              </a:rPr>
            </a:br>
            <a:endParaRPr lang="en-GB" sz="3200" dirty="0">
              <a:solidFill>
                <a:srgbClr val="151618"/>
              </a:solidFill>
            </a:endParaRPr>
          </a:p>
        </p:txBody>
      </p:sp>
      <p:sp>
        <p:nvSpPr>
          <p:cNvPr id="7" name="Freccia destra 6"/>
          <p:cNvSpPr/>
          <p:nvPr/>
        </p:nvSpPr>
        <p:spPr>
          <a:xfrm rot="2627858" flipV="1">
            <a:off x="419783" y="4377272"/>
            <a:ext cx="1085178" cy="499047"/>
          </a:xfrm>
          <a:prstGeom prst="rightArrow">
            <a:avLst>
              <a:gd name="adj1" fmla="val 41933"/>
              <a:gd name="adj2" fmla="val 50000"/>
            </a:avLst>
          </a:prstGeom>
          <a:solidFill>
            <a:srgbClr val="FF66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8" name="Freccia destra 7"/>
          <p:cNvSpPr/>
          <p:nvPr/>
        </p:nvSpPr>
        <p:spPr>
          <a:xfrm rot="3659913">
            <a:off x="4865418" y="4189283"/>
            <a:ext cx="1248786" cy="602155"/>
          </a:xfrm>
          <a:prstGeom prst="rightArrow">
            <a:avLst>
              <a:gd name="adj1" fmla="val 41933"/>
              <a:gd name="adj2" fmla="val 50000"/>
            </a:avLst>
          </a:prstGeom>
          <a:solidFill>
            <a:srgbClr val="FF66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Freccia destra 9"/>
          <p:cNvSpPr/>
          <p:nvPr/>
        </p:nvSpPr>
        <p:spPr>
          <a:xfrm rot="3659913">
            <a:off x="4632337" y="5573425"/>
            <a:ext cx="1248786" cy="602155"/>
          </a:xfrm>
          <a:prstGeom prst="rightArrow">
            <a:avLst>
              <a:gd name="adj1" fmla="val 41933"/>
              <a:gd name="adj2" fmla="val 50000"/>
            </a:avLst>
          </a:prstGeom>
          <a:solidFill>
            <a:srgbClr val="FF66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1" name="Freccia destra 10"/>
          <p:cNvSpPr/>
          <p:nvPr/>
        </p:nvSpPr>
        <p:spPr>
          <a:xfrm rot="17515652">
            <a:off x="4919002" y="8544967"/>
            <a:ext cx="1248786" cy="602155"/>
          </a:xfrm>
          <a:prstGeom prst="rightArrow">
            <a:avLst>
              <a:gd name="adj1" fmla="val 41933"/>
              <a:gd name="adj2" fmla="val 50000"/>
            </a:avLst>
          </a:prstGeom>
          <a:solidFill>
            <a:srgbClr val="FF66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976100" y="8724900"/>
            <a:ext cx="812800" cy="812800"/>
          </a:xfrm>
          <a:prstGeom prst="rect">
            <a:avLst/>
          </a:prstGeom>
        </p:spPr>
      </p:pic>
    </p:spTree>
    <p:extLst>
      <p:ext uri="{BB962C8B-B14F-4D97-AF65-F5344CB8AC3E}">
        <p14:creationId xmlns:p14="http://schemas.microsoft.com/office/powerpoint/2010/main" val="2503244058"/>
      </p:ext>
    </p:extLst>
  </p:cSld>
  <p:clrMapOvr>
    <a:masterClrMapping/>
  </p:clrMapOvr>
  <p:transition xmlns:p14="http://schemas.microsoft.com/office/powerpoint/2010/main" spd="med" advTm="111"/>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67365" y="719802"/>
            <a:ext cx="12348919" cy="9028110"/>
          </a:xfrm>
          <a:prstGeom prst="rect">
            <a:avLst/>
          </a:prstGeom>
        </p:spPr>
        <p:txBody>
          <a:bodyPr wrap="square">
            <a:spAutoFit/>
          </a:bodyPr>
          <a:lstStyle/>
          <a:p>
            <a:r>
              <a:rPr lang="it-IT" b="1" dirty="0">
                <a:solidFill>
                  <a:srgbClr val="151618"/>
                </a:solidFill>
              </a:rPr>
              <a:t> </a:t>
            </a:r>
            <a:endParaRPr lang="it-IT" dirty="0">
              <a:solidFill>
                <a:srgbClr val="151618"/>
              </a:solidFill>
            </a:endParaRPr>
          </a:p>
          <a:p>
            <a:pPr algn="ctr">
              <a:lnSpc>
                <a:spcPct val="100000"/>
              </a:lnSpc>
            </a:pPr>
            <a:r>
              <a:rPr lang="it-IT" sz="3600" b="1" dirty="0">
                <a:solidFill>
                  <a:srgbClr val="FF6600"/>
                </a:solidFill>
              </a:rPr>
              <a:t>B</a:t>
            </a:r>
            <a:r>
              <a:rPr lang="it-IT" sz="3600" b="1" dirty="0" smtClean="0">
                <a:solidFill>
                  <a:srgbClr val="FF6600"/>
                </a:solidFill>
              </a:rPr>
              <a:t>isogni </a:t>
            </a:r>
            <a:r>
              <a:rPr lang="it-IT" sz="3600" b="1" dirty="0">
                <a:solidFill>
                  <a:srgbClr val="FF6600"/>
                </a:solidFill>
              </a:rPr>
              <a:t>o problemi</a:t>
            </a:r>
            <a:r>
              <a:rPr lang="it-IT" sz="3600" b="1" dirty="0" smtClean="0">
                <a:solidFill>
                  <a:srgbClr val="FF6600"/>
                </a:solidFill>
              </a:rPr>
              <a:t>?</a:t>
            </a:r>
            <a:endParaRPr lang="it-IT" sz="3600" dirty="0">
              <a:solidFill>
                <a:srgbClr val="FF6600"/>
              </a:solidFill>
            </a:endParaRPr>
          </a:p>
          <a:p>
            <a:pPr>
              <a:lnSpc>
                <a:spcPct val="100000"/>
              </a:lnSpc>
            </a:pPr>
            <a:r>
              <a:rPr lang="it-IT" sz="2400" dirty="0">
                <a:solidFill>
                  <a:srgbClr val="151618"/>
                </a:solidFill>
              </a:rPr>
              <a:t>I diritti dei bambini riconosciuti nella CRC hanno per oggetto la soddisfazione dei bisogni fondamentali del bambino. L</a:t>
            </a:r>
            <a:r>
              <a:rPr lang="it-IT" sz="2400" dirty="0" smtClean="0">
                <a:solidFill>
                  <a:srgbClr val="151618"/>
                </a:solidFill>
              </a:rPr>
              <a:t>’interesse </a:t>
            </a:r>
            <a:r>
              <a:rPr lang="it-IT" sz="2400" dirty="0">
                <a:solidFill>
                  <a:srgbClr val="151618"/>
                </a:solidFill>
              </a:rPr>
              <a:t>del bambino è il prisma attraverso il quale apprezzare la situazione del bambino e della sua famiglia (Martin-</a:t>
            </a:r>
            <a:r>
              <a:rPr lang="it-IT" sz="2400" dirty="0" err="1">
                <a:solidFill>
                  <a:srgbClr val="151618"/>
                </a:solidFill>
              </a:rPr>
              <a:t>Blachais</a:t>
            </a:r>
            <a:r>
              <a:rPr lang="it-IT" sz="2400" dirty="0">
                <a:solidFill>
                  <a:srgbClr val="151618"/>
                </a:solidFill>
              </a:rPr>
              <a:t>, 2017, </a:t>
            </a:r>
            <a:r>
              <a:rPr lang="it-IT" sz="2400" dirty="0" err="1">
                <a:solidFill>
                  <a:srgbClr val="151618"/>
                </a:solidFill>
              </a:rPr>
              <a:t>pp</a:t>
            </a:r>
            <a:r>
              <a:rPr lang="it-IT" sz="2400" dirty="0">
                <a:solidFill>
                  <a:srgbClr val="151618"/>
                </a:solidFill>
              </a:rPr>
              <a:t>, 35-41). </a:t>
            </a:r>
            <a:endParaRPr lang="it-IT" sz="2400" dirty="0" smtClean="0">
              <a:solidFill>
                <a:srgbClr val="151618"/>
              </a:solidFill>
            </a:endParaRPr>
          </a:p>
          <a:p>
            <a:pPr>
              <a:lnSpc>
                <a:spcPct val="100000"/>
              </a:lnSpc>
            </a:pPr>
            <a:r>
              <a:rPr lang="it-IT" sz="2400" dirty="0" smtClean="0">
                <a:solidFill>
                  <a:srgbClr val="151618"/>
                </a:solidFill>
              </a:rPr>
              <a:t>Esso </a:t>
            </a:r>
            <a:r>
              <a:rPr lang="it-IT" sz="2400" dirty="0">
                <a:solidFill>
                  <a:srgbClr val="151618"/>
                </a:solidFill>
              </a:rPr>
              <a:t>rimanda alla nozione di bisogno che è dunque più coerente, in questa logica, di quella di problema o criticità in quanto: </a:t>
            </a:r>
          </a:p>
          <a:p>
            <a:pPr marL="342900" lvl="0" indent="-342900">
              <a:lnSpc>
                <a:spcPct val="100000"/>
              </a:lnSpc>
              <a:buFontTx/>
              <a:buChar char="-"/>
            </a:pPr>
            <a:r>
              <a:rPr lang="it-IT" sz="2400" b="1" dirty="0" smtClean="0">
                <a:solidFill>
                  <a:srgbClr val="151618"/>
                </a:solidFill>
              </a:rPr>
              <a:t>è</a:t>
            </a:r>
            <a:r>
              <a:rPr lang="it-IT" sz="2400" dirty="0" smtClean="0">
                <a:solidFill>
                  <a:srgbClr val="151618"/>
                </a:solidFill>
              </a:rPr>
              <a:t> </a:t>
            </a:r>
            <a:r>
              <a:rPr lang="it-IT" sz="2400" b="1" dirty="0">
                <a:solidFill>
                  <a:srgbClr val="151618"/>
                </a:solidFill>
              </a:rPr>
              <a:t>relazionale</a:t>
            </a:r>
            <a:r>
              <a:rPr lang="it-IT" sz="2400" dirty="0">
                <a:solidFill>
                  <a:srgbClr val="151618"/>
                </a:solidFill>
              </a:rPr>
              <a:t>: il bisogno si esprime dentro una relazione, implica la cura, rimanda alla responsabilità e all’ingaggio di ogni soggetto attivo nel processo di risposta</a:t>
            </a:r>
            <a:r>
              <a:rPr lang="it-IT" sz="2400" dirty="0" smtClean="0">
                <a:solidFill>
                  <a:srgbClr val="151618"/>
                </a:solidFill>
              </a:rPr>
              <a:t>;</a:t>
            </a:r>
          </a:p>
          <a:p>
            <a:pPr marL="342900" lvl="0" indent="-342900">
              <a:lnSpc>
                <a:spcPct val="100000"/>
              </a:lnSpc>
              <a:buFontTx/>
              <a:buChar char="-"/>
            </a:pPr>
            <a:r>
              <a:rPr lang="it-IT" sz="2400" b="1" dirty="0" smtClean="0">
                <a:solidFill>
                  <a:srgbClr val="151618"/>
                </a:solidFill>
              </a:rPr>
              <a:t>è multidimensionale</a:t>
            </a:r>
            <a:r>
              <a:rPr lang="it-IT" sz="2400" dirty="0" smtClean="0">
                <a:solidFill>
                  <a:srgbClr val="151618"/>
                </a:solidFill>
              </a:rPr>
              <a:t>;</a:t>
            </a:r>
            <a:endParaRPr lang="it-IT" sz="2400" dirty="0">
              <a:solidFill>
                <a:srgbClr val="151618"/>
              </a:solidFill>
            </a:endParaRPr>
          </a:p>
          <a:p>
            <a:pPr marL="342900" lvl="0" indent="-342900">
              <a:lnSpc>
                <a:spcPct val="100000"/>
              </a:lnSpc>
              <a:buFontTx/>
              <a:buChar char="-"/>
            </a:pPr>
            <a:r>
              <a:rPr lang="it-IT" sz="2400" b="1" dirty="0" smtClean="0">
                <a:solidFill>
                  <a:srgbClr val="151618"/>
                </a:solidFill>
              </a:rPr>
              <a:t>è dinamica</a:t>
            </a:r>
            <a:r>
              <a:rPr lang="it-IT" sz="2400" dirty="0">
                <a:solidFill>
                  <a:srgbClr val="151618"/>
                </a:solidFill>
              </a:rPr>
              <a:t>: un bisogno può essere considerato non tanto una mancanza o un problema, quanto un obiettivo su cui costruire un’azione;</a:t>
            </a:r>
          </a:p>
          <a:p>
            <a:pPr marL="342900" lvl="0" indent="-342900">
              <a:lnSpc>
                <a:spcPct val="100000"/>
              </a:lnSpc>
              <a:buFontTx/>
              <a:buChar char="-"/>
            </a:pPr>
            <a:r>
              <a:rPr lang="it-IT" sz="2400" dirty="0" smtClean="0">
                <a:solidFill>
                  <a:srgbClr val="151618"/>
                </a:solidFill>
              </a:rPr>
              <a:t>è </a:t>
            </a:r>
            <a:r>
              <a:rPr lang="it-IT" sz="2400" dirty="0">
                <a:solidFill>
                  <a:srgbClr val="151618"/>
                </a:solidFill>
              </a:rPr>
              <a:t>ancorata </a:t>
            </a:r>
            <a:r>
              <a:rPr lang="it-IT" sz="2400" b="1" dirty="0">
                <a:solidFill>
                  <a:srgbClr val="151618"/>
                </a:solidFill>
              </a:rPr>
              <a:t>al qui ed ora</a:t>
            </a:r>
            <a:r>
              <a:rPr lang="it-IT" sz="2400" dirty="0">
                <a:solidFill>
                  <a:srgbClr val="151618"/>
                </a:solidFill>
              </a:rPr>
              <a:t>, alle molteplici opportunità di apprendimento insite nella </a:t>
            </a:r>
            <a:r>
              <a:rPr lang="it-IT" sz="2400" i="1" dirty="0">
                <a:solidFill>
                  <a:srgbClr val="151618"/>
                </a:solidFill>
              </a:rPr>
              <a:t>routine</a:t>
            </a:r>
            <a:r>
              <a:rPr lang="it-IT" sz="2400" dirty="0">
                <a:solidFill>
                  <a:srgbClr val="151618"/>
                </a:solidFill>
              </a:rPr>
              <a:t> quotidiana dei bambini, come ad esempio il momento dell’andare a letto, dell’andare in bagno, dei pasti, ecc. </a:t>
            </a:r>
            <a:endParaRPr lang="it-IT" sz="2400" dirty="0" smtClean="0">
              <a:solidFill>
                <a:srgbClr val="151618"/>
              </a:solidFill>
            </a:endParaRPr>
          </a:p>
          <a:p>
            <a:pPr marL="342900" lvl="0" indent="-342900">
              <a:lnSpc>
                <a:spcPct val="100000"/>
              </a:lnSpc>
              <a:buFontTx/>
              <a:buChar char="-"/>
            </a:pPr>
            <a:r>
              <a:rPr lang="it-IT" sz="2400" dirty="0" smtClean="0">
                <a:solidFill>
                  <a:srgbClr val="151618"/>
                </a:solidFill>
              </a:rPr>
              <a:t>è </a:t>
            </a:r>
            <a:r>
              <a:rPr lang="it-IT" sz="2400" dirty="0">
                <a:solidFill>
                  <a:srgbClr val="151618"/>
                </a:solidFill>
              </a:rPr>
              <a:t>interdipendente al concetto di </a:t>
            </a:r>
            <a:r>
              <a:rPr lang="it-IT" sz="2400" b="1" dirty="0" smtClean="0">
                <a:solidFill>
                  <a:srgbClr val="151618"/>
                </a:solidFill>
              </a:rPr>
              <a:t>forza</a:t>
            </a:r>
            <a:r>
              <a:rPr lang="it-IT" sz="2400" dirty="0">
                <a:solidFill>
                  <a:srgbClr val="151618"/>
                </a:solidFill>
              </a:rPr>
              <a:t>:</a:t>
            </a:r>
            <a:r>
              <a:rPr lang="it-IT" sz="2400" dirty="0" smtClean="0">
                <a:solidFill>
                  <a:srgbClr val="151618"/>
                </a:solidFill>
              </a:rPr>
              <a:t> </a:t>
            </a:r>
            <a:r>
              <a:rPr lang="it-IT" sz="2400" dirty="0">
                <a:solidFill>
                  <a:srgbClr val="151618"/>
                </a:solidFill>
              </a:rPr>
              <a:t>u</a:t>
            </a:r>
            <a:r>
              <a:rPr lang="it-IT" sz="2400" dirty="0" smtClean="0">
                <a:solidFill>
                  <a:srgbClr val="151618"/>
                </a:solidFill>
              </a:rPr>
              <a:t>n </a:t>
            </a:r>
            <a:r>
              <a:rPr lang="it-IT" sz="2400" dirty="0">
                <a:solidFill>
                  <a:srgbClr val="151618"/>
                </a:solidFill>
              </a:rPr>
              <a:t>bisogno soddisfatto costituisce una forza, uno insoddisfatto una debolezza, ma per soddisfare un bisogno occorre far leva sulle forze e quindi osservare, analizzare per individuarle. La polarità “forza-bisogno” permette di considerare il bisogno insoddisfatto un bicchiere mezzo pieno piuttosto che mezzo vuoto, di riconoscerne la dinamica processuale;</a:t>
            </a:r>
          </a:p>
          <a:p>
            <a:pPr marL="285750" lvl="0" indent="-285750">
              <a:lnSpc>
                <a:spcPct val="100000"/>
              </a:lnSpc>
              <a:buFontTx/>
              <a:buChar char="-"/>
            </a:pPr>
            <a:r>
              <a:rPr lang="it-IT" sz="2400" b="1" dirty="0" smtClean="0">
                <a:solidFill>
                  <a:srgbClr val="151618"/>
                </a:solidFill>
              </a:rPr>
              <a:t>non </a:t>
            </a:r>
            <a:r>
              <a:rPr lang="it-IT" sz="2400" b="1" dirty="0">
                <a:solidFill>
                  <a:srgbClr val="151618"/>
                </a:solidFill>
              </a:rPr>
              <a:t>è stigmatizzante</a:t>
            </a:r>
            <a:r>
              <a:rPr lang="it-IT" sz="2400" dirty="0">
                <a:solidFill>
                  <a:srgbClr val="151618"/>
                </a:solidFill>
              </a:rPr>
              <a:t>: il bisogno è costitutivo dell’umano e del divenire della crescita, non specifico di un particolare </a:t>
            </a:r>
            <a:r>
              <a:rPr lang="it-IT" sz="2400" i="1" dirty="0">
                <a:solidFill>
                  <a:srgbClr val="151618"/>
                </a:solidFill>
              </a:rPr>
              <a:t>target</a:t>
            </a:r>
            <a:r>
              <a:rPr lang="it-IT" sz="2400" dirty="0">
                <a:solidFill>
                  <a:srgbClr val="151618"/>
                </a:solidFill>
              </a:rPr>
              <a:t> di popolazione, come può essere un ‘problema’ e quindi favorisce il processo di partecipazione.</a:t>
            </a:r>
          </a:p>
          <a:p>
            <a:pPr marL="285750" indent="-285750">
              <a:lnSpc>
                <a:spcPct val="100000"/>
              </a:lnSpc>
              <a:buFontTx/>
              <a:buChar char="-"/>
            </a:pPr>
            <a:endParaRPr lang="it-IT" sz="2400" dirty="0" smtClean="0">
              <a:solidFill>
                <a:srgbClr val="151618"/>
              </a:solidFill>
            </a:endParaRPr>
          </a:p>
        </p:txBody>
      </p:sp>
    </p:spTree>
    <p:extLst>
      <p:ext uri="{BB962C8B-B14F-4D97-AF65-F5344CB8AC3E}">
        <p14:creationId xmlns:p14="http://schemas.microsoft.com/office/powerpoint/2010/main" val="393478979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711" y="861264"/>
            <a:ext cx="11847611" cy="8138979"/>
          </a:xfrm>
          <a:prstGeom prst="rect">
            <a:avLst/>
          </a:prstGeom>
        </p:spPr>
        <p:txBody>
          <a:bodyPr wrap="square">
            <a:spAutoFit/>
          </a:bodyPr>
          <a:lstStyle/>
          <a:p>
            <a:r>
              <a:rPr lang="it-IT" b="1" dirty="0">
                <a:solidFill>
                  <a:srgbClr val="151618"/>
                </a:solidFill>
              </a:rPr>
              <a:t> </a:t>
            </a:r>
            <a:endParaRPr lang="it-IT" dirty="0">
              <a:solidFill>
                <a:srgbClr val="151618"/>
              </a:solidFill>
            </a:endParaRPr>
          </a:p>
          <a:p>
            <a:r>
              <a:rPr lang="it-IT" sz="3200" b="1" dirty="0" smtClean="0">
                <a:solidFill>
                  <a:srgbClr val="FF6600"/>
                </a:solidFill>
              </a:rPr>
              <a:t>Ma </a:t>
            </a:r>
            <a:r>
              <a:rPr lang="it-IT" sz="3200" b="1" dirty="0">
                <a:solidFill>
                  <a:srgbClr val="FF6600"/>
                </a:solidFill>
              </a:rPr>
              <a:t>quali sono i bisogni dei bambini?</a:t>
            </a:r>
            <a:r>
              <a:rPr lang="it-IT" dirty="0">
                <a:solidFill>
                  <a:srgbClr val="151618"/>
                </a:solidFill>
              </a:rPr>
              <a:t> </a:t>
            </a:r>
            <a:endParaRPr lang="it-IT" dirty="0" smtClean="0">
              <a:solidFill>
                <a:srgbClr val="151618"/>
              </a:solidFill>
            </a:endParaRPr>
          </a:p>
          <a:p>
            <a:endParaRPr lang="it-IT" dirty="0">
              <a:solidFill>
                <a:srgbClr val="151618"/>
              </a:solidFill>
            </a:endParaRPr>
          </a:p>
          <a:p>
            <a:pPr lvl="0">
              <a:lnSpc>
                <a:spcPct val="100000"/>
              </a:lnSpc>
            </a:pPr>
            <a:r>
              <a:rPr lang="it-IT" sz="2400" dirty="0" smtClean="0">
                <a:solidFill>
                  <a:srgbClr val="151618"/>
                </a:solidFill>
              </a:rPr>
              <a:t>Ogni </a:t>
            </a:r>
            <a:r>
              <a:rPr lang="it-IT" sz="2400" dirty="0">
                <a:solidFill>
                  <a:srgbClr val="151618"/>
                </a:solidFill>
              </a:rPr>
              <a:t>modellizzazione dei bisogni del bambino comporta il rischio di normalizzazione dell’eterogeneità culturale propria di ogni società (Martin-</a:t>
            </a:r>
            <a:r>
              <a:rPr lang="it-IT" sz="2400" dirty="0" err="1">
                <a:solidFill>
                  <a:srgbClr val="151618"/>
                </a:solidFill>
              </a:rPr>
              <a:t>Blachais</a:t>
            </a:r>
            <a:r>
              <a:rPr lang="it-IT" sz="2400" dirty="0">
                <a:solidFill>
                  <a:srgbClr val="151618"/>
                </a:solidFill>
              </a:rPr>
              <a:t>, 2017, p. 43), ma la comunità scientifica ha bisogno di produrre dei referenziali, ossia dei modelli che possano costituire </a:t>
            </a:r>
            <a:r>
              <a:rPr lang="it-IT" sz="2400" dirty="0" smtClean="0">
                <a:solidFill>
                  <a:srgbClr val="151618"/>
                </a:solidFill>
              </a:rPr>
              <a:t>riferimento per </a:t>
            </a:r>
            <a:r>
              <a:rPr lang="it-IT" sz="2400" dirty="0">
                <a:solidFill>
                  <a:srgbClr val="151618"/>
                </a:solidFill>
              </a:rPr>
              <a:t>le pratiche.</a:t>
            </a:r>
          </a:p>
          <a:p>
            <a:pPr>
              <a:lnSpc>
                <a:spcPct val="100000"/>
              </a:lnSpc>
            </a:pPr>
            <a:r>
              <a:rPr lang="it-IT" sz="2400" dirty="0">
                <a:solidFill>
                  <a:srgbClr val="151618"/>
                </a:solidFill>
              </a:rPr>
              <a:t>Un </a:t>
            </a:r>
            <a:r>
              <a:rPr lang="it-IT" sz="2400" b="1" dirty="0">
                <a:solidFill>
                  <a:srgbClr val="151618"/>
                </a:solidFill>
              </a:rPr>
              <a:t>referenziale</a:t>
            </a:r>
            <a:r>
              <a:rPr lang="it-IT" sz="2400" dirty="0">
                <a:solidFill>
                  <a:srgbClr val="151618"/>
                </a:solidFill>
              </a:rPr>
              <a:t> attualmente diffuso in molti Paesi, dalla Russia alla Nuova Zelanda passando per diversi paesi nord americani e europei e ben accreditato scientificamente (</a:t>
            </a:r>
            <a:r>
              <a:rPr lang="it-IT" sz="2400" dirty="0" err="1">
                <a:solidFill>
                  <a:srgbClr val="151618"/>
                </a:solidFill>
              </a:rPr>
              <a:t>Léveillée</a:t>
            </a:r>
            <a:r>
              <a:rPr lang="it-IT" sz="2400" dirty="0">
                <a:solidFill>
                  <a:srgbClr val="151618"/>
                </a:solidFill>
              </a:rPr>
              <a:t>, </a:t>
            </a:r>
            <a:r>
              <a:rPr lang="it-IT" sz="2400" dirty="0" err="1">
                <a:solidFill>
                  <a:srgbClr val="151618"/>
                </a:solidFill>
              </a:rPr>
              <a:t>Chamberland</a:t>
            </a:r>
            <a:r>
              <a:rPr lang="it-IT" sz="2400" dirty="0">
                <a:solidFill>
                  <a:srgbClr val="151618"/>
                </a:solidFill>
              </a:rPr>
              <a:t>, 2010), anche in quanto nato da un lavoro di tipo </a:t>
            </a:r>
            <a:r>
              <a:rPr lang="it-IT" sz="2400" i="1" dirty="0">
                <a:solidFill>
                  <a:srgbClr val="151618"/>
                </a:solidFill>
              </a:rPr>
              <a:t>cross</a:t>
            </a:r>
            <a:r>
              <a:rPr lang="it-IT" sz="2400" dirty="0">
                <a:solidFill>
                  <a:srgbClr val="151618"/>
                </a:solidFill>
              </a:rPr>
              <a:t>-culturale, è quello dell’</a:t>
            </a:r>
            <a:r>
              <a:rPr lang="it-IT" sz="2400" b="1" i="1" dirty="0" err="1">
                <a:solidFill>
                  <a:srgbClr val="151618"/>
                </a:solidFill>
              </a:rPr>
              <a:t>Assessment</a:t>
            </a:r>
            <a:r>
              <a:rPr lang="it-IT" sz="2400" b="1" i="1" dirty="0">
                <a:solidFill>
                  <a:srgbClr val="151618"/>
                </a:solidFill>
              </a:rPr>
              <a:t> Framework</a:t>
            </a:r>
            <a:r>
              <a:rPr lang="it-IT" sz="2400" dirty="0">
                <a:solidFill>
                  <a:srgbClr val="151618"/>
                </a:solidFill>
              </a:rPr>
              <a:t> inglese (</a:t>
            </a:r>
            <a:r>
              <a:rPr lang="it-IT" sz="2400" dirty="0" err="1">
                <a:solidFill>
                  <a:srgbClr val="151618"/>
                </a:solidFill>
              </a:rPr>
              <a:t>Department</a:t>
            </a:r>
            <a:r>
              <a:rPr lang="it-IT" sz="2400" dirty="0">
                <a:solidFill>
                  <a:srgbClr val="151618"/>
                </a:solidFill>
              </a:rPr>
              <a:t> of </a:t>
            </a:r>
            <a:r>
              <a:rPr lang="it-IT" sz="2400" dirty="0" err="1">
                <a:solidFill>
                  <a:srgbClr val="151618"/>
                </a:solidFill>
              </a:rPr>
              <a:t>Health</a:t>
            </a:r>
            <a:r>
              <a:rPr lang="it-IT" sz="2400" dirty="0">
                <a:solidFill>
                  <a:srgbClr val="151618"/>
                </a:solidFill>
              </a:rPr>
              <a:t>, 199; 2000). </a:t>
            </a:r>
            <a:endParaRPr lang="it-IT" sz="2400" dirty="0" smtClean="0">
              <a:solidFill>
                <a:srgbClr val="151618"/>
              </a:solidFill>
            </a:endParaRPr>
          </a:p>
          <a:p>
            <a:pPr>
              <a:lnSpc>
                <a:spcPct val="100000"/>
              </a:lnSpc>
            </a:pPr>
            <a:endParaRPr lang="it-IT" sz="2400" dirty="0" smtClean="0">
              <a:solidFill>
                <a:srgbClr val="151618"/>
              </a:solidFill>
            </a:endParaRPr>
          </a:p>
          <a:p>
            <a:pPr>
              <a:lnSpc>
                <a:spcPct val="100000"/>
              </a:lnSpc>
            </a:pPr>
            <a:endParaRPr lang="it-IT" sz="2400" dirty="0">
              <a:solidFill>
                <a:srgbClr val="151618"/>
              </a:solidFill>
            </a:endParaRPr>
          </a:p>
          <a:p>
            <a:pPr>
              <a:lnSpc>
                <a:spcPct val="100000"/>
              </a:lnSpc>
            </a:pPr>
            <a:endParaRPr lang="it-IT" sz="2400" dirty="0" smtClean="0">
              <a:solidFill>
                <a:srgbClr val="151618"/>
              </a:solidFill>
            </a:endParaRPr>
          </a:p>
          <a:p>
            <a:pPr>
              <a:lnSpc>
                <a:spcPct val="100000"/>
              </a:lnSpc>
            </a:pPr>
            <a:endParaRPr lang="it-IT" sz="2400" dirty="0" smtClean="0">
              <a:solidFill>
                <a:srgbClr val="151618"/>
              </a:solidFill>
            </a:endParaRPr>
          </a:p>
          <a:p>
            <a:pPr>
              <a:lnSpc>
                <a:spcPct val="100000"/>
              </a:lnSpc>
            </a:pPr>
            <a:r>
              <a:rPr lang="it-IT" sz="2400" dirty="0" smtClean="0">
                <a:solidFill>
                  <a:srgbClr val="151618"/>
                </a:solidFill>
              </a:rPr>
              <a:t>Esso </a:t>
            </a:r>
            <a:r>
              <a:rPr lang="it-IT" sz="2400" dirty="0">
                <a:solidFill>
                  <a:srgbClr val="151618"/>
                </a:solidFill>
              </a:rPr>
              <a:t>mette in tensione tre assi di dimensioni: </a:t>
            </a:r>
            <a:endParaRPr lang="it-IT" sz="2400" dirty="0" smtClean="0">
              <a:solidFill>
                <a:srgbClr val="151618"/>
              </a:solidFill>
            </a:endParaRPr>
          </a:p>
          <a:p>
            <a:pPr>
              <a:lnSpc>
                <a:spcPct val="100000"/>
              </a:lnSpc>
            </a:pPr>
            <a:r>
              <a:rPr lang="it-IT" sz="2400" dirty="0" smtClean="0">
                <a:solidFill>
                  <a:srgbClr val="151618"/>
                </a:solidFill>
              </a:rPr>
              <a:t>una </a:t>
            </a:r>
            <a:r>
              <a:rPr lang="it-IT" sz="2400" dirty="0">
                <a:solidFill>
                  <a:srgbClr val="151618"/>
                </a:solidFill>
              </a:rPr>
              <a:t>che rappresenta i bisogni evolutivi del bambino, </a:t>
            </a:r>
            <a:endParaRPr lang="it-IT" sz="2400" dirty="0" smtClean="0">
              <a:solidFill>
                <a:srgbClr val="151618"/>
              </a:solidFill>
            </a:endParaRPr>
          </a:p>
          <a:p>
            <a:pPr>
              <a:lnSpc>
                <a:spcPct val="100000"/>
              </a:lnSpc>
            </a:pPr>
            <a:r>
              <a:rPr lang="it-IT" sz="2400" dirty="0" smtClean="0">
                <a:solidFill>
                  <a:srgbClr val="151618"/>
                </a:solidFill>
              </a:rPr>
              <a:t>una </a:t>
            </a:r>
            <a:r>
              <a:rPr lang="it-IT" sz="2400" dirty="0">
                <a:solidFill>
                  <a:srgbClr val="151618"/>
                </a:solidFill>
              </a:rPr>
              <a:t>che rappresenta le </a:t>
            </a:r>
            <a:r>
              <a:rPr lang="it-IT" sz="2400" dirty="0" smtClean="0">
                <a:solidFill>
                  <a:srgbClr val="151618"/>
                </a:solidFill>
              </a:rPr>
              <a:t>risposte dei </a:t>
            </a:r>
            <a:r>
              <a:rPr lang="it-IT" sz="2400" dirty="0">
                <a:solidFill>
                  <a:srgbClr val="151618"/>
                </a:solidFill>
              </a:rPr>
              <a:t>genitori </a:t>
            </a:r>
            <a:r>
              <a:rPr lang="it-IT" sz="2400" dirty="0" smtClean="0">
                <a:solidFill>
                  <a:srgbClr val="151618"/>
                </a:solidFill>
              </a:rPr>
              <a:t>a </a:t>
            </a:r>
            <a:r>
              <a:rPr lang="it-IT" sz="2400" dirty="0">
                <a:solidFill>
                  <a:srgbClr val="151618"/>
                </a:solidFill>
              </a:rPr>
              <a:t>questi </a:t>
            </a:r>
            <a:r>
              <a:rPr lang="it-IT" sz="2400" dirty="0" smtClean="0">
                <a:solidFill>
                  <a:srgbClr val="151618"/>
                </a:solidFill>
              </a:rPr>
              <a:t>bisogni</a:t>
            </a:r>
          </a:p>
          <a:p>
            <a:pPr>
              <a:lnSpc>
                <a:spcPct val="100000"/>
              </a:lnSpc>
            </a:pPr>
            <a:r>
              <a:rPr lang="it-IT" sz="2400" dirty="0" smtClean="0">
                <a:solidFill>
                  <a:srgbClr val="151618"/>
                </a:solidFill>
              </a:rPr>
              <a:t>una che </a:t>
            </a:r>
            <a:r>
              <a:rPr lang="it-IT" sz="2400" dirty="0">
                <a:solidFill>
                  <a:srgbClr val="151618"/>
                </a:solidFill>
              </a:rPr>
              <a:t>rappresenta l’insieme delle risorse disponibili, </a:t>
            </a:r>
            <a:endParaRPr lang="it-IT" sz="2400" dirty="0" smtClean="0">
              <a:solidFill>
                <a:srgbClr val="151618"/>
              </a:solidFill>
            </a:endParaRPr>
          </a:p>
          <a:p>
            <a:pPr>
              <a:lnSpc>
                <a:spcPct val="100000"/>
              </a:lnSpc>
            </a:pPr>
            <a:r>
              <a:rPr lang="it-IT" sz="2400" dirty="0" smtClean="0">
                <a:solidFill>
                  <a:srgbClr val="151618"/>
                </a:solidFill>
              </a:rPr>
              <a:t>dei </a:t>
            </a:r>
            <a:r>
              <a:rPr lang="it-IT" sz="2400" dirty="0">
                <a:solidFill>
                  <a:srgbClr val="151618"/>
                </a:solidFill>
              </a:rPr>
              <a:t>fattori di rischio e di protezione </a:t>
            </a:r>
            <a:r>
              <a:rPr lang="it-IT" sz="2400" dirty="0" smtClean="0">
                <a:solidFill>
                  <a:srgbClr val="151618"/>
                </a:solidFill>
              </a:rPr>
              <a:t/>
            </a:r>
            <a:br>
              <a:rPr lang="it-IT" sz="2400" dirty="0" smtClean="0">
                <a:solidFill>
                  <a:srgbClr val="151618"/>
                </a:solidFill>
              </a:rPr>
            </a:br>
            <a:r>
              <a:rPr lang="it-IT" sz="2400" dirty="0" smtClean="0">
                <a:solidFill>
                  <a:srgbClr val="151618"/>
                </a:solidFill>
              </a:rPr>
              <a:t>dell’ecosistema familiare</a:t>
            </a:r>
            <a:endParaRPr lang="it-IT" sz="2400" dirty="0">
              <a:solidFill>
                <a:srgbClr val="151618"/>
              </a:solidFill>
            </a:endParaRPr>
          </a:p>
          <a:p>
            <a:pPr>
              <a:lnSpc>
                <a:spcPct val="100000"/>
              </a:lnSpc>
            </a:pPr>
            <a:endParaRPr lang="it-IT" sz="2400" dirty="0">
              <a:solidFill>
                <a:srgbClr val="151618"/>
              </a:solidFill>
            </a:endParaRPr>
          </a:p>
          <a:p>
            <a:r>
              <a:rPr lang="it-IT" b="1" dirty="0">
                <a:solidFill>
                  <a:srgbClr val="151618"/>
                </a:solidFill>
              </a:rPr>
              <a:t> </a:t>
            </a:r>
            <a:endParaRPr lang="it-IT" dirty="0">
              <a:solidFill>
                <a:srgbClr val="151618"/>
              </a:solidFill>
            </a:endParaRPr>
          </a:p>
        </p:txBody>
      </p:sp>
      <p:pic>
        <p:nvPicPr>
          <p:cNvPr id="3" name="Picture 2" descr="https://encrypted-tbn3.google.com/images?q=tbn:ANd9GcRwZ15b8-hO0B52oc4GpHX_sunUB0h_TYQJJ-EY8zkkazD-u1e2Y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163" y="4656599"/>
            <a:ext cx="5932161" cy="473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1281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 xmlns:a16="http://schemas.microsoft.com/office/drawing/2014/main" xmlns:lc="http://schemas.openxmlformats.org/drawingml/2006/lockedCanvas" id="{CFEBCBC5-51FD-411C-9F58-84FC26859D2B}"/>
              </a:ext>
            </a:extLst>
          </p:cNvPr>
          <p:cNvPicPr>
            <a:picLocks noGrp="1"/>
          </p:cNvPicPr>
          <p:nvPr>
            <p:ph sz="half" idx="1"/>
          </p:nvPr>
        </p:nvPicPr>
        <p:blipFill>
          <a:blip r:embed="rId2"/>
          <a:srcRect l="-14462" r="-14462"/>
          <a:stretch>
            <a:fillRect/>
          </a:stretch>
        </p:blipFill>
        <p:spPr>
          <a:xfrm>
            <a:off x="1" y="444500"/>
            <a:ext cx="7436088" cy="8118475"/>
          </a:xfrm>
          <a:prstGeom prst="rect">
            <a:avLst/>
          </a:prstGeom>
        </p:spPr>
      </p:pic>
      <p:pic>
        <p:nvPicPr>
          <p:cNvPr id="8" name="Content Placeholder 4"/>
          <p:cNvPicPr>
            <a:picLocks noGrp="1" noChangeAspect="1"/>
          </p:cNvPicPr>
          <p:nvPr>
            <p:ph sz="half" idx="2"/>
          </p:nvPr>
        </p:nvPicPr>
        <p:blipFill>
          <a:blip r:embed="rId3"/>
          <a:srcRect t="-49931" b="-49931"/>
          <a:stretch>
            <a:fillRect/>
          </a:stretch>
        </p:blipFill>
        <p:spPr>
          <a:xfrm>
            <a:off x="7018331" y="161856"/>
            <a:ext cx="5491894" cy="6362495"/>
          </a:xfrm>
          <a:prstGeom prst="rect">
            <a:avLst/>
          </a:prstGeom>
        </p:spPr>
      </p:pic>
      <p:pic>
        <p:nvPicPr>
          <p:cNvPr id="9" name="Content Placeholder 2"/>
          <p:cNvPicPr>
            <a:picLocks noGrp="1" noChangeAspect="1"/>
          </p:cNvPicPr>
          <p:nvPr/>
        </p:nvPicPr>
        <p:blipFill>
          <a:blip r:embed="rId4"/>
          <a:srcRect l="8269" r="8269"/>
          <a:stretch>
            <a:fillRect/>
          </a:stretch>
        </p:blipFill>
        <p:spPr>
          <a:xfrm>
            <a:off x="7553061" y="4929740"/>
            <a:ext cx="3950623" cy="4560986"/>
          </a:xfrm>
          <a:prstGeom prst="rect">
            <a:avLst/>
          </a:prstGeom>
        </p:spPr>
      </p:pic>
      <p:sp>
        <p:nvSpPr>
          <p:cNvPr id="10" name="CasellaDiTesto 9"/>
          <p:cNvSpPr txBox="1"/>
          <p:nvPr/>
        </p:nvSpPr>
        <p:spPr>
          <a:xfrm rot="10800000" flipV="1">
            <a:off x="7302406" y="161857"/>
            <a:ext cx="4333289" cy="13952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GB" sz="2800" i="0" u="none" strike="noStrike" cap="none" spc="0" normalizeH="0" baseline="0" dirty="0" err="1">
                <a:ln>
                  <a:noFill/>
                </a:ln>
                <a:solidFill>
                  <a:srgbClr val="FD8003"/>
                </a:solidFill>
                <a:effectLst/>
                <a:uFillTx/>
                <a:sym typeface="Candara"/>
              </a:rPr>
              <a:t>Dalla</a:t>
            </a:r>
            <a:r>
              <a:rPr kumimoji="0" lang="en-GB" sz="2800" i="0" u="none" strike="noStrike" cap="none" spc="0" normalizeH="0" baseline="0" dirty="0">
                <a:ln>
                  <a:noFill/>
                </a:ln>
                <a:solidFill>
                  <a:srgbClr val="FD8003"/>
                </a:solidFill>
                <a:effectLst/>
                <a:uFillTx/>
                <a:sym typeface="Candara"/>
              </a:rPr>
              <a:t> </a:t>
            </a:r>
            <a:r>
              <a:rPr lang="en-GB" sz="2800" dirty="0" err="1">
                <a:solidFill>
                  <a:srgbClr val="FD8003"/>
                </a:solidFill>
              </a:rPr>
              <a:t>f</a:t>
            </a:r>
            <a:r>
              <a:rPr kumimoji="0" lang="en-GB" sz="2800" i="0" u="none" strike="noStrike" cap="none" spc="0" normalizeH="0" baseline="0" dirty="0" err="1">
                <a:ln>
                  <a:noFill/>
                </a:ln>
                <a:solidFill>
                  <a:srgbClr val="FD8003"/>
                </a:solidFill>
                <a:effectLst/>
                <a:uFillTx/>
                <a:sym typeface="Candara"/>
              </a:rPr>
              <a:t>rammentazione</a:t>
            </a:r>
            <a:r>
              <a:rPr kumimoji="0" lang="en-GB" sz="2800" i="0" u="none" strike="noStrike" cap="none" spc="0" normalizeH="0" baseline="0" dirty="0">
                <a:ln>
                  <a:noFill/>
                </a:ln>
                <a:solidFill>
                  <a:srgbClr val="FD8003"/>
                </a:solidFill>
                <a:effectLst/>
                <a:uFillTx/>
                <a:sym typeface="Candara"/>
              </a:rPr>
              <a:t> </a:t>
            </a:r>
            <a:r>
              <a:rPr kumimoji="0" lang="en-GB" sz="2800" i="0" u="none" strike="noStrike" cap="none" spc="0" normalizeH="0" baseline="0" dirty="0" err="1">
                <a:ln>
                  <a:noFill/>
                </a:ln>
                <a:solidFill>
                  <a:srgbClr val="FD8003"/>
                </a:solidFill>
                <a:effectLst/>
                <a:uFillTx/>
                <a:sym typeface="Candara"/>
              </a:rPr>
              <a:t>degli</a:t>
            </a:r>
            <a:r>
              <a:rPr kumimoji="0" lang="en-GB" sz="2800" i="0" u="none" strike="noStrike" cap="none" spc="0" normalizeH="0" baseline="0" dirty="0">
                <a:ln>
                  <a:noFill/>
                </a:ln>
                <a:solidFill>
                  <a:srgbClr val="FD8003"/>
                </a:solidFill>
                <a:effectLst/>
                <a:uFillTx/>
                <a:sym typeface="Candara"/>
              </a:rPr>
              <a:t> </a:t>
            </a:r>
            <a:r>
              <a:rPr kumimoji="0" lang="en-GB" sz="2800" i="0" u="none" strike="noStrike" cap="none" spc="0" normalizeH="0" baseline="0" dirty="0" err="1">
                <a:ln>
                  <a:noFill/>
                </a:ln>
                <a:solidFill>
                  <a:srgbClr val="FD8003"/>
                </a:solidFill>
                <a:effectLst/>
                <a:uFillTx/>
                <a:sym typeface="Candara"/>
              </a:rPr>
              <a:t>interventi</a:t>
            </a:r>
            <a:r>
              <a:rPr kumimoji="0" lang="en-GB" sz="2800" i="0" u="none" strike="noStrike" cap="none" spc="0" normalizeH="0" dirty="0">
                <a:ln>
                  <a:noFill/>
                </a:ln>
                <a:solidFill>
                  <a:srgbClr val="FD8003"/>
                </a:solidFill>
                <a:effectLst/>
                <a:uFillTx/>
                <a:sym typeface="Candara"/>
              </a:rPr>
              <a:t> </a:t>
            </a:r>
            <a:r>
              <a:rPr kumimoji="0" lang="en-GB" sz="2800" i="0" u="none" strike="noStrike" cap="none" spc="0" normalizeH="0" dirty="0" err="1">
                <a:ln>
                  <a:noFill/>
                </a:ln>
                <a:solidFill>
                  <a:srgbClr val="FD8003"/>
                </a:solidFill>
                <a:effectLst/>
                <a:uFillTx/>
                <a:sym typeface="Candara"/>
              </a:rPr>
              <a:t>alla</a:t>
            </a:r>
            <a:r>
              <a:rPr kumimoji="0" lang="en-GB" sz="2800" i="0" u="none" strike="noStrike" cap="none" spc="0" normalizeH="0" dirty="0">
                <a:ln>
                  <a:noFill/>
                </a:ln>
                <a:solidFill>
                  <a:srgbClr val="FD8003"/>
                </a:solidFill>
                <a:effectLst/>
                <a:uFillTx/>
                <a:sym typeface="Candara"/>
              </a:rPr>
              <a:t> </a:t>
            </a:r>
            <a:r>
              <a:rPr kumimoji="0" lang="en-GB" sz="2800" i="0" u="none" strike="noStrike" cap="none" spc="0" normalizeH="0" dirty="0" err="1">
                <a:ln>
                  <a:noFill/>
                </a:ln>
                <a:solidFill>
                  <a:srgbClr val="FD8003"/>
                </a:solidFill>
                <a:effectLst/>
                <a:uFillTx/>
                <a:sym typeface="Candara"/>
              </a:rPr>
              <a:t>condivisione</a:t>
            </a:r>
            <a:r>
              <a:rPr kumimoji="0" lang="en-GB" sz="2800" i="0" u="none" strike="noStrike" cap="none" spc="0" normalizeH="0" dirty="0">
                <a:ln>
                  <a:noFill/>
                </a:ln>
                <a:solidFill>
                  <a:srgbClr val="FD8003"/>
                </a:solidFill>
                <a:effectLst/>
                <a:uFillTx/>
                <a:sym typeface="Candara"/>
              </a:rPr>
              <a:t> </a:t>
            </a:r>
            <a:r>
              <a:rPr kumimoji="0" lang="en-GB" sz="2800" i="0" u="none" strike="noStrike" cap="none" spc="0" normalizeH="0" dirty="0" err="1">
                <a:ln>
                  <a:noFill/>
                </a:ln>
                <a:solidFill>
                  <a:srgbClr val="FD8003"/>
                </a:solidFill>
                <a:effectLst/>
                <a:uFillTx/>
                <a:sym typeface="Candara"/>
              </a:rPr>
              <a:t>delle</a:t>
            </a:r>
            <a:r>
              <a:rPr lang="en-GB" sz="2800" dirty="0">
                <a:solidFill>
                  <a:srgbClr val="FD8003"/>
                </a:solidFill>
              </a:rPr>
              <a:t> </a:t>
            </a:r>
            <a:r>
              <a:rPr kumimoji="0" lang="en-GB" sz="2800" i="0" u="none" strike="noStrike" cap="none" spc="0" normalizeH="0" dirty="0" err="1">
                <a:ln>
                  <a:noFill/>
                </a:ln>
                <a:solidFill>
                  <a:srgbClr val="FD8003"/>
                </a:solidFill>
                <a:effectLst/>
                <a:uFillTx/>
                <a:sym typeface="Candara"/>
              </a:rPr>
              <a:t>responsabilità</a:t>
            </a:r>
            <a:endParaRPr kumimoji="0" lang="en-GB" sz="2800" i="0" u="none" strike="noStrike" cap="none" spc="0" normalizeH="0" baseline="0" dirty="0">
              <a:ln>
                <a:noFill/>
              </a:ln>
              <a:solidFill>
                <a:srgbClr val="FD8003"/>
              </a:solidFill>
              <a:effectLst/>
              <a:uFillTx/>
              <a:sym typeface="Candara"/>
            </a:endParaRPr>
          </a:p>
        </p:txBody>
      </p:sp>
    </p:spTree>
    <p:extLst>
      <p:ext uri="{BB962C8B-B14F-4D97-AF65-F5344CB8AC3E}">
        <p14:creationId xmlns:p14="http://schemas.microsoft.com/office/powerpoint/2010/main" val="234326827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4294967295"/>
          </p:nvPr>
        </p:nvSpPr>
        <p:spPr>
          <a:xfrm>
            <a:off x="969199" y="1640298"/>
            <a:ext cx="11099800" cy="6579315"/>
          </a:xfrm>
        </p:spPr>
        <p:txBody>
          <a:bodyPr>
            <a:normAutofit fontScale="85000" lnSpcReduction="20000"/>
          </a:bodyPr>
          <a:lstStyle/>
          <a:p>
            <a:pPr marL="0" indent="0" algn="l">
              <a:lnSpc>
                <a:spcPct val="120000"/>
              </a:lnSpc>
              <a:spcBef>
                <a:spcPts val="0"/>
              </a:spcBef>
              <a:buNone/>
            </a:pPr>
            <a:r>
              <a:rPr lang="it-IT" sz="4000" dirty="0" smtClean="0">
                <a:solidFill>
                  <a:srgbClr val="292C30"/>
                </a:solidFill>
                <a:latin typeface="Candara" charset="0"/>
                <a:cs typeface="Arial" charset="0"/>
              </a:rPr>
              <a:t>Un sistema integrato di servizi: </a:t>
            </a:r>
            <a:r>
              <a:rPr lang="it-IT" sz="4000" dirty="0">
                <a:solidFill>
                  <a:srgbClr val="292C30"/>
                </a:solidFill>
                <a:latin typeface="Candara" charset="0"/>
                <a:cs typeface="Arial" charset="0"/>
              </a:rPr>
              <a:t>a</a:t>
            </a:r>
            <a:r>
              <a:rPr lang="it-IT" sz="4000" dirty="0" smtClean="0">
                <a:solidFill>
                  <a:srgbClr val="292C30"/>
                </a:solidFill>
                <a:latin typeface="Candara" charset="0"/>
                <a:cs typeface="Arial" charset="0"/>
              </a:rPr>
              <a:t>rticolare </a:t>
            </a:r>
            <a:r>
              <a:rPr lang="it-IT" sz="4000" dirty="0">
                <a:solidFill>
                  <a:srgbClr val="292C30"/>
                </a:solidFill>
                <a:latin typeface="Candara" charset="0"/>
                <a:cs typeface="Arial" charset="0"/>
              </a:rPr>
              <a:t>in modo coerente fra loro i diversi ambiti di azione coinvolti intorno ai bisogni dei bambini che vivono in tali </a:t>
            </a:r>
            <a:r>
              <a:rPr lang="it-IT" sz="4000" dirty="0" smtClean="0">
                <a:solidFill>
                  <a:srgbClr val="292C30"/>
                </a:solidFill>
                <a:latin typeface="Candara" charset="0"/>
                <a:cs typeface="Arial" charset="0"/>
              </a:rPr>
              <a:t>famiglie</a:t>
            </a:r>
          </a:p>
          <a:p>
            <a:pPr marL="0" indent="0" algn="l">
              <a:lnSpc>
                <a:spcPct val="120000"/>
              </a:lnSpc>
              <a:spcBef>
                <a:spcPts val="0"/>
              </a:spcBef>
              <a:buNone/>
            </a:pPr>
            <a:endParaRPr lang="it-IT" sz="4000" dirty="0" smtClean="0">
              <a:solidFill>
                <a:srgbClr val="292C30"/>
              </a:solidFill>
              <a:latin typeface="Candara" charset="0"/>
              <a:cs typeface="Arial" charset="0"/>
            </a:endParaRPr>
          </a:p>
          <a:p>
            <a:pPr>
              <a:lnSpc>
                <a:spcPct val="120000"/>
              </a:lnSpc>
              <a:spcBef>
                <a:spcPts val="0"/>
              </a:spcBef>
            </a:pPr>
            <a:r>
              <a:rPr lang="it-IT" sz="4000" dirty="0" smtClean="0">
                <a:solidFill>
                  <a:srgbClr val="292C30"/>
                </a:solidFill>
                <a:latin typeface="Candara" charset="0"/>
                <a:cs typeface="Arial" charset="0"/>
              </a:rPr>
              <a:t> </a:t>
            </a:r>
            <a:r>
              <a:rPr lang="en-US" sz="4000" dirty="0" err="1">
                <a:solidFill>
                  <a:srgbClr val="FF6600"/>
                </a:solidFill>
                <a:latin typeface="Candara" charset="0"/>
                <a:cs typeface="Candara" charset="0"/>
              </a:rPr>
              <a:t>I</a:t>
            </a:r>
            <a:r>
              <a:rPr lang="en-US" sz="4000" dirty="0" err="1" smtClean="0">
                <a:solidFill>
                  <a:srgbClr val="FF6600"/>
                </a:solidFill>
                <a:latin typeface="Candara" charset="0"/>
                <a:cs typeface="Candara" charset="0"/>
              </a:rPr>
              <a:t>ntegrazione</a:t>
            </a:r>
            <a:r>
              <a:rPr lang="en-US" sz="4000" dirty="0" smtClean="0">
                <a:solidFill>
                  <a:srgbClr val="FF6600"/>
                </a:solidFill>
                <a:latin typeface="Candara" charset="0"/>
                <a:cs typeface="Candara" charset="0"/>
              </a:rPr>
              <a:t> </a:t>
            </a:r>
            <a:r>
              <a:rPr lang="en-US" sz="4000" dirty="0">
                <a:solidFill>
                  <a:srgbClr val="FF6600"/>
                </a:solidFill>
                <a:latin typeface="Candara" charset="0"/>
                <a:cs typeface="Candara" charset="0"/>
              </a:rPr>
              <a:t>inter-</a:t>
            </a:r>
            <a:r>
              <a:rPr lang="en-US" sz="4000" dirty="0" err="1">
                <a:solidFill>
                  <a:srgbClr val="FF6600"/>
                </a:solidFill>
                <a:latin typeface="Candara" charset="0"/>
                <a:cs typeface="Candara" charset="0"/>
              </a:rPr>
              <a:t>professionale</a:t>
            </a:r>
            <a:r>
              <a:rPr lang="en-US" sz="4000" dirty="0">
                <a:solidFill>
                  <a:srgbClr val="FF6600"/>
                </a:solidFill>
                <a:latin typeface="Candara" charset="0"/>
                <a:cs typeface="Candara" charset="0"/>
              </a:rPr>
              <a:t>, inter-</a:t>
            </a:r>
            <a:r>
              <a:rPr lang="en-US" sz="4000" dirty="0" err="1">
                <a:solidFill>
                  <a:srgbClr val="FF6600"/>
                </a:solidFill>
                <a:latin typeface="Candara" charset="0"/>
                <a:cs typeface="Candara" charset="0"/>
              </a:rPr>
              <a:t>servizi</a:t>
            </a:r>
            <a:r>
              <a:rPr lang="en-US" sz="4000" dirty="0">
                <a:solidFill>
                  <a:srgbClr val="FF6600"/>
                </a:solidFill>
                <a:latin typeface="Candara" charset="0"/>
                <a:cs typeface="Candara" charset="0"/>
              </a:rPr>
              <a:t>, inter-</a:t>
            </a:r>
            <a:r>
              <a:rPr lang="en-US" sz="4000" dirty="0" err="1" smtClean="0">
                <a:solidFill>
                  <a:srgbClr val="FF6600"/>
                </a:solidFill>
                <a:latin typeface="Candara" charset="0"/>
                <a:cs typeface="Candara" charset="0"/>
              </a:rPr>
              <a:t>istituzionale</a:t>
            </a:r>
            <a:r>
              <a:rPr lang="en-US" sz="4000" dirty="0" smtClean="0">
                <a:solidFill>
                  <a:srgbClr val="FF6600"/>
                </a:solidFill>
                <a:latin typeface="Candara" charset="0"/>
                <a:cs typeface="Candara" charset="0"/>
              </a:rPr>
              <a:t> </a:t>
            </a:r>
            <a:r>
              <a:rPr lang="it-IT" sz="4000" dirty="0" smtClean="0">
                <a:solidFill>
                  <a:srgbClr val="000000"/>
                </a:solidFill>
              </a:rPr>
              <a:t>un </a:t>
            </a:r>
            <a:r>
              <a:rPr lang="it-IT" sz="4000" dirty="0">
                <a:solidFill>
                  <a:srgbClr val="000000"/>
                </a:solidFill>
              </a:rPr>
              <a:t>agire strategico coordinato e condiviso, che consenta </a:t>
            </a:r>
            <a:r>
              <a:rPr lang="it-IT" sz="4000" dirty="0" smtClean="0">
                <a:solidFill>
                  <a:srgbClr val="000000"/>
                </a:solidFill>
              </a:rPr>
              <a:t>un </a:t>
            </a:r>
            <a:r>
              <a:rPr lang="it-IT" sz="4000" dirty="0">
                <a:solidFill>
                  <a:srgbClr val="000000"/>
                </a:solidFill>
              </a:rPr>
              <a:t>agire </a:t>
            </a:r>
            <a:r>
              <a:rPr lang="it-IT" sz="4000" dirty="0" smtClean="0">
                <a:solidFill>
                  <a:srgbClr val="000000"/>
                </a:solidFill>
              </a:rPr>
              <a:t>sensato </a:t>
            </a:r>
            <a:r>
              <a:rPr lang="it-IT" sz="4000" dirty="0">
                <a:solidFill>
                  <a:srgbClr val="000000"/>
                </a:solidFill>
              </a:rPr>
              <a:t>tra persone, professioni, </a:t>
            </a:r>
            <a:r>
              <a:rPr lang="it-IT" sz="4000" dirty="0" err="1">
                <a:solidFill>
                  <a:srgbClr val="000000"/>
                </a:solidFill>
              </a:rPr>
              <a:t>saperi</a:t>
            </a:r>
            <a:r>
              <a:rPr lang="it-IT" sz="4000" dirty="0">
                <a:solidFill>
                  <a:srgbClr val="000000"/>
                </a:solidFill>
              </a:rPr>
              <a:t>, discipline, </a:t>
            </a:r>
            <a:r>
              <a:rPr lang="fr-CA" sz="4000" dirty="0">
                <a:solidFill>
                  <a:srgbClr val="000000"/>
                </a:solidFill>
              </a:rPr>
              <a:t>per </a:t>
            </a:r>
            <a:r>
              <a:rPr lang="fr-CA" sz="4000" dirty="0" err="1">
                <a:solidFill>
                  <a:srgbClr val="000000"/>
                </a:solidFill>
              </a:rPr>
              <a:t>costruire</a:t>
            </a:r>
            <a:r>
              <a:rPr lang="fr-CA" sz="4000" dirty="0">
                <a:solidFill>
                  <a:srgbClr val="000000"/>
                </a:solidFill>
              </a:rPr>
              <a:t> </a:t>
            </a:r>
            <a:r>
              <a:rPr lang="fr-CA" sz="4000" dirty="0" err="1">
                <a:solidFill>
                  <a:srgbClr val="000000"/>
                </a:solidFill>
              </a:rPr>
              <a:t>condizioni</a:t>
            </a:r>
            <a:r>
              <a:rPr lang="fr-CA" sz="4000" dirty="0">
                <a:solidFill>
                  <a:srgbClr val="000000"/>
                </a:solidFill>
              </a:rPr>
              <a:t> di </a:t>
            </a:r>
            <a:r>
              <a:rPr lang="fr-CA" sz="4000" dirty="0" err="1">
                <a:solidFill>
                  <a:srgbClr val="000000"/>
                </a:solidFill>
              </a:rPr>
              <a:t>effettiva</a:t>
            </a:r>
            <a:r>
              <a:rPr lang="fr-CA" sz="4000" dirty="0">
                <a:solidFill>
                  <a:srgbClr val="000000"/>
                </a:solidFill>
              </a:rPr>
              <a:t> </a:t>
            </a:r>
            <a:r>
              <a:rPr lang="fr-CA" sz="4000" dirty="0" err="1">
                <a:solidFill>
                  <a:srgbClr val="000000"/>
                </a:solidFill>
              </a:rPr>
              <a:t>equità</a:t>
            </a:r>
            <a:r>
              <a:rPr lang="fr-CA" sz="4000" dirty="0">
                <a:solidFill>
                  <a:srgbClr val="000000"/>
                </a:solidFill>
              </a:rPr>
              <a:t> </a:t>
            </a:r>
            <a:r>
              <a:rPr lang="fr-CA" sz="4000" dirty="0" err="1">
                <a:solidFill>
                  <a:srgbClr val="000000"/>
                </a:solidFill>
              </a:rPr>
              <a:t>nell’accesso</a:t>
            </a:r>
            <a:r>
              <a:rPr lang="fr-CA" sz="4000" dirty="0">
                <a:solidFill>
                  <a:srgbClr val="000000"/>
                </a:solidFill>
              </a:rPr>
              <a:t> ai </a:t>
            </a:r>
            <a:r>
              <a:rPr lang="fr-CA" sz="4000" dirty="0" err="1">
                <a:solidFill>
                  <a:srgbClr val="000000"/>
                </a:solidFill>
              </a:rPr>
              <a:t>servizi</a:t>
            </a:r>
            <a:r>
              <a:rPr lang="fr-CA" sz="4000" dirty="0">
                <a:solidFill>
                  <a:srgbClr val="000000"/>
                </a:solidFill>
              </a:rPr>
              <a:t> e </a:t>
            </a:r>
            <a:r>
              <a:rPr lang="fr-CA" sz="4000" dirty="0" err="1">
                <a:solidFill>
                  <a:srgbClr val="000000"/>
                </a:solidFill>
              </a:rPr>
              <a:t>quindi</a:t>
            </a:r>
            <a:r>
              <a:rPr lang="fr-CA" sz="4000" dirty="0">
                <a:solidFill>
                  <a:srgbClr val="000000"/>
                </a:solidFill>
              </a:rPr>
              <a:t> </a:t>
            </a:r>
            <a:r>
              <a:rPr lang="fr-CA" sz="4000" dirty="0" err="1">
                <a:solidFill>
                  <a:srgbClr val="000000"/>
                </a:solidFill>
              </a:rPr>
              <a:t>prevenire</a:t>
            </a:r>
            <a:r>
              <a:rPr lang="fr-CA" sz="4000" dirty="0">
                <a:solidFill>
                  <a:srgbClr val="000000"/>
                </a:solidFill>
              </a:rPr>
              <a:t> le </a:t>
            </a:r>
            <a:r>
              <a:rPr lang="fr-CA" sz="4000" dirty="0" err="1" smtClean="0">
                <a:solidFill>
                  <a:srgbClr val="000000"/>
                </a:solidFill>
              </a:rPr>
              <a:t>disuguaglianze</a:t>
            </a:r>
            <a:r>
              <a:rPr lang="fr-CA" sz="4000" dirty="0" smtClean="0">
                <a:solidFill>
                  <a:srgbClr val="000000"/>
                </a:solidFill>
              </a:rPr>
              <a:t>:</a:t>
            </a:r>
            <a:endParaRPr lang="fr-CA" sz="4000" dirty="0">
              <a:solidFill>
                <a:srgbClr val="000000"/>
              </a:solidFill>
            </a:endParaRPr>
          </a:p>
          <a:p>
            <a:pPr marL="0" indent="0" algn="l">
              <a:buNone/>
            </a:pPr>
            <a:endParaRPr lang="en-US" sz="4000" dirty="0" smtClean="0">
              <a:solidFill>
                <a:srgbClr val="FF6600"/>
              </a:solidFill>
              <a:latin typeface="Candara" charset="0"/>
              <a:cs typeface="Candara" charset="0"/>
            </a:endParaRPr>
          </a:p>
          <a:p>
            <a:pPr marL="0" indent="0" algn="ctr">
              <a:buNone/>
            </a:pPr>
            <a:r>
              <a:rPr lang="en-US" sz="4000" dirty="0" smtClean="0">
                <a:solidFill>
                  <a:schemeClr val="tx2">
                    <a:lumMod val="10000"/>
                  </a:schemeClr>
                </a:solidFill>
                <a:latin typeface="Candara" charset="0"/>
                <a:cs typeface="Candara" charset="0"/>
              </a:rPr>
              <a:t> </a:t>
            </a:r>
            <a:r>
              <a:rPr lang="en-US" sz="4000" dirty="0">
                <a:solidFill>
                  <a:schemeClr val="tx2">
                    <a:lumMod val="10000"/>
                  </a:schemeClr>
                </a:solidFill>
                <a:latin typeface="Candara" charset="0"/>
                <a:cs typeface="Candara" charset="0"/>
              </a:rPr>
              <a:t>l</a:t>
            </a:r>
            <a:r>
              <a:rPr lang="en-US" sz="4000" dirty="0" smtClean="0">
                <a:solidFill>
                  <a:schemeClr val="tx2">
                    <a:lumMod val="10000"/>
                  </a:schemeClr>
                </a:solidFill>
                <a:latin typeface="Candara" charset="0"/>
                <a:cs typeface="Candara" charset="0"/>
              </a:rPr>
              <a:t>imes (</a:t>
            </a:r>
            <a:r>
              <a:rPr lang="en-US" sz="4000" dirty="0" err="1" smtClean="0">
                <a:solidFill>
                  <a:schemeClr val="tx2">
                    <a:lumMod val="10000"/>
                  </a:schemeClr>
                </a:solidFill>
                <a:latin typeface="Candara" charset="0"/>
                <a:cs typeface="Candara" charset="0"/>
              </a:rPr>
              <a:t>esclusivo</a:t>
            </a:r>
            <a:r>
              <a:rPr lang="en-US" sz="4000" dirty="0" smtClean="0">
                <a:solidFill>
                  <a:schemeClr val="tx2">
                    <a:lumMod val="10000"/>
                  </a:schemeClr>
                </a:solidFill>
                <a:latin typeface="Candara" charset="0"/>
                <a:cs typeface="Candara" charset="0"/>
              </a:rPr>
              <a:t>) e limen (</a:t>
            </a:r>
            <a:r>
              <a:rPr lang="en-US" sz="4000" dirty="0" err="1" smtClean="0">
                <a:solidFill>
                  <a:schemeClr val="tx2">
                    <a:lumMod val="10000"/>
                  </a:schemeClr>
                </a:solidFill>
                <a:latin typeface="Candara" charset="0"/>
                <a:cs typeface="Candara" charset="0"/>
              </a:rPr>
              <a:t>inclusivo</a:t>
            </a:r>
            <a:r>
              <a:rPr lang="en-US" sz="4000" dirty="0" smtClean="0">
                <a:solidFill>
                  <a:schemeClr val="tx2">
                    <a:lumMod val="10000"/>
                  </a:schemeClr>
                </a:solidFill>
                <a:latin typeface="Candara" charset="0"/>
                <a:cs typeface="Candara" charset="0"/>
              </a:rPr>
              <a:t>)</a:t>
            </a:r>
          </a:p>
          <a:p>
            <a:pPr marL="0" indent="0" algn="ctr">
              <a:buNone/>
            </a:pPr>
            <a:r>
              <a:rPr lang="en-US" sz="4000" dirty="0" smtClean="0">
                <a:solidFill>
                  <a:schemeClr val="tx2">
                    <a:lumMod val="10000"/>
                  </a:schemeClr>
                </a:solidFill>
                <a:latin typeface="Candara" charset="0"/>
                <a:cs typeface="Candara" charset="0"/>
              </a:rPr>
              <a:t> </a:t>
            </a:r>
            <a:r>
              <a:rPr lang="en-US" sz="4000" dirty="0" err="1" smtClean="0">
                <a:solidFill>
                  <a:schemeClr val="tx2">
                    <a:lumMod val="10000"/>
                  </a:schemeClr>
                </a:solidFill>
                <a:latin typeface="Candara" charset="0"/>
                <a:cs typeface="Candara" charset="0"/>
              </a:rPr>
              <a:t>spazi</a:t>
            </a:r>
            <a:r>
              <a:rPr lang="en-US" sz="4000" dirty="0" smtClean="0">
                <a:solidFill>
                  <a:schemeClr val="tx2">
                    <a:lumMod val="10000"/>
                  </a:schemeClr>
                </a:solidFill>
                <a:latin typeface="Candara" charset="0"/>
                <a:cs typeface="Candara" charset="0"/>
              </a:rPr>
              <a:t> </a:t>
            </a:r>
            <a:r>
              <a:rPr lang="en-US" sz="4000" dirty="0" err="1" smtClean="0">
                <a:solidFill>
                  <a:schemeClr val="tx2">
                    <a:lumMod val="10000"/>
                  </a:schemeClr>
                </a:solidFill>
                <a:latin typeface="Candara" charset="0"/>
                <a:cs typeface="Candara" charset="0"/>
              </a:rPr>
              <a:t>sacri</a:t>
            </a:r>
            <a:r>
              <a:rPr lang="en-US" sz="4000" dirty="0" smtClean="0">
                <a:solidFill>
                  <a:schemeClr val="tx2">
                    <a:lumMod val="10000"/>
                  </a:schemeClr>
                </a:solidFill>
                <a:latin typeface="Candara" charset="0"/>
                <a:cs typeface="Candara" charset="0"/>
              </a:rPr>
              <a:t> e </a:t>
            </a:r>
            <a:r>
              <a:rPr lang="en-US" sz="4000" dirty="0" err="1" smtClean="0">
                <a:solidFill>
                  <a:schemeClr val="tx2">
                    <a:lumMod val="10000"/>
                  </a:schemeClr>
                </a:solidFill>
                <a:latin typeface="Candara" charset="0"/>
                <a:cs typeface="Candara" charset="0"/>
              </a:rPr>
              <a:t>spazi</a:t>
            </a:r>
            <a:r>
              <a:rPr lang="en-US" sz="4000" dirty="0" smtClean="0">
                <a:solidFill>
                  <a:schemeClr val="tx2">
                    <a:lumMod val="10000"/>
                  </a:schemeClr>
                </a:solidFill>
                <a:latin typeface="Candara" charset="0"/>
                <a:cs typeface="Candara" charset="0"/>
              </a:rPr>
              <a:t> </a:t>
            </a:r>
            <a:r>
              <a:rPr lang="en-US" sz="4000" dirty="0" err="1" smtClean="0">
                <a:solidFill>
                  <a:schemeClr val="tx2">
                    <a:lumMod val="10000"/>
                  </a:schemeClr>
                </a:solidFill>
                <a:latin typeface="Candara" charset="0"/>
                <a:cs typeface="Candara" charset="0"/>
              </a:rPr>
              <a:t>comuni</a:t>
            </a:r>
            <a:endParaRPr lang="en-US" sz="4000" dirty="0" smtClean="0">
              <a:solidFill>
                <a:schemeClr val="tx2">
                  <a:lumMod val="10000"/>
                </a:schemeClr>
              </a:solidFill>
              <a:latin typeface="Candara" charset="0"/>
              <a:cs typeface="Candara" charset="0"/>
            </a:endParaRPr>
          </a:p>
          <a:p>
            <a:pPr marL="0" indent="0" algn="ctr">
              <a:buNone/>
            </a:pPr>
            <a:endParaRPr lang="it-IT" sz="4000" dirty="0">
              <a:solidFill>
                <a:schemeClr val="tx2">
                  <a:lumMod val="10000"/>
                </a:schemeClr>
              </a:solidFill>
              <a:latin typeface="Candara" charset="0"/>
              <a:cs typeface="Arial" charset="0"/>
            </a:endParaRPr>
          </a:p>
          <a:p>
            <a:endParaRPr lang="en-GB" dirty="0"/>
          </a:p>
        </p:txBody>
      </p:sp>
    </p:spTree>
    <p:extLst>
      <p:ext uri="{BB962C8B-B14F-4D97-AF65-F5344CB8AC3E}">
        <p14:creationId xmlns:p14="http://schemas.microsoft.com/office/powerpoint/2010/main" val="135789340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olo 1"/>
          <p:cNvSpPr>
            <a:spLocks noGrp="1"/>
          </p:cNvSpPr>
          <p:nvPr>
            <p:ph type="title" idx="4294967295"/>
          </p:nvPr>
        </p:nvSpPr>
        <p:spPr>
          <a:xfrm>
            <a:off x="731907" y="656703"/>
            <a:ext cx="11099800" cy="2159000"/>
          </a:xfrm>
        </p:spPr>
        <p:txBody>
          <a:bodyPr/>
          <a:lstStyle/>
          <a:p>
            <a:r>
              <a:rPr lang="en-GB" dirty="0">
                <a:latin typeface="Candara" charset="0"/>
                <a:ea typeface="MS PGothic" charset="0"/>
              </a:rPr>
              <a:t>EM… </a:t>
            </a:r>
            <a:r>
              <a:rPr lang="en-GB" sz="4600" i="1" dirty="0" err="1">
                <a:latin typeface="Candara" charset="0"/>
                <a:ea typeface="MS PGothic" charset="0"/>
              </a:rPr>
              <a:t>arrivare</a:t>
            </a:r>
            <a:r>
              <a:rPr lang="en-GB" sz="4600" i="1" dirty="0">
                <a:latin typeface="Candara" charset="0"/>
                <a:ea typeface="MS PGothic" charset="0"/>
              </a:rPr>
              <a:t> al </a:t>
            </a:r>
            <a:r>
              <a:rPr lang="en-GB" sz="4600" i="1" dirty="0" err="1">
                <a:latin typeface="Candara" charset="0"/>
                <a:ea typeface="MS PGothic" charset="0"/>
              </a:rPr>
              <a:t>noi</a:t>
            </a:r>
            <a:endParaRPr lang="en-GB" sz="4600" i="1" dirty="0">
              <a:latin typeface="Candara" charset="0"/>
              <a:ea typeface="MS PGothic" charset="0"/>
            </a:endParaRPr>
          </a:p>
        </p:txBody>
      </p:sp>
      <p:sp>
        <p:nvSpPr>
          <p:cNvPr id="108546" name="Segnaposto contenuto 2"/>
          <p:cNvSpPr>
            <a:spLocks noGrp="1"/>
          </p:cNvSpPr>
          <p:nvPr>
            <p:ph idx="4294967295"/>
          </p:nvPr>
        </p:nvSpPr>
        <p:spPr>
          <a:xfrm>
            <a:off x="902213" y="2453195"/>
            <a:ext cx="11679237" cy="6411912"/>
          </a:xfrm>
        </p:spPr>
        <p:txBody>
          <a:bodyPr/>
          <a:lstStyle/>
          <a:p>
            <a:r>
              <a:rPr lang="en-GB" dirty="0">
                <a:latin typeface="Candara" charset="0"/>
                <a:ea typeface="MS PGothic" charset="0"/>
              </a:rPr>
              <a:t>La </a:t>
            </a:r>
            <a:r>
              <a:rPr lang="en-GB" dirty="0" err="1">
                <a:latin typeface="Candara" charset="0"/>
                <a:ea typeface="MS PGothic" charset="0"/>
              </a:rPr>
              <a:t>risorsa</a:t>
            </a:r>
            <a:r>
              <a:rPr lang="en-GB" dirty="0">
                <a:latin typeface="Candara" charset="0"/>
                <a:ea typeface="MS PGothic" charset="0"/>
              </a:rPr>
              <a:t> </a:t>
            </a:r>
            <a:r>
              <a:rPr lang="en-GB" dirty="0" err="1">
                <a:latin typeface="Candara" charset="0"/>
                <a:ea typeface="MS PGothic" charset="0"/>
              </a:rPr>
              <a:t>maggiore</a:t>
            </a:r>
            <a:endParaRPr lang="en-GB" dirty="0">
              <a:latin typeface="Candara" charset="0"/>
              <a:ea typeface="MS PGothic" charset="0"/>
            </a:endParaRPr>
          </a:p>
          <a:p>
            <a:r>
              <a:rPr lang="en-GB" dirty="0">
                <a:latin typeface="Candara" charset="0"/>
                <a:ea typeface="MS PGothic" charset="0"/>
              </a:rPr>
              <a:t>Del </a:t>
            </a:r>
            <a:r>
              <a:rPr lang="en-GB" dirty="0" err="1">
                <a:latin typeface="Candara" charset="0"/>
                <a:ea typeface="MS PGothic" charset="0"/>
              </a:rPr>
              <a:t>servizio</a:t>
            </a:r>
            <a:r>
              <a:rPr lang="en-GB" dirty="0">
                <a:latin typeface="Candara" charset="0"/>
                <a:ea typeface="MS PGothic" charset="0"/>
              </a:rPr>
              <a:t> o per la </a:t>
            </a:r>
            <a:r>
              <a:rPr lang="en-GB" dirty="0" err="1">
                <a:latin typeface="Candara" charset="0"/>
                <a:ea typeface="MS PGothic" charset="0"/>
              </a:rPr>
              <a:t>famiglia</a:t>
            </a:r>
            <a:r>
              <a:rPr lang="en-GB" dirty="0">
                <a:latin typeface="Candara" charset="0"/>
                <a:ea typeface="MS PGothic" charset="0"/>
              </a:rPr>
              <a:t>?</a:t>
            </a:r>
          </a:p>
          <a:p>
            <a:r>
              <a:rPr lang="en-GB" dirty="0" err="1">
                <a:solidFill>
                  <a:schemeClr val="tx2">
                    <a:lumMod val="10000"/>
                  </a:schemeClr>
                </a:solidFill>
                <a:latin typeface="Candara" charset="0"/>
                <a:ea typeface="MS PGothic" charset="0"/>
              </a:rPr>
              <a:t>Rigida</a:t>
            </a:r>
            <a:r>
              <a:rPr lang="en-GB" dirty="0">
                <a:solidFill>
                  <a:schemeClr val="tx2">
                    <a:lumMod val="10000"/>
                  </a:schemeClr>
                </a:solidFill>
                <a:latin typeface="Candara" charset="0"/>
                <a:ea typeface="MS PGothic" charset="0"/>
              </a:rPr>
              <a:t> o </a:t>
            </a:r>
            <a:r>
              <a:rPr lang="en-GB" dirty="0" err="1">
                <a:solidFill>
                  <a:schemeClr val="tx2">
                    <a:lumMod val="10000"/>
                  </a:schemeClr>
                </a:solidFill>
                <a:latin typeface="Candara" charset="0"/>
                <a:ea typeface="MS PGothic" charset="0"/>
              </a:rPr>
              <a:t>flessibile</a:t>
            </a:r>
            <a:r>
              <a:rPr lang="en-GB" dirty="0">
                <a:solidFill>
                  <a:schemeClr val="tx2">
                    <a:lumMod val="10000"/>
                  </a:schemeClr>
                </a:solidFill>
                <a:latin typeface="Candara" charset="0"/>
                <a:ea typeface="MS PGothic" charset="0"/>
              </a:rPr>
              <a:t>?</a:t>
            </a:r>
          </a:p>
          <a:p>
            <a:r>
              <a:rPr lang="en-GB" dirty="0">
                <a:latin typeface="Candara" charset="0"/>
                <a:ea typeface="MS PGothic" charset="0"/>
              </a:rPr>
              <a:t>A tempo </a:t>
            </a:r>
            <a:r>
              <a:rPr lang="en-GB" dirty="0" err="1">
                <a:latin typeface="Candara" charset="0"/>
                <a:ea typeface="MS PGothic" charset="0"/>
              </a:rPr>
              <a:t>indeterminato</a:t>
            </a:r>
            <a:r>
              <a:rPr lang="en-GB" dirty="0">
                <a:latin typeface="Candara" charset="0"/>
                <a:ea typeface="MS PGothic" charset="0"/>
              </a:rPr>
              <a:t> o </a:t>
            </a:r>
            <a:r>
              <a:rPr lang="en-GB" dirty="0" err="1">
                <a:latin typeface="Candara" charset="0"/>
                <a:ea typeface="MS PGothic" charset="0"/>
              </a:rPr>
              <a:t>precaria</a:t>
            </a:r>
            <a:r>
              <a:rPr lang="en-GB" dirty="0">
                <a:latin typeface="Candara" charset="0"/>
                <a:ea typeface="MS PGothic" charset="0"/>
              </a:rPr>
              <a:t>? </a:t>
            </a:r>
          </a:p>
          <a:p>
            <a:r>
              <a:rPr lang="en-GB" dirty="0" err="1">
                <a:latin typeface="Candara" charset="0"/>
                <a:ea typeface="MS PGothic" charset="0"/>
              </a:rPr>
              <a:t>Aperta</a:t>
            </a:r>
            <a:r>
              <a:rPr lang="en-GB" dirty="0">
                <a:latin typeface="Candara" charset="0"/>
                <a:ea typeface="MS PGothic" charset="0"/>
              </a:rPr>
              <a:t> o </a:t>
            </a:r>
            <a:r>
              <a:rPr lang="en-GB" dirty="0" err="1">
                <a:latin typeface="Candara" charset="0"/>
                <a:ea typeface="MS PGothic" charset="0"/>
              </a:rPr>
              <a:t>chiusa</a:t>
            </a:r>
            <a:r>
              <a:rPr lang="en-GB" dirty="0">
                <a:latin typeface="Candara" charset="0"/>
                <a:ea typeface="MS PGothic" charset="0"/>
              </a:rPr>
              <a:t>?</a:t>
            </a:r>
          </a:p>
          <a:p>
            <a:pPr marL="0" indent="0">
              <a:buNone/>
            </a:pPr>
            <a:endParaRPr lang="en-GB" dirty="0">
              <a:latin typeface="Candara" charset="0"/>
              <a:ea typeface="MS PGothic" charset="0"/>
            </a:endParaRPr>
          </a:p>
          <a:p>
            <a:pPr marL="0" indent="0">
              <a:buNone/>
            </a:pPr>
            <a:r>
              <a:rPr lang="it-IT" sz="2800" i="1" dirty="0">
                <a:latin typeface="Candara" charset="0"/>
                <a:ea typeface="MS PGothic" charset="0"/>
              </a:rPr>
              <a:t>“Il gruppo di lavoro ha permesso il passaggio dall’’autoreferenzialità’ (progetto l’obiettivo e realizzo l’intervento) all’’integrazione’ (condivido l’obiettivo e la progettazione dell’intervento), al ‘partenariato’ (metto a disposizione qualcosa di mio per definire il progetto e raggiungere l’obiettivo)” </a:t>
            </a:r>
            <a:r>
              <a:rPr lang="it-IT" sz="2800" dirty="0">
                <a:latin typeface="Candara" charset="0"/>
                <a:ea typeface="MS PGothic" charset="0"/>
              </a:rPr>
              <a:t>(Bologna).</a:t>
            </a:r>
            <a:endParaRPr lang="it-IT" sz="2800" i="1" dirty="0">
              <a:latin typeface="Candara" charset="0"/>
              <a:ea typeface="MS PGothic" charset="0"/>
            </a:endParaRPr>
          </a:p>
          <a:p>
            <a:endParaRPr lang="en-GB" dirty="0">
              <a:latin typeface="Candara" charset="0"/>
              <a:ea typeface="MS PGothic" charset="0"/>
            </a:endParaRPr>
          </a:p>
        </p:txBody>
      </p:sp>
      <p:sp>
        <p:nvSpPr>
          <p:cNvPr id="108547" name="CasellaDiTesto 3"/>
          <p:cNvSpPr txBox="1">
            <a:spLocks noChangeArrowheads="1"/>
          </p:cNvSpPr>
          <p:nvPr/>
        </p:nvSpPr>
        <p:spPr bwMode="auto">
          <a:xfrm>
            <a:off x="6773609" y="3281345"/>
            <a:ext cx="5058097" cy="42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a:spAutoFit/>
          </a:bodyPr>
          <a:lstStyle/>
          <a:p>
            <a:pPr eaLnBrk="1" hangingPunct="1"/>
            <a:r>
              <a:rPr lang="en-GB" sz="3200" dirty="0">
                <a:solidFill>
                  <a:srgbClr val="FF9900"/>
                </a:solidFill>
                <a:latin typeface="Candara" charset="0"/>
              </a:rPr>
              <a:t>The team around the child</a:t>
            </a:r>
          </a:p>
        </p:txBody>
      </p:sp>
      <p:sp>
        <p:nvSpPr>
          <p:cNvPr id="108548" name="Fumetto 3 4"/>
          <p:cNvSpPr>
            <a:spLocks noChangeArrowheads="1"/>
          </p:cNvSpPr>
          <p:nvPr/>
        </p:nvSpPr>
        <p:spPr bwMode="auto">
          <a:xfrm>
            <a:off x="9442027" y="4522605"/>
            <a:ext cx="3585351" cy="1433688"/>
          </a:xfrm>
          <a:prstGeom prst="wedgeEllipseCallout">
            <a:avLst>
              <a:gd name="adj1" fmla="val -20833"/>
              <a:gd name="adj2" fmla="val 62500"/>
            </a:avLst>
          </a:prstGeom>
          <a:solidFill>
            <a:srgbClr val="FF9900"/>
          </a:solidFill>
          <a:ln w="9525">
            <a:solidFill>
              <a:schemeClr val="tx1"/>
            </a:solidFill>
            <a:round/>
            <a:headEnd/>
            <a:tailEnd/>
          </a:ln>
        </p:spPr>
        <p:txBody>
          <a:bodyPr lIns="130046" tIns="65023" rIns="130046" bIns="65023"/>
          <a:lstStyle/>
          <a:p>
            <a:pPr eaLnBrk="1" hangingPunct="1">
              <a:buClr>
                <a:srgbClr val="000000"/>
              </a:buClr>
              <a:buSzPct val="100000"/>
              <a:buFont typeface="Times New Roman" charset="0"/>
              <a:buNone/>
            </a:pPr>
            <a:r>
              <a:rPr lang="en-GB" sz="2600" dirty="0"/>
              <a:t>La voce </a:t>
            </a:r>
            <a:r>
              <a:rPr lang="en-GB" sz="2600" dirty="0" err="1"/>
              <a:t>degli</a:t>
            </a:r>
            <a:r>
              <a:rPr lang="en-GB" sz="2600" dirty="0"/>
              <a:t> </a:t>
            </a:r>
            <a:r>
              <a:rPr lang="en-GB" sz="2600" dirty="0" err="1"/>
              <a:t>operatori</a:t>
            </a:r>
            <a:endParaRPr lang="en-GB" sz="2600" dirty="0"/>
          </a:p>
        </p:txBody>
      </p:sp>
      <p:pic>
        <p:nvPicPr>
          <p:cNvPr id="6" name="Segnaposto contenuto 3"/>
          <p:cNvPicPr>
            <a:picLocks noChangeAspect="1"/>
          </p:cNvPicPr>
          <p:nvPr/>
        </p:nvPicPr>
        <p:blipFill>
          <a:blip r:embed="rId2"/>
          <a:srcRect l="-66664" r="-66664"/>
          <a:stretch>
            <a:fillRect/>
          </a:stretch>
        </p:blipFill>
        <p:spPr>
          <a:xfrm>
            <a:off x="8200653" y="656703"/>
            <a:ext cx="4538024" cy="2570162"/>
          </a:xfrm>
          <a:prstGeom prst="rect">
            <a:avLst/>
          </a:prstGeom>
        </p:spPr>
      </p:pic>
    </p:spTree>
    <p:extLst>
      <p:ext uri="{BB962C8B-B14F-4D97-AF65-F5344CB8AC3E}">
        <p14:creationId xmlns:p14="http://schemas.microsoft.com/office/powerpoint/2010/main" val="425836411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ena 1 3"/>
          <p:cNvSpPr/>
          <p:nvPr/>
        </p:nvSpPr>
        <p:spPr>
          <a:xfrm>
            <a:off x="193622" y="1930721"/>
            <a:ext cx="8434248" cy="3023486"/>
          </a:xfrm>
          <a:prstGeom prst="verticalScroll">
            <a:avLst/>
          </a:prstGeom>
          <a:solidFill>
            <a:srgbClr val="83C2FD"/>
          </a:solid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360000">
              <a:lnSpc>
                <a:spcPts val="3000"/>
              </a:lnSpc>
            </a:pPr>
            <a:r>
              <a:rPr lang="it-IT" sz="1600" dirty="0" smtClean="0">
                <a:solidFill>
                  <a:srgbClr val="151618"/>
                </a:solidFill>
              </a:rPr>
              <a:t>Raccomandazione 310.2</a:t>
            </a:r>
            <a:endParaRPr lang="it-IT" sz="1600" dirty="0">
              <a:solidFill>
                <a:srgbClr val="151618"/>
              </a:solidFill>
            </a:endParaRPr>
          </a:p>
          <a:p>
            <a:pPr marL="360000">
              <a:lnSpc>
                <a:spcPts val="2600"/>
              </a:lnSpc>
            </a:pPr>
            <a:r>
              <a:rPr lang="it-IT" sz="1600" dirty="0">
                <a:solidFill>
                  <a:srgbClr val="151618"/>
                </a:solidFill>
              </a:rPr>
              <a:t>Garantire a ogni bambino il diritto di partecipare in prima persona al percorso di analisi e progettazione rispetto alla propria situazione insieme ai genitori, al gruppo di professionisti responsabili e ad altre figure coinvolte, tramite il confronto e l’integrazione delle differenti osservazioni, rilevazioni e opinioni rispetto a “Il Mondo del Bambino”, anche per ovviare ai rischi derivanti dalla soggettività e conseguente arbitrarietà e frammentarietà delle visioni e degli interventi.</a:t>
            </a:r>
            <a:endParaRPr kumimoji="0" lang="it-IT" sz="1600" b="0" i="0" u="none" strike="noStrike" cap="none" spc="0" normalizeH="0" baseline="0" dirty="0" smtClean="0">
              <a:ln>
                <a:noFill/>
              </a:ln>
              <a:solidFill>
                <a:srgbClr val="151618"/>
              </a:solidFill>
              <a:effectLst/>
              <a:uFillTx/>
              <a:latin typeface="Helvetica Light"/>
              <a:ea typeface="Helvetica Light"/>
              <a:cs typeface="Helvetica Light"/>
              <a:sym typeface="Helvetica Light"/>
            </a:endParaRPr>
          </a:p>
        </p:txBody>
      </p:sp>
      <p:sp>
        <p:nvSpPr>
          <p:cNvPr id="3" name="Rectangle 3"/>
          <p:cNvSpPr>
            <a:spLocks noChangeArrowheads="1"/>
          </p:cNvSpPr>
          <p:nvPr/>
        </p:nvSpPr>
        <p:spPr bwMode="auto">
          <a:xfrm>
            <a:off x="0" y="0"/>
            <a:ext cx="13004800" cy="1600765"/>
          </a:xfrm>
          <a:prstGeom prst="rect">
            <a:avLst/>
          </a:prstGeom>
          <a:solidFill>
            <a:schemeClr val="accent1">
              <a:lumMod val="40000"/>
              <a:lumOff val="60000"/>
            </a:schemeClr>
          </a:solidFill>
          <a:ln/>
          <a:extLst/>
        </p:spPr>
        <p:style>
          <a:lnRef idx="3">
            <a:schemeClr val="lt1"/>
          </a:lnRef>
          <a:fillRef idx="1">
            <a:schemeClr val="dk1"/>
          </a:fillRef>
          <a:effectRef idx="1">
            <a:schemeClr val="dk1"/>
          </a:effectRef>
          <a:fontRef idx="minor">
            <a:schemeClr val="lt1"/>
          </a:fontRef>
        </p:style>
        <p:txBody>
          <a:bodyPr lIns="116187" tIns="119257" rIns="116187" bIns="57838"/>
          <a:lstStyle/>
          <a:p>
            <a:pPr marL="0" marR="0" lvl="0" indent="0" algn="ctr" defTabSz="638746" rtl="0" eaLnBrk="1" fontAlgn="base" latinLnBrk="0" hangingPunct="1">
              <a:lnSpc>
                <a:spcPct val="90000"/>
              </a:lnSpc>
              <a:spcBef>
                <a:spcPct val="0"/>
              </a:spcBef>
              <a:spcAft>
                <a:spcPct val="0"/>
              </a:spcAft>
              <a:buClrTx/>
              <a:buSzPct val="100000"/>
              <a:buFontTx/>
              <a:buNone/>
              <a:tabLst>
                <a:tab pos="0" algn="l"/>
                <a:tab pos="636487" algn="l"/>
                <a:tab pos="1275233" algn="l"/>
                <a:tab pos="1913977" algn="l"/>
                <a:tab pos="2552722" algn="l"/>
                <a:tab pos="3191467" algn="l"/>
                <a:tab pos="3830212" algn="l"/>
                <a:tab pos="4468956" algn="l"/>
                <a:tab pos="5107702" algn="l"/>
                <a:tab pos="5746446" algn="l"/>
                <a:tab pos="6385192" algn="l"/>
                <a:tab pos="7023937" algn="l"/>
                <a:tab pos="7662681" algn="l"/>
                <a:tab pos="8301425" algn="l"/>
                <a:tab pos="8940171" algn="l"/>
                <a:tab pos="9578918" algn="l"/>
                <a:tab pos="10217664" algn="l"/>
                <a:tab pos="10856405" algn="l"/>
                <a:tab pos="11495151" algn="l"/>
                <a:tab pos="12133898" algn="l"/>
                <a:tab pos="12772646" algn="l"/>
              </a:tabLst>
              <a:defRPr/>
            </a:pPr>
            <a:endParaRPr kumimoji="0" lang="it-IT" sz="4000" b="1" i="0" u="none" strike="noStrike" kern="1200" cap="none" spc="0" normalizeH="0" baseline="0" noProof="0" dirty="0" smtClean="0">
              <a:ln>
                <a:noFill/>
              </a:ln>
              <a:solidFill>
                <a:srgbClr val="000000"/>
              </a:solidFill>
              <a:effectLst/>
              <a:uLnTx/>
              <a:uFillTx/>
              <a:latin typeface="Candara" charset="0"/>
              <a:ea typeface="ＭＳ Ｐゴシック" charset="0"/>
              <a:cs typeface="ＭＳ Ｐゴシック" charset="0"/>
            </a:endParaRPr>
          </a:p>
          <a:p>
            <a:pPr marL="0" marR="0" lvl="0" indent="0" algn="ctr" defTabSz="638746" rtl="0" eaLnBrk="1" fontAlgn="base" latinLnBrk="0" hangingPunct="1">
              <a:lnSpc>
                <a:spcPct val="90000"/>
              </a:lnSpc>
              <a:spcBef>
                <a:spcPct val="0"/>
              </a:spcBef>
              <a:spcAft>
                <a:spcPct val="0"/>
              </a:spcAft>
              <a:buClrTx/>
              <a:buSzPct val="100000"/>
              <a:buFontTx/>
              <a:buNone/>
              <a:tabLst>
                <a:tab pos="0" algn="l"/>
                <a:tab pos="636487" algn="l"/>
                <a:tab pos="1275233" algn="l"/>
                <a:tab pos="1913977" algn="l"/>
                <a:tab pos="2552722" algn="l"/>
                <a:tab pos="3191467" algn="l"/>
                <a:tab pos="3830212" algn="l"/>
                <a:tab pos="4468956" algn="l"/>
                <a:tab pos="5107702" algn="l"/>
                <a:tab pos="5746446" algn="l"/>
                <a:tab pos="6385192" algn="l"/>
                <a:tab pos="7023937" algn="l"/>
                <a:tab pos="7662681" algn="l"/>
                <a:tab pos="8301425" algn="l"/>
                <a:tab pos="8940171" algn="l"/>
                <a:tab pos="9578918" algn="l"/>
                <a:tab pos="10217664" algn="l"/>
                <a:tab pos="10856405" algn="l"/>
                <a:tab pos="11495151" algn="l"/>
                <a:tab pos="12133898" algn="l"/>
                <a:tab pos="12772646" algn="l"/>
              </a:tabLst>
              <a:defRPr/>
            </a:pPr>
            <a:r>
              <a:rPr kumimoji="0" lang="it-IT" sz="4000" b="1" i="0" u="none" strike="noStrike" kern="1200" cap="none" spc="0" normalizeH="0" baseline="0" noProof="0" dirty="0" smtClean="0">
                <a:ln>
                  <a:noFill/>
                </a:ln>
                <a:solidFill>
                  <a:srgbClr val="000000"/>
                </a:solidFill>
                <a:effectLst/>
                <a:uLnTx/>
                <a:uFillTx/>
                <a:latin typeface="Candara" charset="0"/>
                <a:ea typeface="ＭＳ Ｐゴシック" charset="0"/>
                <a:cs typeface="ＭＳ Ｐゴシック" charset="0"/>
              </a:rPr>
              <a:t>La costruzione dell’</a:t>
            </a:r>
            <a:r>
              <a:rPr lang="it-IT" sz="4000" b="1" kern="1200" dirty="0" err="1">
                <a:solidFill>
                  <a:srgbClr val="000000"/>
                </a:solidFill>
                <a:latin typeface="Candara" charset="0"/>
                <a:ea typeface="ＭＳ Ｐゴシック" charset="0"/>
                <a:cs typeface="ＭＳ Ｐゴシック" charset="0"/>
              </a:rPr>
              <a:t>é</a:t>
            </a:r>
            <a:r>
              <a:rPr kumimoji="0" lang="it-IT" sz="4000" b="1" i="0" u="none" strike="noStrike" kern="1200" cap="none" spc="0" normalizeH="0" baseline="0" noProof="0" dirty="0" err="1" smtClean="0">
                <a:ln>
                  <a:noFill/>
                </a:ln>
                <a:solidFill>
                  <a:srgbClr val="000000"/>
                </a:solidFill>
                <a:effectLst/>
                <a:uLnTx/>
                <a:uFillTx/>
                <a:latin typeface="Candara" charset="0"/>
                <a:ea typeface="ＭＳ Ｐゴシック" charset="0"/>
                <a:cs typeface="ＭＳ Ｐゴシック" charset="0"/>
              </a:rPr>
              <a:t>quipe</a:t>
            </a:r>
            <a:r>
              <a:rPr kumimoji="0" lang="it-IT" sz="4000" b="1" i="0" u="none" strike="noStrike" kern="1200" cap="none" spc="0" normalizeH="0" baseline="0" noProof="0" dirty="0" smtClean="0">
                <a:ln>
                  <a:noFill/>
                </a:ln>
                <a:solidFill>
                  <a:srgbClr val="000000"/>
                </a:solidFill>
                <a:effectLst/>
                <a:uLnTx/>
                <a:uFillTx/>
                <a:latin typeface="Candara" charset="0"/>
                <a:ea typeface="ＭＳ Ｐゴシック" charset="0"/>
                <a:cs typeface="ＭＳ Ｐゴシック" charset="0"/>
              </a:rPr>
              <a:t> multidisciplinare</a:t>
            </a:r>
            <a:endParaRPr kumimoji="0" lang="it-IT" sz="4000" b="1" i="0" u="none" strike="noStrike" kern="1200" cap="none" spc="0" normalizeH="0" baseline="0" noProof="0" dirty="0">
              <a:ln>
                <a:noFill/>
              </a:ln>
              <a:solidFill>
                <a:srgbClr val="000000"/>
              </a:solidFill>
              <a:effectLst/>
              <a:uLnTx/>
              <a:uFillTx/>
              <a:latin typeface="Candara" charset="0"/>
              <a:ea typeface="ＭＳ Ｐゴシック" charset="0"/>
              <a:cs typeface="ＭＳ Ｐゴシック" charset="0"/>
            </a:endParaRPr>
          </a:p>
        </p:txBody>
      </p:sp>
      <p:sp>
        <p:nvSpPr>
          <p:cNvPr id="5" name="Freccia destra con strisce 4"/>
          <p:cNvSpPr/>
          <p:nvPr/>
        </p:nvSpPr>
        <p:spPr>
          <a:xfrm>
            <a:off x="8365815" y="2983283"/>
            <a:ext cx="1612684" cy="1169122"/>
          </a:xfrm>
          <a:prstGeom prst="stripedRightArrow">
            <a:avLst>
              <a:gd name="adj1" fmla="val 25757"/>
              <a:gd name="adj2" fmla="val 50000"/>
            </a:avLst>
          </a:prstGeom>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6" name="CasellaDiTesto 5"/>
          <p:cNvSpPr txBox="1"/>
          <p:nvPr/>
        </p:nvSpPr>
        <p:spPr>
          <a:xfrm>
            <a:off x="10079309" y="3343152"/>
            <a:ext cx="4858216" cy="3984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ts val="2000"/>
              </a:lnSpc>
              <a:spcBef>
                <a:spcPts val="0"/>
              </a:spcBef>
              <a:spcAft>
                <a:spcPts val="0"/>
              </a:spcAft>
              <a:buClrTx/>
              <a:buSzTx/>
              <a:buFontTx/>
              <a:buNone/>
              <a:tabLst/>
            </a:pPr>
            <a:r>
              <a:rPr kumimoji="0" lang="mr-IN" sz="3200" b="0" i="0" u="none" strike="noStrike" cap="none" spc="0" normalizeH="0" baseline="0" dirty="0" smtClean="0">
                <a:ln>
                  <a:noFill/>
                </a:ln>
                <a:solidFill>
                  <a:schemeClr val="tx2">
                    <a:lumMod val="75000"/>
                  </a:schemeClr>
                </a:solidFill>
                <a:effectLst/>
                <a:uFillTx/>
                <a:latin typeface="+mn-lt"/>
                <a:ea typeface="+mn-ea"/>
                <a:cs typeface="+mn-cs"/>
                <a:sym typeface="Candara"/>
              </a:rPr>
              <a:t>…</a:t>
            </a:r>
            <a:r>
              <a:rPr kumimoji="0" lang="it-IT" sz="3200" b="0" i="0" u="none" strike="noStrike" cap="none" spc="0" normalizeH="0" baseline="0" dirty="0" smtClean="0">
                <a:ln>
                  <a:noFill/>
                </a:ln>
                <a:solidFill>
                  <a:schemeClr val="tx2">
                    <a:lumMod val="75000"/>
                  </a:schemeClr>
                </a:solidFill>
                <a:effectLst/>
                <a:uFillTx/>
                <a:latin typeface="+mn-lt"/>
                <a:ea typeface="+mn-ea"/>
                <a:cs typeface="+mn-cs"/>
                <a:sym typeface="Candara"/>
              </a:rPr>
              <a:t>un esempio</a:t>
            </a:r>
            <a:r>
              <a:rPr kumimoji="0" lang="mr-IN" sz="3200" b="0" i="0" u="none" strike="noStrike" cap="none" spc="0" normalizeH="0" baseline="0" dirty="0" smtClean="0">
                <a:ln>
                  <a:noFill/>
                </a:ln>
                <a:solidFill>
                  <a:schemeClr val="tx2">
                    <a:lumMod val="75000"/>
                  </a:schemeClr>
                </a:solidFill>
                <a:effectLst/>
                <a:uFillTx/>
                <a:latin typeface="+mn-lt"/>
                <a:ea typeface="+mn-ea"/>
                <a:cs typeface="+mn-cs"/>
                <a:sym typeface="Candara"/>
              </a:rPr>
              <a:t>…</a:t>
            </a:r>
            <a:endParaRPr kumimoji="0" lang="it-IT" sz="3200" b="0" i="0" u="none" strike="noStrike" cap="none" spc="0" normalizeH="0" baseline="0" dirty="0">
              <a:ln>
                <a:noFill/>
              </a:ln>
              <a:solidFill>
                <a:schemeClr val="tx2">
                  <a:lumMod val="75000"/>
                </a:schemeClr>
              </a:solidFill>
              <a:effectLst/>
              <a:uFillTx/>
              <a:latin typeface="+mn-lt"/>
              <a:ea typeface="+mn-ea"/>
              <a:cs typeface="+mn-cs"/>
              <a:sym typeface="Candara"/>
            </a:endParaRPr>
          </a:p>
        </p:txBody>
      </p:sp>
      <p:sp>
        <p:nvSpPr>
          <p:cNvPr id="7" name="Segnaposto contenuto 2"/>
          <p:cNvSpPr>
            <a:spLocks noGrp="1"/>
          </p:cNvSpPr>
          <p:nvPr/>
        </p:nvSpPr>
        <p:spPr>
          <a:xfrm>
            <a:off x="557671" y="5986710"/>
            <a:ext cx="11889458" cy="2741828"/>
          </a:xfrm>
          <a:prstGeom prst="rect">
            <a:avLst/>
          </a:prstGeom>
          <a:ln w="76200" cmpd="sng">
            <a:solidFill>
              <a:srgbClr val="2DA2BF"/>
            </a:solidFill>
            <a:miter lim="400000"/>
          </a:ln>
          <a:extLst>
            <a:ext uri="{C572A759-6A51-4108-AA02-DFA0A04FC94B}">
              <ma14:wrappingTextBoxFlag xmlns:ma14="http://schemas.microsoft.com/office/mac/drawingml/2011/main" val="1"/>
            </a:ext>
          </a:extLst>
        </p:spPr>
        <p:txBody>
          <a:bodyPr lIns="0" tIns="0" rIns="0" bIns="0" anchor="t">
            <a:noAutofit/>
          </a:bodyPr>
          <a:lstStyle>
            <a:lvl1pPr marL="394990" indent="-394990" defTabSz="584021">
              <a:spcBef>
                <a:spcPts val="400"/>
              </a:spcBef>
              <a:buSzPct val="75000"/>
              <a:buChar char="•"/>
              <a:defRPr sz="3100">
                <a:latin typeface="+mn-lt"/>
                <a:ea typeface="+mn-ea"/>
                <a:cs typeface="+mn-cs"/>
                <a:sym typeface="Candara"/>
              </a:defRPr>
            </a:lvl1pPr>
            <a:lvl2pPr marL="839354" indent="-394990" defTabSz="584021">
              <a:spcBef>
                <a:spcPts val="400"/>
              </a:spcBef>
              <a:buSzPct val="75000"/>
              <a:buChar char="•"/>
              <a:defRPr sz="3100">
                <a:latin typeface="+mn-lt"/>
                <a:ea typeface="+mn-ea"/>
                <a:cs typeface="+mn-cs"/>
                <a:sym typeface="Candara"/>
              </a:defRPr>
            </a:lvl2pPr>
            <a:lvl3pPr marL="1283718" indent="-394990" defTabSz="584021">
              <a:spcBef>
                <a:spcPts val="400"/>
              </a:spcBef>
              <a:buSzPct val="75000"/>
              <a:buChar char="•"/>
              <a:defRPr sz="3100">
                <a:latin typeface="+mn-lt"/>
                <a:ea typeface="+mn-ea"/>
                <a:cs typeface="+mn-cs"/>
                <a:sym typeface="Candara"/>
              </a:defRPr>
            </a:lvl3pPr>
            <a:lvl4pPr marL="1728080" indent="-394990" defTabSz="584021">
              <a:spcBef>
                <a:spcPts val="400"/>
              </a:spcBef>
              <a:buSzPct val="75000"/>
              <a:buChar char="•"/>
              <a:defRPr sz="3100">
                <a:latin typeface="+mn-lt"/>
                <a:ea typeface="+mn-ea"/>
                <a:cs typeface="+mn-cs"/>
                <a:sym typeface="Candara"/>
              </a:defRPr>
            </a:lvl4pPr>
            <a:lvl5pPr marL="2172443" indent="-394990" defTabSz="584021">
              <a:spcBef>
                <a:spcPts val="400"/>
              </a:spcBef>
              <a:buSzPct val="75000"/>
              <a:buChar char="•"/>
              <a:defRPr sz="3100">
                <a:latin typeface="+mn-lt"/>
                <a:ea typeface="+mn-ea"/>
                <a:cs typeface="+mn-cs"/>
                <a:sym typeface="Candara"/>
              </a:defRPr>
            </a:lvl5pPr>
            <a:lvl6pPr marL="2616808" indent="-394990" defTabSz="584021">
              <a:spcBef>
                <a:spcPts val="400"/>
              </a:spcBef>
              <a:buSzPct val="75000"/>
              <a:buChar char="•"/>
              <a:defRPr sz="3100">
                <a:latin typeface="+mn-lt"/>
                <a:ea typeface="+mn-ea"/>
                <a:cs typeface="+mn-cs"/>
                <a:sym typeface="Candara"/>
              </a:defRPr>
            </a:lvl6pPr>
            <a:lvl7pPr marL="3061170" indent="-394990" defTabSz="584021">
              <a:spcBef>
                <a:spcPts val="400"/>
              </a:spcBef>
              <a:buSzPct val="75000"/>
              <a:buChar char="•"/>
              <a:defRPr sz="3100">
                <a:latin typeface="+mn-lt"/>
                <a:ea typeface="+mn-ea"/>
                <a:cs typeface="+mn-cs"/>
                <a:sym typeface="Candara"/>
              </a:defRPr>
            </a:lvl7pPr>
            <a:lvl8pPr marL="3505535" indent="-394990" defTabSz="584021">
              <a:spcBef>
                <a:spcPts val="400"/>
              </a:spcBef>
              <a:buSzPct val="75000"/>
              <a:buChar char="•"/>
              <a:defRPr sz="3100">
                <a:latin typeface="+mn-lt"/>
                <a:ea typeface="+mn-ea"/>
                <a:cs typeface="+mn-cs"/>
                <a:sym typeface="Candara"/>
              </a:defRPr>
            </a:lvl8pPr>
            <a:lvl9pPr marL="3949899" indent="-394990" defTabSz="584021">
              <a:spcBef>
                <a:spcPts val="400"/>
              </a:spcBef>
              <a:buSzPct val="75000"/>
              <a:buChar char="•"/>
              <a:defRPr sz="3100">
                <a:latin typeface="+mn-lt"/>
                <a:ea typeface="+mn-ea"/>
                <a:cs typeface="+mn-cs"/>
                <a:sym typeface="Candara"/>
              </a:defRPr>
            </a:lvl9pPr>
          </a:lstStyle>
          <a:p>
            <a:pPr marL="324000" indent="0">
              <a:lnSpc>
                <a:spcPts val="3400"/>
              </a:lnSpc>
              <a:buNone/>
            </a:pPr>
            <a:r>
              <a:rPr lang="it-IT" sz="2800" dirty="0" smtClean="0">
                <a:solidFill>
                  <a:srgbClr val="3E4247"/>
                </a:solidFill>
                <a:latin typeface="Candara"/>
                <a:cs typeface="Candara"/>
              </a:rPr>
              <a:t>“Grazie alle frequenti riunioni di équipe, </a:t>
            </a:r>
            <a:r>
              <a:rPr lang="it-IT" sz="2800" dirty="0" smtClean="0">
                <a:solidFill>
                  <a:srgbClr val="3E4247"/>
                </a:solidFill>
                <a:latin typeface="Candara"/>
                <a:cs typeface="Candara"/>
              </a:rPr>
              <a:t>gli operatori servizi </a:t>
            </a:r>
            <a:r>
              <a:rPr lang="it-IT" sz="2800" dirty="0" smtClean="0">
                <a:solidFill>
                  <a:srgbClr val="3E4247"/>
                </a:solidFill>
                <a:latin typeface="Candara"/>
                <a:cs typeface="Candara"/>
              </a:rPr>
              <a:t>che ruotano attorno a </a:t>
            </a:r>
            <a:r>
              <a:rPr lang="it-IT" sz="2800" dirty="0" err="1" smtClean="0">
                <a:solidFill>
                  <a:srgbClr val="3E4247"/>
                </a:solidFill>
                <a:latin typeface="Candara"/>
                <a:cs typeface="Candara"/>
              </a:rPr>
              <a:t>J</a:t>
            </a:r>
            <a:r>
              <a:rPr lang="it-IT" sz="2800" dirty="0" smtClean="0">
                <a:solidFill>
                  <a:srgbClr val="3E4247"/>
                </a:solidFill>
                <a:latin typeface="Candara"/>
                <a:cs typeface="Candara"/>
              </a:rPr>
              <a:t>., 6 anni, e alla sua famiglia si incontrano e </a:t>
            </a:r>
            <a:r>
              <a:rPr lang="it-IT" sz="2800" dirty="0" smtClean="0">
                <a:solidFill>
                  <a:srgbClr val="3E4247"/>
                </a:solidFill>
                <a:latin typeface="Candara"/>
                <a:cs typeface="Candara"/>
              </a:rPr>
              <a:t>confrontano, </a:t>
            </a:r>
            <a:r>
              <a:rPr lang="it-IT" sz="2800" dirty="0" smtClean="0">
                <a:solidFill>
                  <a:srgbClr val="3E4247"/>
                </a:solidFill>
                <a:latin typeface="Candara"/>
                <a:cs typeface="Candara"/>
              </a:rPr>
              <a:t>le informazioni raccolte vengono condivise in presenza dei genitori. Quando è cambiato l’educatore domiciliare, è stata la mamma di </a:t>
            </a:r>
            <a:r>
              <a:rPr lang="it-IT" sz="2800" dirty="0" err="1" smtClean="0">
                <a:solidFill>
                  <a:srgbClr val="3E4247"/>
                </a:solidFill>
                <a:latin typeface="Candara"/>
                <a:cs typeface="Candara"/>
              </a:rPr>
              <a:t>J</a:t>
            </a:r>
            <a:r>
              <a:rPr lang="it-IT" sz="2800" dirty="0" smtClean="0">
                <a:solidFill>
                  <a:srgbClr val="3E4247"/>
                </a:solidFill>
                <a:latin typeface="Candara"/>
                <a:cs typeface="Candara"/>
              </a:rPr>
              <a:t>. a prendersi carico di trasmettere le informazioni condivise e contenute nel Triangolo di </a:t>
            </a:r>
            <a:r>
              <a:rPr lang="it-IT" sz="2800" dirty="0" err="1" smtClean="0">
                <a:solidFill>
                  <a:srgbClr val="3E4247"/>
                </a:solidFill>
                <a:latin typeface="Candara"/>
                <a:cs typeface="Candara"/>
              </a:rPr>
              <a:t>J</a:t>
            </a:r>
            <a:r>
              <a:rPr lang="it-IT" sz="2800" dirty="0" smtClean="0">
                <a:solidFill>
                  <a:srgbClr val="3E4247"/>
                </a:solidFill>
                <a:latin typeface="Candara"/>
                <a:cs typeface="Candara"/>
              </a:rPr>
              <a:t>. al nuovo educatore domiciliare”.</a:t>
            </a:r>
            <a:endParaRPr lang="it-IT" sz="2800" dirty="0">
              <a:solidFill>
                <a:srgbClr val="3E4247"/>
              </a:solidFill>
              <a:latin typeface="Candara"/>
              <a:cs typeface="Candara"/>
            </a:endParaRPr>
          </a:p>
        </p:txBody>
      </p:sp>
    </p:spTree>
    <p:extLst>
      <p:ext uri="{BB962C8B-B14F-4D97-AF65-F5344CB8AC3E}">
        <p14:creationId xmlns:p14="http://schemas.microsoft.com/office/powerpoint/2010/main" val="232825690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en-GB"/>
          </a:p>
        </p:txBody>
      </p:sp>
      <p:sp>
        <p:nvSpPr>
          <p:cNvPr id="6" name="Segnaposto contenuto 5"/>
          <p:cNvSpPr>
            <a:spLocks noGrp="1"/>
          </p:cNvSpPr>
          <p:nvPr>
            <p:ph sz="half" idx="2"/>
          </p:nvPr>
        </p:nvSpPr>
        <p:spPr/>
        <p:txBody>
          <a:bodyPr/>
          <a:lstStyle/>
          <a:p>
            <a:endParaRPr lang="en-GB"/>
          </a:p>
        </p:txBody>
      </p:sp>
      <p:pic>
        <p:nvPicPr>
          <p:cNvPr id="7" name="Segnaposto contenuto 6">
            <a:extLst>
              <a:ext uri="{FF2B5EF4-FFF2-40B4-BE49-F238E27FC236}">
                <a16:creationId xmlns="" xmlns:a16="http://schemas.microsoft.com/office/drawing/2014/main" id="{AE0CB948-080A-4816-9120-E0AC1BAE1627}"/>
              </a:ext>
            </a:extLst>
          </p:cNvPr>
          <p:cNvPicPr>
            <a:picLocks noGrp="1" noChangeAspect="1"/>
          </p:cNvPicPr>
          <p:nvPr>
            <p:ph sz="half" idx="1"/>
          </p:nvPr>
        </p:nvPicPr>
        <p:blipFill>
          <a:blip r:embed="rId2"/>
          <a:srcRect l="-14119" r="-14119"/>
          <a:stretch>
            <a:fillRect/>
          </a:stretch>
        </p:blipFill>
        <p:spPr>
          <a:xfrm>
            <a:off x="-183812" y="444500"/>
            <a:ext cx="7224292" cy="8118475"/>
          </a:xfrm>
          <a:prstGeom prst="rect">
            <a:avLst/>
          </a:prstGeom>
        </p:spPr>
      </p:pic>
    </p:spTree>
    <p:extLst>
      <p:ext uri="{BB962C8B-B14F-4D97-AF65-F5344CB8AC3E}">
        <p14:creationId xmlns:p14="http://schemas.microsoft.com/office/powerpoint/2010/main" val="2248730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34469" y="-63429"/>
            <a:ext cx="12064844" cy="10382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3600" b="0" i="0" u="none" strike="noStrike" cap="none" spc="0" normalizeH="0" baseline="0" dirty="0" smtClean="0">
              <a:ln>
                <a:noFill/>
              </a:ln>
              <a:solidFill>
                <a:srgbClr val="FF6600"/>
              </a:solidFill>
              <a:effectLst/>
              <a:uFillTx/>
              <a:sym typeface="Candara"/>
            </a:endParaRPr>
          </a:p>
          <a:p>
            <a:pPr marL="0" marR="0" indent="0" algn="ctr" defTabSz="584200" rtl="0" fontAlgn="auto" latinLnBrk="1"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FF6600"/>
                </a:solidFill>
                <a:effectLst/>
                <a:uFillTx/>
                <a:sym typeface="Candara"/>
              </a:rPr>
              <a:t>Un </a:t>
            </a:r>
            <a:r>
              <a:rPr kumimoji="0" lang="en-GB" sz="3600" b="0" i="0" u="none" strike="noStrike" cap="none" spc="0" normalizeH="0" baseline="0" dirty="0" err="1" smtClean="0">
                <a:ln>
                  <a:noFill/>
                </a:ln>
                <a:solidFill>
                  <a:srgbClr val="FF6600"/>
                </a:solidFill>
                <a:effectLst/>
                <a:uFillTx/>
                <a:sym typeface="Candara"/>
              </a:rPr>
              <a:t>progetto</a:t>
            </a:r>
            <a:r>
              <a:rPr kumimoji="0" lang="en-GB" sz="3600" b="0" i="0" u="none" strike="noStrike" cap="none" spc="0" normalizeH="0" baseline="0" dirty="0" smtClean="0">
                <a:ln>
                  <a:noFill/>
                </a:ln>
                <a:solidFill>
                  <a:srgbClr val="FF6600"/>
                </a:solidFill>
                <a:effectLst/>
                <a:uFillTx/>
                <a:sym typeface="Candara"/>
              </a:rPr>
              <a:t> per </a:t>
            </a:r>
            <a:r>
              <a:rPr kumimoji="0" lang="en-GB" sz="3600" b="0" i="0" u="none" strike="noStrike" cap="none" spc="0" normalizeH="0" baseline="0" dirty="0" err="1" smtClean="0">
                <a:ln>
                  <a:noFill/>
                </a:ln>
                <a:solidFill>
                  <a:srgbClr val="FF6600"/>
                </a:solidFill>
                <a:effectLst/>
                <a:uFillTx/>
                <a:sym typeface="Candara"/>
              </a:rPr>
              <a:t>ogni</a:t>
            </a:r>
            <a:r>
              <a:rPr kumimoji="0" lang="en-GB" sz="3600" b="0" i="0" u="none" strike="noStrike" cap="none" spc="0" normalizeH="0" dirty="0" smtClean="0">
                <a:ln>
                  <a:noFill/>
                </a:ln>
                <a:solidFill>
                  <a:srgbClr val="FF6600"/>
                </a:solidFill>
                <a:effectLst/>
                <a:uFillTx/>
                <a:sym typeface="Candara"/>
              </a:rPr>
              <a:t> bambino </a:t>
            </a:r>
            <a:r>
              <a:rPr kumimoji="0" lang="en-GB" sz="3600" b="0" i="0" u="none" strike="noStrike" cap="none" spc="0" normalizeH="0" dirty="0" smtClean="0">
                <a:ln>
                  <a:noFill/>
                </a:ln>
                <a:solidFill>
                  <a:srgbClr val="151618"/>
                </a:solidFill>
                <a:effectLst/>
                <a:uFillTx/>
                <a:sym typeface="Candara"/>
              </a:rPr>
              <a:t>(330</a:t>
            </a:r>
            <a:r>
              <a:rPr kumimoji="0" lang="en-GB" sz="3600" b="0" i="0" u="none" strike="noStrike" cap="none" spc="0" normalizeH="0" dirty="0" smtClean="0">
                <a:ln>
                  <a:noFill/>
                </a:ln>
                <a:solidFill>
                  <a:srgbClr val="151618"/>
                </a:solidFill>
                <a:effectLst/>
                <a:uFillTx/>
                <a:sym typeface="Candara"/>
              </a:rPr>
              <a:t>)</a:t>
            </a:r>
          </a:p>
          <a:p>
            <a:pPr marL="0" marR="0" indent="0" algn="ctr" defTabSz="584200" rtl="0" fontAlgn="auto" latinLnBrk="1" hangingPunct="0">
              <a:lnSpc>
                <a:spcPct val="100000"/>
              </a:lnSpc>
              <a:spcBef>
                <a:spcPts val="0"/>
              </a:spcBef>
              <a:spcAft>
                <a:spcPts val="0"/>
              </a:spcAft>
              <a:buClrTx/>
              <a:buSzTx/>
              <a:buFontTx/>
              <a:buNone/>
              <a:tabLst/>
            </a:pPr>
            <a:r>
              <a:rPr lang="en-GB" sz="3600" dirty="0" smtClean="0">
                <a:solidFill>
                  <a:srgbClr val="151618"/>
                </a:solidFill>
              </a:rPr>
              <a:t>(PPE)</a:t>
            </a:r>
            <a:endParaRPr kumimoji="0" lang="en-GB" sz="3600" b="0" i="0" u="none" strike="noStrike" cap="none" spc="0" normalizeH="0" dirty="0" smtClean="0">
              <a:ln>
                <a:noFill/>
              </a:ln>
              <a:solidFill>
                <a:srgbClr val="151618"/>
              </a:solidFill>
              <a:effectLst/>
              <a:uFillTx/>
              <a:sym typeface="Candara"/>
            </a:endParaRPr>
          </a:p>
          <a:p>
            <a:pPr algn="l" rtl="0" latinLnBrk="1" hangingPunct="0">
              <a:lnSpc>
                <a:spcPct val="100000"/>
              </a:lnSpc>
            </a:pPr>
            <a:r>
              <a:rPr lang="it-IT" sz="2800" dirty="0" smtClean="0">
                <a:solidFill>
                  <a:srgbClr val="151618"/>
                </a:solidFill>
              </a:rPr>
              <a:t>“</a:t>
            </a:r>
            <a:r>
              <a:rPr lang="it-IT" sz="2800" dirty="0" smtClean="0">
                <a:solidFill>
                  <a:srgbClr val="151618"/>
                </a:solidFill>
              </a:rPr>
              <a:t>Le </a:t>
            </a:r>
            <a:r>
              <a:rPr lang="it-IT" sz="2800" dirty="0">
                <a:solidFill>
                  <a:srgbClr val="151618"/>
                </a:solidFill>
              </a:rPr>
              <a:t>azioni attraverso cui si analizza e si costruisce la risposta ai bisogni del </a:t>
            </a:r>
            <a:endParaRPr lang="it-IT" sz="2800" dirty="0" smtClean="0">
              <a:solidFill>
                <a:srgbClr val="151618"/>
              </a:solidFill>
            </a:endParaRPr>
          </a:p>
          <a:p>
            <a:pPr algn="l" rtl="0" latinLnBrk="1" hangingPunct="0">
              <a:lnSpc>
                <a:spcPct val="100000"/>
              </a:lnSpc>
            </a:pPr>
            <a:r>
              <a:rPr lang="it-IT" sz="2800" dirty="0" smtClean="0">
                <a:solidFill>
                  <a:srgbClr val="151618"/>
                </a:solidFill>
              </a:rPr>
              <a:t>bambino </a:t>
            </a:r>
            <a:r>
              <a:rPr lang="it-IT" sz="2800" dirty="0">
                <a:solidFill>
                  <a:srgbClr val="151618"/>
                </a:solidFill>
              </a:rPr>
              <a:t>sono organizzate all’interno del Progetto del bambino, </a:t>
            </a:r>
            <a:r>
              <a:rPr lang="it-IT" sz="2800" dirty="0" smtClean="0">
                <a:solidFill>
                  <a:srgbClr val="151618"/>
                </a:solidFill>
              </a:rPr>
              <a:t>definito </a:t>
            </a:r>
          </a:p>
          <a:p>
            <a:pPr algn="l" rtl="0" latinLnBrk="1" hangingPunct="0">
              <a:lnSpc>
                <a:spcPct val="100000"/>
              </a:lnSpc>
            </a:pPr>
            <a:r>
              <a:rPr lang="it-IT" sz="2800" b="1" dirty="0" smtClean="0">
                <a:solidFill>
                  <a:srgbClr val="FD8003"/>
                </a:solidFill>
              </a:rPr>
              <a:t>Progetto </a:t>
            </a:r>
            <a:r>
              <a:rPr lang="it-IT" sz="2800" b="1" dirty="0">
                <a:solidFill>
                  <a:srgbClr val="FD8003"/>
                </a:solidFill>
              </a:rPr>
              <a:t>Quadro</a:t>
            </a:r>
            <a:r>
              <a:rPr lang="it-IT" sz="2800" dirty="0">
                <a:solidFill>
                  <a:srgbClr val="151618"/>
                </a:solidFill>
              </a:rPr>
              <a:t>. </a:t>
            </a:r>
            <a:endParaRPr lang="it-IT" sz="2800" dirty="0" smtClean="0">
              <a:solidFill>
                <a:srgbClr val="151618"/>
              </a:solidFill>
            </a:endParaRPr>
          </a:p>
          <a:p>
            <a:pPr algn="l" rtl="0" latinLnBrk="1" hangingPunct="0">
              <a:lnSpc>
                <a:spcPct val="100000"/>
              </a:lnSpc>
            </a:pPr>
            <a:r>
              <a:rPr lang="it-IT" sz="2800" dirty="0" smtClean="0">
                <a:solidFill>
                  <a:srgbClr val="151618"/>
                </a:solidFill>
              </a:rPr>
              <a:t>Attraverso </a:t>
            </a:r>
            <a:r>
              <a:rPr lang="it-IT" sz="2800" dirty="0">
                <a:solidFill>
                  <a:srgbClr val="151618"/>
                </a:solidFill>
              </a:rPr>
              <a:t>di esso si costruisce un accordo tra tutti gli attori interessati al </a:t>
            </a:r>
            <a:endParaRPr lang="it-IT" sz="2800" dirty="0" smtClean="0">
              <a:solidFill>
                <a:srgbClr val="151618"/>
              </a:solidFill>
            </a:endParaRPr>
          </a:p>
          <a:p>
            <a:pPr algn="l" rtl="0" latinLnBrk="1" hangingPunct="0">
              <a:lnSpc>
                <a:spcPct val="100000"/>
              </a:lnSpc>
            </a:pPr>
            <a:r>
              <a:rPr lang="it-IT" sz="2800" dirty="0" smtClean="0">
                <a:solidFill>
                  <a:srgbClr val="151618"/>
                </a:solidFill>
              </a:rPr>
              <a:t>pieno </a:t>
            </a:r>
            <a:r>
              <a:rPr lang="it-IT" sz="2800" dirty="0">
                <a:solidFill>
                  <a:srgbClr val="151618"/>
                </a:solidFill>
              </a:rPr>
              <a:t>sviluppo del bambino (famiglia, professionisti e altre persone </a:t>
            </a:r>
            <a:endParaRPr lang="it-IT" sz="2800" dirty="0" smtClean="0">
              <a:solidFill>
                <a:srgbClr val="151618"/>
              </a:solidFill>
            </a:endParaRPr>
          </a:p>
          <a:p>
            <a:pPr algn="l" rtl="0" latinLnBrk="1" hangingPunct="0">
              <a:lnSpc>
                <a:spcPct val="100000"/>
              </a:lnSpc>
            </a:pPr>
            <a:r>
              <a:rPr lang="it-IT" sz="2800" dirty="0" smtClean="0">
                <a:solidFill>
                  <a:srgbClr val="151618"/>
                </a:solidFill>
              </a:rPr>
              <a:t>coinvolte</a:t>
            </a:r>
            <a:r>
              <a:rPr lang="it-IT" sz="2800" dirty="0">
                <a:solidFill>
                  <a:srgbClr val="151618"/>
                </a:solidFill>
              </a:rPr>
              <a:t>) circa i bisogni evolutivi cui rispondere e gli interventi necessari </a:t>
            </a:r>
            <a:endParaRPr lang="it-IT" sz="2800" dirty="0" smtClean="0">
              <a:solidFill>
                <a:srgbClr val="151618"/>
              </a:solidFill>
            </a:endParaRPr>
          </a:p>
          <a:p>
            <a:pPr algn="l" rtl="0" latinLnBrk="1" hangingPunct="0">
              <a:lnSpc>
                <a:spcPct val="100000"/>
              </a:lnSpc>
            </a:pPr>
            <a:r>
              <a:rPr lang="it-IT" sz="2800" dirty="0" smtClean="0">
                <a:solidFill>
                  <a:srgbClr val="151618"/>
                </a:solidFill>
              </a:rPr>
              <a:t>per </a:t>
            </a:r>
            <a:r>
              <a:rPr lang="it-IT" sz="2800" dirty="0">
                <a:solidFill>
                  <a:srgbClr val="151618"/>
                </a:solidFill>
              </a:rPr>
              <a:t>la realizzazione collettiva di tale risposta. </a:t>
            </a:r>
            <a:endParaRPr lang="it-IT" sz="2800" dirty="0" smtClean="0">
              <a:solidFill>
                <a:srgbClr val="151618"/>
              </a:solidFill>
            </a:endParaRPr>
          </a:p>
          <a:p>
            <a:pPr algn="l" rtl="0" latinLnBrk="1" hangingPunct="0">
              <a:lnSpc>
                <a:spcPct val="100000"/>
              </a:lnSpc>
            </a:pPr>
            <a:r>
              <a:rPr lang="it-IT" sz="2800" dirty="0" smtClean="0">
                <a:solidFill>
                  <a:srgbClr val="151618"/>
                </a:solidFill>
              </a:rPr>
              <a:t>Il </a:t>
            </a:r>
            <a:r>
              <a:rPr lang="it-IT" sz="2800" dirty="0">
                <a:solidFill>
                  <a:srgbClr val="151618"/>
                </a:solidFill>
              </a:rPr>
              <a:t>Progetto Quadro contiene una parte descrittiva approfondita, detta </a:t>
            </a:r>
            <a:endParaRPr lang="it-IT" sz="2800" dirty="0" smtClean="0">
              <a:solidFill>
                <a:srgbClr val="151618"/>
              </a:solidFill>
            </a:endParaRPr>
          </a:p>
          <a:p>
            <a:pPr algn="l" rtl="0" latinLnBrk="1" hangingPunct="0">
              <a:lnSpc>
                <a:spcPct val="100000"/>
              </a:lnSpc>
            </a:pPr>
            <a:r>
              <a:rPr lang="it-IT" sz="2800" dirty="0" smtClean="0">
                <a:solidFill>
                  <a:srgbClr val="151618"/>
                </a:solidFill>
              </a:rPr>
              <a:t>anche </a:t>
            </a:r>
            <a:r>
              <a:rPr lang="it-IT" sz="2800" dirty="0">
                <a:solidFill>
                  <a:srgbClr val="151618"/>
                </a:solidFill>
              </a:rPr>
              <a:t>“analisi della situazione del bambino e della sua famiglia”, che rileva i </a:t>
            </a:r>
            <a:endParaRPr lang="it-IT" sz="2800" dirty="0" smtClean="0">
              <a:solidFill>
                <a:srgbClr val="151618"/>
              </a:solidFill>
            </a:endParaRPr>
          </a:p>
          <a:p>
            <a:pPr algn="l" rtl="0" latinLnBrk="1" hangingPunct="0">
              <a:lnSpc>
                <a:spcPct val="100000"/>
              </a:lnSpc>
            </a:pPr>
            <a:r>
              <a:rPr lang="it-IT" sz="2800" dirty="0" smtClean="0">
                <a:solidFill>
                  <a:srgbClr val="151618"/>
                </a:solidFill>
              </a:rPr>
              <a:t>punti </a:t>
            </a:r>
            <a:r>
              <a:rPr lang="it-IT" sz="2800" dirty="0">
                <a:solidFill>
                  <a:srgbClr val="151618"/>
                </a:solidFill>
              </a:rPr>
              <a:t>di forza e gli elementi di preoccupazione rispetto alla specifica </a:t>
            </a:r>
            <a:endParaRPr lang="it-IT" sz="2800" dirty="0" smtClean="0">
              <a:solidFill>
                <a:srgbClr val="151618"/>
              </a:solidFill>
            </a:endParaRPr>
          </a:p>
          <a:p>
            <a:pPr algn="l" rtl="0" latinLnBrk="1" hangingPunct="0">
              <a:lnSpc>
                <a:spcPct val="100000"/>
              </a:lnSpc>
            </a:pPr>
            <a:r>
              <a:rPr lang="it-IT" sz="2800" dirty="0" smtClean="0">
                <a:solidFill>
                  <a:srgbClr val="151618"/>
                </a:solidFill>
              </a:rPr>
              <a:t>situazione</a:t>
            </a:r>
            <a:r>
              <a:rPr lang="it-IT" sz="2800" dirty="0">
                <a:solidFill>
                  <a:srgbClr val="151618"/>
                </a:solidFill>
              </a:rPr>
              <a:t>, secondo le dimensioni del Mondo del Bambino</a:t>
            </a:r>
            <a:r>
              <a:rPr lang="it-IT" sz="2800" dirty="0" smtClean="0">
                <a:solidFill>
                  <a:srgbClr val="151618"/>
                </a:solidFill>
              </a:rPr>
              <a:t>.</a:t>
            </a:r>
          </a:p>
          <a:p>
            <a:pPr algn="l" rtl="0" latinLnBrk="1" hangingPunct="0">
              <a:lnSpc>
                <a:spcPct val="100000"/>
              </a:lnSpc>
            </a:pPr>
            <a:r>
              <a:rPr lang="it-IT" sz="2800" dirty="0" smtClean="0">
                <a:solidFill>
                  <a:srgbClr val="151618"/>
                </a:solidFill>
              </a:rPr>
              <a:t> </a:t>
            </a:r>
            <a:r>
              <a:rPr lang="it-IT" sz="2800" dirty="0">
                <a:solidFill>
                  <a:srgbClr val="151618"/>
                </a:solidFill>
              </a:rPr>
              <a:t>Tale comprensione è costruita a partire dalle voci del bambino e dei suoi </a:t>
            </a:r>
            <a:endParaRPr lang="it-IT" sz="2800" dirty="0" smtClean="0">
              <a:solidFill>
                <a:srgbClr val="151618"/>
              </a:solidFill>
            </a:endParaRPr>
          </a:p>
          <a:p>
            <a:pPr algn="l" rtl="0" latinLnBrk="1" hangingPunct="0">
              <a:lnSpc>
                <a:spcPct val="100000"/>
              </a:lnSpc>
            </a:pPr>
            <a:r>
              <a:rPr lang="it-IT" sz="2800" dirty="0" smtClean="0">
                <a:solidFill>
                  <a:schemeClr val="tx2">
                    <a:lumMod val="10000"/>
                  </a:schemeClr>
                </a:solidFill>
              </a:rPr>
              <a:t>genitori</a:t>
            </a:r>
            <a:r>
              <a:rPr lang="it-IT" sz="2800" dirty="0">
                <a:solidFill>
                  <a:schemeClr val="tx2">
                    <a:lumMod val="10000"/>
                  </a:schemeClr>
                </a:solidFill>
              </a:rPr>
              <a:t>, dei professionisti e di tutte le persone che prendono parte al </a:t>
            </a:r>
            <a:endParaRPr lang="it-IT" sz="2800" dirty="0" smtClean="0">
              <a:solidFill>
                <a:schemeClr val="tx2">
                  <a:lumMod val="10000"/>
                </a:schemeClr>
              </a:solidFill>
            </a:endParaRPr>
          </a:p>
          <a:p>
            <a:pPr algn="l" rtl="0" latinLnBrk="1" hangingPunct="0">
              <a:lnSpc>
                <a:spcPct val="100000"/>
              </a:lnSpc>
            </a:pPr>
            <a:r>
              <a:rPr lang="it-IT" sz="2800" dirty="0" smtClean="0">
                <a:solidFill>
                  <a:schemeClr val="tx2">
                    <a:lumMod val="10000"/>
                  </a:schemeClr>
                </a:solidFill>
              </a:rPr>
              <a:t>percorso </a:t>
            </a:r>
            <a:r>
              <a:rPr lang="it-IT" sz="2800" dirty="0">
                <a:solidFill>
                  <a:schemeClr val="tx2">
                    <a:lumMod val="10000"/>
                  </a:schemeClr>
                </a:solidFill>
              </a:rPr>
              <a:t>di </a:t>
            </a:r>
            <a:r>
              <a:rPr lang="it-IT" sz="2800" dirty="0" smtClean="0">
                <a:solidFill>
                  <a:schemeClr val="tx2">
                    <a:lumMod val="10000"/>
                  </a:schemeClr>
                </a:solidFill>
              </a:rPr>
              <a:t>accompagnamento”. </a:t>
            </a:r>
          </a:p>
          <a:p>
            <a:pPr>
              <a:lnSpc>
                <a:spcPct val="100000"/>
              </a:lnSpc>
            </a:pPr>
            <a:r>
              <a:rPr lang="it-IT" sz="2400" b="1" i="1" dirty="0">
                <a:solidFill>
                  <a:schemeClr val="tx2">
                    <a:lumMod val="10000"/>
                  </a:schemeClr>
                </a:solidFill>
              </a:rPr>
              <a:t>Azione/Indicazione operativa </a:t>
            </a:r>
            <a:r>
              <a:rPr lang="it-IT" sz="2400" b="1" i="1" dirty="0" smtClean="0">
                <a:solidFill>
                  <a:schemeClr val="tx2">
                    <a:lumMod val="10000"/>
                  </a:schemeClr>
                </a:solidFill>
              </a:rPr>
              <a:t>5 e 6</a:t>
            </a:r>
            <a:endParaRPr lang="it-IT" sz="2400" b="1" i="1" dirty="0">
              <a:solidFill>
                <a:schemeClr val="tx2">
                  <a:lumMod val="10000"/>
                </a:schemeClr>
              </a:solidFill>
            </a:endParaRPr>
          </a:p>
          <a:p>
            <a:pPr>
              <a:lnSpc>
                <a:spcPct val="100000"/>
              </a:lnSpc>
            </a:pPr>
            <a:r>
              <a:rPr lang="it-IT" sz="2400" dirty="0">
                <a:solidFill>
                  <a:schemeClr val="tx2">
                    <a:lumMod val="10000"/>
                  </a:schemeClr>
                </a:solidFill>
              </a:rPr>
              <a:t>Il </a:t>
            </a:r>
            <a:r>
              <a:rPr lang="it-IT" sz="2400" dirty="0" smtClean="0">
                <a:solidFill>
                  <a:schemeClr val="tx2">
                    <a:lumMod val="10000"/>
                  </a:schemeClr>
                </a:solidFill>
              </a:rPr>
              <a:t>P. </a:t>
            </a:r>
            <a:r>
              <a:rPr lang="it-IT" sz="2400" dirty="0" err="1" smtClean="0">
                <a:solidFill>
                  <a:schemeClr val="tx2">
                    <a:lumMod val="10000"/>
                  </a:schemeClr>
                </a:solidFill>
              </a:rPr>
              <a:t>Q</a:t>
            </a:r>
            <a:r>
              <a:rPr lang="it-IT" sz="2400" dirty="0" smtClean="0">
                <a:solidFill>
                  <a:schemeClr val="tx2">
                    <a:lumMod val="10000"/>
                  </a:schemeClr>
                </a:solidFill>
              </a:rPr>
              <a:t>. </a:t>
            </a:r>
            <a:r>
              <a:rPr lang="it-IT" sz="2400" dirty="0">
                <a:solidFill>
                  <a:schemeClr val="tx2">
                    <a:lumMod val="10000"/>
                  </a:schemeClr>
                </a:solidFill>
              </a:rPr>
              <a:t>è un documento unico e strutturato che contiene l’analisi della  </a:t>
            </a:r>
            <a:r>
              <a:rPr lang="it-IT" sz="2400" dirty="0" smtClean="0">
                <a:solidFill>
                  <a:schemeClr val="tx2">
                    <a:lumMod val="10000"/>
                  </a:schemeClr>
                </a:solidFill>
              </a:rPr>
              <a:t>situazione </a:t>
            </a:r>
            <a:r>
              <a:rPr lang="it-IT" sz="2400" dirty="0">
                <a:solidFill>
                  <a:schemeClr val="tx2">
                    <a:lumMod val="10000"/>
                  </a:schemeClr>
                </a:solidFill>
              </a:rPr>
              <a:t>e la </a:t>
            </a:r>
            <a:endParaRPr lang="it-IT" sz="2400" dirty="0" smtClean="0">
              <a:solidFill>
                <a:schemeClr val="tx2">
                  <a:lumMod val="10000"/>
                </a:schemeClr>
              </a:solidFill>
            </a:endParaRPr>
          </a:p>
          <a:p>
            <a:pPr>
              <a:lnSpc>
                <a:spcPct val="100000"/>
              </a:lnSpc>
            </a:pPr>
            <a:r>
              <a:rPr lang="it-IT" sz="2400" dirty="0" smtClean="0">
                <a:solidFill>
                  <a:schemeClr val="tx2">
                    <a:lumMod val="10000"/>
                  </a:schemeClr>
                </a:solidFill>
              </a:rPr>
              <a:t>progettazione </a:t>
            </a:r>
            <a:r>
              <a:rPr lang="it-IT" sz="2400" dirty="0">
                <a:solidFill>
                  <a:schemeClr val="tx2">
                    <a:lumMod val="10000"/>
                  </a:schemeClr>
                </a:solidFill>
              </a:rPr>
              <a:t>degli interventi a favore del bambino,  </a:t>
            </a:r>
            <a:r>
              <a:rPr lang="it-IT" sz="2400" dirty="0" smtClean="0">
                <a:solidFill>
                  <a:schemeClr val="tx2">
                    <a:lumMod val="10000"/>
                  </a:schemeClr>
                </a:solidFill>
              </a:rPr>
              <a:t>delle </a:t>
            </a:r>
            <a:r>
              <a:rPr lang="it-IT" sz="2400" dirty="0">
                <a:solidFill>
                  <a:schemeClr val="tx2">
                    <a:lumMod val="10000"/>
                  </a:schemeClr>
                </a:solidFill>
              </a:rPr>
              <a:t>sue figure parentali e del suo </a:t>
            </a:r>
            <a:endParaRPr lang="it-IT" sz="2400" dirty="0" smtClean="0">
              <a:solidFill>
                <a:schemeClr val="tx2">
                  <a:lumMod val="10000"/>
                </a:schemeClr>
              </a:solidFill>
            </a:endParaRPr>
          </a:p>
          <a:p>
            <a:pPr>
              <a:lnSpc>
                <a:spcPct val="100000"/>
              </a:lnSpc>
            </a:pPr>
            <a:r>
              <a:rPr lang="it-IT" sz="2400" dirty="0" smtClean="0">
                <a:solidFill>
                  <a:schemeClr val="tx2">
                    <a:lumMod val="10000"/>
                  </a:schemeClr>
                </a:solidFill>
              </a:rPr>
              <a:t>ambiente </a:t>
            </a:r>
            <a:r>
              <a:rPr lang="it-IT" sz="2400" dirty="0">
                <a:solidFill>
                  <a:schemeClr val="tx2">
                    <a:lumMod val="10000"/>
                  </a:schemeClr>
                </a:solidFill>
              </a:rPr>
              <a:t>di </a:t>
            </a:r>
            <a:r>
              <a:rPr lang="it-IT" sz="2400" dirty="0" smtClean="0">
                <a:solidFill>
                  <a:schemeClr val="tx2">
                    <a:lumMod val="10000"/>
                  </a:schemeClr>
                </a:solidFill>
              </a:rPr>
              <a:t>vita</a:t>
            </a:r>
            <a:r>
              <a:rPr lang="it-IT" sz="2400" dirty="0">
                <a:solidFill>
                  <a:schemeClr val="tx2">
                    <a:lumMod val="10000"/>
                  </a:schemeClr>
                </a:solidFill>
              </a:rPr>
              <a:t> </a:t>
            </a:r>
            <a:r>
              <a:rPr lang="it-IT" sz="2400" dirty="0" smtClean="0">
                <a:solidFill>
                  <a:schemeClr val="tx2">
                    <a:lumMod val="10000"/>
                  </a:schemeClr>
                </a:solidFill>
              </a:rPr>
              <a:t>(...).</a:t>
            </a:r>
            <a:endParaRPr lang="it-IT" sz="2400" dirty="0">
              <a:solidFill>
                <a:schemeClr val="tx2">
                  <a:lumMod val="10000"/>
                </a:schemeClr>
              </a:solidFill>
            </a:endParaRPr>
          </a:p>
          <a:p>
            <a:pPr>
              <a:lnSpc>
                <a:spcPct val="100000"/>
              </a:lnSpc>
            </a:pPr>
            <a:r>
              <a:rPr lang="it-IT" sz="2400" dirty="0" err="1" smtClean="0">
                <a:solidFill>
                  <a:schemeClr val="tx2">
                    <a:lumMod val="10000"/>
                  </a:schemeClr>
                </a:solidFill>
              </a:rPr>
              <a:t>É</a:t>
            </a:r>
            <a:r>
              <a:rPr lang="it-IT" sz="2400" dirty="0" smtClean="0">
                <a:solidFill>
                  <a:schemeClr val="tx2">
                    <a:lumMod val="10000"/>
                  </a:schemeClr>
                </a:solidFill>
              </a:rPr>
              <a:t> redatto </a:t>
            </a:r>
            <a:r>
              <a:rPr lang="it-IT" sz="2400" dirty="0">
                <a:solidFill>
                  <a:schemeClr val="tx2">
                    <a:lumMod val="10000"/>
                  </a:schemeClr>
                </a:solidFill>
              </a:rPr>
              <a:t>in forma </a:t>
            </a:r>
            <a:r>
              <a:rPr lang="it-IT" sz="2400" dirty="0" smtClean="0">
                <a:solidFill>
                  <a:schemeClr val="tx2">
                    <a:lumMod val="10000"/>
                  </a:schemeClr>
                </a:solidFill>
              </a:rPr>
              <a:t>scritta, </a:t>
            </a:r>
            <a:r>
              <a:rPr lang="it-IT" sz="2400" dirty="0">
                <a:solidFill>
                  <a:schemeClr val="tx2">
                    <a:lumMod val="10000"/>
                  </a:schemeClr>
                </a:solidFill>
              </a:rPr>
              <a:t>con un </a:t>
            </a:r>
            <a:r>
              <a:rPr lang="it-IT" sz="2400" b="1" dirty="0">
                <a:solidFill>
                  <a:schemeClr val="tx2">
                    <a:lumMod val="10000"/>
                  </a:schemeClr>
                </a:solidFill>
              </a:rPr>
              <a:t>linguaggio</a:t>
            </a:r>
            <a:r>
              <a:rPr lang="it-IT" sz="2400" dirty="0">
                <a:solidFill>
                  <a:schemeClr val="tx2">
                    <a:lumMod val="10000"/>
                  </a:schemeClr>
                </a:solidFill>
              </a:rPr>
              <a:t> semplice e comprensibile a tutti i </a:t>
            </a:r>
            <a:r>
              <a:rPr lang="it-IT" sz="2400" dirty="0" smtClean="0">
                <a:solidFill>
                  <a:schemeClr val="tx2">
                    <a:lumMod val="10000"/>
                  </a:schemeClr>
                </a:solidFill>
              </a:rPr>
              <a:t>soggetti (...).</a:t>
            </a:r>
            <a:endParaRPr lang="it-IT" sz="2400" dirty="0">
              <a:solidFill>
                <a:schemeClr val="tx2">
                  <a:lumMod val="10000"/>
                </a:schemeClr>
              </a:solidFill>
            </a:endParaRPr>
          </a:p>
          <a:p>
            <a:pPr algn="l" rtl="0" latinLnBrk="1" hangingPunct="0">
              <a:lnSpc>
                <a:spcPct val="100000"/>
              </a:lnSpc>
            </a:pPr>
            <a:endParaRPr kumimoji="0" lang="en-GB" sz="2400" b="0" i="0" u="none" strike="noStrike" cap="none" spc="0" normalizeH="0" baseline="0" dirty="0">
              <a:ln>
                <a:noFill/>
              </a:ln>
              <a:solidFill>
                <a:srgbClr val="151618"/>
              </a:solidFill>
              <a:effectLst/>
              <a:uFillTx/>
              <a:sym typeface="Candara"/>
            </a:endParaRPr>
          </a:p>
        </p:txBody>
      </p:sp>
    </p:spTree>
    <p:extLst>
      <p:ext uri="{BB962C8B-B14F-4D97-AF65-F5344CB8AC3E}">
        <p14:creationId xmlns:p14="http://schemas.microsoft.com/office/powerpoint/2010/main" val="345965652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3004800" cy="1600765"/>
          </a:xfrm>
          <a:prstGeom prst="rect">
            <a:avLst/>
          </a:prstGeom>
          <a:solidFill>
            <a:srgbClr val="83C2FD"/>
          </a:solidFill>
          <a:ln/>
          <a:extLst/>
        </p:spPr>
        <p:style>
          <a:lnRef idx="1">
            <a:schemeClr val="accent4"/>
          </a:lnRef>
          <a:fillRef idx="2">
            <a:schemeClr val="accent4"/>
          </a:fillRef>
          <a:effectRef idx="1">
            <a:schemeClr val="accent4"/>
          </a:effectRef>
          <a:fontRef idx="minor">
            <a:schemeClr val="dk1"/>
          </a:fontRef>
        </p:style>
        <p:txBody>
          <a:bodyPr lIns="116187" tIns="119257" rIns="116187" bIns="57838"/>
          <a:lstStyle/>
          <a:p>
            <a:pPr marL="0" marR="0" lvl="0" indent="0" algn="ctr" defTabSz="638746" rtl="0" eaLnBrk="1" fontAlgn="base" latinLnBrk="0" hangingPunct="1">
              <a:lnSpc>
                <a:spcPct val="90000"/>
              </a:lnSpc>
              <a:spcBef>
                <a:spcPct val="0"/>
              </a:spcBef>
              <a:spcAft>
                <a:spcPct val="0"/>
              </a:spcAft>
              <a:buClrTx/>
              <a:buSzPct val="100000"/>
              <a:buFontTx/>
              <a:buNone/>
              <a:tabLst>
                <a:tab pos="0" algn="l"/>
                <a:tab pos="636487" algn="l"/>
                <a:tab pos="1275233" algn="l"/>
                <a:tab pos="1913977" algn="l"/>
                <a:tab pos="2552722" algn="l"/>
                <a:tab pos="3191467" algn="l"/>
                <a:tab pos="3830212" algn="l"/>
                <a:tab pos="4468956" algn="l"/>
                <a:tab pos="5107702" algn="l"/>
                <a:tab pos="5746446" algn="l"/>
                <a:tab pos="6385192" algn="l"/>
                <a:tab pos="7023937" algn="l"/>
                <a:tab pos="7662681" algn="l"/>
                <a:tab pos="8301425" algn="l"/>
                <a:tab pos="8940171" algn="l"/>
                <a:tab pos="9578918" algn="l"/>
                <a:tab pos="10217664" algn="l"/>
                <a:tab pos="10856405" algn="l"/>
                <a:tab pos="11495151" algn="l"/>
                <a:tab pos="12133898" algn="l"/>
                <a:tab pos="12772646" algn="l"/>
              </a:tabLst>
              <a:defRPr/>
            </a:pPr>
            <a:endParaRPr kumimoji="0" lang="it-IT" sz="4000" b="1" i="0" u="none" strike="noStrike" kern="1200" cap="none" spc="0" normalizeH="0" baseline="0" noProof="0" dirty="0" smtClean="0">
              <a:ln>
                <a:noFill/>
              </a:ln>
              <a:solidFill>
                <a:srgbClr val="000000"/>
              </a:solidFill>
              <a:effectLst/>
              <a:uLnTx/>
              <a:uFillTx/>
              <a:latin typeface="Candara" charset="0"/>
              <a:ea typeface="ＭＳ Ｐゴシック" charset="0"/>
              <a:cs typeface="ＭＳ Ｐゴシック" charset="0"/>
            </a:endParaRPr>
          </a:p>
          <a:p>
            <a:pPr marL="0" marR="0" lvl="0" indent="0" algn="ctr" defTabSz="638746" rtl="0" eaLnBrk="1" fontAlgn="base" latinLnBrk="0" hangingPunct="1">
              <a:lnSpc>
                <a:spcPct val="90000"/>
              </a:lnSpc>
              <a:spcBef>
                <a:spcPct val="0"/>
              </a:spcBef>
              <a:spcAft>
                <a:spcPct val="0"/>
              </a:spcAft>
              <a:buClrTx/>
              <a:buSzPct val="100000"/>
              <a:buFontTx/>
              <a:buNone/>
              <a:tabLst>
                <a:tab pos="0" algn="l"/>
                <a:tab pos="636487" algn="l"/>
                <a:tab pos="1275233" algn="l"/>
                <a:tab pos="1913977" algn="l"/>
                <a:tab pos="2552722" algn="l"/>
                <a:tab pos="3191467" algn="l"/>
                <a:tab pos="3830212" algn="l"/>
                <a:tab pos="4468956" algn="l"/>
                <a:tab pos="5107702" algn="l"/>
                <a:tab pos="5746446" algn="l"/>
                <a:tab pos="6385192" algn="l"/>
                <a:tab pos="7023937" algn="l"/>
                <a:tab pos="7662681" algn="l"/>
                <a:tab pos="8301425" algn="l"/>
                <a:tab pos="8940171" algn="l"/>
                <a:tab pos="9578918" algn="l"/>
                <a:tab pos="10217664" algn="l"/>
                <a:tab pos="10856405" algn="l"/>
                <a:tab pos="11495151" algn="l"/>
                <a:tab pos="12133898" algn="l"/>
                <a:tab pos="12772646" algn="l"/>
              </a:tabLst>
              <a:defRPr/>
            </a:pPr>
            <a:r>
              <a:rPr kumimoji="0" lang="it-IT" sz="4000" b="1" i="0" u="none" strike="noStrike" kern="1200" cap="none" spc="0" normalizeH="0" baseline="0" noProof="0" dirty="0" smtClean="0">
                <a:ln>
                  <a:noFill/>
                </a:ln>
                <a:solidFill>
                  <a:srgbClr val="000000"/>
                </a:solidFill>
                <a:effectLst/>
                <a:uLnTx/>
                <a:uFillTx/>
                <a:latin typeface="Candara" charset="0"/>
                <a:ea typeface="ＭＳ Ｐゴシック" charset="0"/>
                <a:cs typeface="ＭＳ Ｐゴシック" charset="0"/>
              </a:rPr>
              <a:t>Il Progetto Quadro</a:t>
            </a:r>
            <a:endParaRPr kumimoji="0" lang="it-IT" sz="4000" b="1" i="0" u="none" strike="noStrike" kern="1200" cap="none" spc="0" normalizeH="0" baseline="0" noProof="0" dirty="0">
              <a:ln>
                <a:noFill/>
              </a:ln>
              <a:solidFill>
                <a:srgbClr val="000000"/>
              </a:solidFill>
              <a:effectLst/>
              <a:uLnTx/>
              <a:uFillTx/>
              <a:latin typeface="Candara" charset="0"/>
              <a:ea typeface="ＭＳ Ｐゴシック" charset="0"/>
              <a:cs typeface="ＭＳ Ｐゴシック" charset="0"/>
            </a:endParaRPr>
          </a:p>
        </p:txBody>
      </p:sp>
      <p:sp>
        <p:nvSpPr>
          <p:cNvPr id="6" name="CasellaDiTesto 5"/>
          <p:cNvSpPr txBox="1"/>
          <p:nvPr/>
        </p:nvSpPr>
        <p:spPr>
          <a:xfrm>
            <a:off x="7616335" y="3177145"/>
            <a:ext cx="4858216" cy="3984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ts val="2000"/>
              </a:lnSpc>
              <a:spcBef>
                <a:spcPts val="0"/>
              </a:spcBef>
              <a:spcAft>
                <a:spcPts val="0"/>
              </a:spcAft>
              <a:buClrTx/>
              <a:buSzTx/>
              <a:buFontTx/>
              <a:buNone/>
              <a:tabLst/>
            </a:pPr>
            <a:r>
              <a:rPr kumimoji="0" lang="mr-IN" sz="3200" b="0" i="0" u="none" strike="noStrike" cap="none" spc="0" normalizeH="0" baseline="0" dirty="0" smtClean="0">
                <a:ln>
                  <a:noFill/>
                </a:ln>
                <a:solidFill>
                  <a:schemeClr val="tx2">
                    <a:lumMod val="75000"/>
                  </a:schemeClr>
                </a:solidFill>
                <a:effectLst/>
                <a:uFillTx/>
                <a:latin typeface="+mn-lt"/>
                <a:ea typeface="+mn-ea"/>
                <a:cs typeface="+mn-cs"/>
                <a:sym typeface="Candara"/>
              </a:rPr>
              <a:t>…</a:t>
            </a:r>
            <a:r>
              <a:rPr kumimoji="0" lang="it-IT" sz="3200" b="0" i="0" u="none" strike="noStrike" cap="none" spc="0" normalizeH="0" baseline="0" dirty="0" smtClean="0">
                <a:ln>
                  <a:noFill/>
                </a:ln>
                <a:solidFill>
                  <a:schemeClr val="tx2">
                    <a:lumMod val="75000"/>
                  </a:schemeClr>
                </a:solidFill>
                <a:effectLst/>
                <a:uFillTx/>
                <a:latin typeface="+mn-lt"/>
                <a:ea typeface="+mn-ea"/>
                <a:cs typeface="+mn-cs"/>
                <a:sym typeface="Candara"/>
              </a:rPr>
              <a:t>un esempio</a:t>
            </a:r>
            <a:r>
              <a:rPr kumimoji="0" lang="mr-IN" sz="3200" b="0" i="0" u="none" strike="noStrike" cap="none" spc="0" normalizeH="0" baseline="0" dirty="0" smtClean="0">
                <a:ln>
                  <a:noFill/>
                </a:ln>
                <a:solidFill>
                  <a:schemeClr val="tx2">
                    <a:lumMod val="75000"/>
                  </a:schemeClr>
                </a:solidFill>
                <a:effectLst/>
                <a:uFillTx/>
                <a:latin typeface="+mn-lt"/>
                <a:ea typeface="+mn-ea"/>
                <a:cs typeface="+mn-cs"/>
                <a:sym typeface="Candara"/>
              </a:rPr>
              <a:t>…</a:t>
            </a:r>
            <a:endParaRPr kumimoji="0" lang="it-IT" sz="3200" b="0" i="0" u="none" strike="noStrike" cap="none" spc="0" normalizeH="0" baseline="0" dirty="0">
              <a:ln>
                <a:noFill/>
              </a:ln>
              <a:solidFill>
                <a:schemeClr val="tx2">
                  <a:lumMod val="75000"/>
                </a:schemeClr>
              </a:solidFill>
              <a:effectLst/>
              <a:uFillTx/>
              <a:latin typeface="+mn-lt"/>
              <a:ea typeface="+mn-ea"/>
              <a:cs typeface="+mn-cs"/>
              <a:sym typeface="Candara"/>
            </a:endParaRPr>
          </a:p>
        </p:txBody>
      </p:sp>
      <p:sp>
        <p:nvSpPr>
          <p:cNvPr id="7" name="Segnaposto contenuto 2"/>
          <p:cNvSpPr>
            <a:spLocks noGrp="1"/>
          </p:cNvSpPr>
          <p:nvPr/>
        </p:nvSpPr>
        <p:spPr>
          <a:xfrm>
            <a:off x="383014" y="5164874"/>
            <a:ext cx="12256412" cy="4039232"/>
          </a:xfrm>
          <a:prstGeom prst="rect">
            <a:avLst/>
          </a:prstGeom>
          <a:ln w="38100" cmpd="sng">
            <a:solidFill>
              <a:srgbClr val="2DA2BF"/>
            </a:solidFill>
          </a:ln>
          <a:extLst>
            <a:ext uri="{C572A759-6A51-4108-AA02-DFA0A04FC94B}">
              <ma14:wrappingTextBoxFlag xmlns:ma14="http://schemas.microsoft.com/office/mac/drawingml/2011/main" val="1"/>
            </a:ext>
          </a:extLst>
        </p:spPr>
        <p:style>
          <a:lnRef idx="2">
            <a:schemeClr val="accent4"/>
          </a:lnRef>
          <a:fillRef idx="1">
            <a:schemeClr val="lt1"/>
          </a:fillRef>
          <a:effectRef idx="0">
            <a:schemeClr val="accent4"/>
          </a:effectRef>
          <a:fontRef idx="minor">
            <a:schemeClr val="dk1"/>
          </a:fontRef>
        </p:style>
        <p:txBody>
          <a:bodyPr lIns="0" tIns="0" rIns="0" bIns="0" anchor="t">
            <a:noAutofit/>
          </a:bodyPr>
          <a:lstStyle>
            <a:lvl1pPr marL="394990" indent="-394990" defTabSz="584021">
              <a:spcBef>
                <a:spcPts val="400"/>
              </a:spcBef>
              <a:buSzPct val="75000"/>
              <a:buChar char="•"/>
              <a:defRPr sz="3100">
                <a:latin typeface="+mn-lt"/>
                <a:ea typeface="+mn-ea"/>
                <a:cs typeface="+mn-cs"/>
                <a:sym typeface="Candara"/>
              </a:defRPr>
            </a:lvl1pPr>
            <a:lvl2pPr marL="839354" indent="-394990" defTabSz="584021">
              <a:spcBef>
                <a:spcPts val="400"/>
              </a:spcBef>
              <a:buSzPct val="75000"/>
              <a:buChar char="•"/>
              <a:defRPr sz="3100">
                <a:latin typeface="+mn-lt"/>
                <a:ea typeface="+mn-ea"/>
                <a:cs typeface="+mn-cs"/>
                <a:sym typeface="Candara"/>
              </a:defRPr>
            </a:lvl2pPr>
            <a:lvl3pPr marL="1283718" indent="-394990" defTabSz="584021">
              <a:spcBef>
                <a:spcPts val="400"/>
              </a:spcBef>
              <a:buSzPct val="75000"/>
              <a:buChar char="•"/>
              <a:defRPr sz="3100">
                <a:latin typeface="+mn-lt"/>
                <a:ea typeface="+mn-ea"/>
                <a:cs typeface="+mn-cs"/>
                <a:sym typeface="Candara"/>
              </a:defRPr>
            </a:lvl3pPr>
            <a:lvl4pPr marL="1728080" indent="-394990" defTabSz="584021">
              <a:spcBef>
                <a:spcPts val="400"/>
              </a:spcBef>
              <a:buSzPct val="75000"/>
              <a:buChar char="•"/>
              <a:defRPr sz="3100">
                <a:latin typeface="+mn-lt"/>
                <a:ea typeface="+mn-ea"/>
                <a:cs typeface="+mn-cs"/>
                <a:sym typeface="Candara"/>
              </a:defRPr>
            </a:lvl4pPr>
            <a:lvl5pPr marL="2172443" indent="-394990" defTabSz="584021">
              <a:spcBef>
                <a:spcPts val="400"/>
              </a:spcBef>
              <a:buSzPct val="75000"/>
              <a:buChar char="•"/>
              <a:defRPr sz="3100">
                <a:latin typeface="+mn-lt"/>
                <a:ea typeface="+mn-ea"/>
                <a:cs typeface="+mn-cs"/>
                <a:sym typeface="Candara"/>
              </a:defRPr>
            </a:lvl5pPr>
            <a:lvl6pPr marL="2616808" indent="-394990" defTabSz="584021">
              <a:spcBef>
                <a:spcPts val="400"/>
              </a:spcBef>
              <a:buSzPct val="75000"/>
              <a:buChar char="•"/>
              <a:defRPr sz="3100">
                <a:latin typeface="+mn-lt"/>
                <a:ea typeface="+mn-ea"/>
                <a:cs typeface="+mn-cs"/>
                <a:sym typeface="Candara"/>
              </a:defRPr>
            </a:lvl6pPr>
            <a:lvl7pPr marL="3061170" indent="-394990" defTabSz="584021">
              <a:spcBef>
                <a:spcPts val="400"/>
              </a:spcBef>
              <a:buSzPct val="75000"/>
              <a:buChar char="•"/>
              <a:defRPr sz="3100">
                <a:latin typeface="+mn-lt"/>
                <a:ea typeface="+mn-ea"/>
                <a:cs typeface="+mn-cs"/>
                <a:sym typeface="Candara"/>
              </a:defRPr>
            </a:lvl7pPr>
            <a:lvl8pPr marL="3505535" indent="-394990" defTabSz="584021">
              <a:spcBef>
                <a:spcPts val="400"/>
              </a:spcBef>
              <a:buSzPct val="75000"/>
              <a:buChar char="•"/>
              <a:defRPr sz="3100">
                <a:latin typeface="+mn-lt"/>
                <a:ea typeface="+mn-ea"/>
                <a:cs typeface="+mn-cs"/>
                <a:sym typeface="Candara"/>
              </a:defRPr>
            </a:lvl8pPr>
            <a:lvl9pPr marL="3949899" indent="-394990" defTabSz="584021">
              <a:spcBef>
                <a:spcPts val="400"/>
              </a:spcBef>
              <a:buSzPct val="75000"/>
              <a:buChar char="•"/>
              <a:defRPr sz="3100">
                <a:latin typeface="+mn-lt"/>
                <a:ea typeface="+mn-ea"/>
                <a:cs typeface="+mn-cs"/>
                <a:sym typeface="Candara"/>
              </a:defRPr>
            </a:lvl9pPr>
          </a:lstStyle>
          <a:p>
            <a:pPr marL="324000" indent="0">
              <a:lnSpc>
                <a:spcPts val="3400"/>
              </a:lnSpc>
              <a:buNone/>
            </a:pPr>
            <a:r>
              <a:rPr lang="it-IT" sz="2600" dirty="0" smtClean="0">
                <a:solidFill>
                  <a:srgbClr val="3E4247"/>
                </a:solidFill>
              </a:rPr>
              <a:t>“Le </a:t>
            </a:r>
            <a:r>
              <a:rPr lang="it-IT" sz="2600" dirty="0">
                <a:solidFill>
                  <a:srgbClr val="3E4247"/>
                </a:solidFill>
              </a:rPr>
              <a:t>azioni sono condivise in maniera ufficiale, perché sono ufficializzate e scritte nero su bianco, non è una chiacchierata tra me </a:t>
            </a:r>
            <a:r>
              <a:rPr lang="it-IT" sz="2600" dirty="0" smtClean="0">
                <a:solidFill>
                  <a:srgbClr val="3E4247"/>
                </a:solidFill>
              </a:rPr>
              <a:t>e la </a:t>
            </a:r>
            <a:r>
              <a:rPr lang="it-IT" sz="2600" dirty="0">
                <a:solidFill>
                  <a:srgbClr val="3E4247"/>
                </a:solidFill>
              </a:rPr>
              <a:t>mamma. È una decisione ufficiale anche davanti all’assistente sociale. È come se avessimo preso tutti quanti assieme un impegno, guardiamo tutti in quella direzione lì</a:t>
            </a:r>
            <a:r>
              <a:rPr lang="it-IT" sz="2600" dirty="0" smtClean="0">
                <a:solidFill>
                  <a:srgbClr val="3E4247"/>
                </a:solidFill>
              </a:rPr>
              <a:t>. [</a:t>
            </a:r>
            <a:r>
              <a:rPr lang="mr-IN" sz="2600" dirty="0" smtClean="0">
                <a:solidFill>
                  <a:srgbClr val="3E4247"/>
                </a:solidFill>
              </a:rPr>
              <a:t>…</a:t>
            </a:r>
            <a:r>
              <a:rPr lang="it-IT" sz="2600" dirty="0">
                <a:solidFill>
                  <a:srgbClr val="3E4247"/>
                </a:solidFill>
              </a:rPr>
              <a:t>] Prima di utilizzare questi </a:t>
            </a:r>
            <a:r>
              <a:rPr lang="it-IT" sz="2600" dirty="0" smtClean="0">
                <a:solidFill>
                  <a:srgbClr val="3E4247"/>
                </a:solidFill>
              </a:rPr>
              <a:t>strumenti </a:t>
            </a:r>
            <a:r>
              <a:rPr lang="it-IT" sz="2600" dirty="0">
                <a:solidFill>
                  <a:srgbClr val="3E4247"/>
                </a:solidFill>
              </a:rPr>
              <a:t>le azioni erano pensate solo dall’educatore con l’assistente sociale: si discuteva degli obiettivi molto generali del progetto e poi l’educatore scriveva il progetto educativo. Non era detto che le cose si condividessero con la famiglia e con il bambino. Alla fine pensi e valuti da solo. Adesso sappiamo che gli obiettivi li condividiamo con la </a:t>
            </a:r>
            <a:r>
              <a:rPr lang="it-IT" sz="2600" dirty="0" smtClean="0">
                <a:solidFill>
                  <a:srgbClr val="3E4247"/>
                </a:solidFill>
              </a:rPr>
              <a:t>famiglia” (Educatore</a:t>
            </a:r>
            <a:r>
              <a:rPr lang="it-IT" sz="2600" dirty="0" smtClean="0">
                <a:solidFill>
                  <a:srgbClr val="3E4247"/>
                </a:solidFill>
                <a:latin typeface="Candara"/>
                <a:cs typeface="Candara"/>
              </a:rPr>
              <a:t> domiciliare)</a:t>
            </a:r>
            <a:endParaRPr lang="it-IT" sz="2600" dirty="0">
              <a:solidFill>
                <a:srgbClr val="3E4247"/>
              </a:solidFill>
            </a:endParaRPr>
          </a:p>
        </p:txBody>
      </p:sp>
      <p:sp>
        <p:nvSpPr>
          <p:cNvPr id="8" name="Pergamena 1 7"/>
          <p:cNvSpPr/>
          <p:nvPr/>
        </p:nvSpPr>
        <p:spPr>
          <a:xfrm>
            <a:off x="173462" y="1892472"/>
            <a:ext cx="5370145" cy="2454950"/>
          </a:xfrm>
          <a:prstGeom prst="verticalScroll">
            <a:avLst/>
          </a:prstGeom>
          <a:solidFill>
            <a:srgbClr val="83C2FD"/>
          </a:solidFill>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360000">
              <a:lnSpc>
                <a:spcPts val="3000"/>
              </a:lnSpc>
            </a:pPr>
            <a:r>
              <a:rPr lang="it-IT" dirty="0" smtClean="0">
                <a:solidFill>
                  <a:srgbClr val="151618"/>
                </a:solidFill>
              </a:rPr>
              <a:t>Raccomandazione 350.1</a:t>
            </a:r>
          </a:p>
          <a:p>
            <a:pPr marL="360000">
              <a:lnSpc>
                <a:spcPts val="3000"/>
              </a:lnSpc>
            </a:pPr>
            <a:endParaRPr lang="it-IT" dirty="0" smtClean="0">
              <a:solidFill>
                <a:srgbClr val="151618"/>
              </a:solidFill>
            </a:endParaRPr>
          </a:p>
          <a:p>
            <a:pPr marL="360000">
              <a:lnSpc>
                <a:spcPts val="3000"/>
              </a:lnSpc>
            </a:pPr>
            <a:r>
              <a:rPr lang="it-IT" dirty="0">
                <a:solidFill>
                  <a:srgbClr val="151618"/>
                </a:solidFill>
              </a:rPr>
              <a:t>Definire nel Progetto Quadro le azioni e le strategie più opportune per garantire la risposta ai bisogni di sviluppo del bambino.</a:t>
            </a:r>
            <a:endParaRPr kumimoji="0" lang="it-IT" b="0" i="0" u="none" strike="noStrike" cap="none" spc="0" normalizeH="0" baseline="0" dirty="0" smtClean="0">
              <a:ln>
                <a:noFill/>
              </a:ln>
              <a:solidFill>
                <a:srgbClr val="151618"/>
              </a:solidFill>
              <a:effectLst/>
              <a:uFillTx/>
              <a:latin typeface="Helvetica Light"/>
              <a:ea typeface="Helvetica Light"/>
              <a:cs typeface="Helvetica Light"/>
              <a:sym typeface="Helvetica Light"/>
            </a:endParaRPr>
          </a:p>
        </p:txBody>
      </p:sp>
      <p:sp>
        <p:nvSpPr>
          <p:cNvPr id="9" name="Freccia destra con strisce 8"/>
          <p:cNvSpPr/>
          <p:nvPr/>
        </p:nvSpPr>
        <p:spPr>
          <a:xfrm>
            <a:off x="5543607" y="2781703"/>
            <a:ext cx="1612684" cy="1169122"/>
          </a:xfrm>
          <a:prstGeom prst="stripedRightArrow">
            <a:avLst>
              <a:gd name="adj1" fmla="val 25757"/>
              <a:gd name="adj2" fmla="val 50000"/>
            </a:avLst>
          </a:prstGeom>
          <a:solidFill>
            <a:srgbClr val="83C2FD"/>
          </a:solidFill>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394003199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1781" y="444500"/>
            <a:ext cx="11099800" cy="2159000"/>
          </a:xfrm>
          <a:ln>
            <a:noFill/>
          </a:ln>
        </p:spPr>
        <p:txBody>
          <a:bodyPr>
            <a:normAutofit fontScale="90000"/>
          </a:bodyPr>
          <a:lstStyle/>
          <a:p>
            <a:pPr algn="ctr"/>
            <a:r>
              <a:rPr lang="en-GB" sz="3600" b="1" dirty="0" smtClean="0">
                <a:solidFill>
                  <a:srgbClr val="FF6600"/>
                </a:solidFill>
              </a:rPr>
              <a:t>Il </a:t>
            </a:r>
            <a:r>
              <a:rPr lang="en-GB" sz="3600" b="1" dirty="0" err="1" smtClean="0">
                <a:solidFill>
                  <a:srgbClr val="FF6600"/>
                </a:solidFill>
              </a:rPr>
              <a:t>percorso</a:t>
            </a:r>
            <a:r>
              <a:rPr lang="en-GB" sz="3600" b="1" dirty="0" smtClean="0">
                <a:solidFill>
                  <a:srgbClr val="FF6600"/>
                </a:solidFill>
              </a:rPr>
              <a:t> </a:t>
            </a:r>
            <a:r>
              <a:rPr lang="en-GB" sz="3600" b="1" dirty="0" err="1" smtClean="0">
                <a:solidFill>
                  <a:srgbClr val="FF6600"/>
                </a:solidFill>
              </a:rPr>
              <a:t>della</a:t>
            </a:r>
            <a:r>
              <a:rPr lang="en-GB" sz="3600" b="1" dirty="0" smtClean="0">
                <a:solidFill>
                  <a:srgbClr val="FF6600"/>
                </a:solidFill>
              </a:rPr>
              <a:t> </a:t>
            </a:r>
            <a:r>
              <a:rPr lang="en-GB" sz="3600" b="1" dirty="0" err="1" smtClean="0">
                <a:solidFill>
                  <a:srgbClr val="FF6600"/>
                </a:solidFill>
              </a:rPr>
              <a:t>valutazione</a:t>
            </a:r>
            <a:r>
              <a:rPr lang="en-GB" sz="3600" b="1" dirty="0" smtClean="0">
                <a:solidFill>
                  <a:srgbClr val="FF6600"/>
                </a:solidFill>
              </a:rPr>
              <a:t/>
            </a:r>
            <a:br>
              <a:rPr lang="en-GB" sz="3600" b="1" dirty="0" smtClean="0">
                <a:solidFill>
                  <a:srgbClr val="FF6600"/>
                </a:solidFill>
              </a:rPr>
            </a:br>
            <a:r>
              <a:rPr lang="it-IT" sz="2700" dirty="0">
                <a:solidFill>
                  <a:srgbClr val="151618"/>
                </a:solidFill>
              </a:rPr>
              <a:t>il conoscere dell'analisi e il trasformare della progettazione fanno parte di uno stesso processo </a:t>
            </a:r>
            <a:r>
              <a:rPr lang="it-IT" sz="2700" dirty="0" smtClean="0">
                <a:solidFill>
                  <a:srgbClr val="151618"/>
                </a:solidFill>
              </a:rPr>
              <a:t>circolare: è </a:t>
            </a:r>
            <a:r>
              <a:rPr lang="it-IT" sz="2700" dirty="0">
                <a:solidFill>
                  <a:srgbClr val="151618"/>
                </a:solidFill>
              </a:rPr>
              <a:t>attraverso l’analisi che la </a:t>
            </a:r>
            <a:r>
              <a:rPr lang="it-IT" sz="2700" dirty="0" err="1" smtClean="0">
                <a:solidFill>
                  <a:srgbClr val="151618"/>
                </a:solidFill>
              </a:rPr>
              <a:t>f</a:t>
            </a:r>
            <a:r>
              <a:rPr lang="it-IT" sz="2700" dirty="0" smtClean="0">
                <a:solidFill>
                  <a:srgbClr val="151618"/>
                </a:solidFill>
              </a:rPr>
              <a:t>. </a:t>
            </a:r>
            <a:r>
              <a:rPr lang="it-IT" sz="2700" dirty="0">
                <a:solidFill>
                  <a:srgbClr val="151618"/>
                </a:solidFill>
              </a:rPr>
              <a:t>acquisisce </a:t>
            </a:r>
            <a:r>
              <a:rPr lang="it-IT" sz="2700" dirty="0" smtClean="0">
                <a:solidFill>
                  <a:srgbClr val="151618"/>
                </a:solidFill>
              </a:rPr>
              <a:t>consapevolezza </a:t>
            </a:r>
            <a:r>
              <a:rPr lang="it-IT" sz="2700" dirty="0">
                <a:solidFill>
                  <a:srgbClr val="151618"/>
                </a:solidFill>
              </a:rPr>
              <a:t>di sé e del bisogno di disporre di un progetto d’azione ed è nell’azione che sia la </a:t>
            </a:r>
            <a:r>
              <a:rPr lang="it-IT" sz="2700" dirty="0" err="1" smtClean="0">
                <a:solidFill>
                  <a:srgbClr val="151618"/>
                </a:solidFill>
              </a:rPr>
              <a:t>f</a:t>
            </a:r>
            <a:r>
              <a:rPr lang="it-IT" sz="2700" dirty="0" smtClean="0">
                <a:solidFill>
                  <a:srgbClr val="151618"/>
                </a:solidFill>
              </a:rPr>
              <a:t>. </a:t>
            </a:r>
            <a:r>
              <a:rPr lang="it-IT" sz="2700" dirty="0">
                <a:solidFill>
                  <a:srgbClr val="151618"/>
                </a:solidFill>
              </a:rPr>
              <a:t>che i professionisti acquisiscono nuovi e continui elementi informativi sulla </a:t>
            </a:r>
            <a:r>
              <a:rPr lang="it-IT" sz="2700" dirty="0" err="1" smtClean="0">
                <a:solidFill>
                  <a:srgbClr val="151618"/>
                </a:solidFill>
              </a:rPr>
              <a:t>f</a:t>
            </a:r>
            <a:r>
              <a:rPr lang="it-IT" sz="2700" dirty="0" smtClean="0">
                <a:solidFill>
                  <a:srgbClr val="151618"/>
                </a:solidFill>
              </a:rPr>
              <a:t>. stessa </a:t>
            </a:r>
            <a:r>
              <a:rPr lang="en-GB" sz="5400" dirty="0">
                <a:solidFill>
                  <a:srgbClr val="151618"/>
                </a:solidFill>
              </a:rPr>
              <a:t/>
            </a:r>
            <a:br>
              <a:rPr lang="en-GB" sz="5400" dirty="0">
                <a:solidFill>
                  <a:srgbClr val="151618"/>
                </a:solidFill>
              </a:rPr>
            </a:br>
            <a:endParaRPr lang="en-GB" sz="5400" dirty="0">
              <a:solidFill>
                <a:srgbClr val="FF6600"/>
              </a:solidFill>
            </a:endParaRPr>
          </a:p>
        </p:txBody>
      </p:sp>
      <p:pic>
        <p:nvPicPr>
          <p:cNvPr id="6" name="Segnaposto contenuto 5"/>
          <p:cNvPicPr>
            <a:picLocks noGrp="1" noChangeAspect="1"/>
          </p:cNvPicPr>
          <p:nvPr>
            <p:ph idx="1"/>
          </p:nvPr>
        </p:nvPicPr>
        <p:blipFill>
          <a:blip r:embed="rId2"/>
          <a:srcRect t="4590" b="4590"/>
          <a:stretch>
            <a:fillRect/>
          </a:stretch>
        </p:blipFill>
        <p:spPr>
          <a:ln>
            <a:noFill/>
          </a:ln>
        </p:spPr>
      </p:pic>
      <p:sp>
        <p:nvSpPr>
          <p:cNvPr id="7" name="CasellaDiTesto 6"/>
          <p:cNvSpPr txBox="1"/>
          <p:nvPr/>
        </p:nvSpPr>
        <p:spPr>
          <a:xfrm>
            <a:off x="1259628" y="2846884"/>
            <a:ext cx="1727200" cy="2862262"/>
          </a:xfrm>
          <a:prstGeom prst="rect">
            <a:avLst/>
          </a:prstGeom>
          <a:ln>
            <a:solidFill>
              <a:srgbClr val="FF6600"/>
            </a:solidFill>
          </a:ln>
        </p:spPr>
        <p:style>
          <a:lnRef idx="2">
            <a:schemeClr val="accent3"/>
          </a:lnRef>
          <a:fillRef idx="1">
            <a:schemeClr val="lt1"/>
          </a:fillRef>
          <a:effectRef idx="0">
            <a:schemeClr val="accent3"/>
          </a:effectRef>
          <a:fontRef idx="minor">
            <a:schemeClr val="dk1"/>
          </a:fontRef>
        </p:style>
        <p:txBody>
          <a:bodyPr>
            <a:spAutoFit/>
          </a:bodyPr>
          <a:lstStyle/>
          <a:p>
            <a:pPr>
              <a:buFont typeface="Times New Roman" charset="0"/>
              <a:buNone/>
              <a:defRPr/>
            </a:pPr>
            <a:r>
              <a:rPr lang="it-IT" sz="2000" dirty="0">
                <a:solidFill>
                  <a:srgbClr val="000000"/>
                </a:solidFill>
                <a:latin typeface="Candara" charset="0"/>
                <a:ea typeface="MS PGothic" charset="0"/>
                <a:cs typeface="MS PGothic" charset="0"/>
              </a:rPr>
              <a:t>Definizione dei cambiamenti attesi , delle azioni necessarie per perseguirli e del sistema di responsabilità</a:t>
            </a:r>
          </a:p>
        </p:txBody>
      </p:sp>
      <p:sp>
        <p:nvSpPr>
          <p:cNvPr id="8" name="CasellaDiTesto 7"/>
          <p:cNvSpPr txBox="1"/>
          <p:nvPr/>
        </p:nvSpPr>
        <p:spPr>
          <a:xfrm>
            <a:off x="9150733" y="2919413"/>
            <a:ext cx="2520950" cy="1896245"/>
          </a:xfrm>
          <a:prstGeom prst="rect">
            <a:avLst/>
          </a:prstGeom>
          <a:ln>
            <a:solidFill>
              <a:srgbClr val="FF6600"/>
            </a:solidFill>
          </a:ln>
        </p:spPr>
        <p:style>
          <a:lnRef idx="2">
            <a:schemeClr val="accent3"/>
          </a:lnRef>
          <a:fillRef idx="1">
            <a:schemeClr val="lt1"/>
          </a:fillRef>
          <a:effectRef idx="0">
            <a:schemeClr val="accent3"/>
          </a:effectRef>
          <a:fontRef idx="minor">
            <a:schemeClr val="dk1"/>
          </a:fontRef>
        </p:style>
        <p:txBody>
          <a:bodyPr>
            <a:spAutoFit/>
          </a:bodyPr>
          <a:lstStyle/>
          <a:p>
            <a:pPr>
              <a:buFont typeface="Times New Roman" pitchFamily="16" charset="0"/>
              <a:buNone/>
              <a:defRPr/>
            </a:pPr>
            <a:r>
              <a:rPr lang="it-IT" sz="2000" dirty="0">
                <a:solidFill>
                  <a:srgbClr val="151618"/>
                </a:solidFill>
                <a:latin typeface="Candara" pitchFamily="34" charset="0"/>
              </a:rPr>
              <a:t>Avvio del processo decisionale.</a:t>
            </a:r>
          </a:p>
          <a:p>
            <a:pPr>
              <a:buFont typeface="Times New Roman" pitchFamily="16" charset="0"/>
              <a:buNone/>
              <a:defRPr/>
            </a:pPr>
            <a:r>
              <a:rPr lang="it-IT" sz="2000" dirty="0" err="1" smtClean="0">
                <a:solidFill>
                  <a:srgbClr val="151618"/>
                </a:solidFill>
                <a:latin typeface="Candara" pitchFamily="34" charset="0"/>
              </a:rPr>
              <a:t>Pre-assessement</a:t>
            </a:r>
            <a:r>
              <a:rPr lang="it-IT" sz="2000" dirty="0" smtClean="0">
                <a:solidFill>
                  <a:srgbClr val="151618"/>
                </a:solidFill>
                <a:latin typeface="Candara" pitchFamily="34" charset="0"/>
              </a:rPr>
              <a:t> e </a:t>
            </a:r>
            <a:r>
              <a:rPr lang="it-IT" sz="2000" dirty="0" err="1" smtClean="0">
                <a:solidFill>
                  <a:srgbClr val="151618"/>
                </a:solidFill>
                <a:latin typeface="Candara" pitchFamily="34" charset="0"/>
              </a:rPr>
              <a:t>assessement</a:t>
            </a:r>
            <a:r>
              <a:rPr lang="it-IT" sz="2000" dirty="0" smtClean="0">
                <a:solidFill>
                  <a:srgbClr val="151618"/>
                </a:solidFill>
                <a:latin typeface="Candara" pitchFamily="34" charset="0"/>
              </a:rPr>
              <a:t> (analisi) della </a:t>
            </a:r>
            <a:r>
              <a:rPr lang="it-IT" sz="2000" dirty="0">
                <a:solidFill>
                  <a:srgbClr val="151618"/>
                </a:solidFill>
                <a:latin typeface="Candara" pitchFamily="34" charset="0"/>
              </a:rPr>
              <a:t>situazione del bambino e della sua famiglia</a:t>
            </a:r>
          </a:p>
        </p:txBody>
      </p:sp>
      <p:sp>
        <p:nvSpPr>
          <p:cNvPr id="9" name="CasellaDiTesto 8"/>
          <p:cNvSpPr txBox="1"/>
          <p:nvPr/>
        </p:nvSpPr>
        <p:spPr>
          <a:xfrm>
            <a:off x="268189" y="7553031"/>
            <a:ext cx="7730631" cy="924696"/>
          </a:xfrm>
          <a:prstGeom prst="rect">
            <a:avLst/>
          </a:prstGeom>
          <a:ln>
            <a:solidFill>
              <a:srgbClr val="FF6600"/>
            </a:solidFill>
          </a:ln>
        </p:spPr>
        <p:style>
          <a:lnRef idx="2">
            <a:schemeClr val="accent3"/>
          </a:lnRef>
          <a:fillRef idx="1">
            <a:schemeClr val="lt1"/>
          </a:fillRef>
          <a:effectRef idx="0">
            <a:schemeClr val="accent3"/>
          </a:effectRef>
          <a:fontRef idx="minor">
            <a:schemeClr val="dk1"/>
          </a:fontRef>
        </p:style>
        <p:txBody>
          <a:bodyPr lIns="130046" tIns="65023" rIns="130046" bIns="65023">
            <a:spAutoFit/>
          </a:bodyPr>
          <a:lstStyle/>
          <a:p>
            <a:pPr>
              <a:buFont typeface="Times New Roman" charset="0"/>
              <a:buNone/>
              <a:defRPr/>
            </a:pPr>
            <a:r>
              <a:rPr lang="it-IT" sz="2600" dirty="0">
                <a:solidFill>
                  <a:srgbClr val="000000"/>
                </a:solidFill>
                <a:latin typeface="Candara" charset="0"/>
                <a:ea typeface="MS PGothic" charset="0"/>
                <a:cs typeface="MS PGothic" charset="0"/>
              </a:rPr>
              <a:t>Verifica dell’implementazione del progetto e dei cambiamenti raggiunti.</a:t>
            </a:r>
          </a:p>
          <a:p>
            <a:pPr>
              <a:buFont typeface="Times New Roman" charset="0"/>
              <a:buNone/>
              <a:defRPr/>
            </a:pPr>
            <a:r>
              <a:rPr lang="it-IT" sz="2600" dirty="0">
                <a:solidFill>
                  <a:srgbClr val="000000"/>
                </a:solidFill>
                <a:latin typeface="Candara" charset="0"/>
                <a:ea typeface="MS PGothic" charset="0"/>
                <a:cs typeface="MS PGothic" charset="0"/>
              </a:rPr>
              <a:t>Formulazione di nuovi processi </a:t>
            </a:r>
            <a:r>
              <a:rPr lang="it-IT" sz="2600" dirty="0" smtClean="0">
                <a:solidFill>
                  <a:srgbClr val="000000"/>
                </a:solidFill>
                <a:latin typeface="Candara" charset="0"/>
                <a:ea typeface="MS PGothic" charset="0"/>
                <a:cs typeface="MS PGothic" charset="0"/>
              </a:rPr>
              <a:t>decisionali</a:t>
            </a:r>
            <a:endParaRPr lang="it-IT" sz="2600" dirty="0">
              <a:solidFill>
                <a:srgbClr val="000000"/>
              </a:solidFill>
              <a:latin typeface="Candara" charset="0"/>
              <a:ea typeface="MS PGothic" charset="0"/>
              <a:cs typeface="MS PGothic" charset="0"/>
            </a:endParaRPr>
          </a:p>
        </p:txBody>
      </p:sp>
      <p:sp>
        <p:nvSpPr>
          <p:cNvPr id="10" name="CasellaDiTesto 9"/>
          <p:cNvSpPr txBox="1"/>
          <p:nvPr/>
        </p:nvSpPr>
        <p:spPr>
          <a:xfrm>
            <a:off x="1740705" y="8796633"/>
            <a:ext cx="9588887" cy="411735"/>
          </a:xfrm>
          <a:prstGeom prst="rect">
            <a:avLst/>
          </a:prstGeom>
          <a:ln>
            <a:solidFill>
              <a:srgbClr val="FF6600"/>
            </a:solidFill>
          </a:ln>
        </p:spPr>
        <p:style>
          <a:lnRef idx="2">
            <a:schemeClr val="accent3"/>
          </a:lnRef>
          <a:fillRef idx="1">
            <a:schemeClr val="lt1"/>
          </a:fillRef>
          <a:effectRef idx="0">
            <a:schemeClr val="accent3"/>
          </a:effectRef>
          <a:fontRef idx="minor">
            <a:schemeClr val="dk1"/>
          </a:fontRef>
        </p:style>
        <p:txBody>
          <a:bodyPr wrap="square" lIns="130046" tIns="65023" rIns="130046" bIns="65023">
            <a:spAutoFit/>
          </a:bodyPr>
          <a:lstStyle/>
          <a:p>
            <a:pPr>
              <a:buFont typeface="Times New Roman" charset="0"/>
              <a:buNone/>
              <a:defRPr/>
            </a:pPr>
            <a:r>
              <a:rPr lang="it-IT" sz="2600" dirty="0" smtClean="0">
                <a:solidFill>
                  <a:srgbClr val="000000"/>
                </a:solidFill>
                <a:latin typeface="Candara" charset="0"/>
                <a:ea typeface="MS PGothic" charset="0"/>
                <a:cs typeface="MS PGothic" charset="0"/>
              </a:rPr>
              <a:t>Attenzione alle tempistiche: tempi dei servizi e tempi delle famiglie</a:t>
            </a:r>
            <a:endParaRPr lang="it-IT" sz="2600" dirty="0">
              <a:solidFill>
                <a:srgbClr val="000000"/>
              </a:solidFill>
              <a:latin typeface="Candara" charset="0"/>
              <a:ea typeface="MS PGothic" charset="0"/>
              <a:cs typeface="MS PGothic" charset="0"/>
            </a:endParaRPr>
          </a:p>
        </p:txBody>
      </p:sp>
      <p:sp>
        <p:nvSpPr>
          <p:cNvPr id="3" name="Freccia destra 2"/>
          <p:cNvSpPr/>
          <p:nvPr/>
        </p:nvSpPr>
        <p:spPr>
          <a:xfrm>
            <a:off x="1259628" y="9302393"/>
            <a:ext cx="10383481" cy="484632"/>
          </a:xfrm>
          <a:prstGeom prst="rightArrow">
            <a:avLst/>
          </a:prstGeom>
          <a:solidFill>
            <a:srgbClr val="FF66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36138395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37" name="Group 25"/>
          <p:cNvGrpSpPr>
            <a:grpSpLocks/>
          </p:cNvGrpSpPr>
          <p:nvPr/>
        </p:nvGrpSpPr>
        <p:grpSpPr bwMode="auto">
          <a:xfrm>
            <a:off x="650240" y="3450204"/>
            <a:ext cx="11704320" cy="4876800"/>
            <a:chOff x="288" y="1536"/>
            <a:chExt cx="5184" cy="2160"/>
          </a:xfrm>
        </p:grpSpPr>
        <p:sp>
          <p:nvSpPr>
            <p:cNvPr id="13316" name="Oval 4"/>
            <p:cNvSpPr>
              <a:spLocks noChangeArrowheads="1"/>
            </p:cNvSpPr>
            <p:nvPr/>
          </p:nvSpPr>
          <p:spPr bwMode="auto">
            <a:xfrm>
              <a:off x="288" y="1536"/>
              <a:ext cx="5184" cy="2160"/>
            </a:xfrm>
            <a:prstGeom prst="ellipse">
              <a:avLst/>
            </a:prstGeom>
            <a:solidFill>
              <a:schemeClr val="accent4"/>
            </a:solidFill>
            <a:ln w="9525">
              <a:solidFill>
                <a:schemeClr va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317" name="Oval 5"/>
            <p:cNvSpPr>
              <a:spLocks noChangeArrowheads="1"/>
            </p:cNvSpPr>
            <p:nvPr/>
          </p:nvSpPr>
          <p:spPr bwMode="auto">
            <a:xfrm>
              <a:off x="3600" y="2002"/>
              <a:ext cx="1872" cy="1296"/>
            </a:xfrm>
            <a:prstGeom prst="ellipse">
              <a:avLst/>
            </a:prstGeom>
            <a:solidFill>
              <a:schemeClr val="accent5"/>
            </a:solidFill>
            <a:ln>
              <a:noFill/>
            </a:ln>
            <a:effectLst/>
            <a:extLst>
              <a:ext uri="{91240B29-F687-4f45-9708-019B960494DF}">
                <a14:hiddenLine xmlns:a14="http://schemas.microsoft.com/office/drawing/2010/main" w="9525">
                  <a:solidFill>
                    <a:schemeClr val="accent2"/>
                  </a:solidFill>
                  <a:prstDash val="dash"/>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328" name="Line 16"/>
            <p:cNvSpPr>
              <a:spLocks noChangeShapeType="1"/>
            </p:cNvSpPr>
            <p:nvPr/>
          </p:nvSpPr>
          <p:spPr bwMode="auto">
            <a:xfrm>
              <a:off x="288" y="2688"/>
              <a:ext cx="5184"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3314" name="Text Box 2"/>
          <p:cNvSpPr txBox="1">
            <a:spLocks noChangeArrowheads="1"/>
          </p:cNvSpPr>
          <p:nvPr/>
        </p:nvSpPr>
        <p:spPr bwMode="auto">
          <a:xfrm>
            <a:off x="829061" y="209964"/>
            <a:ext cx="11525498" cy="296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30046" tIns="65023" rIns="130046" bIns="65023">
            <a:spAutoFit/>
          </a:bodyPr>
          <a:lstStyle/>
          <a:p>
            <a:pPr algn="ctr" rtl="0" latinLnBrk="1" hangingPunct="0">
              <a:lnSpc>
                <a:spcPct val="100000"/>
              </a:lnSpc>
            </a:pPr>
            <a:r>
              <a:rPr lang="it-IT" sz="3200" dirty="0" smtClean="0">
                <a:solidFill>
                  <a:srgbClr val="FF6600"/>
                </a:solidFill>
              </a:rPr>
              <a:t>Il continuum </a:t>
            </a:r>
            <a:r>
              <a:rPr lang="it-IT" sz="3200" dirty="0">
                <a:solidFill>
                  <a:srgbClr val="FF6600"/>
                </a:solidFill>
              </a:rPr>
              <a:t>Promozione, Prevenzione, </a:t>
            </a:r>
            <a:r>
              <a:rPr lang="it-IT" sz="3200" dirty="0" smtClean="0">
                <a:solidFill>
                  <a:srgbClr val="FF6600"/>
                </a:solidFill>
              </a:rPr>
              <a:t>Protezione</a:t>
            </a:r>
          </a:p>
          <a:p>
            <a:pPr algn="ctr" rtl="0" latinLnBrk="1" hangingPunct="0">
              <a:lnSpc>
                <a:spcPct val="100000"/>
              </a:lnSpc>
            </a:pPr>
            <a:r>
              <a:rPr lang="it-IT" b="1" dirty="0" smtClean="0">
                <a:solidFill>
                  <a:schemeClr val="tx2">
                    <a:lumMod val="10000"/>
                  </a:schemeClr>
                </a:solidFill>
                <a:latin typeface="+mj-lt"/>
                <a:ea typeface="Helvetica Neue"/>
                <a:cs typeface="Helvetica Neue"/>
                <a:sym typeface="Helvetica Neue"/>
              </a:rPr>
              <a:t>0.10</a:t>
            </a:r>
            <a:r>
              <a:rPr lang="it-IT" dirty="0" smtClean="0">
                <a:solidFill>
                  <a:schemeClr val="tx2">
                    <a:lumMod val="10000"/>
                  </a:schemeClr>
                </a:solidFill>
                <a:latin typeface="+mj-lt"/>
                <a:ea typeface="Helvetica Neue"/>
                <a:cs typeface="Helvetica Neue"/>
                <a:sym typeface="Helvetica Neue"/>
              </a:rPr>
              <a:t>: L’accompagnamento </a:t>
            </a:r>
            <a:r>
              <a:rPr lang="it-IT" dirty="0">
                <a:solidFill>
                  <a:schemeClr val="tx2">
                    <a:lumMod val="10000"/>
                  </a:schemeClr>
                </a:solidFill>
                <a:latin typeface="+mj-lt"/>
                <a:ea typeface="Helvetica Neue"/>
                <a:cs typeface="Helvetica Neue"/>
                <a:sym typeface="Helvetica Neue"/>
              </a:rPr>
              <a:t>di </a:t>
            </a:r>
            <a:r>
              <a:rPr lang="it-IT" dirty="0" smtClean="0">
                <a:solidFill>
                  <a:schemeClr val="tx2">
                    <a:lumMod val="10000"/>
                  </a:schemeClr>
                </a:solidFill>
                <a:latin typeface="+mj-lt"/>
                <a:ea typeface="Helvetica Neue"/>
                <a:cs typeface="Helvetica Neue"/>
                <a:sym typeface="Helvetica Neue"/>
              </a:rPr>
              <a:t>b. </a:t>
            </a:r>
            <a:r>
              <a:rPr lang="it-IT" dirty="0">
                <a:solidFill>
                  <a:schemeClr val="tx2">
                    <a:lumMod val="10000"/>
                  </a:schemeClr>
                </a:solidFill>
                <a:latin typeface="+mj-lt"/>
                <a:ea typeface="Helvetica Neue"/>
                <a:cs typeface="Helvetica Neue"/>
                <a:sym typeface="Helvetica Neue"/>
              </a:rPr>
              <a:t>e </a:t>
            </a:r>
            <a:r>
              <a:rPr lang="it-IT" dirty="0" err="1" smtClean="0">
                <a:solidFill>
                  <a:schemeClr val="tx2">
                    <a:lumMod val="10000"/>
                  </a:schemeClr>
                </a:solidFill>
                <a:latin typeface="+mj-lt"/>
                <a:ea typeface="Helvetica Neue"/>
                <a:cs typeface="Helvetica Neue"/>
                <a:sym typeface="Helvetica Neue"/>
              </a:rPr>
              <a:t>fam</a:t>
            </a:r>
            <a:r>
              <a:rPr lang="it-IT" dirty="0" smtClean="0">
                <a:solidFill>
                  <a:schemeClr val="tx2">
                    <a:lumMod val="10000"/>
                  </a:schemeClr>
                </a:solidFill>
                <a:latin typeface="+mj-lt"/>
                <a:ea typeface="Helvetica Neue"/>
                <a:cs typeface="Helvetica Neue"/>
                <a:sym typeface="Helvetica Neue"/>
              </a:rPr>
              <a:t>. </a:t>
            </a:r>
            <a:r>
              <a:rPr lang="it-IT" dirty="0">
                <a:solidFill>
                  <a:schemeClr val="tx2">
                    <a:lumMod val="10000"/>
                  </a:schemeClr>
                </a:solidFill>
                <a:latin typeface="+mj-lt"/>
                <a:ea typeface="Helvetica Neue"/>
                <a:cs typeface="Helvetica Neue"/>
                <a:sym typeface="Helvetica Neue"/>
              </a:rPr>
              <a:t>in situazione di vulnerabilità </a:t>
            </a:r>
            <a:r>
              <a:rPr lang="it-IT" dirty="0" smtClean="0">
                <a:solidFill>
                  <a:schemeClr val="tx2">
                    <a:lumMod val="10000"/>
                  </a:schemeClr>
                </a:solidFill>
                <a:latin typeface="+mj-lt"/>
                <a:ea typeface="Helvetica Neue"/>
                <a:cs typeface="Helvetica Neue"/>
                <a:sym typeface="Helvetica Neue"/>
              </a:rPr>
              <a:t>è un </a:t>
            </a:r>
            <a:r>
              <a:rPr lang="it-IT" dirty="0">
                <a:solidFill>
                  <a:schemeClr val="tx2">
                    <a:lumMod val="10000"/>
                  </a:schemeClr>
                </a:solidFill>
                <a:latin typeface="+mj-lt"/>
                <a:ea typeface="Helvetica Neue"/>
                <a:cs typeface="Helvetica Neue"/>
                <a:sym typeface="Helvetica Neue"/>
              </a:rPr>
              <a:t>ambito </a:t>
            </a:r>
            <a:r>
              <a:rPr lang="it-IT" dirty="0" err="1" smtClean="0">
                <a:solidFill>
                  <a:schemeClr val="tx2">
                    <a:lumMod val="10000"/>
                  </a:schemeClr>
                </a:solidFill>
                <a:latin typeface="+mj-lt"/>
                <a:ea typeface="Helvetica Neue"/>
                <a:cs typeface="Helvetica Neue"/>
                <a:sym typeface="Helvetica Neue"/>
              </a:rPr>
              <a:t>fond</a:t>
            </a:r>
            <a:r>
              <a:rPr lang="it-IT" dirty="0" smtClean="0">
                <a:solidFill>
                  <a:schemeClr val="tx2">
                    <a:lumMod val="10000"/>
                  </a:schemeClr>
                </a:solidFill>
                <a:latin typeface="+mj-lt"/>
                <a:ea typeface="Helvetica Neue"/>
                <a:cs typeface="Helvetica Neue"/>
                <a:sym typeface="Helvetica Neue"/>
              </a:rPr>
              <a:t>. </a:t>
            </a:r>
            <a:r>
              <a:rPr lang="it-IT" dirty="0">
                <a:solidFill>
                  <a:schemeClr val="tx2">
                    <a:lumMod val="10000"/>
                  </a:schemeClr>
                </a:solidFill>
                <a:latin typeface="+mj-lt"/>
                <a:ea typeface="Helvetica Neue"/>
                <a:cs typeface="Helvetica Neue"/>
                <a:sym typeface="Helvetica Neue"/>
              </a:rPr>
              <a:t>del lavoro di cura e protezione </a:t>
            </a:r>
            <a:r>
              <a:rPr lang="it-IT" dirty="0" smtClean="0">
                <a:solidFill>
                  <a:schemeClr val="tx2">
                    <a:lumMod val="10000"/>
                  </a:schemeClr>
                </a:solidFill>
                <a:latin typeface="+mj-lt"/>
                <a:ea typeface="Helvetica Neue"/>
                <a:cs typeface="Helvetica Neue"/>
                <a:sym typeface="Helvetica Neue"/>
              </a:rPr>
              <a:t>dell’infanzia</a:t>
            </a:r>
            <a:r>
              <a:rPr lang="it-IT" dirty="0">
                <a:solidFill>
                  <a:schemeClr val="tx2">
                    <a:lumMod val="10000"/>
                  </a:schemeClr>
                </a:solidFill>
                <a:latin typeface="+mj-lt"/>
                <a:ea typeface="Helvetica Neue"/>
                <a:cs typeface="Helvetica Neue"/>
                <a:sym typeface="Helvetica Neue"/>
              </a:rPr>
              <a:t>, inteso come l’insieme degli interventi che mirano a promuovere condizioni idonee alla crescita </a:t>
            </a:r>
            <a:r>
              <a:rPr lang="it-IT" dirty="0" smtClean="0">
                <a:solidFill>
                  <a:schemeClr val="tx2">
                    <a:lumMod val="10000"/>
                  </a:schemeClr>
                </a:solidFill>
                <a:latin typeface="+mj-lt"/>
                <a:ea typeface="Helvetica Neue"/>
                <a:cs typeface="Helvetica Neue"/>
                <a:sym typeface="Helvetica Neue"/>
              </a:rPr>
              <a:t>(promozione</a:t>
            </a:r>
            <a:r>
              <a:rPr lang="it-IT" dirty="0">
                <a:solidFill>
                  <a:schemeClr val="tx2">
                    <a:lumMod val="10000"/>
                  </a:schemeClr>
                </a:solidFill>
                <a:latin typeface="+mj-lt"/>
                <a:ea typeface="Helvetica Neue"/>
                <a:cs typeface="Helvetica Neue"/>
                <a:sym typeface="Helvetica Neue"/>
              </a:rPr>
              <a:t>), a prevenire i rischi che possono ostacolare il percorso di sviluppo </a:t>
            </a:r>
            <a:r>
              <a:rPr lang="it-IT" dirty="0" smtClean="0">
                <a:solidFill>
                  <a:schemeClr val="tx2">
                    <a:lumMod val="10000"/>
                  </a:schemeClr>
                </a:solidFill>
                <a:latin typeface="+mj-lt"/>
                <a:ea typeface="Helvetica Neue"/>
                <a:cs typeface="Helvetica Neue"/>
                <a:sym typeface="Helvetica Neue"/>
              </a:rPr>
              <a:t>(prevenzione</a:t>
            </a:r>
            <a:r>
              <a:rPr lang="it-IT" dirty="0">
                <a:solidFill>
                  <a:schemeClr val="tx2">
                    <a:lumMod val="10000"/>
                  </a:schemeClr>
                </a:solidFill>
                <a:latin typeface="+mj-lt"/>
                <a:ea typeface="Helvetica Neue"/>
                <a:cs typeface="Helvetica Neue"/>
                <a:sym typeface="Helvetica Neue"/>
              </a:rPr>
              <a:t>) e a preservare e/o proteggere </a:t>
            </a:r>
            <a:endParaRPr lang="it-IT" dirty="0" smtClean="0">
              <a:solidFill>
                <a:schemeClr val="tx2">
                  <a:lumMod val="10000"/>
                </a:schemeClr>
              </a:solidFill>
              <a:latin typeface="+mj-lt"/>
              <a:ea typeface="Helvetica Neue"/>
              <a:cs typeface="Helvetica Neue"/>
              <a:sym typeface="Helvetica Neue"/>
            </a:endParaRPr>
          </a:p>
          <a:p>
            <a:pPr algn="ctr" rtl="0" latinLnBrk="1" hangingPunct="0">
              <a:lnSpc>
                <a:spcPct val="100000"/>
              </a:lnSpc>
            </a:pPr>
            <a:r>
              <a:rPr lang="it-IT" dirty="0" smtClean="0">
                <a:solidFill>
                  <a:schemeClr val="tx2">
                    <a:lumMod val="10000"/>
                  </a:schemeClr>
                </a:solidFill>
                <a:latin typeface="+mj-lt"/>
                <a:ea typeface="Helvetica Neue"/>
                <a:cs typeface="Helvetica Neue"/>
                <a:sym typeface="Helvetica Neue"/>
              </a:rPr>
              <a:t>la </a:t>
            </a:r>
            <a:r>
              <a:rPr lang="it-IT" dirty="0">
                <a:solidFill>
                  <a:schemeClr val="tx2">
                    <a:lumMod val="10000"/>
                  </a:schemeClr>
                </a:solidFill>
                <a:latin typeface="+mj-lt"/>
                <a:ea typeface="Helvetica Neue"/>
                <a:cs typeface="Helvetica Neue"/>
                <a:sym typeface="Helvetica Neue"/>
              </a:rPr>
              <a:t>salute e la sicurezza del bambino (area della tutela o </a:t>
            </a:r>
            <a:r>
              <a:rPr lang="it-IT" dirty="0" smtClean="0">
                <a:solidFill>
                  <a:schemeClr val="tx2">
                    <a:lumMod val="10000"/>
                  </a:schemeClr>
                </a:solidFill>
                <a:latin typeface="+mj-lt"/>
                <a:ea typeface="Helvetica Neue"/>
                <a:cs typeface="Helvetica Neue"/>
                <a:sym typeface="Helvetica Neue"/>
              </a:rPr>
              <a:t>protezione) </a:t>
            </a:r>
            <a:endParaRPr lang="it-IT" dirty="0">
              <a:solidFill>
                <a:schemeClr val="tx2">
                  <a:lumMod val="10000"/>
                </a:schemeClr>
              </a:solidFill>
              <a:latin typeface="+mj-lt"/>
            </a:endParaRPr>
          </a:p>
          <a:p>
            <a:pPr algn="ctr" rtl="0" latinLnBrk="1" hangingPunct="0">
              <a:lnSpc>
                <a:spcPct val="100000"/>
              </a:lnSpc>
            </a:pPr>
            <a:r>
              <a:rPr lang="it-IT" sz="3200" dirty="0" smtClean="0">
                <a:solidFill>
                  <a:srgbClr val="FF6600"/>
                </a:solidFill>
              </a:rPr>
              <a:t> </a:t>
            </a:r>
            <a:endParaRPr lang="en-GB" sz="3200" dirty="0">
              <a:solidFill>
                <a:srgbClr val="FF6600"/>
              </a:solidFill>
            </a:endParaRPr>
          </a:p>
          <a:p>
            <a:pPr algn="ctr">
              <a:lnSpc>
                <a:spcPct val="100000"/>
              </a:lnSpc>
              <a:spcBef>
                <a:spcPct val="50000"/>
              </a:spcBef>
              <a:defRPr/>
            </a:pPr>
            <a:endParaRPr lang="fr-FR" sz="3200" dirty="0">
              <a:solidFill>
                <a:srgbClr val="FD8003"/>
              </a:solidFill>
              <a:cs typeface="Calibri"/>
            </a:endParaRPr>
          </a:p>
        </p:txBody>
      </p:sp>
      <p:grpSp>
        <p:nvGrpSpPr>
          <p:cNvPr id="13330" name="Group 18"/>
          <p:cNvGrpSpPr>
            <a:grpSpLocks/>
          </p:cNvGrpSpPr>
          <p:nvPr/>
        </p:nvGrpSpPr>
        <p:grpSpPr bwMode="auto">
          <a:xfrm>
            <a:off x="1210360" y="5016783"/>
            <a:ext cx="1934921" cy="1052124"/>
            <a:chOff x="821" y="2174"/>
            <a:chExt cx="857" cy="466"/>
          </a:xfrm>
        </p:grpSpPr>
        <p:sp>
          <p:nvSpPr>
            <p:cNvPr id="13318" name="Text Box 6"/>
            <p:cNvSpPr txBox="1">
              <a:spLocks noChangeArrowheads="1"/>
            </p:cNvSpPr>
            <p:nvPr/>
          </p:nvSpPr>
          <p:spPr bwMode="auto">
            <a:xfrm>
              <a:off x="821" y="2174"/>
              <a:ext cx="857"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fr-CH" sz="2000" b="1" dirty="0"/>
                <a:t>Famiglie </a:t>
              </a:r>
            </a:p>
            <a:p>
              <a:pPr algn="ctr" eaLnBrk="0" hangingPunct="0">
                <a:defRPr/>
              </a:pPr>
              <a:r>
                <a:rPr lang="fr-CH" sz="2000" b="1" dirty="0"/>
                <a:t>« ben-trattanti » </a:t>
              </a:r>
            </a:p>
          </p:txBody>
        </p:sp>
        <p:sp>
          <p:nvSpPr>
            <p:cNvPr id="13320" name="AutoShape 8"/>
            <p:cNvSpPr>
              <a:spLocks noChangeArrowheads="1"/>
            </p:cNvSpPr>
            <p:nvPr/>
          </p:nvSpPr>
          <p:spPr bwMode="auto">
            <a:xfrm>
              <a:off x="1104" y="2544"/>
              <a:ext cx="192" cy="96"/>
            </a:xfrm>
            <a:prstGeom prst="triangle">
              <a:avLst>
                <a:gd name="adj" fmla="val 50000"/>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3331" name="Group 19"/>
          <p:cNvGrpSpPr>
            <a:grpSpLocks/>
          </p:cNvGrpSpPr>
          <p:nvPr/>
        </p:nvGrpSpPr>
        <p:grpSpPr bwMode="auto">
          <a:xfrm>
            <a:off x="1511769" y="6068899"/>
            <a:ext cx="4969370" cy="799252"/>
            <a:chOff x="1095" y="2640"/>
            <a:chExt cx="2201" cy="354"/>
          </a:xfrm>
        </p:grpSpPr>
        <p:sp>
          <p:nvSpPr>
            <p:cNvPr id="13319" name="Text Box 7"/>
            <p:cNvSpPr txBox="1">
              <a:spLocks noChangeArrowheads="1"/>
            </p:cNvSpPr>
            <p:nvPr/>
          </p:nvSpPr>
          <p:spPr bwMode="auto">
            <a:xfrm>
              <a:off x="1095" y="2722"/>
              <a:ext cx="2201"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fr-CH" sz="2000" b="1" dirty="0">
                  <a:solidFill>
                    <a:schemeClr val="tx1"/>
                  </a:solidFill>
                </a:rPr>
                <a:t>Famiglie che presentano</a:t>
              </a:r>
            </a:p>
            <a:p>
              <a:pPr algn="ctr" eaLnBrk="0" hangingPunct="0">
                <a:defRPr/>
              </a:pPr>
              <a:r>
                <a:rPr lang="fr-CH" sz="2000" b="1" dirty="0">
                  <a:solidFill>
                    <a:schemeClr val="tx1"/>
                  </a:solidFill>
                </a:rPr>
                <a:t>difficoltà psico-socio-educative-economiche</a:t>
              </a:r>
            </a:p>
          </p:txBody>
        </p:sp>
        <p:sp>
          <p:nvSpPr>
            <p:cNvPr id="13321" name="AutoShape 9"/>
            <p:cNvSpPr>
              <a:spLocks noChangeArrowheads="1"/>
            </p:cNvSpPr>
            <p:nvPr/>
          </p:nvSpPr>
          <p:spPr bwMode="auto">
            <a:xfrm rot="10800000">
              <a:off x="2064" y="2640"/>
              <a:ext cx="192" cy="96"/>
            </a:xfrm>
            <a:prstGeom prst="triangle">
              <a:avLst>
                <a:gd name="adj" fmla="val 50000"/>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3334" name="Group 22"/>
          <p:cNvGrpSpPr>
            <a:grpSpLocks/>
          </p:cNvGrpSpPr>
          <p:nvPr/>
        </p:nvGrpSpPr>
        <p:grpSpPr bwMode="auto">
          <a:xfrm>
            <a:off x="8398933" y="4599441"/>
            <a:ext cx="2926080" cy="1408853"/>
            <a:chOff x="4080" y="2016"/>
            <a:chExt cx="1296" cy="624"/>
          </a:xfrm>
        </p:grpSpPr>
        <p:sp>
          <p:nvSpPr>
            <p:cNvPr id="13323" name="AutoShape 11"/>
            <p:cNvSpPr>
              <a:spLocks noChangeArrowheads="1"/>
            </p:cNvSpPr>
            <p:nvPr/>
          </p:nvSpPr>
          <p:spPr bwMode="auto">
            <a:xfrm>
              <a:off x="4656" y="2544"/>
              <a:ext cx="192" cy="96"/>
            </a:xfrm>
            <a:prstGeom prst="triangle">
              <a:avLst>
                <a:gd name="adj" fmla="val 50000"/>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324" name="Text Box 12"/>
            <p:cNvSpPr txBox="1">
              <a:spLocks noChangeArrowheads="1"/>
            </p:cNvSpPr>
            <p:nvPr/>
          </p:nvSpPr>
          <p:spPr bwMode="auto">
            <a:xfrm>
              <a:off x="4080" y="2016"/>
              <a:ext cx="1296"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fr-CH" sz="2000" b="1" dirty="0">
                  <a:solidFill>
                    <a:schemeClr val="tx1"/>
                  </a:solidFill>
                </a:rPr>
                <a:t>Famiglie che ricevono servizi in Protezione dell’Infanzia </a:t>
              </a:r>
            </a:p>
          </p:txBody>
        </p:sp>
      </p:grpSp>
      <p:grpSp>
        <p:nvGrpSpPr>
          <p:cNvPr id="13333" name="Group 21"/>
          <p:cNvGrpSpPr>
            <a:grpSpLocks/>
          </p:cNvGrpSpPr>
          <p:nvPr/>
        </p:nvGrpSpPr>
        <p:grpSpPr bwMode="auto">
          <a:xfrm>
            <a:off x="6962972" y="5960535"/>
            <a:ext cx="2736434" cy="1302738"/>
            <a:chOff x="3463" y="2640"/>
            <a:chExt cx="1212" cy="577"/>
          </a:xfrm>
        </p:grpSpPr>
        <p:sp>
          <p:nvSpPr>
            <p:cNvPr id="13325" name="Text Box 13"/>
            <p:cNvSpPr txBox="1">
              <a:spLocks noChangeArrowheads="1"/>
            </p:cNvSpPr>
            <p:nvPr/>
          </p:nvSpPr>
          <p:spPr bwMode="auto">
            <a:xfrm>
              <a:off x="3463" y="2832"/>
              <a:ext cx="1212"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fr-CH" sz="2000" b="1" dirty="0">
                  <a:solidFill>
                    <a:schemeClr val="tx1"/>
                  </a:solidFill>
                </a:rPr>
                <a:t> Famiglie segnalate ai servizi di Protezione o all’AG</a:t>
              </a:r>
            </a:p>
          </p:txBody>
        </p:sp>
        <p:sp>
          <p:nvSpPr>
            <p:cNvPr id="13326" name="AutoShape 14"/>
            <p:cNvSpPr>
              <a:spLocks noChangeArrowheads="1"/>
            </p:cNvSpPr>
            <p:nvPr/>
          </p:nvSpPr>
          <p:spPr bwMode="auto">
            <a:xfrm rot="10800000">
              <a:off x="3792" y="2640"/>
              <a:ext cx="192" cy="96"/>
            </a:xfrm>
            <a:prstGeom prst="triangle">
              <a:avLst>
                <a:gd name="adj" fmla="val 50000"/>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3327" name="Oval 15"/>
          <p:cNvSpPr>
            <a:spLocks noChangeArrowheads="1"/>
          </p:cNvSpPr>
          <p:nvPr/>
        </p:nvSpPr>
        <p:spPr bwMode="auto">
          <a:xfrm>
            <a:off x="8274312" y="4856145"/>
            <a:ext cx="3955627" cy="2642273"/>
          </a:xfrm>
          <a:prstGeom prst="ellipse">
            <a:avLst/>
          </a:prstGeom>
          <a:noFill/>
          <a:ln w="57150">
            <a:solidFill>
              <a:srgbClr val="000080"/>
            </a:solidFill>
            <a:prstDash val="dash"/>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pPr>
              <a:defRPr/>
            </a:pPr>
            <a:endParaRPr lang="en-US">
              <a:cs typeface="+mn-cs"/>
            </a:endParaRPr>
          </a:p>
        </p:txBody>
      </p:sp>
      <p:grpSp>
        <p:nvGrpSpPr>
          <p:cNvPr id="13332" name="Group 20"/>
          <p:cNvGrpSpPr>
            <a:grpSpLocks/>
          </p:cNvGrpSpPr>
          <p:nvPr/>
        </p:nvGrpSpPr>
        <p:grpSpPr bwMode="auto">
          <a:xfrm>
            <a:off x="4134046" y="4603611"/>
            <a:ext cx="4160507" cy="1356925"/>
            <a:chOff x="2317" y="2039"/>
            <a:chExt cx="1512" cy="601"/>
          </a:xfrm>
        </p:grpSpPr>
        <p:sp>
          <p:nvSpPr>
            <p:cNvPr id="13322" name="AutoShape 10"/>
            <p:cNvSpPr>
              <a:spLocks noChangeArrowheads="1"/>
            </p:cNvSpPr>
            <p:nvPr/>
          </p:nvSpPr>
          <p:spPr bwMode="auto">
            <a:xfrm>
              <a:off x="2928" y="2544"/>
              <a:ext cx="192" cy="96"/>
            </a:xfrm>
            <a:prstGeom prst="triangle">
              <a:avLst>
                <a:gd name="adj" fmla="val 50000"/>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329" name="Text Box 17"/>
            <p:cNvSpPr txBox="1">
              <a:spLocks noChangeArrowheads="1"/>
            </p:cNvSpPr>
            <p:nvPr/>
          </p:nvSpPr>
          <p:spPr bwMode="auto">
            <a:xfrm>
              <a:off x="2317" y="2039"/>
              <a:ext cx="151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fr-CH" sz="2000" b="1" dirty="0">
                  <a:solidFill>
                    <a:schemeClr val="tx1"/>
                  </a:solidFill>
                </a:rPr>
                <a:t>Famiglie a rischio di maltrattamento</a:t>
              </a:r>
            </a:p>
            <a:p>
              <a:pPr algn="ctr" eaLnBrk="0" hangingPunct="0">
                <a:defRPr/>
              </a:pPr>
              <a:r>
                <a:rPr lang="fr-CH" sz="2000" b="1" dirty="0">
                  <a:solidFill>
                    <a:schemeClr val="tx1"/>
                  </a:solidFill>
                </a:rPr>
                <a:t>Vulnerabilità sociale </a:t>
              </a:r>
            </a:p>
          </p:txBody>
        </p:sp>
      </p:grpSp>
      <p:sp>
        <p:nvSpPr>
          <p:cNvPr id="2" name="Rettangolo 1"/>
          <p:cNvSpPr/>
          <p:nvPr/>
        </p:nvSpPr>
        <p:spPr>
          <a:xfrm>
            <a:off x="415658" y="2130260"/>
            <a:ext cx="2530155" cy="1891116"/>
          </a:xfrm>
          <a:prstGeom prst="rect">
            <a:avLst/>
          </a:prstGeom>
        </p:spPr>
        <p:txBody>
          <a:bodyPr wrap="square">
            <a:spAutoFit/>
          </a:bodyPr>
          <a:lstStyle/>
          <a:p>
            <a:pPr lvl="0"/>
            <a:r>
              <a:rPr lang="fr-FR" dirty="0" err="1">
                <a:solidFill>
                  <a:srgbClr val="0D0D0D"/>
                </a:solidFill>
              </a:rPr>
              <a:t>Sostegno</a:t>
            </a:r>
            <a:r>
              <a:rPr lang="fr-FR" dirty="0">
                <a:solidFill>
                  <a:srgbClr val="0D0D0D"/>
                </a:solidFill>
              </a:rPr>
              <a:t> alla </a:t>
            </a:r>
            <a:r>
              <a:rPr lang="fr-FR" dirty="0" err="1">
                <a:solidFill>
                  <a:srgbClr val="0D0D0D"/>
                </a:solidFill>
              </a:rPr>
              <a:t>genitorialità</a:t>
            </a:r>
            <a:endParaRPr lang="fr-FR" dirty="0">
              <a:solidFill>
                <a:srgbClr val="0D0D0D"/>
              </a:solidFill>
            </a:endParaRPr>
          </a:p>
          <a:p>
            <a:pPr lvl="0"/>
            <a:r>
              <a:rPr lang="fr-FR" dirty="0" err="1">
                <a:solidFill>
                  <a:srgbClr val="0D0D0D"/>
                </a:solidFill>
              </a:rPr>
              <a:t>Promozione</a:t>
            </a:r>
            <a:r>
              <a:rPr lang="fr-FR" dirty="0">
                <a:solidFill>
                  <a:srgbClr val="0D0D0D"/>
                </a:solidFill>
              </a:rPr>
              <a:t> </a:t>
            </a:r>
          </a:p>
          <a:p>
            <a:pPr lvl="0"/>
            <a:r>
              <a:rPr lang="fr-FR" dirty="0" err="1">
                <a:solidFill>
                  <a:srgbClr val="0D0D0D"/>
                </a:solidFill>
              </a:rPr>
              <a:t>prevenzione</a:t>
            </a:r>
            <a:r>
              <a:rPr lang="fr-FR" dirty="0">
                <a:solidFill>
                  <a:srgbClr val="0D0D0D"/>
                </a:solidFill>
              </a:rPr>
              <a:t> </a:t>
            </a:r>
            <a:r>
              <a:rPr lang="fr-FR" dirty="0" err="1">
                <a:solidFill>
                  <a:srgbClr val="0D0D0D"/>
                </a:solidFill>
              </a:rPr>
              <a:t>universale</a:t>
            </a:r>
            <a:r>
              <a:rPr lang="fr-FR" dirty="0">
                <a:solidFill>
                  <a:srgbClr val="0D0D0D"/>
                </a:solidFill>
              </a:rPr>
              <a:t> / </a:t>
            </a:r>
            <a:r>
              <a:rPr lang="fr-FR" dirty="0" err="1">
                <a:solidFill>
                  <a:srgbClr val="0D0D0D"/>
                </a:solidFill>
              </a:rPr>
              <a:t>primaria</a:t>
            </a:r>
            <a:endParaRPr lang="fr-FR" dirty="0">
              <a:solidFill>
                <a:srgbClr val="0D0D0D"/>
              </a:solidFill>
            </a:endParaRPr>
          </a:p>
          <a:p>
            <a:pPr lvl="0"/>
            <a:r>
              <a:rPr lang="fr-FR" dirty="0">
                <a:solidFill>
                  <a:srgbClr val="0D0D0D"/>
                </a:solidFill>
              </a:rPr>
              <a:t>Es. Campagne informative</a:t>
            </a:r>
          </a:p>
        </p:txBody>
      </p:sp>
      <p:sp>
        <p:nvSpPr>
          <p:cNvPr id="3" name="Rettangolo 2"/>
          <p:cNvSpPr/>
          <p:nvPr/>
        </p:nvSpPr>
        <p:spPr>
          <a:xfrm>
            <a:off x="1148268" y="8348453"/>
            <a:ext cx="3614718" cy="1121675"/>
          </a:xfrm>
          <a:prstGeom prst="rect">
            <a:avLst/>
          </a:prstGeom>
        </p:spPr>
        <p:txBody>
          <a:bodyPr wrap="square">
            <a:spAutoFit/>
          </a:bodyPr>
          <a:lstStyle/>
          <a:p>
            <a:pPr lvl="0"/>
            <a:r>
              <a:rPr lang="fr-FR" dirty="0" err="1">
                <a:solidFill>
                  <a:srgbClr val="0D0D0D"/>
                </a:solidFill>
              </a:rPr>
              <a:t>Prevenzione</a:t>
            </a:r>
            <a:r>
              <a:rPr lang="fr-FR" dirty="0">
                <a:solidFill>
                  <a:srgbClr val="0D0D0D"/>
                </a:solidFill>
              </a:rPr>
              <a:t> </a:t>
            </a:r>
            <a:r>
              <a:rPr lang="fr-FR" dirty="0" err="1">
                <a:solidFill>
                  <a:srgbClr val="0D0D0D"/>
                </a:solidFill>
              </a:rPr>
              <a:t>secondaria</a:t>
            </a:r>
            <a:r>
              <a:rPr lang="fr-FR" dirty="0">
                <a:solidFill>
                  <a:srgbClr val="0D0D0D"/>
                </a:solidFill>
              </a:rPr>
              <a:t>/ </a:t>
            </a:r>
            <a:r>
              <a:rPr lang="fr-FR" dirty="0" err="1">
                <a:solidFill>
                  <a:srgbClr val="0D0D0D"/>
                </a:solidFill>
              </a:rPr>
              <a:t>selettiva</a:t>
            </a:r>
            <a:endParaRPr lang="fr-FR" dirty="0">
              <a:solidFill>
                <a:srgbClr val="0D0D0D"/>
              </a:solidFill>
            </a:endParaRPr>
          </a:p>
          <a:p>
            <a:pPr lvl="0"/>
            <a:r>
              <a:rPr lang="fr-FR" dirty="0" err="1">
                <a:solidFill>
                  <a:srgbClr val="0D0D0D"/>
                </a:solidFill>
              </a:rPr>
              <a:t>Orientata</a:t>
            </a:r>
            <a:r>
              <a:rPr lang="fr-FR" dirty="0">
                <a:solidFill>
                  <a:srgbClr val="0D0D0D"/>
                </a:solidFill>
              </a:rPr>
              <a:t>  alla </a:t>
            </a:r>
            <a:r>
              <a:rPr lang="fr-FR" dirty="0" err="1">
                <a:solidFill>
                  <a:srgbClr val="0D0D0D"/>
                </a:solidFill>
              </a:rPr>
              <a:t>prevenzione</a:t>
            </a:r>
            <a:r>
              <a:rPr lang="fr-FR" dirty="0">
                <a:solidFill>
                  <a:srgbClr val="0D0D0D"/>
                </a:solidFill>
              </a:rPr>
              <a:t> di un </a:t>
            </a:r>
            <a:r>
              <a:rPr lang="fr-FR" dirty="0" err="1">
                <a:solidFill>
                  <a:srgbClr val="0D0D0D"/>
                </a:solidFill>
              </a:rPr>
              <a:t>certo</a:t>
            </a:r>
            <a:r>
              <a:rPr lang="fr-FR" dirty="0">
                <a:solidFill>
                  <a:srgbClr val="0D0D0D"/>
                </a:solidFill>
              </a:rPr>
              <a:t> </a:t>
            </a:r>
            <a:r>
              <a:rPr lang="fr-FR" dirty="0" err="1">
                <a:solidFill>
                  <a:srgbClr val="0D0D0D"/>
                </a:solidFill>
              </a:rPr>
              <a:t>livello</a:t>
            </a:r>
            <a:r>
              <a:rPr lang="fr-FR" dirty="0">
                <a:solidFill>
                  <a:srgbClr val="0D0D0D"/>
                </a:solidFill>
              </a:rPr>
              <a:t> di </a:t>
            </a:r>
            <a:r>
              <a:rPr lang="fr-FR" dirty="0" err="1">
                <a:solidFill>
                  <a:srgbClr val="0D0D0D"/>
                </a:solidFill>
              </a:rPr>
              <a:t>rischio</a:t>
            </a:r>
            <a:endParaRPr lang="fr-FR" dirty="0">
              <a:solidFill>
                <a:srgbClr val="0D0D0D"/>
              </a:solidFill>
            </a:endParaRPr>
          </a:p>
          <a:p>
            <a:pPr lvl="0"/>
            <a:r>
              <a:rPr lang="fr-FR" dirty="0">
                <a:solidFill>
                  <a:srgbClr val="0D0D0D"/>
                </a:solidFill>
              </a:rPr>
              <a:t>Es. Home </a:t>
            </a:r>
            <a:r>
              <a:rPr lang="fr-FR" dirty="0" err="1">
                <a:solidFill>
                  <a:srgbClr val="0D0D0D"/>
                </a:solidFill>
              </a:rPr>
              <a:t>visiting</a:t>
            </a:r>
            <a:endParaRPr lang="fr-FR" dirty="0">
              <a:solidFill>
                <a:srgbClr val="0D0D0D"/>
              </a:solidFill>
            </a:endParaRPr>
          </a:p>
        </p:txBody>
      </p:sp>
      <p:sp>
        <p:nvSpPr>
          <p:cNvPr id="4" name="Rettangolo 3"/>
          <p:cNvSpPr/>
          <p:nvPr/>
        </p:nvSpPr>
        <p:spPr>
          <a:xfrm>
            <a:off x="8865655" y="8309076"/>
            <a:ext cx="3488904" cy="1378155"/>
          </a:xfrm>
          <a:prstGeom prst="rect">
            <a:avLst/>
          </a:prstGeom>
        </p:spPr>
        <p:txBody>
          <a:bodyPr wrap="square">
            <a:spAutoFit/>
          </a:bodyPr>
          <a:lstStyle/>
          <a:p>
            <a:pPr lvl="0"/>
            <a:r>
              <a:rPr lang="fr-FR" dirty="0" err="1">
                <a:solidFill>
                  <a:srgbClr val="0D0D0D"/>
                </a:solidFill>
              </a:rPr>
              <a:t>Prevenzione</a:t>
            </a:r>
            <a:r>
              <a:rPr lang="fr-FR" dirty="0">
                <a:solidFill>
                  <a:srgbClr val="0D0D0D"/>
                </a:solidFill>
              </a:rPr>
              <a:t> </a:t>
            </a:r>
            <a:r>
              <a:rPr lang="fr-FR" dirty="0" err="1">
                <a:solidFill>
                  <a:srgbClr val="0D0D0D"/>
                </a:solidFill>
              </a:rPr>
              <a:t>mirata</a:t>
            </a:r>
            <a:r>
              <a:rPr lang="fr-FR" dirty="0">
                <a:solidFill>
                  <a:srgbClr val="0D0D0D"/>
                </a:solidFill>
              </a:rPr>
              <a:t>/</a:t>
            </a:r>
            <a:r>
              <a:rPr lang="fr-FR" dirty="0" err="1">
                <a:solidFill>
                  <a:srgbClr val="0D0D0D"/>
                </a:solidFill>
              </a:rPr>
              <a:t>terziaria</a:t>
            </a:r>
            <a:endParaRPr lang="fr-FR" dirty="0">
              <a:solidFill>
                <a:srgbClr val="0D0D0D"/>
              </a:solidFill>
            </a:endParaRPr>
          </a:p>
          <a:p>
            <a:pPr lvl="0"/>
            <a:r>
              <a:rPr lang="fr-FR" dirty="0" err="1">
                <a:solidFill>
                  <a:srgbClr val="0D0D0D"/>
                </a:solidFill>
              </a:rPr>
              <a:t>Orientata</a:t>
            </a:r>
            <a:r>
              <a:rPr lang="fr-FR" dirty="0">
                <a:solidFill>
                  <a:srgbClr val="0D0D0D"/>
                </a:solidFill>
              </a:rPr>
              <a:t>  </a:t>
            </a:r>
            <a:r>
              <a:rPr lang="fr-FR" dirty="0" err="1">
                <a:solidFill>
                  <a:srgbClr val="0D0D0D"/>
                </a:solidFill>
              </a:rPr>
              <a:t>gestione</a:t>
            </a:r>
            <a:r>
              <a:rPr lang="fr-FR" dirty="0">
                <a:solidFill>
                  <a:srgbClr val="0D0D0D"/>
                </a:solidFill>
              </a:rPr>
              <a:t> di </a:t>
            </a:r>
            <a:r>
              <a:rPr lang="fr-FR" dirty="0" err="1">
                <a:solidFill>
                  <a:srgbClr val="0D0D0D"/>
                </a:solidFill>
              </a:rPr>
              <a:t>situazioni</a:t>
            </a:r>
            <a:r>
              <a:rPr lang="fr-FR" dirty="0">
                <a:solidFill>
                  <a:srgbClr val="0D0D0D"/>
                </a:solidFill>
              </a:rPr>
              <a:t> </a:t>
            </a:r>
            <a:r>
              <a:rPr lang="fr-FR" dirty="0" err="1">
                <a:solidFill>
                  <a:srgbClr val="0D0D0D"/>
                </a:solidFill>
              </a:rPr>
              <a:t>già</a:t>
            </a:r>
            <a:r>
              <a:rPr lang="fr-FR" dirty="0">
                <a:solidFill>
                  <a:srgbClr val="0D0D0D"/>
                </a:solidFill>
              </a:rPr>
              <a:t> </a:t>
            </a:r>
            <a:r>
              <a:rPr lang="fr-FR" dirty="0" err="1">
                <a:solidFill>
                  <a:srgbClr val="0D0D0D"/>
                </a:solidFill>
              </a:rPr>
              <a:t>problematiche</a:t>
            </a:r>
            <a:endParaRPr lang="fr-FR" dirty="0">
              <a:solidFill>
                <a:srgbClr val="0D0D0D"/>
              </a:solidFill>
            </a:endParaRPr>
          </a:p>
          <a:p>
            <a:pPr lvl="0"/>
            <a:r>
              <a:rPr lang="it-IT" dirty="0">
                <a:solidFill>
                  <a:srgbClr val="151618"/>
                </a:solidFill>
              </a:rPr>
              <a:t>minori fuori famiglia, affido, comunità</a:t>
            </a:r>
            <a:endParaRPr lang="fr-FR" dirty="0">
              <a:solidFill>
                <a:srgbClr val="0D0D0D"/>
              </a:solidFill>
            </a:endParaRPr>
          </a:p>
        </p:txBody>
      </p:sp>
      <p:cxnSp>
        <p:nvCxnSpPr>
          <p:cNvPr id="6" name="Connettore 2 5"/>
          <p:cNvCxnSpPr/>
          <p:nvPr/>
        </p:nvCxnSpPr>
        <p:spPr>
          <a:xfrm>
            <a:off x="8789624" y="7620718"/>
            <a:ext cx="1106195" cy="688358"/>
          </a:xfrm>
          <a:prstGeom prst="straightConnector1">
            <a:avLst/>
          </a:prstGeom>
          <a:noFill/>
          <a:ln w="25400" cap="flat">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cxnSp>
        <p:nvCxnSpPr>
          <p:cNvPr id="8" name="Connettore 2 7"/>
          <p:cNvCxnSpPr/>
          <p:nvPr/>
        </p:nvCxnSpPr>
        <p:spPr>
          <a:xfrm flipH="1">
            <a:off x="3241800" y="7263273"/>
            <a:ext cx="457757" cy="1045803"/>
          </a:xfrm>
          <a:prstGeom prst="straightConnector1">
            <a:avLst/>
          </a:prstGeom>
          <a:noFill/>
          <a:ln w="25400" cap="flat">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cxnSp>
        <p:nvCxnSpPr>
          <p:cNvPr id="10" name="Connettore 2 9"/>
          <p:cNvCxnSpPr>
            <a:stCxn id="13318" idx="0"/>
            <a:endCxn id="2" idx="2"/>
          </p:cNvCxnSpPr>
          <p:nvPr/>
        </p:nvCxnSpPr>
        <p:spPr>
          <a:xfrm flipH="1" flipV="1">
            <a:off x="1680736" y="4021376"/>
            <a:ext cx="497085" cy="995407"/>
          </a:xfrm>
          <a:prstGeom prst="straightConnector1">
            <a:avLst/>
          </a:prstGeom>
          <a:noFill/>
          <a:ln w="25400" cap="flat">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pic>
        <p:nvPicPr>
          <p:cNvPr id="30" name="Immagine 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7005" y="6868151"/>
            <a:ext cx="1796607" cy="260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Connettore 2 30"/>
          <p:cNvCxnSpPr/>
          <p:nvPr/>
        </p:nvCxnSpPr>
        <p:spPr>
          <a:xfrm flipV="1">
            <a:off x="5485918" y="5246202"/>
            <a:ext cx="329391" cy="839886"/>
          </a:xfrm>
          <a:prstGeom prst="straightConnector1">
            <a:avLst/>
          </a:prstGeom>
          <a:noFill/>
          <a:ln w="25400" cap="flat">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cxnSp>
        <p:nvCxnSpPr>
          <p:cNvPr id="46" name="Connettore 2 45"/>
          <p:cNvCxnSpPr/>
          <p:nvPr/>
        </p:nvCxnSpPr>
        <p:spPr>
          <a:xfrm flipH="1" flipV="1">
            <a:off x="8865655" y="3525277"/>
            <a:ext cx="833758" cy="1078334"/>
          </a:xfrm>
          <a:prstGeom prst="straightConnector1">
            <a:avLst/>
          </a:prstGeom>
          <a:noFill/>
          <a:ln w="25400" cap="flat">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sp>
        <p:nvSpPr>
          <p:cNvPr id="47" name="Rettangolo 46"/>
          <p:cNvSpPr/>
          <p:nvPr/>
        </p:nvSpPr>
        <p:spPr>
          <a:xfrm>
            <a:off x="10132906" y="2265909"/>
            <a:ext cx="2530155" cy="1378155"/>
          </a:xfrm>
          <a:prstGeom prst="rect">
            <a:avLst/>
          </a:prstGeom>
        </p:spPr>
        <p:txBody>
          <a:bodyPr wrap="square">
            <a:spAutoFit/>
          </a:bodyPr>
          <a:lstStyle/>
          <a:p>
            <a:pPr lvl="0"/>
            <a:r>
              <a:rPr lang="fr-FR" dirty="0" err="1">
                <a:solidFill>
                  <a:srgbClr val="0D0D0D"/>
                </a:solidFill>
              </a:rPr>
              <a:t>Servizi</a:t>
            </a:r>
            <a:r>
              <a:rPr lang="fr-FR" dirty="0">
                <a:solidFill>
                  <a:srgbClr val="0D0D0D"/>
                </a:solidFill>
              </a:rPr>
              <a:t> </a:t>
            </a:r>
            <a:r>
              <a:rPr lang="fr-FR" dirty="0" err="1">
                <a:solidFill>
                  <a:srgbClr val="0D0D0D"/>
                </a:solidFill>
              </a:rPr>
              <a:t>accoglienza</a:t>
            </a:r>
            <a:endParaRPr lang="fr-FR" dirty="0">
              <a:solidFill>
                <a:srgbClr val="0D0D0D"/>
              </a:solidFill>
            </a:endParaRPr>
          </a:p>
          <a:p>
            <a:pPr lvl="0"/>
            <a:r>
              <a:rPr lang="fr-FR" dirty="0">
                <a:solidFill>
                  <a:srgbClr val="0D0D0D"/>
                </a:solidFill>
              </a:rPr>
              <a:t>- </a:t>
            </a:r>
            <a:r>
              <a:rPr lang="fr-FR" dirty="0" err="1">
                <a:solidFill>
                  <a:srgbClr val="0D0D0D"/>
                </a:solidFill>
              </a:rPr>
              <a:t>Linee</a:t>
            </a:r>
            <a:r>
              <a:rPr lang="fr-FR" dirty="0">
                <a:solidFill>
                  <a:srgbClr val="0D0D0D"/>
                </a:solidFill>
              </a:rPr>
              <a:t> </a:t>
            </a:r>
            <a:r>
              <a:rPr lang="fr-FR" dirty="0" err="1">
                <a:solidFill>
                  <a:srgbClr val="0D0D0D"/>
                </a:solidFill>
              </a:rPr>
              <a:t>Indirizzo</a:t>
            </a:r>
            <a:r>
              <a:rPr lang="fr-FR" dirty="0">
                <a:solidFill>
                  <a:srgbClr val="0D0D0D"/>
                </a:solidFill>
              </a:rPr>
              <a:t> </a:t>
            </a:r>
            <a:r>
              <a:rPr lang="fr-FR" dirty="0" err="1">
                <a:solidFill>
                  <a:srgbClr val="0D0D0D"/>
                </a:solidFill>
              </a:rPr>
              <a:t>Affido</a:t>
            </a:r>
            <a:r>
              <a:rPr lang="fr-FR" dirty="0">
                <a:solidFill>
                  <a:srgbClr val="0D0D0D"/>
                </a:solidFill>
              </a:rPr>
              <a:t> (2012)</a:t>
            </a:r>
          </a:p>
          <a:p>
            <a:pPr lvl="0"/>
            <a:r>
              <a:rPr lang="fr-FR" dirty="0">
                <a:solidFill>
                  <a:srgbClr val="0D0D0D"/>
                </a:solidFill>
              </a:rPr>
              <a:t>- </a:t>
            </a:r>
            <a:r>
              <a:rPr lang="fr-FR" dirty="0" err="1">
                <a:solidFill>
                  <a:srgbClr val="0D0D0D"/>
                </a:solidFill>
              </a:rPr>
              <a:t>Linee</a:t>
            </a:r>
            <a:r>
              <a:rPr lang="fr-FR" dirty="0">
                <a:solidFill>
                  <a:srgbClr val="0D0D0D"/>
                </a:solidFill>
              </a:rPr>
              <a:t> </a:t>
            </a:r>
            <a:r>
              <a:rPr lang="fr-FR" dirty="0" err="1">
                <a:solidFill>
                  <a:srgbClr val="0D0D0D"/>
                </a:solidFill>
              </a:rPr>
              <a:t>Indirizzo</a:t>
            </a:r>
            <a:r>
              <a:rPr lang="fr-FR" dirty="0">
                <a:solidFill>
                  <a:srgbClr val="0D0D0D"/>
                </a:solidFill>
              </a:rPr>
              <a:t> </a:t>
            </a:r>
            <a:r>
              <a:rPr lang="fr-FR" dirty="0" err="1">
                <a:solidFill>
                  <a:srgbClr val="0D0D0D"/>
                </a:solidFill>
              </a:rPr>
              <a:t>Comunità</a:t>
            </a:r>
            <a:r>
              <a:rPr lang="fr-FR" dirty="0">
                <a:solidFill>
                  <a:srgbClr val="0D0D0D"/>
                </a:solidFill>
              </a:rPr>
              <a:t> (2017)</a:t>
            </a:r>
          </a:p>
        </p:txBody>
      </p:sp>
      <p:sp>
        <p:nvSpPr>
          <p:cNvPr id="50" name="Rettangolo 49"/>
          <p:cNvSpPr/>
          <p:nvPr/>
        </p:nvSpPr>
        <p:spPr>
          <a:xfrm>
            <a:off x="7602751" y="2149854"/>
            <a:ext cx="2530155" cy="1634635"/>
          </a:xfrm>
          <a:prstGeom prst="rect">
            <a:avLst/>
          </a:prstGeom>
        </p:spPr>
        <p:txBody>
          <a:bodyPr wrap="square">
            <a:spAutoFit/>
          </a:bodyPr>
          <a:lstStyle/>
          <a:p>
            <a:pPr lvl="0"/>
            <a:r>
              <a:rPr lang="fr-FR" dirty="0" err="1">
                <a:solidFill>
                  <a:srgbClr val="0D0D0D"/>
                </a:solidFill>
              </a:rPr>
              <a:t>Linee</a:t>
            </a:r>
            <a:r>
              <a:rPr lang="fr-FR" dirty="0">
                <a:solidFill>
                  <a:srgbClr val="0D0D0D"/>
                </a:solidFill>
              </a:rPr>
              <a:t> </a:t>
            </a:r>
            <a:r>
              <a:rPr lang="fr-FR" dirty="0" err="1">
                <a:solidFill>
                  <a:srgbClr val="0D0D0D"/>
                </a:solidFill>
              </a:rPr>
              <a:t>Indirizzo</a:t>
            </a:r>
            <a:r>
              <a:rPr lang="fr-FR" dirty="0">
                <a:solidFill>
                  <a:srgbClr val="0D0D0D"/>
                </a:solidFill>
              </a:rPr>
              <a:t> </a:t>
            </a:r>
            <a:r>
              <a:rPr lang="fr-FR" dirty="0" err="1">
                <a:solidFill>
                  <a:srgbClr val="0D0D0D"/>
                </a:solidFill>
              </a:rPr>
              <a:t>sull’intervento</a:t>
            </a:r>
            <a:r>
              <a:rPr lang="fr-FR" dirty="0">
                <a:solidFill>
                  <a:srgbClr val="0D0D0D"/>
                </a:solidFill>
              </a:rPr>
              <a:t> con </a:t>
            </a:r>
            <a:r>
              <a:rPr lang="fr-FR" dirty="0" err="1">
                <a:solidFill>
                  <a:srgbClr val="0D0D0D"/>
                </a:solidFill>
              </a:rPr>
              <a:t>bambini</a:t>
            </a:r>
            <a:r>
              <a:rPr lang="fr-FR" dirty="0">
                <a:solidFill>
                  <a:srgbClr val="0D0D0D"/>
                </a:solidFill>
              </a:rPr>
              <a:t> e </a:t>
            </a:r>
            <a:r>
              <a:rPr lang="fr-FR" dirty="0" err="1">
                <a:solidFill>
                  <a:srgbClr val="0D0D0D"/>
                </a:solidFill>
              </a:rPr>
              <a:t>fam</a:t>
            </a:r>
            <a:r>
              <a:rPr lang="fr-FR" dirty="0">
                <a:solidFill>
                  <a:srgbClr val="0D0D0D"/>
                </a:solidFill>
              </a:rPr>
              <a:t>. In </a:t>
            </a:r>
            <a:r>
              <a:rPr lang="fr-FR" dirty="0" err="1">
                <a:solidFill>
                  <a:srgbClr val="0D0D0D"/>
                </a:solidFill>
              </a:rPr>
              <a:t>situazione</a:t>
            </a:r>
            <a:r>
              <a:rPr lang="fr-FR" dirty="0">
                <a:solidFill>
                  <a:srgbClr val="0D0D0D"/>
                </a:solidFill>
              </a:rPr>
              <a:t> di </a:t>
            </a:r>
            <a:r>
              <a:rPr lang="fr-FR" dirty="0" err="1">
                <a:solidFill>
                  <a:srgbClr val="0D0D0D"/>
                </a:solidFill>
              </a:rPr>
              <a:t>vulnerabilità</a:t>
            </a:r>
            <a:r>
              <a:rPr lang="fr-FR" dirty="0">
                <a:solidFill>
                  <a:srgbClr val="0D0D0D"/>
                </a:solidFill>
              </a:rPr>
              <a:t> (2017)</a:t>
            </a:r>
          </a:p>
          <a:p>
            <a:pPr marL="285750" lvl="0" indent="-285750">
              <a:buFontTx/>
              <a:buChar char="-"/>
            </a:pPr>
            <a:endParaRPr lang="fr-FR" dirty="0">
              <a:solidFill>
                <a:srgbClr val="0D0D0D"/>
              </a:solidFill>
            </a:endParaRPr>
          </a:p>
        </p:txBody>
      </p:sp>
      <p:cxnSp>
        <p:nvCxnSpPr>
          <p:cNvPr id="51" name="Connettore 2 50"/>
          <p:cNvCxnSpPr/>
          <p:nvPr/>
        </p:nvCxnSpPr>
        <p:spPr>
          <a:xfrm flipH="1" flipV="1">
            <a:off x="11335911" y="3778721"/>
            <a:ext cx="141502" cy="1378626"/>
          </a:xfrm>
          <a:prstGeom prst="straightConnector1">
            <a:avLst/>
          </a:prstGeom>
          <a:noFill/>
          <a:ln w="25400" cap="flat">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cxnSp>
        <p:nvCxnSpPr>
          <p:cNvPr id="53" name="Connettore 2 52"/>
          <p:cNvCxnSpPr/>
          <p:nvPr/>
        </p:nvCxnSpPr>
        <p:spPr>
          <a:xfrm flipV="1">
            <a:off x="6713612" y="2927844"/>
            <a:ext cx="889139" cy="455482"/>
          </a:xfrm>
          <a:prstGeom prst="straightConnector1">
            <a:avLst/>
          </a:prstGeom>
          <a:noFill/>
          <a:ln w="25400" cap="flat">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pic>
        <p:nvPicPr>
          <p:cNvPr id="36" name="Immagine 35">
            <a:extLst>
              <a:ext uri="{FF2B5EF4-FFF2-40B4-BE49-F238E27FC236}">
                <a16:creationId xmlns="" xmlns:a16="http://schemas.microsoft.com/office/drawing/2014/main" id="{AA7C445B-DA18-4A51-B044-0D4BE1000483}"/>
              </a:ext>
            </a:extLst>
          </p:cNvPr>
          <p:cNvPicPr>
            <a:picLocks noChangeAspect="1"/>
          </p:cNvPicPr>
          <p:nvPr/>
        </p:nvPicPr>
        <p:blipFill>
          <a:blip r:embed="rId5"/>
          <a:stretch>
            <a:fillRect/>
          </a:stretch>
        </p:blipFill>
        <p:spPr>
          <a:xfrm>
            <a:off x="5253446" y="2653615"/>
            <a:ext cx="1227693" cy="1743323"/>
          </a:xfrm>
          <a:prstGeom prst="rect">
            <a:avLst/>
          </a:prstGeom>
        </p:spPr>
      </p:pic>
    </p:spTree>
    <p:custDataLst>
      <p:tags r:id="rId1"/>
    </p:custDataLst>
    <p:extLst>
      <p:ext uri="{BB962C8B-B14F-4D97-AF65-F5344CB8AC3E}">
        <p14:creationId xmlns:p14="http://schemas.microsoft.com/office/powerpoint/2010/main" val="1472575320"/>
      </p:ext>
    </p:extLst>
  </p:cSld>
  <p:clrMapOvr>
    <a:masterClrMapping/>
  </p:clrMapOvr>
  <p:transition xmlns:p14="http://schemas.microsoft.com/office/powerpoint/2010/main" spd="med" advTm="423396"/>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3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33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3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33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333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333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98" y="370276"/>
            <a:ext cx="13077050" cy="90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59385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txBox="1">
            <a:spLocks/>
          </p:cNvSpPr>
          <p:nvPr/>
        </p:nvSpPr>
        <p:spPr>
          <a:xfrm>
            <a:off x="474691" y="1633033"/>
            <a:ext cx="11894521" cy="6861562"/>
          </a:xfrm>
          <a:prstGeom prst="rect">
            <a:avLst/>
          </a:prstGeom>
        </p:spPr>
        <p:txBody>
          <a:bodyPr/>
          <a:lstStyle>
            <a:lvl1pPr marL="395111" indent="-395111" defTabSz="584200">
              <a:spcBef>
                <a:spcPts val="400"/>
              </a:spcBef>
              <a:buSzPct val="75000"/>
              <a:buChar char="•"/>
              <a:defRPr sz="3200">
                <a:latin typeface="+mn-lt"/>
                <a:ea typeface="+mn-ea"/>
                <a:cs typeface="+mn-cs"/>
                <a:sym typeface="Candara"/>
              </a:defRPr>
            </a:lvl1pPr>
            <a:lvl2pPr marL="839611" indent="-395111" defTabSz="584200">
              <a:spcBef>
                <a:spcPts val="400"/>
              </a:spcBef>
              <a:buSzPct val="75000"/>
              <a:buChar char="•"/>
              <a:defRPr sz="3200">
                <a:latin typeface="+mn-lt"/>
                <a:ea typeface="+mn-ea"/>
                <a:cs typeface="+mn-cs"/>
                <a:sym typeface="Candara"/>
              </a:defRPr>
            </a:lvl2pPr>
            <a:lvl3pPr marL="1284111" indent="-395111" defTabSz="584200">
              <a:spcBef>
                <a:spcPts val="400"/>
              </a:spcBef>
              <a:buSzPct val="75000"/>
              <a:buChar char="•"/>
              <a:defRPr sz="3200">
                <a:latin typeface="+mn-lt"/>
                <a:ea typeface="+mn-ea"/>
                <a:cs typeface="+mn-cs"/>
                <a:sym typeface="Candara"/>
              </a:defRPr>
            </a:lvl3pPr>
            <a:lvl4pPr marL="1728611" indent="-395111" defTabSz="584200">
              <a:spcBef>
                <a:spcPts val="400"/>
              </a:spcBef>
              <a:buSzPct val="75000"/>
              <a:buChar char="•"/>
              <a:defRPr sz="3200">
                <a:latin typeface="+mn-lt"/>
                <a:ea typeface="+mn-ea"/>
                <a:cs typeface="+mn-cs"/>
                <a:sym typeface="Candara"/>
              </a:defRPr>
            </a:lvl4pPr>
            <a:lvl5pPr marL="2173111" indent="-395111" defTabSz="584200">
              <a:spcBef>
                <a:spcPts val="400"/>
              </a:spcBef>
              <a:buSzPct val="75000"/>
              <a:buChar char="•"/>
              <a:defRPr sz="3200">
                <a:latin typeface="+mn-lt"/>
                <a:ea typeface="+mn-ea"/>
                <a:cs typeface="+mn-cs"/>
                <a:sym typeface="Candara"/>
              </a:defRPr>
            </a:lvl5pPr>
            <a:lvl6pPr marL="2617611" indent="-395111" defTabSz="584200">
              <a:spcBef>
                <a:spcPts val="400"/>
              </a:spcBef>
              <a:buSzPct val="75000"/>
              <a:buChar char="•"/>
              <a:defRPr sz="3200">
                <a:latin typeface="+mn-lt"/>
                <a:ea typeface="+mn-ea"/>
                <a:cs typeface="+mn-cs"/>
                <a:sym typeface="Candara"/>
              </a:defRPr>
            </a:lvl6pPr>
            <a:lvl7pPr marL="3062111" indent="-395111" defTabSz="584200">
              <a:spcBef>
                <a:spcPts val="400"/>
              </a:spcBef>
              <a:buSzPct val="75000"/>
              <a:buChar char="•"/>
              <a:defRPr sz="3200">
                <a:latin typeface="+mn-lt"/>
                <a:ea typeface="+mn-ea"/>
                <a:cs typeface="+mn-cs"/>
                <a:sym typeface="Candara"/>
              </a:defRPr>
            </a:lvl7pPr>
            <a:lvl8pPr marL="3506611" indent="-395111" defTabSz="584200">
              <a:spcBef>
                <a:spcPts val="400"/>
              </a:spcBef>
              <a:buSzPct val="75000"/>
              <a:buChar char="•"/>
              <a:defRPr sz="3200">
                <a:latin typeface="+mn-lt"/>
                <a:ea typeface="+mn-ea"/>
                <a:cs typeface="+mn-cs"/>
                <a:sym typeface="Candara"/>
              </a:defRPr>
            </a:lvl8pPr>
            <a:lvl9pPr marL="3951111" indent="-395111" defTabSz="584200">
              <a:spcBef>
                <a:spcPts val="400"/>
              </a:spcBef>
              <a:buSzPct val="75000"/>
              <a:buChar char="•"/>
              <a:defRPr sz="3200">
                <a:latin typeface="+mn-lt"/>
                <a:ea typeface="+mn-ea"/>
                <a:cs typeface="+mn-cs"/>
                <a:sym typeface="Candara"/>
              </a:defRPr>
            </a:lvl9pPr>
          </a:lstStyle>
          <a:p>
            <a:pPr marL="0" indent="0" algn="ctr">
              <a:lnSpc>
                <a:spcPct val="100000"/>
              </a:lnSpc>
              <a:buNone/>
            </a:pPr>
            <a:r>
              <a:rPr lang="en-GB" sz="3400" dirty="0" err="1" smtClean="0">
                <a:solidFill>
                  <a:sysClr val="windowText" lastClr="000000"/>
                </a:solidFill>
                <a:latin typeface="Candara" charset="0"/>
                <a:ea typeface="ＭＳ Ｐゴシック" charset="0"/>
              </a:rPr>
              <a:t>Modello</a:t>
            </a:r>
            <a:r>
              <a:rPr lang="en-GB" sz="3400" dirty="0" smtClean="0">
                <a:solidFill>
                  <a:sysClr val="windowText" lastClr="000000"/>
                </a:solidFill>
                <a:latin typeface="Candara" charset="0"/>
                <a:ea typeface="ＭＳ Ｐゴシック" charset="0"/>
              </a:rPr>
              <a:t> </a:t>
            </a:r>
            <a:r>
              <a:rPr lang="en-GB" sz="3400" dirty="0" err="1">
                <a:solidFill>
                  <a:sysClr val="windowText" lastClr="000000"/>
                </a:solidFill>
                <a:latin typeface="Candara" charset="0"/>
                <a:ea typeface="ＭＳ Ｐゴシック" charset="0"/>
              </a:rPr>
              <a:t>teorico</a:t>
            </a:r>
            <a:r>
              <a:rPr lang="en-GB" sz="3400" dirty="0">
                <a:solidFill>
                  <a:sysClr val="windowText" lastClr="000000"/>
                </a:solidFill>
                <a:latin typeface="Candara" charset="0"/>
                <a:ea typeface="ＭＳ Ｐゴシック" charset="0"/>
              </a:rPr>
              <a:t> e </a:t>
            </a:r>
            <a:r>
              <a:rPr lang="en-GB" sz="3400" dirty="0" err="1" smtClean="0">
                <a:solidFill>
                  <a:sysClr val="windowText" lastClr="000000"/>
                </a:solidFill>
                <a:latin typeface="Candara" charset="0"/>
                <a:ea typeface="ＭＳ Ｐゴシック" charset="0"/>
              </a:rPr>
              <a:t>operativo</a:t>
            </a:r>
            <a:r>
              <a:rPr lang="en-GB" sz="3400" dirty="0" smtClean="0">
                <a:solidFill>
                  <a:sysClr val="windowText" lastClr="000000"/>
                </a:solidFill>
                <a:latin typeface="Candara" charset="0"/>
                <a:ea typeface="ＭＳ Ｐゴシック" charset="0"/>
              </a:rPr>
              <a:t>: </a:t>
            </a:r>
            <a:r>
              <a:rPr lang="en-GB" sz="3400" dirty="0" err="1">
                <a:solidFill>
                  <a:sysClr val="windowText" lastClr="000000"/>
                </a:solidFill>
                <a:latin typeface="Candara" charset="0"/>
                <a:ea typeface="ＭＳ Ｐゴシック" charset="0"/>
              </a:rPr>
              <a:t>d</a:t>
            </a:r>
            <a:r>
              <a:rPr lang="en-GB" sz="3400" dirty="0" err="1" smtClean="0">
                <a:solidFill>
                  <a:sysClr val="windowText" lastClr="000000"/>
                </a:solidFill>
                <a:latin typeface="Candara" charset="0"/>
                <a:ea typeface="ＭＳ Ｐゴシック" charset="0"/>
              </a:rPr>
              <a:t>uplice</a:t>
            </a:r>
            <a:r>
              <a:rPr lang="en-GB" sz="3400" dirty="0" smtClean="0">
                <a:solidFill>
                  <a:sysClr val="windowText" lastClr="000000"/>
                </a:solidFill>
                <a:latin typeface="Candara" charset="0"/>
                <a:ea typeface="ＭＳ Ｐゴシック" charset="0"/>
              </a:rPr>
              <a:t> </a:t>
            </a:r>
            <a:r>
              <a:rPr lang="en-GB" sz="3400" dirty="0" err="1">
                <a:solidFill>
                  <a:sysClr val="windowText" lastClr="000000"/>
                </a:solidFill>
                <a:latin typeface="Candara" charset="0"/>
                <a:ea typeface="ＭＳ Ｐゴシック" charset="0"/>
              </a:rPr>
              <a:t>identità</a:t>
            </a:r>
            <a:endParaRPr lang="en-GB" sz="3400" dirty="0">
              <a:solidFill>
                <a:sysClr val="windowText" lastClr="000000"/>
              </a:solidFill>
              <a:latin typeface="Candara" charset="0"/>
              <a:ea typeface="ＭＳ Ｐゴシック" charset="0"/>
            </a:endParaRPr>
          </a:p>
          <a:p>
            <a:pPr algn="ctr">
              <a:lnSpc>
                <a:spcPct val="100000"/>
              </a:lnSpc>
            </a:pPr>
            <a:endParaRPr lang="en-GB" sz="3400" dirty="0">
              <a:solidFill>
                <a:sysClr val="windowText" lastClr="000000"/>
              </a:solidFill>
              <a:latin typeface="Candara" charset="0"/>
              <a:ea typeface="ＭＳ Ｐゴシック" charset="0"/>
            </a:endParaRPr>
          </a:p>
          <a:p>
            <a:pPr algn="ctr">
              <a:lnSpc>
                <a:spcPct val="100000"/>
              </a:lnSpc>
            </a:pPr>
            <a:r>
              <a:rPr lang="en-GB" sz="3400" dirty="0">
                <a:solidFill>
                  <a:sysClr val="windowText" lastClr="000000"/>
                </a:solidFill>
                <a:latin typeface="Candara" charset="0"/>
                <a:ea typeface="ＭＳ Ｐゴシック" charset="0"/>
              </a:rPr>
              <a:t>La </a:t>
            </a:r>
            <a:r>
              <a:rPr lang="en-GB" sz="3400" dirty="0" err="1">
                <a:solidFill>
                  <a:sysClr val="windowText" lastClr="000000"/>
                </a:solidFill>
                <a:latin typeface="Candara" charset="0"/>
                <a:ea typeface="ＭＳ Ｐゴシック" charset="0"/>
              </a:rPr>
              <a:t>sfida</a:t>
            </a:r>
            <a:r>
              <a:rPr lang="en-GB" sz="3400" dirty="0">
                <a:solidFill>
                  <a:sysClr val="windowText" lastClr="000000"/>
                </a:solidFill>
                <a:latin typeface="Candara" charset="0"/>
                <a:ea typeface="ＭＳ Ｐゴシック" charset="0"/>
              </a:rPr>
              <a:t> </a:t>
            </a:r>
            <a:r>
              <a:rPr lang="en-GB" sz="3400" dirty="0" err="1">
                <a:solidFill>
                  <a:sysClr val="windowText" lastClr="000000"/>
                </a:solidFill>
                <a:latin typeface="Candara" charset="0"/>
                <a:ea typeface="ＭＳ Ｐゴシック" charset="0"/>
              </a:rPr>
              <a:t>maggiore</a:t>
            </a:r>
            <a:r>
              <a:rPr lang="en-GB" sz="3400" dirty="0">
                <a:solidFill>
                  <a:sysClr val="windowText" lastClr="000000"/>
                </a:solidFill>
                <a:latin typeface="Candara" charset="0"/>
                <a:ea typeface="ＭＳ Ｐゴシック" charset="0"/>
              </a:rPr>
              <a:t>: </a:t>
            </a:r>
            <a:r>
              <a:rPr lang="en-GB" sz="3400" dirty="0" err="1">
                <a:solidFill>
                  <a:sysClr val="windowText" lastClr="000000"/>
                </a:solidFill>
                <a:latin typeface="Candara" charset="0"/>
                <a:ea typeface="ＭＳ Ｐゴシック" charset="0"/>
              </a:rPr>
              <a:t>condividere</a:t>
            </a:r>
            <a:r>
              <a:rPr lang="en-GB" sz="3400" dirty="0">
                <a:solidFill>
                  <a:sysClr val="windowText" lastClr="000000"/>
                </a:solidFill>
                <a:latin typeface="Candara" charset="0"/>
                <a:ea typeface="ＭＳ Ｐゴシック" charset="0"/>
              </a:rPr>
              <a:t> </a:t>
            </a:r>
            <a:r>
              <a:rPr lang="en-GB" sz="3400" dirty="0" err="1">
                <a:solidFill>
                  <a:sysClr val="windowText" lastClr="000000"/>
                </a:solidFill>
                <a:latin typeface="Candara" charset="0"/>
                <a:ea typeface="ＭＳ Ｐゴシック" charset="0"/>
              </a:rPr>
              <a:t>fra</a:t>
            </a:r>
            <a:r>
              <a:rPr lang="en-GB" sz="3400" dirty="0">
                <a:solidFill>
                  <a:sysClr val="windowText" lastClr="000000"/>
                </a:solidFill>
                <a:latin typeface="Candara" charset="0"/>
                <a:ea typeface="ＭＳ Ｐゴシック" charset="0"/>
              </a:rPr>
              <a:t> </a:t>
            </a:r>
            <a:r>
              <a:rPr lang="en-GB" sz="3400" dirty="0" err="1">
                <a:solidFill>
                  <a:sysClr val="windowText" lastClr="000000"/>
                </a:solidFill>
                <a:latin typeface="Candara" charset="0"/>
                <a:ea typeface="ＭＳ Ｐゴシック" charset="0"/>
              </a:rPr>
              <a:t>sistemi</a:t>
            </a:r>
            <a:r>
              <a:rPr lang="en-GB" sz="3400" dirty="0">
                <a:solidFill>
                  <a:sysClr val="windowText" lastClr="000000"/>
                </a:solidFill>
                <a:latin typeface="Candara" charset="0"/>
                <a:ea typeface="ＭＳ Ｐゴシック" charset="0"/>
              </a:rPr>
              <a:t>, </a:t>
            </a:r>
            <a:r>
              <a:rPr lang="en-GB" sz="3400" dirty="0" err="1">
                <a:solidFill>
                  <a:sysClr val="windowText" lastClr="000000"/>
                </a:solidFill>
                <a:latin typeface="Candara" charset="0"/>
                <a:ea typeface="ＭＳ Ｐゴシック" charset="0"/>
              </a:rPr>
              <a:t>istituzioni</a:t>
            </a:r>
            <a:r>
              <a:rPr lang="en-GB" sz="3400" dirty="0">
                <a:solidFill>
                  <a:sysClr val="windowText" lastClr="000000"/>
                </a:solidFill>
                <a:latin typeface="Candara" charset="0"/>
                <a:ea typeface="ＭＳ Ｐゴシック" charset="0"/>
              </a:rPr>
              <a:t>, </a:t>
            </a:r>
            <a:r>
              <a:rPr lang="en-GB" sz="3400" dirty="0" err="1">
                <a:solidFill>
                  <a:sysClr val="windowText" lastClr="000000"/>
                </a:solidFill>
                <a:latin typeface="Candara" charset="0"/>
                <a:ea typeface="ＭＳ Ｐゴシック" charset="0"/>
              </a:rPr>
              <a:t>servizi</a:t>
            </a:r>
            <a:r>
              <a:rPr lang="en-GB" sz="3400" dirty="0">
                <a:solidFill>
                  <a:sysClr val="windowText" lastClr="000000"/>
                </a:solidFill>
                <a:latin typeface="Candara" charset="0"/>
                <a:ea typeface="ＭＳ Ｐゴシック" charset="0"/>
              </a:rPr>
              <a:t>, </a:t>
            </a:r>
            <a:r>
              <a:rPr lang="en-GB" sz="3400" dirty="0" err="1">
                <a:solidFill>
                  <a:sysClr val="windowText" lastClr="000000"/>
                </a:solidFill>
                <a:latin typeface="Candara" charset="0"/>
                <a:ea typeface="ＭＳ Ｐゴシック" charset="0"/>
              </a:rPr>
              <a:t>soggetti</a:t>
            </a:r>
            <a:r>
              <a:rPr lang="en-GB" sz="3400" dirty="0">
                <a:solidFill>
                  <a:sysClr val="windowText" lastClr="000000"/>
                </a:solidFill>
                <a:latin typeface="Candara" charset="0"/>
                <a:ea typeface="ＭＳ Ｐゴシック" charset="0"/>
              </a:rPr>
              <a:t> </a:t>
            </a:r>
            <a:r>
              <a:rPr lang="en-GB" sz="3400" dirty="0" err="1">
                <a:solidFill>
                  <a:sysClr val="windowText" lastClr="000000"/>
                </a:solidFill>
                <a:latin typeface="Candara" charset="0"/>
                <a:ea typeface="ＭＳ Ｐゴシック" charset="0"/>
              </a:rPr>
              <a:t>diversi</a:t>
            </a:r>
            <a:r>
              <a:rPr lang="en-GB" sz="3400" dirty="0">
                <a:solidFill>
                  <a:sysClr val="windowText" lastClr="000000"/>
                </a:solidFill>
                <a:latin typeface="Candara" charset="0"/>
                <a:ea typeface="ＭＳ Ｐゴシック" charset="0"/>
              </a:rPr>
              <a:t> un </a:t>
            </a:r>
            <a:r>
              <a:rPr lang="en-GB" sz="3400" dirty="0" err="1">
                <a:solidFill>
                  <a:sysClr val="windowText" lastClr="000000"/>
                </a:solidFill>
                <a:latin typeface="Candara" charset="0"/>
                <a:ea typeface="ＭＳ Ｐゴシック" charset="0"/>
              </a:rPr>
              <a:t>referenziale</a:t>
            </a:r>
            <a:r>
              <a:rPr lang="en-GB" sz="3400" dirty="0">
                <a:solidFill>
                  <a:sysClr val="windowText" lastClr="000000"/>
                </a:solidFill>
                <a:latin typeface="Candara" charset="0"/>
                <a:ea typeface="ＭＳ Ｐゴシック" charset="0"/>
              </a:rPr>
              <a:t> </a:t>
            </a:r>
            <a:r>
              <a:rPr lang="en-GB" sz="3400" dirty="0" err="1">
                <a:solidFill>
                  <a:sysClr val="windowText" lastClr="000000"/>
                </a:solidFill>
                <a:latin typeface="Candara" charset="0"/>
                <a:ea typeface="ＭＳ Ｐゴシック" charset="0"/>
              </a:rPr>
              <a:t>teorico</a:t>
            </a:r>
            <a:r>
              <a:rPr lang="en-GB" sz="3400" dirty="0">
                <a:solidFill>
                  <a:sysClr val="windowText" lastClr="000000"/>
                </a:solidFill>
                <a:latin typeface="Candara" charset="0"/>
                <a:ea typeface="ＭＳ Ｐゴシック" charset="0"/>
              </a:rPr>
              <a:t> </a:t>
            </a:r>
            <a:r>
              <a:rPr lang="en-GB" sz="3400" dirty="0" err="1">
                <a:solidFill>
                  <a:sysClr val="windowText" lastClr="000000"/>
                </a:solidFill>
                <a:latin typeface="Candara" charset="0"/>
                <a:ea typeface="ＭＳ Ｐゴシック" charset="0"/>
              </a:rPr>
              <a:t>attraverso</a:t>
            </a:r>
            <a:r>
              <a:rPr lang="en-GB" sz="3400" dirty="0">
                <a:solidFill>
                  <a:sysClr val="windowText" lastClr="000000"/>
                </a:solidFill>
                <a:latin typeface="Candara" charset="0"/>
                <a:ea typeface="ＭＳ Ｐゴシック" charset="0"/>
              </a:rPr>
              <a:t> cui </a:t>
            </a:r>
            <a:r>
              <a:rPr lang="en-GB" sz="3400" dirty="0" err="1">
                <a:solidFill>
                  <a:sysClr val="windowText" lastClr="000000"/>
                </a:solidFill>
                <a:latin typeface="Candara" charset="0"/>
                <a:ea typeface="ＭＳ Ｐゴシック" charset="0"/>
              </a:rPr>
              <a:t>leggere</a:t>
            </a:r>
            <a:r>
              <a:rPr lang="en-GB" sz="3400" dirty="0">
                <a:solidFill>
                  <a:sysClr val="windowText" lastClr="000000"/>
                </a:solidFill>
                <a:latin typeface="Candara" charset="0"/>
                <a:ea typeface="ＭＳ Ｐゴシック" charset="0"/>
              </a:rPr>
              <a:t> le </a:t>
            </a:r>
            <a:r>
              <a:rPr lang="en-GB" sz="3400" dirty="0" err="1">
                <a:solidFill>
                  <a:sysClr val="windowText" lastClr="000000"/>
                </a:solidFill>
                <a:latin typeface="Candara" charset="0"/>
                <a:ea typeface="ＭＳ Ｐゴシック" charset="0"/>
              </a:rPr>
              <a:t>situazioni</a:t>
            </a:r>
            <a:r>
              <a:rPr lang="en-GB" sz="3400" dirty="0">
                <a:solidFill>
                  <a:sysClr val="windowText" lastClr="000000"/>
                </a:solidFill>
                <a:latin typeface="Candara" charset="0"/>
                <a:ea typeface="ＭＳ Ｐゴシック" charset="0"/>
              </a:rPr>
              <a:t> </a:t>
            </a:r>
            <a:r>
              <a:rPr lang="en-GB" sz="3400" dirty="0" err="1">
                <a:solidFill>
                  <a:sysClr val="windowText" lastClr="000000"/>
                </a:solidFill>
                <a:latin typeface="Candara" charset="0"/>
                <a:ea typeface="ＭＳ Ｐゴシック" charset="0"/>
              </a:rPr>
              <a:t>familiari</a:t>
            </a:r>
            <a:r>
              <a:rPr lang="en-GB" sz="3400" dirty="0">
                <a:solidFill>
                  <a:sysClr val="windowText" lastClr="000000"/>
                </a:solidFill>
                <a:latin typeface="Candara" charset="0"/>
                <a:ea typeface="ＭＳ Ｐゴシック" charset="0"/>
              </a:rPr>
              <a:t> per </a:t>
            </a:r>
            <a:r>
              <a:rPr lang="en-GB" sz="3400" dirty="0" err="1">
                <a:solidFill>
                  <a:sysClr val="windowText" lastClr="000000"/>
                </a:solidFill>
                <a:latin typeface="Candara" charset="0"/>
                <a:ea typeface="ＭＳ Ｐゴシック" charset="0"/>
              </a:rPr>
              <a:t>agire</a:t>
            </a:r>
            <a:r>
              <a:rPr lang="en-GB" sz="3400" dirty="0">
                <a:solidFill>
                  <a:sysClr val="windowText" lastClr="000000"/>
                </a:solidFill>
                <a:latin typeface="Candara" charset="0"/>
                <a:ea typeface="ＭＳ Ｐゴシック" charset="0"/>
              </a:rPr>
              <a:t> in </a:t>
            </a:r>
            <a:r>
              <a:rPr lang="en-GB" sz="3400" dirty="0" err="1">
                <a:solidFill>
                  <a:sysClr val="windowText" lastClr="000000"/>
                </a:solidFill>
                <a:latin typeface="Candara" charset="0"/>
                <a:ea typeface="ＭＳ Ｐゴシック" charset="0"/>
              </a:rPr>
              <a:t>modo</a:t>
            </a:r>
            <a:r>
              <a:rPr lang="en-GB" sz="3400" dirty="0">
                <a:solidFill>
                  <a:sysClr val="windowText" lastClr="000000"/>
                </a:solidFill>
                <a:latin typeface="Candara" charset="0"/>
                <a:ea typeface="ＭＳ Ｐゴシック" charset="0"/>
              </a:rPr>
              <a:t> </a:t>
            </a:r>
            <a:r>
              <a:rPr lang="en-GB" sz="3400" dirty="0" err="1">
                <a:solidFill>
                  <a:sysClr val="windowText" lastClr="000000"/>
                </a:solidFill>
                <a:latin typeface="Candara" charset="0"/>
                <a:ea typeface="ＭＳ Ｐゴシック" charset="0"/>
              </a:rPr>
              <a:t>condiviso</a:t>
            </a:r>
            <a:endParaRPr lang="en-GB" sz="3400" dirty="0">
              <a:solidFill>
                <a:sysClr val="windowText" lastClr="000000"/>
              </a:solidFill>
              <a:latin typeface="Candara" charset="0"/>
              <a:ea typeface="ＭＳ Ｐゴシック" charset="0"/>
            </a:endParaRPr>
          </a:p>
          <a:p>
            <a:pPr marL="0" indent="0" algn="ctr">
              <a:lnSpc>
                <a:spcPct val="100000"/>
              </a:lnSpc>
              <a:buFontTx/>
              <a:buNone/>
            </a:pPr>
            <a:endParaRPr lang="it-IT" altLang="ja-JP" sz="3400" b="1" dirty="0">
              <a:solidFill>
                <a:srgbClr val="FF9933"/>
              </a:solidFill>
              <a:latin typeface="Candara" charset="0"/>
              <a:ea typeface="ＭＳ Ｐゴシック" charset="0"/>
            </a:endParaRPr>
          </a:p>
          <a:p>
            <a:pPr algn="ctr">
              <a:lnSpc>
                <a:spcPct val="100000"/>
              </a:lnSpc>
            </a:pPr>
            <a:endParaRPr lang="en-GB" dirty="0">
              <a:solidFill>
                <a:sysClr val="windowText" lastClr="000000"/>
              </a:solidFill>
              <a:latin typeface="Candara" charset="0"/>
              <a:ea typeface="ＭＳ Ｐゴシック" charset="0"/>
            </a:endParaRPr>
          </a:p>
        </p:txBody>
      </p:sp>
    </p:spTree>
    <p:extLst>
      <p:ext uri="{BB962C8B-B14F-4D97-AF65-F5344CB8AC3E}">
        <p14:creationId xmlns:p14="http://schemas.microsoft.com/office/powerpoint/2010/main" val="161470778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egnaposto contenuto 2"/>
          <p:cNvSpPr>
            <a:spLocks noGrp="1"/>
          </p:cNvSpPr>
          <p:nvPr>
            <p:ph idx="4294967295"/>
          </p:nvPr>
        </p:nvSpPr>
        <p:spPr>
          <a:xfrm>
            <a:off x="401089" y="1302652"/>
            <a:ext cx="12235905" cy="7990178"/>
          </a:xfrm>
        </p:spPr>
        <p:txBody>
          <a:bodyPr>
            <a:noAutofit/>
          </a:bodyPr>
          <a:lstStyle/>
          <a:p>
            <a:pPr marL="866973" indent="0" algn="ctr">
              <a:spcBef>
                <a:spcPts val="0"/>
              </a:spcBef>
              <a:spcAft>
                <a:spcPts val="600"/>
              </a:spcAft>
              <a:buClr>
                <a:srgbClr val="FF0000"/>
              </a:buClr>
              <a:buNone/>
            </a:pPr>
            <a:r>
              <a:rPr lang="fr-CA" sz="4400" cap="small" dirty="0" err="1">
                <a:solidFill>
                  <a:srgbClr val="FF6600"/>
                </a:solidFill>
                <a:ea typeface="MS PGothic" pitchFamily="34" charset="-128"/>
                <a:cs typeface="Arial" charset="0"/>
              </a:rPr>
              <a:t>Perchè</a:t>
            </a:r>
            <a:r>
              <a:rPr lang="fr-CA" sz="4400" cap="small" dirty="0">
                <a:solidFill>
                  <a:srgbClr val="FF6600"/>
                </a:solidFill>
                <a:ea typeface="MS PGothic" pitchFamily="34" charset="-128"/>
                <a:cs typeface="Arial" charset="0"/>
              </a:rPr>
              <a:t> </a:t>
            </a:r>
            <a:r>
              <a:rPr lang="fr-CA" sz="4400" cap="small" dirty="0" err="1">
                <a:solidFill>
                  <a:srgbClr val="FF6600"/>
                </a:solidFill>
                <a:ea typeface="MS PGothic" pitchFamily="34" charset="-128"/>
                <a:cs typeface="Arial" charset="0"/>
              </a:rPr>
              <a:t>questo</a:t>
            </a:r>
            <a:r>
              <a:rPr lang="fr-CA" sz="4400" cap="small" dirty="0">
                <a:solidFill>
                  <a:srgbClr val="FF6600"/>
                </a:solidFill>
                <a:ea typeface="MS PGothic" pitchFamily="34" charset="-128"/>
                <a:cs typeface="Arial" charset="0"/>
              </a:rPr>
              <a:t> </a:t>
            </a:r>
            <a:r>
              <a:rPr lang="fr-CA" sz="4400" cap="small" dirty="0" err="1">
                <a:solidFill>
                  <a:srgbClr val="FF6600"/>
                </a:solidFill>
                <a:ea typeface="MS PGothic" pitchFamily="34" charset="-128"/>
                <a:cs typeface="Arial" charset="0"/>
              </a:rPr>
              <a:t>framework</a:t>
            </a:r>
            <a:r>
              <a:rPr lang="fr-CA" sz="4400" cap="small" dirty="0">
                <a:solidFill>
                  <a:srgbClr val="FF6600"/>
                </a:solidFill>
                <a:ea typeface="MS PGothic" pitchFamily="34" charset="-128"/>
                <a:cs typeface="Arial" charset="0"/>
              </a:rPr>
              <a:t>?</a:t>
            </a:r>
            <a:endParaRPr lang="fr-FR" sz="4400" dirty="0">
              <a:solidFill>
                <a:srgbClr val="FF6600"/>
              </a:solidFill>
              <a:effectLst>
                <a:outerShdw blurRad="38100" dist="38100" dir="2700000" algn="tl">
                  <a:srgbClr val="000000"/>
                </a:outerShdw>
              </a:effectLst>
              <a:latin typeface="Candara" pitchFamily="34" charset="0"/>
            </a:endParaRPr>
          </a:p>
          <a:p>
            <a:pPr marL="866973" indent="0">
              <a:spcBef>
                <a:spcPts val="0"/>
              </a:spcBef>
              <a:spcAft>
                <a:spcPts val="600"/>
              </a:spcAft>
              <a:buClr>
                <a:srgbClr val="FF0000"/>
              </a:buClr>
            </a:pPr>
            <a:endParaRPr lang="fr-CA" dirty="0">
              <a:solidFill>
                <a:schemeClr val="bg2"/>
              </a:solidFill>
            </a:endParaRPr>
          </a:p>
          <a:p>
            <a:pPr marL="866973" indent="0">
              <a:spcBef>
                <a:spcPts val="0"/>
              </a:spcBef>
              <a:spcAft>
                <a:spcPts val="600"/>
              </a:spcAft>
              <a:buClr>
                <a:srgbClr val="FF0000"/>
              </a:buClr>
            </a:pPr>
            <a:r>
              <a:rPr lang="fr-CA" dirty="0" err="1">
                <a:solidFill>
                  <a:schemeClr val="bg2"/>
                </a:solidFill>
              </a:rPr>
              <a:t>Risponde</a:t>
            </a:r>
            <a:r>
              <a:rPr lang="fr-CA" dirty="0">
                <a:solidFill>
                  <a:schemeClr val="bg2"/>
                </a:solidFill>
              </a:rPr>
              <a:t> ai 41 </a:t>
            </a:r>
            <a:r>
              <a:rPr lang="fr-CA" dirty="0" err="1">
                <a:solidFill>
                  <a:schemeClr val="bg2"/>
                </a:solidFill>
              </a:rPr>
              <a:t>articoli</a:t>
            </a:r>
            <a:r>
              <a:rPr lang="fr-CA" dirty="0">
                <a:solidFill>
                  <a:schemeClr val="bg2"/>
                </a:solidFill>
              </a:rPr>
              <a:t> </a:t>
            </a:r>
            <a:r>
              <a:rPr lang="fr-CA" dirty="0" err="1">
                <a:solidFill>
                  <a:schemeClr val="bg2"/>
                </a:solidFill>
              </a:rPr>
              <a:t>della</a:t>
            </a:r>
            <a:r>
              <a:rPr lang="fr-CA" dirty="0">
                <a:solidFill>
                  <a:schemeClr val="bg2"/>
                </a:solidFill>
              </a:rPr>
              <a:t> </a:t>
            </a:r>
            <a:r>
              <a:rPr lang="fr-CA" dirty="0" err="1">
                <a:solidFill>
                  <a:schemeClr val="bg2"/>
                </a:solidFill>
              </a:rPr>
              <a:t>Convenzione</a:t>
            </a:r>
            <a:r>
              <a:rPr lang="fr-CA" dirty="0">
                <a:solidFill>
                  <a:schemeClr val="bg2"/>
                </a:solidFill>
              </a:rPr>
              <a:t> </a:t>
            </a:r>
            <a:r>
              <a:rPr lang="fr-CA" dirty="0" err="1">
                <a:solidFill>
                  <a:schemeClr val="bg2"/>
                </a:solidFill>
              </a:rPr>
              <a:t>Internazionale</a:t>
            </a:r>
            <a:r>
              <a:rPr lang="fr-CA" dirty="0">
                <a:solidFill>
                  <a:schemeClr val="bg2"/>
                </a:solidFill>
              </a:rPr>
              <a:t> sui </a:t>
            </a:r>
            <a:r>
              <a:rPr lang="fr-CA" dirty="0" err="1">
                <a:solidFill>
                  <a:schemeClr val="bg2"/>
                </a:solidFill>
              </a:rPr>
              <a:t>Diritti</a:t>
            </a:r>
            <a:r>
              <a:rPr lang="fr-CA" dirty="0">
                <a:solidFill>
                  <a:schemeClr val="bg2"/>
                </a:solidFill>
              </a:rPr>
              <a:t> dei </a:t>
            </a:r>
            <a:r>
              <a:rPr lang="fr-CA" dirty="0" err="1">
                <a:solidFill>
                  <a:schemeClr val="bg2"/>
                </a:solidFill>
              </a:rPr>
              <a:t>bambini</a:t>
            </a:r>
            <a:r>
              <a:rPr lang="fr-CA" dirty="0">
                <a:solidFill>
                  <a:schemeClr val="bg2"/>
                </a:solidFill>
              </a:rPr>
              <a:t> </a:t>
            </a:r>
            <a:r>
              <a:rPr lang="fr-CA" dirty="0" err="1">
                <a:solidFill>
                  <a:schemeClr val="bg2"/>
                </a:solidFill>
              </a:rPr>
              <a:t>del</a:t>
            </a:r>
            <a:r>
              <a:rPr lang="fr-CA" dirty="0">
                <a:solidFill>
                  <a:schemeClr val="bg2"/>
                </a:solidFill>
              </a:rPr>
              <a:t> 1989 (</a:t>
            </a:r>
            <a:r>
              <a:rPr lang="fr-CA" dirty="0" err="1">
                <a:solidFill>
                  <a:schemeClr val="bg2"/>
                </a:solidFill>
              </a:rPr>
              <a:t>Léveillé</a:t>
            </a:r>
            <a:r>
              <a:rPr lang="fr-CA" dirty="0">
                <a:solidFill>
                  <a:schemeClr val="bg2"/>
                </a:solidFill>
              </a:rPr>
              <a:t> et al., 2009).</a:t>
            </a:r>
          </a:p>
          <a:p>
            <a:pPr marL="866973" indent="0">
              <a:spcBef>
                <a:spcPts val="0"/>
              </a:spcBef>
              <a:spcAft>
                <a:spcPts val="600"/>
              </a:spcAft>
              <a:buClr>
                <a:srgbClr val="FF0000"/>
              </a:buClr>
            </a:pPr>
            <a:r>
              <a:rPr lang="fr-CA" dirty="0">
                <a:solidFill>
                  <a:schemeClr val="bg2"/>
                </a:solidFill>
              </a:rPr>
              <a:t>Accorda </a:t>
            </a:r>
            <a:r>
              <a:rPr lang="fr-CA" dirty="0" err="1">
                <a:solidFill>
                  <a:schemeClr val="bg2"/>
                </a:solidFill>
              </a:rPr>
              <a:t>una</a:t>
            </a:r>
            <a:r>
              <a:rPr lang="fr-CA" dirty="0">
                <a:solidFill>
                  <a:schemeClr val="bg2"/>
                </a:solidFill>
              </a:rPr>
              <a:t> </a:t>
            </a:r>
            <a:r>
              <a:rPr lang="fr-CA" dirty="0" err="1">
                <a:solidFill>
                  <a:schemeClr val="bg2"/>
                </a:solidFill>
              </a:rPr>
              <a:t>maggiore</a:t>
            </a:r>
            <a:r>
              <a:rPr lang="fr-CA" dirty="0">
                <a:solidFill>
                  <a:schemeClr val="bg2"/>
                </a:solidFill>
              </a:rPr>
              <a:t> </a:t>
            </a:r>
            <a:r>
              <a:rPr lang="it-IT" dirty="0">
                <a:solidFill>
                  <a:schemeClr val="bg2"/>
                </a:solidFill>
              </a:rPr>
              <a:t>attenzione alle condizioni familiari e ambientali in cui vive il bambino</a:t>
            </a:r>
            <a:r>
              <a:rPr lang="fr-CA" dirty="0">
                <a:solidFill>
                  <a:schemeClr val="bg2"/>
                </a:solidFill>
              </a:rPr>
              <a:t>.</a:t>
            </a:r>
          </a:p>
          <a:p>
            <a:pPr marL="866973" indent="0">
              <a:spcBef>
                <a:spcPts val="0"/>
              </a:spcBef>
              <a:spcAft>
                <a:spcPts val="600"/>
              </a:spcAft>
              <a:buClr>
                <a:srgbClr val="FF0000"/>
              </a:buClr>
            </a:pPr>
            <a:r>
              <a:rPr lang="fr-CA" dirty="0">
                <a:solidFill>
                  <a:schemeClr val="bg2"/>
                </a:solidFill>
              </a:rPr>
              <a:t>Si basa su </a:t>
            </a:r>
            <a:r>
              <a:rPr lang="fr-CA" dirty="0" err="1">
                <a:solidFill>
                  <a:schemeClr val="bg2"/>
                </a:solidFill>
              </a:rPr>
              <a:t>evidenza</a:t>
            </a:r>
            <a:r>
              <a:rPr lang="fr-CA" dirty="0">
                <a:solidFill>
                  <a:schemeClr val="bg2"/>
                </a:solidFill>
              </a:rPr>
              <a:t> </a:t>
            </a:r>
            <a:r>
              <a:rPr lang="fr-CA" dirty="0" err="1">
                <a:solidFill>
                  <a:schemeClr val="bg2"/>
                </a:solidFill>
              </a:rPr>
              <a:t>scientifica</a:t>
            </a:r>
            <a:r>
              <a:rPr lang="fr-CA" dirty="0">
                <a:solidFill>
                  <a:schemeClr val="bg2"/>
                </a:solidFill>
              </a:rPr>
              <a:t>.</a:t>
            </a:r>
          </a:p>
          <a:p>
            <a:pPr marL="866973" indent="0">
              <a:spcBef>
                <a:spcPts val="0"/>
              </a:spcBef>
              <a:spcAft>
                <a:spcPts val="600"/>
              </a:spcAft>
              <a:buClr>
                <a:srgbClr val="FF0000"/>
              </a:buClr>
            </a:pPr>
            <a:r>
              <a:rPr lang="fr-CA" dirty="0" err="1">
                <a:solidFill>
                  <a:schemeClr val="bg2"/>
                </a:solidFill>
              </a:rPr>
              <a:t>Integra</a:t>
            </a:r>
            <a:r>
              <a:rPr lang="fr-CA" dirty="0">
                <a:solidFill>
                  <a:schemeClr val="bg2"/>
                </a:solidFill>
              </a:rPr>
              <a:t> e </a:t>
            </a:r>
            <a:r>
              <a:rPr lang="fr-CA" dirty="0" err="1">
                <a:solidFill>
                  <a:schemeClr val="bg2"/>
                </a:solidFill>
              </a:rPr>
              <a:t>schematizza</a:t>
            </a:r>
            <a:r>
              <a:rPr lang="fr-CA" dirty="0">
                <a:solidFill>
                  <a:schemeClr val="bg2"/>
                </a:solidFill>
              </a:rPr>
              <a:t> le </a:t>
            </a:r>
            <a:r>
              <a:rPr lang="fr-CA" dirty="0" err="1">
                <a:solidFill>
                  <a:schemeClr val="bg2"/>
                </a:solidFill>
              </a:rPr>
              <a:t>conoscenze</a:t>
            </a:r>
            <a:r>
              <a:rPr lang="fr-CA" dirty="0">
                <a:solidFill>
                  <a:schemeClr val="bg2"/>
                </a:solidFill>
              </a:rPr>
              <a:t> di varie discipline in </a:t>
            </a:r>
            <a:r>
              <a:rPr lang="fr-CA" dirty="0" err="1">
                <a:solidFill>
                  <a:schemeClr val="bg2"/>
                </a:solidFill>
              </a:rPr>
              <a:t>diversi</a:t>
            </a:r>
            <a:r>
              <a:rPr lang="fr-CA" dirty="0">
                <a:solidFill>
                  <a:schemeClr val="bg2"/>
                </a:solidFill>
              </a:rPr>
              <a:t> </a:t>
            </a:r>
            <a:r>
              <a:rPr lang="fr-CA" dirty="0" err="1">
                <a:solidFill>
                  <a:schemeClr val="bg2"/>
                </a:solidFill>
              </a:rPr>
              <a:t>anni</a:t>
            </a:r>
            <a:r>
              <a:rPr lang="fr-CA" dirty="0">
                <a:solidFill>
                  <a:schemeClr val="bg2"/>
                </a:solidFill>
              </a:rPr>
              <a:t>.</a:t>
            </a:r>
          </a:p>
          <a:p>
            <a:pPr marL="866973" indent="0">
              <a:spcBef>
                <a:spcPts val="0"/>
              </a:spcBef>
              <a:spcAft>
                <a:spcPts val="600"/>
              </a:spcAft>
              <a:buClr>
                <a:srgbClr val="FF0000"/>
              </a:buClr>
            </a:pPr>
            <a:r>
              <a:rPr lang="fr-CA" dirty="0">
                <a:solidFill>
                  <a:schemeClr val="bg2"/>
                </a:solidFill>
              </a:rPr>
              <a:t>Si inscrive </a:t>
            </a:r>
            <a:r>
              <a:rPr lang="fr-CA" dirty="0" err="1">
                <a:solidFill>
                  <a:schemeClr val="bg2"/>
                </a:solidFill>
              </a:rPr>
              <a:t>nel</a:t>
            </a:r>
            <a:r>
              <a:rPr lang="fr-CA" dirty="0">
                <a:solidFill>
                  <a:schemeClr val="bg2"/>
                </a:solidFill>
              </a:rPr>
              <a:t> </a:t>
            </a:r>
            <a:r>
              <a:rPr lang="fr-CA" dirty="0" err="1">
                <a:solidFill>
                  <a:schemeClr val="bg2"/>
                </a:solidFill>
              </a:rPr>
              <a:t>rinnovamento</a:t>
            </a:r>
            <a:r>
              <a:rPr lang="fr-CA" dirty="0">
                <a:solidFill>
                  <a:schemeClr val="bg2"/>
                </a:solidFill>
              </a:rPr>
              <a:t> mondiale delle </a:t>
            </a:r>
            <a:r>
              <a:rPr lang="fr-CA" dirty="0" err="1">
                <a:solidFill>
                  <a:schemeClr val="bg2"/>
                </a:solidFill>
              </a:rPr>
              <a:t>pratiche</a:t>
            </a:r>
            <a:r>
              <a:rPr lang="fr-CA" dirty="0">
                <a:solidFill>
                  <a:schemeClr val="bg2"/>
                </a:solidFill>
              </a:rPr>
              <a:t> in </a:t>
            </a:r>
            <a:r>
              <a:rPr lang="fr-CA" dirty="0" err="1">
                <a:solidFill>
                  <a:schemeClr val="bg2"/>
                </a:solidFill>
              </a:rPr>
              <a:t>materia</a:t>
            </a:r>
            <a:r>
              <a:rPr lang="fr-CA" dirty="0">
                <a:solidFill>
                  <a:schemeClr val="bg2"/>
                </a:solidFill>
              </a:rPr>
              <a:t> di </a:t>
            </a:r>
            <a:r>
              <a:rPr lang="fr-CA" dirty="0" err="1">
                <a:solidFill>
                  <a:schemeClr val="bg2"/>
                </a:solidFill>
              </a:rPr>
              <a:t>aiuto</a:t>
            </a:r>
            <a:r>
              <a:rPr lang="fr-CA" dirty="0">
                <a:solidFill>
                  <a:schemeClr val="bg2"/>
                </a:solidFill>
              </a:rPr>
              <a:t> e </a:t>
            </a:r>
            <a:r>
              <a:rPr lang="fr-CA" dirty="0" err="1">
                <a:solidFill>
                  <a:schemeClr val="bg2"/>
                </a:solidFill>
              </a:rPr>
              <a:t>protezione</a:t>
            </a:r>
            <a:r>
              <a:rPr lang="fr-CA" dirty="0">
                <a:solidFill>
                  <a:schemeClr val="bg2"/>
                </a:solidFill>
              </a:rPr>
              <a:t> </a:t>
            </a:r>
            <a:r>
              <a:rPr lang="fr-CA" dirty="0" err="1">
                <a:solidFill>
                  <a:schemeClr val="bg2"/>
                </a:solidFill>
              </a:rPr>
              <a:t>dell’infanzia</a:t>
            </a:r>
            <a:r>
              <a:rPr lang="fr-CA" dirty="0">
                <a:solidFill>
                  <a:schemeClr val="bg2"/>
                </a:solidFill>
              </a:rPr>
              <a:t>; a </a:t>
            </a:r>
            <a:r>
              <a:rPr lang="fr-CA" dirty="0" err="1">
                <a:solidFill>
                  <a:schemeClr val="bg2"/>
                </a:solidFill>
              </a:rPr>
              <a:t>questo</a:t>
            </a:r>
            <a:r>
              <a:rPr lang="fr-CA" dirty="0">
                <a:solidFill>
                  <a:schemeClr val="bg2"/>
                </a:solidFill>
              </a:rPr>
              <a:t> </a:t>
            </a:r>
            <a:r>
              <a:rPr lang="fr-CA" dirty="0" err="1">
                <a:solidFill>
                  <a:schemeClr val="bg2"/>
                </a:solidFill>
              </a:rPr>
              <a:t>titolo</a:t>
            </a:r>
            <a:r>
              <a:rPr lang="fr-CA" dirty="0">
                <a:solidFill>
                  <a:schemeClr val="bg2"/>
                </a:solidFill>
              </a:rPr>
              <a:t> ne </a:t>
            </a:r>
            <a:r>
              <a:rPr lang="fr-CA" dirty="0" err="1">
                <a:solidFill>
                  <a:schemeClr val="bg2"/>
                </a:solidFill>
              </a:rPr>
              <a:t>è</a:t>
            </a:r>
            <a:r>
              <a:rPr lang="fr-CA" dirty="0">
                <a:solidFill>
                  <a:schemeClr val="bg2"/>
                </a:solidFill>
              </a:rPr>
              <a:t> il </a:t>
            </a:r>
            <a:r>
              <a:rPr lang="fr-CA" dirty="0" err="1">
                <a:solidFill>
                  <a:schemeClr val="bg2"/>
                </a:solidFill>
              </a:rPr>
              <a:t>capofila</a:t>
            </a:r>
            <a:r>
              <a:rPr lang="fr-CA" dirty="0">
                <a:solidFill>
                  <a:schemeClr val="bg2"/>
                </a:solidFill>
              </a:rPr>
              <a:t>.</a:t>
            </a:r>
          </a:p>
          <a:p>
            <a:pPr marL="866973" indent="0">
              <a:spcBef>
                <a:spcPts val="0"/>
              </a:spcBef>
              <a:spcAft>
                <a:spcPts val="600"/>
              </a:spcAft>
              <a:buClr>
                <a:srgbClr val="FF0000"/>
              </a:buClr>
            </a:pPr>
            <a:r>
              <a:rPr lang="fr-CA" dirty="0" err="1">
                <a:solidFill>
                  <a:schemeClr val="bg2"/>
                </a:solidFill>
              </a:rPr>
              <a:t>Gli</a:t>
            </a:r>
            <a:r>
              <a:rPr lang="fr-CA" dirty="0">
                <a:solidFill>
                  <a:schemeClr val="bg2"/>
                </a:solidFill>
              </a:rPr>
              <a:t> </a:t>
            </a:r>
            <a:r>
              <a:rPr lang="fr-CA" dirty="0" err="1">
                <a:solidFill>
                  <a:schemeClr val="bg2"/>
                </a:solidFill>
              </a:rPr>
              <a:t>studi</a:t>
            </a:r>
            <a:r>
              <a:rPr lang="fr-CA" dirty="0">
                <a:solidFill>
                  <a:schemeClr val="bg2"/>
                </a:solidFill>
              </a:rPr>
              <a:t> </a:t>
            </a:r>
            <a:r>
              <a:rPr lang="fr-CA" dirty="0" err="1">
                <a:solidFill>
                  <a:schemeClr val="bg2"/>
                </a:solidFill>
              </a:rPr>
              <a:t>valutativi</a:t>
            </a:r>
            <a:r>
              <a:rPr lang="fr-CA" dirty="0">
                <a:solidFill>
                  <a:schemeClr val="bg2"/>
                </a:solidFill>
              </a:rPr>
              <a:t> </a:t>
            </a:r>
            <a:r>
              <a:rPr lang="fr-CA" dirty="0" err="1">
                <a:solidFill>
                  <a:schemeClr val="bg2"/>
                </a:solidFill>
              </a:rPr>
              <a:t>annunciano</a:t>
            </a:r>
            <a:r>
              <a:rPr lang="fr-CA" dirty="0">
                <a:solidFill>
                  <a:schemeClr val="bg2"/>
                </a:solidFill>
              </a:rPr>
              <a:t> dei </a:t>
            </a:r>
            <a:r>
              <a:rPr lang="fr-CA" dirty="0" err="1">
                <a:solidFill>
                  <a:schemeClr val="bg2"/>
                </a:solidFill>
              </a:rPr>
              <a:t>risultati</a:t>
            </a:r>
            <a:r>
              <a:rPr lang="fr-CA" dirty="0">
                <a:solidFill>
                  <a:schemeClr val="bg2"/>
                </a:solidFill>
              </a:rPr>
              <a:t> </a:t>
            </a:r>
            <a:r>
              <a:rPr lang="fr-CA" dirty="0" err="1">
                <a:solidFill>
                  <a:schemeClr val="bg2"/>
                </a:solidFill>
              </a:rPr>
              <a:t>promettenti</a:t>
            </a:r>
            <a:r>
              <a:rPr lang="fr-CA" dirty="0">
                <a:solidFill>
                  <a:schemeClr val="bg2"/>
                </a:solidFill>
              </a:rPr>
              <a:t> (</a:t>
            </a:r>
            <a:r>
              <a:rPr lang="fr-CA" dirty="0" err="1">
                <a:solidFill>
                  <a:schemeClr val="bg2"/>
                </a:solidFill>
              </a:rPr>
              <a:t>Cleaver</a:t>
            </a:r>
            <a:r>
              <a:rPr lang="fr-CA" dirty="0">
                <a:solidFill>
                  <a:schemeClr val="bg2"/>
                </a:solidFill>
              </a:rPr>
              <a:t> and Walker, 2004; </a:t>
            </a:r>
            <a:r>
              <a:rPr lang="fr-CA" dirty="0" err="1">
                <a:solidFill>
                  <a:schemeClr val="bg2"/>
                </a:solidFill>
              </a:rPr>
              <a:t>Pithouse</a:t>
            </a:r>
            <a:r>
              <a:rPr lang="fr-CA" dirty="0">
                <a:solidFill>
                  <a:schemeClr val="bg2"/>
                </a:solidFill>
              </a:rPr>
              <a:t>, 2007; Chamberland et al, 2012).</a:t>
            </a:r>
            <a:endParaRPr lang="en-GB" dirty="0">
              <a:solidFill>
                <a:schemeClr val="bg2"/>
              </a:solidFill>
            </a:endParaRPr>
          </a:p>
          <a:p>
            <a:pPr marL="866973" indent="0">
              <a:spcBef>
                <a:spcPts val="0"/>
              </a:spcBef>
              <a:spcAft>
                <a:spcPts val="600"/>
              </a:spcAft>
              <a:buClr>
                <a:srgbClr val="FF0000"/>
              </a:buClr>
            </a:pPr>
            <a:endParaRPr lang="it-IT" dirty="0">
              <a:solidFill>
                <a:schemeClr val="bg2"/>
              </a:solidFill>
            </a:endParaRPr>
          </a:p>
        </p:txBody>
      </p:sp>
    </p:spTree>
    <p:extLst>
      <p:ext uri="{BB962C8B-B14F-4D97-AF65-F5344CB8AC3E}">
        <p14:creationId xmlns:p14="http://schemas.microsoft.com/office/powerpoint/2010/main" val="100293663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0655" y="827841"/>
            <a:ext cx="12332210" cy="8893031"/>
          </a:xfrm>
          <a:prstGeom prst="rect">
            <a:avLst/>
          </a:prstGeom>
        </p:spPr>
        <p:txBody>
          <a:bodyPr wrap="square">
            <a:spAutoFit/>
          </a:bodyPr>
          <a:lstStyle/>
          <a:p>
            <a:r>
              <a:rPr lang="it-IT" b="1" dirty="0">
                <a:solidFill>
                  <a:srgbClr val="151618"/>
                </a:solidFill>
              </a:rPr>
              <a:t> </a:t>
            </a:r>
            <a:endParaRPr lang="it-IT" dirty="0">
              <a:solidFill>
                <a:srgbClr val="151618"/>
              </a:solidFill>
            </a:endParaRPr>
          </a:p>
          <a:p>
            <a:endParaRPr lang="it-IT" dirty="0">
              <a:solidFill>
                <a:srgbClr val="151618"/>
              </a:solidFill>
            </a:endParaRPr>
          </a:p>
          <a:p>
            <a:r>
              <a:rPr lang="it-IT" sz="2400" b="1" dirty="0">
                <a:solidFill>
                  <a:srgbClr val="FF6600"/>
                </a:solidFill>
              </a:rPr>
              <a:t>U</a:t>
            </a:r>
            <a:r>
              <a:rPr lang="it-IT" sz="2400" b="1" dirty="0" smtClean="0">
                <a:solidFill>
                  <a:srgbClr val="FF6600"/>
                </a:solidFill>
              </a:rPr>
              <a:t>n </a:t>
            </a:r>
            <a:r>
              <a:rPr lang="it-IT" sz="2400" b="1" dirty="0">
                <a:solidFill>
                  <a:srgbClr val="FF6600"/>
                </a:solidFill>
              </a:rPr>
              <a:t>modello cross-</a:t>
            </a:r>
            <a:r>
              <a:rPr lang="it-IT" sz="2400" b="1" dirty="0" smtClean="0">
                <a:solidFill>
                  <a:srgbClr val="FF6600"/>
                </a:solidFill>
              </a:rPr>
              <a:t>culturale, multidimensionale, meta-teorico </a:t>
            </a:r>
            <a:r>
              <a:rPr lang="it-IT" sz="2400" b="1" dirty="0">
                <a:solidFill>
                  <a:srgbClr val="FF6600"/>
                </a:solidFill>
              </a:rPr>
              <a:t>e </a:t>
            </a:r>
            <a:r>
              <a:rPr lang="it-IT" sz="2400" b="1" dirty="0" smtClean="0">
                <a:solidFill>
                  <a:srgbClr val="FF6600"/>
                </a:solidFill>
              </a:rPr>
              <a:t>olistico</a:t>
            </a:r>
          </a:p>
          <a:p>
            <a:pPr>
              <a:lnSpc>
                <a:spcPct val="100000"/>
              </a:lnSpc>
            </a:pPr>
            <a:endParaRPr lang="it-IT" sz="2400" dirty="0">
              <a:solidFill>
                <a:srgbClr val="151618"/>
              </a:solidFill>
            </a:endParaRPr>
          </a:p>
          <a:p>
            <a:pPr>
              <a:lnSpc>
                <a:spcPct val="100000"/>
              </a:lnSpc>
            </a:pPr>
            <a:r>
              <a:rPr lang="it-IT" sz="2400" i="1" dirty="0" smtClean="0">
                <a:solidFill>
                  <a:srgbClr val="151618"/>
                </a:solidFill>
              </a:rPr>
              <a:t>Framework</a:t>
            </a:r>
            <a:r>
              <a:rPr lang="it-IT" sz="2400" dirty="0" smtClean="0">
                <a:solidFill>
                  <a:srgbClr val="151618"/>
                </a:solidFill>
              </a:rPr>
              <a:t> adattato </a:t>
            </a:r>
            <a:r>
              <a:rPr lang="it-IT" sz="2400" dirty="0">
                <a:solidFill>
                  <a:srgbClr val="151618"/>
                </a:solidFill>
              </a:rPr>
              <a:t>dai ricercatori dell’Università di Montréal (Québec) con il nome di CABE (</a:t>
            </a:r>
            <a:r>
              <a:rPr lang="it-IT" sz="2400" i="1" dirty="0" err="1">
                <a:solidFill>
                  <a:srgbClr val="151618"/>
                </a:solidFill>
              </a:rPr>
              <a:t>Cadre</a:t>
            </a:r>
            <a:r>
              <a:rPr lang="it-IT" sz="2400" i="1" dirty="0">
                <a:solidFill>
                  <a:srgbClr val="151618"/>
                </a:solidFill>
              </a:rPr>
              <a:t> d’</a:t>
            </a:r>
            <a:r>
              <a:rPr lang="it-IT" sz="2400" i="1" dirty="0" err="1">
                <a:solidFill>
                  <a:srgbClr val="151618"/>
                </a:solidFill>
              </a:rPr>
              <a:t>Analyse</a:t>
            </a:r>
            <a:r>
              <a:rPr lang="it-IT" sz="2400" i="1" dirty="0">
                <a:solidFill>
                  <a:srgbClr val="151618"/>
                </a:solidFill>
              </a:rPr>
              <a:t> </a:t>
            </a:r>
            <a:r>
              <a:rPr lang="it-IT" sz="2400" i="1" dirty="0" err="1">
                <a:solidFill>
                  <a:srgbClr val="151618"/>
                </a:solidFill>
              </a:rPr>
              <a:t>des</a:t>
            </a:r>
            <a:r>
              <a:rPr lang="it-IT" sz="2400" i="1" dirty="0">
                <a:solidFill>
                  <a:srgbClr val="151618"/>
                </a:solidFill>
              </a:rPr>
              <a:t> </a:t>
            </a:r>
            <a:r>
              <a:rPr lang="it-IT" sz="2400" i="1" dirty="0" err="1">
                <a:solidFill>
                  <a:srgbClr val="151618"/>
                </a:solidFill>
              </a:rPr>
              <a:t>Besoins</a:t>
            </a:r>
            <a:r>
              <a:rPr lang="it-IT" sz="2400" i="1" dirty="0">
                <a:solidFill>
                  <a:srgbClr val="151618"/>
                </a:solidFill>
              </a:rPr>
              <a:t> de l’Enfant</a:t>
            </a:r>
            <a:r>
              <a:rPr lang="it-IT" sz="2400" dirty="0">
                <a:solidFill>
                  <a:srgbClr val="151618"/>
                </a:solidFill>
              </a:rPr>
              <a:t>) all’interno del programma AIDES (</a:t>
            </a:r>
            <a:r>
              <a:rPr lang="it-IT" sz="2400" dirty="0" err="1">
                <a:solidFill>
                  <a:srgbClr val="151618"/>
                </a:solidFill>
              </a:rPr>
              <a:t>Chamberland</a:t>
            </a:r>
            <a:r>
              <a:rPr lang="it-IT" sz="2400" dirty="0">
                <a:solidFill>
                  <a:srgbClr val="151618"/>
                </a:solidFill>
              </a:rPr>
              <a:t> et al. 2012), e da </a:t>
            </a:r>
            <a:r>
              <a:rPr lang="it-IT" sz="2400" dirty="0" err="1">
                <a:solidFill>
                  <a:srgbClr val="151618"/>
                </a:solidFill>
              </a:rPr>
              <a:t>LabRIEF</a:t>
            </a:r>
            <a:r>
              <a:rPr lang="it-IT" sz="2400" dirty="0">
                <a:solidFill>
                  <a:srgbClr val="151618"/>
                </a:solidFill>
              </a:rPr>
              <a:t> con il nome di “Mondo del bambino” (</a:t>
            </a:r>
            <a:r>
              <a:rPr lang="it-IT" sz="2400" dirty="0" err="1">
                <a:solidFill>
                  <a:srgbClr val="151618"/>
                </a:solidFill>
              </a:rPr>
              <a:t>MdB</a:t>
            </a:r>
            <a:r>
              <a:rPr lang="it-IT" sz="2400" dirty="0">
                <a:solidFill>
                  <a:srgbClr val="151618"/>
                </a:solidFill>
              </a:rPr>
              <a:t> in seguito) all’interno del programma italiano </a:t>
            </a:r>
            <a:r>
              <a:rPr lang="it-IT" sz="2400" dirty="0" smtClean="0">
                <a:solidFill>
                  <a:srgbClr val="151618"/>
                </a:solidFill>
              </a:rPr>
              <a:t>P.I.P.P.I.  </a:t>
            </a:r>
          </a:p>
          <a:p>
            <a:pPr>
              <a:lnSpc>
                <a:spcPct val="100000"/>
              </a:lnSpc>
            </a:pPr>
            <a:r>
              <a:rPr lang="it-IT" sz="2400" dirty="0" smtClean="0">
                <a:solidFill>
                  <a:srgbClr val="151618"/>
                </a:solidFill>
              </a:rPr>
              <a:t>La </a:t>
            </a:r>
            <a:r>
              <a:rPr lang="it-IT" sz="2400" dirty="0">
                <a:solidFill>
                  <a:srgbClr val="151618"/>
                </a:solidFill>
              </a:rPr>
              <a:t>sfida sia per i bambini, che per le famiglie, che per l’insieme degli attori presenti nell’ecosistema (la scuola e servizi educativi per l’infanzia, gli operatori sociali e sanitari, della giustizia, dell’animazione socioculturale, ecc.) è di promuovere e salvaguardare i bisogni del bambino il suo sviluppo, in maniera </a:t>
            </a:r>
            <a:r>
              <a:rPr lang="it-IT" sz="2400" b="1" dirty="0" smtClean="0">
                <a:solidFill>
                  <a:srgbClr val="151618"/>
                </a:solidFill>
              </a:rPr>
              <a:t>olistica</a:t>
            </a:r>
            <a:r>
              <a:rPr lang="it-IT" sz="2400" dirty="0">
                <a:solidFill>
                  <a:srgbClr val="151618"/>
                </a:solidFill>
              </a:rPr>
              <a:t> </a:t>
            </a:r>
            <a:r>
              <a:rPr lang="it-IT" sz="2400" dirty="0" smtClean="0">
                <a:solidFill>
                  <a:srgbClr val="151618"/>
                </a:solidFill>
              </a:rPr>
              <a:t>e </a:t>
            </a:r>
            <a:r>
              <a:rPr lang="it-IT" sz="2400" b="1" dirty="0" smtClean="0">
                <a:solidFill>
                  <a:srgbClr val="151618"/>
                </a:solidFill>
              </a:rPr>
              <a:t>multidimensionale</a:t>
            </a:r>
            <a:r>
              <a:rPr lang="it-IT" sz="2400" dirty="0" smtClean="0">
                <a:solidFill>
                  <a:srgbClr val="151618"/>
                </a:solidFill>
              </a:rPr>
              <a:t>.</a:t>
            </a:r>
            <a:endParaRPr lang="it-IT" sz="2400" dirty="0">
              <a:solidFill>
                <a:srgbClr val="151618"/>
              </a:solidFill>
            </a:endParaRPr>
          </a:p>
          <a:p>
            <a:pPr>
              <a:lnSpc>
                <a:spcPct val="100000"/>
              </a:lnSpc>
            </a:pPr>
            <a:r>
              <a:rPr lang="it-IT" sz="2400" dirty="0" smtClean="0">
                <a:solidFill>
                  <a:srgbClr val="151618"/>
                </a:solidFill>
              </a:rPr>
              <a:t>Un </a:t>
            </a:r>
            <a:r>
              <a:rPr lang="it-IT" sz="2400" i="1" dirty="0" err="1" smtClean="0">
                <a:solidFill>
                  <a:srgbClr val="151618"/>
                </a:solidFill>
              </a:rPr>
              <a:t>framework</a:t>
            </a:r>
            <a:r>
              <a:rPr lang="it-IT" sz="2400" dirty="0" smtClean="0">
                <a:solidFill>
                  <a:srgbClr val="151618"/>
                </a:solidFill>
              </a:rPr>
              <a:t> che:</a:t>
            </a:r>
          </a:p>
          <a:p>
            <a:pPr marL="342900" indent="-342900">
              <a:lnSpc>
                <a:spcPct val="100000"/>
              </a:lnSpc>
              <a:buFont typeface="Arial"/>
              <a:buChar char="•"/>
            </a:pPr>
            <a:r>
              <a:rPr lang="it-IT" sz="2400" dirty="0" smtClean="0">
                <a:solidFill>
                  <a:srgbClr val="151618"/>
                </a:solidFill>
              </a:rPr>
              <a:t>consente </a:t>
            </a:r>
            <a:r>
              <a:rPr lang="it-IT" sz="2400" dirty="0">
                <a:solidFill>
                  <a:srgbClr val="151618"/>
                </a:solidFill>
              </a:rPr>
              <a:t>di tenere in considerazione l’insieme dei bisogni fondamentali dei bambini con il contesto familiare e sociale che ne favorisce o meno la positiva </a:t>
            </a:r>
            <a:r>
              <a:rPr lang="it-IT" sz="2400" dirty="0" smtClean="0">
                <a:solidFill>
                  <a:srgbClr val="151618"/>
                </a:solidFill>
              </a:rPr>
              <a:t>soddisfazione</a:t>
            </a:r>
          </a:p>
          <a:p>
            <a:pPr marL="342900" indent="-342900">
              <a:lnSpc>
                <a:spcPct val="100000"/>
              </a:lnSpc>
              <a:buFont typeface="Arial"/>
              <a:buChar char="•"/>
            </a:pPr>
            <a:r>
              <a:rPr lang="it-IT" sz="2400" dirty="0" smtClean="0">
                <a:solidFill>
                  <a:srgbClr val="151618"/>
                </a:solidFill>
              </a:rPr>
              <a:t>permette </a:t>
            </a:r>
            <a:r>
              <a:rPr lang="it-IT" sz="2400" dirty="0">
                <a:solidFill>
                  <a:srgbClr val="151618"/>
                </a:solidFill>
              </a:rPr>
              <a:t>ai professionisti sia nell’area della promozione che della prevenzione che della protezione di fare riferimento a una cornice condivisa dall’insieme degli attori, suscettibile di far emergere conoscenze trasversali, anche grazie alla condivisione di un linguaggio </a:t>
            </a:r>
            <a:r>
              <a:rPr lang="it-IT" sz="2400" dirty="0" smtClean="0">
                <a:solidFill>
                  <a:srgbClr val="151618"/>
                </a:solidFill>
              </a:rPr>
              <a:t>comune</a:t>
            </a:r>
          </a:p>
          <a:p>
            <a:pPr marL="342900" indent="-342900">
              <a:lnSpc>
                <a:spcPct val="100000"/>
              </a:lnSpc>
              <a:buFont typeface="Arial"/>
              <a:buChar char="•"/>
            </a:pPr>
            <a:r>
              <a:rPr lang="it-IT" sz="2400" dirty="0" smtClean="0">
                <a:solidFill>
                  <a:srgbClr val="151618"/>
                </a:solidFill>
              </a:rPr>
              <a:t>facilita</a:t>
            </a:r>
            <a:r>
              <a:rPr lang="it-IT" sz="2400" dirty="0">
                <a:solidFill>
                  <a:srgbClr val="151618"/>
                </a:solidFill>
              </a:rPr>
              <a:t> </a:t>
            </a:r>
            <a:r>
              <a:rPr lang="it-IT" sz="2400" dirty="0" smtClean="0">
                <a:solidFill>
                  <a:srgbClr val="151618"/>
                </a:solidFill>
              </a:rPr>
              <a:t>un </a:t>
            </a:r>
            <a:r>
              <a:rPr lang="it-IT" sz="2400" dirty="0">
                <a:solidFill>
                  <a:srgbClr val="151618"/>
                </a:solidFill>
              </a:rPr>
              <a:t>approccio </a:t>
            </a:r>
            <a:r>
              <a:rPr lang="it-IT" sz="2400" dirty="0" err="1">
                <a:solidFill>
                  <a:srgbClr val="151618"/>
                </a:solidFill>
              </a:rPr>
              <a:t>pluri</a:t>
            </a:r>
            <a:r>
              <a:rPr lang="it-IT" sz="2400" dirty="0">
                <a:solidFill>
                  <a:srgbClr val="151618"/>
                </a:solidFill>
              </a:rPr>
              <a:t>-disciplinare e </a:t>
            </a:r>
            <a:r>
              <a:rPr lang="it-IT" sz="2400" dirty="0" err="1">
                <a:solidFill>
                  <a:srgbClr val="151618"/>
                </a:solidFill>
              </a:rPr>
              <a:t>pluri</a:t>
            </a:r>
            <a:r>
              <a:rPr lang="it-IT" sz="2400" dirty="0">
                <a:solidFill>
                  <a:srgbClr val="151618"/>
                </a:solidFill>
              </a:rPr>
              <a:t>-istituzionale concertato intorno al bambino e alla sua famiglia, garantendo collaborazione tra i diversi attori, coerenza, e quindi la co-costruzione di un progetto di accompagnamento tarato sulla specificità di questi bisogni, che saranno stati formulati nel frattempo come </a:t>
            </a:r>
            <a:r>
              <a:rPr lang="it-IT" sz="2400" b="1" dirty="0">
                <a:solidFill>
                  <a:srgbClr val="151618"/>
                </a:solidFill>
              </a:rPr>
              <a:t>obiettivi</a:t>
            </a:r>
            <a:r>
              <a:rPr lang="it-IT" sz="2400" dirty="0">
                <a:solidFill>
                  <a:srgbClr val="151618"/>
                </a:solidFill>
              </a:rPr>
              <a:t> da raggiungere, tramite una pluralità di azioni appropriate.</a:t>
            </a:r>
          </a:p>
          <a:p>
            <a:endParaRPr lang="it-IT" sz="2400" dirty="0" smtClean="0">
              <a:solidFill>
                <a:srgbClr val="151618"/>
              </a:solidFill>
            </a:endParaRPr>
          </a:p>
        </p:txBody>
      </p:sp>
    </p:spTree>
    <p:extLst>
      <p:ext uri="{BB962C8B-B14F-4D97-AF65-F5344CB8AC3E}">
        <p14:creationId xmlns:p14="http://schemas.microsoft.com/office/powerpoint/2010/main" val="28682223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Shape 395"/>
          <p:cNvPicPr preferRelativeResize="0"/>
          <p:nvPr/>
        </p:nvPicPr>
        <p:blipFill rotWithShape="1">
          <a:blip r:embed="rId3">
            <a:alphaModFix/>
          </a:blip>
          <a:srcRect/>
          <a:stretch/>
        </p:blipFill>
        <p:spPr>
          <a:xfrm>
            <a:off x="1625600" y="1219200"/>
            <a:ext cx="9753600" cy="7285094"/>
          </a:xfrm>
          <a:prstGeom prst="rect">
            <a:avLst/>
          </a:prstGeom>
          <a:noFill/>
          <a:ln>
            <a:noFill/>
          </a:ln>
        </p:spPr>
      </p:pic>
    </p:spTree>
    <p:extLst>
      <p:ext uri="{BB962C8B-B14F-4D97-AF65-F5344CB8AC3E}">
        <p14:creationId xmlns:p14="http://schemas.microsoft.com/office/powerpoint/2010/main" val="252703315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3944" y="1618498"/>
            <a:ext cx="11774078" cy="8463856"/>
          </a:xfrm>
          <a:prstGeom prst="rect">
            <a:avLst/>
          </a:prstGeom>
        </p:spPr>
        <p:txBody>
          <a:bodyPr wrap="square">
            <a:spAutoFit/>
          </a:bodyPr>
          <a:lstStyle/>
          <a:p>
            <a:pPr algn="l">
              <a:lnSpc>
                <a:spcPct val="100000"/>
              </a:lnSpc>
            </a:pPr>
            <a:endParaRPr lang="en-US" sz="4000" dirty="0">
              <a:solidFill>
                <a:srgbClr val="53585F"/>
              </a:solidFill>
              <a:latin typeface="Candara" charset="0"/>
              <a:cs typeface="Candara" charset="0"/>
            </a:endParaRPr>
          </a:p>
          <a:p>
            <a:pPr algn="ctr">
              <a:lnSpc>
                <a:spcPct val="100000"/>
              </a:lnSpc>
            </a:pPr>
            <a:endParaRPr lang="en-US" sz="4000" dirty="0">
              <a:solidFill>
                <a:srgbClr val="53585F"/>
              </a:solidFill>
              <a:latin typeface="Candara" charset="0"/>
              <a:cs typeface="Candara" charset="0"/>
            </a:endParaRPr>
          </a:p>
          <a:p>
            <a:pPr algn="ctr">
              <a:lnSpc>
                <a:spcPct val="100000"/>
              </a:lnSpc>
            </a:pPr>
            <a:endParaRPr lang="it-IT" altLang="ja-JP" sz="4000" dirty="0" smtClean="0">
              <a:solidFill>
                <a:srgbClr val="151618"/>
              </a:solidFill>
              <a:latin typeface="Candara" charset="0"/>
              <a:ea typeface="ＭＳ Ｐゴシック" charset="0"/>
            </a:endParaRPr>
          </a:p>
          <a:p>
            <a:pPr algn="ctr">
              <a:lnSpc>
                <a:spcPct val="100000"/>
              </a:lnSpc>
            </a:pPr>
            <a:r>
              <a:rPr lang="it-IT" altLang="ja-JP" sz="4000" dirty="0" smtClean="0">
                <a:solidFill>
                  <a:srgbClr val="FD8003"/>
                </a:solidFill>
                <a:latin typeface="Candara" charset="0"/>
                <a:ea typeface="ＭＳ Ｐゴシック" charset="0"/>
              </a:rPr>
              <a:t>Diritto </a:t>
            </a:r>
            <a:r>
              <a:rPr lang="it-IT" altLang="ja-JP" sz="4000" dirty="0">
                <a:solidFill>
                  <a:srgbClr val="FD8003"/>
                </a:solidFill>
                <a:latin typeface="Candara" charset="0"/>
                <a:ea typeface="ＭＳ Ｐゴシック" charset="0"/>
              </a:rPr>
              <a:t>del </a:t>
            </a:r>
            <a:r>
              <a:rPr lang="it-IT" altLang="ja-JP" sz="4000" dirty="0" smtClean="0">
                <a:solidFill>
                  <a:srgbClr val="FD8003"/>
                </a:solidFill>
                <a:latin typeface="Candara" charset="0"/>
                <a:ea typeface="ＭＳ Ｐゴシック" charset="0"/>
              </a:rPr>
              <a:t>bambino e della famiglia </a:t>
            </a:r>
            <a:r>
              <a:rPr lang="it-IT" altLang="ja-JP" sz="4000" dirty="0">
                <a:solidFill>
                  <a:srgbClr val="FD8003"/>
                </a:solidFill>
                <a:latin typeface="Candara" charset="0"/>
                <a:ea typeface="ＭＳ Ｐゴシック" charset="0"/>
              </a:rPr>
              <a:t>a</a:t>
            </a:r>
          </a:p>
          <a:p>
            <a:pPr algn="ctr">
              <a:lnSpc>
                <a:spcPct val="100000"/>
              </a:lnSpc>
            </a:pPr>
            <a:r>
              <a:rPr lang="en-US" sz="4000" dirty="0" err="1" smtClean="0">
                <a:solidFill>
                  <a:srgbClr val="FD8003"/>
                </a:solidFill>
                <a:latin typeface="Candara" charset="0"/>
                <a:cs typeface="Candara" charset="0"/>
              </a:rPr>
              <a:t>Partecipazione</a:t>
            </a:r>
            <a:r>
              <a:rPr lang="en-US" sz="4000" dirty="0" smtClean="0">
                <a:solidFill>
                  <a:srgbClr val="FD8003"/>
                </a:solidFill>
                <a:latin typeface="Candara" charset="0"/>
                <a:cs typeface="Candara" charset="0"/>
              </a:rPr>
              <a:t>:</a:t>
            </a:r>
            <a:endParaRPr lang="en-US" sz="4000" dirty="0">
              <a:solidFill>
                <a:srgbClr val="53585F"/>
              </a:solidFill>
              <a:latin typeface="Candara" charset="0"/>
              <a:cs typeface="Candara" charset="0"/>
            </a:endParaRPr>
          </a:p>
          <a:p>
            <a:pPr algn="ctr">
              <a:lnSpc>
                <a:spcPct val="100000"/>
              </a:lnSpc>
            </a:pPr>
            <a:r>
              <a:rPr lang="it-IT" sz="3200" dirty="0">
                <a:solidFill>
                  <a:schemeClr val="tx2">
                    <a:lumMod val="10000"/>
                  </a:schemeClr>
                </a:solidFill>
              </a:rPr>
              <a:t>t</a:t>
            </a:r>
            <a:r>
              <a:rPr lang="it-IT" sz="3200" dirty="0" smtClean="0">
                <a:solidFill>
                  <a:schemeClr val="tx2">
                    <a:lumMod val="10000"/>
                  </a:schemeClr>
                </a:solidFill>
                <a:latin typeface="Candara" charset="0"/>
                <a:cs typeface="Arial" charset="0"/>
              </a:rPr>
              <a:t>enere </a:t>
            </a:r>
            <a:r>
              <a:rPr lang="it-IT" sz="3200" dirty="0">
                <a:solidFill>
                  <a:schemeClr val="tx2">
                    <a:lumMod val="10000"/>
                  </a:schemeClr>
                </a:solidFill>
                <a:latin typeface="Candara" charset="0"/>
                <a:cs typeface="Arial" charset="0"/>
              </a:rPr>
              <a:t>in ampia considerazione la prospettiva dei genitori e dei bambini stessi nel costruire l’analisi e la risposta </a:t>
            </a:r>
            <a:r>
              <a:rPr lang="it-IT" sz="3200" dirty="0" smtClean="0">
                <a:solidFill>
                  <a:schemeClr val="tx2">
                    <a:lumMod val="10000"/>
                  </a:schemeClr>
                </a:solidFill>
                <a:latin typeface="Candara" charset="0"/>
                <a:cs typeface="Arial" charset="0"/>
              </a:rPr>
              <a:t>ai bisogni</a:t>
            </a:r>
            <a:endParaRPr lang="en-US" sz="3200" dirty="0" smtClean="0">
              <a:solidFill>
                <a:srgbClr val="292C30"/>
              </a:solidFill>
              <a:latin typeface="Candara" charset="0"/>
              <a:cs typeface="Candara" charset="0"/>
            </a:endParaRPr>
          </a:p>
          <a:p>
            <a:pPr algn="ctr">
              <a:lnSpc>
                <a:spcPct val="100000"/>
              </a:lnSpc>
            </a:pPr>
            <a:endParaRPr lang="en-US" sz="4000" dirty="0" smtClean="0">
              <a:solidFill>
                <a:srgbClr val="FD8003"/>
              </a:solidFill>
              <a:latin typeface="Candara" charset="0"/>
              <a:cs typeface="Candara" charset="0"/>
            </a:endParaRPr>
          </a:p>
          <a:p>
            <a:pPr algn="ctr">
              <a:lnSpc>
                <a:spcPct val="100000"/>
              </a:lnSpc>
            </a:pPr>
            <a:r>
              <a:rPr lang="en-US" sz="4000" dirty="0" err="1" smtClean="0">
                <a:solidFill>
                  <a:srgbClr val="FD8003"/>
                </a:solidFill>
                <a:latin typeface="Candara" charset="0"/>
                <a:cs typeface="Candara" charset="0"/>
              </a:rPr>
              <a:t>Valutazione</a:t>
            </a:r>
            <a:r>
              <a:rPr lang="en-US" sz="4000" dirty="0" smtClean="0">
                <a:solidFill>
                  <a:srgbClr val="FD8003"/>
                </a:solidFill>
                <a:latin typeface="Candara" charset="0"/>
                <a:cs typeface="Candara" charset="0"/>
              </a:rPr>
              <a:t>:</a:t>
            </a:r>
            <a:endParaRPr lang="it-IT" altLang="ja-JP" sz="3200" dirty="0" smtClean="0">
              <a:solidFill>
                <a:srgbClr val="151618"/>
              </a:solidFill>
              <a:latin typeface="Candara" charset="0"/>
              <a:ea typeface="ＭＳ Ｐゴシック" charset="0"/>
            </a:endParaRPr>
          </a:p>
          <a:p>
            <a:pPr marL="0" indent="0" algn="ctr">
              <a:lnSpc>
                <a:spcPct val="100000"/>
              </a:lnSpc>
              <a:buFontTx/>
              <a:buNone/>
            </a:pPr>
            <a:r>
              <a:rPr lang="it-IT" altLang="ja-JP" sz="3200" dirty="0" smtClean="0">
                <a:solidFill>
                  <a:srgbClr val="151618"/>
                </a:solidFill>
                <a:latin typeface="Candara" charset="0"/>
                <a:ea typeface="ＭＳ Ｐゴシック" charset="0"/>
              </a:rPr>
              <a:t>una </a:t>
            </a:r>
            <a:r>
              <a:rPr lang="it-IT" altLang="ja-JP" sz="3200" dirty="0">
                <a:solidFill>
                  <a:srgbClr val="151618"/>
                </a:solidFill>
                <a:latin typeface="Candara" charset="0"/>
                <a:ea typeface="ＭＳ Ｐゴシック" charset="0"/>
              </a:rPr>
              <a:t>valutazione multidimensionale della situazione familiare,</a:t>
            </a:r>
          </a:p>
          <a:p>
            <a:pPr marL="0" indent="0" algn="ctr">
              <a:lnSpc>
                <a:spcPct val="100000"/>
              </a:lnSpc>
              <a:buFontTx/>
              <a:buNone/>
            </a:pPr>
            <a:r>
              <a:rPr lang="it-IT" altLang="ja-JP" sz="3200" dirty="0">
                <a:solidFill>
                  <a:srgbClr val="151618"/>
                </a:solidFill>
                <a:latin typeface="Candara" charset="0"/>
                <a:ea typeface="ＭＳ Ｐゴシック" charset="0"/>
              </a:rPr>
              <a:t>c</a:t>
            </a:r>
            <a:r>
              <a:rPr lang="it-IT" altLang="ja-JP" sz="3200" dirty="0" smtClean="0">
                <a:solidFill>
                  <a:srgbClr val="151618"/>
                </a:solidFill>
                <a:latin typeface="Candara" charset="0"/>
                <a:ea typeface="ＭＳ Ｐゴシック" charset="0"/>
              </a:rPr>
              <a:t>omprensiva di progetto </a:t>
            </a:r>
            <a:r>
              <a:rPr lang="it-IT" altLang="ja-JP" sz="3200" dirty="0">
                <a:solidFill>
                  <a:srgbClr val="151618"/>
                </a:solidFill>
                <a:latin typeface="Candara" charset="0"/>
                <a:ea typeface="ＭＳ Ｐゴシック" charset="0"/>
              </a:rPr>
              <a:t>pertinente, condiviso e di qualità</a:t>
            </a:r>
          </a:p>
          <a:p>
            <a:pPr algn="l">
              <a:lnSpc>
                <a:spcPct val="100000"/>
              </a:lnSpc>
            </a:pPr>
            <a:endParaRPr lang="en-US" sz="3200" dirty="0">
              <a:solidFill>
                <a:srgbClr val="292C30"/>
              </a:solidFill>
              <a:latin typeface="Candara" charset="0"/>
              <a:cs typeface="Candara" charset="0"/>
            </a:endParaRPr>
          </a:p>
          <a:p>
            <a:pPr>
              <a:lnSpc>
                <a:spcPct val="100000"/>
              </a:lnSpc>
              <a:defRPr/>
            </a:pPr>
            <a:r>
              <a:rPr lang="it-IT" sz="3200" dirty="0">
                <a:solidFill>
                  <a:srgbClr val="292C30"/>
                </a:solidFill>
                <a:latin typeface="Candara" charset="0"/>
                <a:cs typeface="Arial" charset="0"/>
              </a:rPr>
              <a:t>	</a:t>
            </a:r>
            <a:endParaRPr lang="it-IT" sz="2800" dirty="0">
              <a:solidFill>
                <a:schemeClr val="tx1"/>
              </a:solidFill>
              <a:latin typeface="Candara" charset="0"/>
              <a:cs typeface="Arial" charset="0"/>
            </a:endParaRPr>
          </a:p>
          <a:p>
            <a:pPr marL="457200" indent="-457200" algn="l">
              <a:lnSpc>
                <a:spcPct val="100000"/>
              </a:lnSpc>
              <a:buFont typeface="Arial"/>
              <a:buChar char="•"/>
            </a:pPr>
            <a:endParaRPr lang="en-US" sz="3200" dirty="0">
              <a:solidFill>
                <a:srgbClr val="53585F"/>
              </a:solidFill>
              <a:latin typeface="Candara" charset="0"/>
              <a:cs typeface="Candara" charset="0"/>
            </a:endParaRPr>
          </a:p>
          <a:p>
            <a:pPr marL="457200" indent="-457200" algn="l">
              <a:lnSpc>
                <a:spcPct val="100000"/>
              </a:lnSpc>
              <a:buFont typeface="Arial"/>
              <a:buChar char="•"/>
            </a:pPr>
            <a:endParaRPr lang="en-US" sz="3200" dirty="0">
              <a:solidFill>
                <a:srgbClr val="53585F"/>
              </a:solidFill>
            </a:endParaRPr>
          </a:p>
        </p:txBody>
      </p:sp>
      <p:sp>
        <p:nvSpPr>
          <p:cNvPr id="4" name="Fumetto 3 3"/>
          <p:cNvSpPr/>
          <p:nvPr/>
        </p:nvSpPr>
        <p:spPr>
          <a:xfrm>
            <a:off x="7168724" y="818894"/>
            <a:ext cx="4591502" cy="2623800"/>
          </a:xfrm>
          <a:prstGeom prst="wedgeEllipseCallout">
            <a:avLst>
              <a:gd name="adj1" fmla="val -54688"/>
              <a:gd name="adj2" fmla="val 35395"/>
            </a:avLst>
          </a:prstGeom>
          <a:solidFill>
            <a:srgbClr val="FF9933"/>
          </a:solidFill>
          <a:ln>
            <a:solidFill>
              <a:srgbClr val="FF993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00000"/>
              </a:lnSpc>
            </a:pPr>
            <a:endParaRPr lang="it-IT" sz="4000" b="1" dirty="0">
              <a:solidFill>
                <a:schemeClr val="tx1"/>
              </a:solidFill>
              <a:latin typeface="Candara" panose="020E0502030303020204" pitchFamily="34" charset="0"/>
              <a:cs typeface="Candara"/>
            </a:endParaRPr>
          </a:p>
          <a:p>
            <a:pPr algn="ctr">
              <a:lnSpc>
                <a:spcPct val="100000"/>
              </a:lnSpc>
            </a:pPr>
            <a:r>
              <a:rPr lang="it-IT" sz="4000" b="1" dirty="0" smtClean="0">
                <a:solidFill>
                  <a:schemeClr val="tx1"/>
                </a:solidFill>
                <a:latin typeface="Candara" panose="020E0502030303020204" pitchFamily="34" charset="0"/>
                <a:cs typeface="Candara"/>
              </a:rPr>
              <a:t>Gli </a:t>
            </a:r>
          </a:p>
          <a:p>
            <a:pPr algn="ctr">
              <a:lnSpc>
                <a:spcPct val="100000"/>
              </a:lnSpc>
            </a:pPr>
            <a:r>
              <a:rPr lang="it-IT" sz="4000" b="1" dirty="0" smtClean="0">
                <a:solidFill>
                  <a:schemeClr val="tx1"/>
                </a:solidFill>
                <a:latin typeface="Candara" panose="020E0502030303020204" pitchFamily="34" charset="0"/>
                <a:cs typeface="Candara"/>
              </a:rPr>
              <a:t>irrinunciabili</a:t>
            </a:r>
            <a:endParaRPr lang="it-IT" sz="4000" b="1" dirty="0">
              <a:solidFill>
                <a:schemeClr val="tx1"/>
              </a:solidFill>
              <a:latin typeface="Candara" panose="020E0502030303020204" pitchFamily="34" charset="0"/>
              <a:cs typeface="Candara"/>
            </a:endParaRPr>
          </a:p>
          <a:p>
            <a:pPr algn="ctr">
              <a:lnSpc>
                <a:spcPct val="100000"/>
              </a:lnSpc>
            </a:pPr>
            <a:endParaRPr lang="it-IT" sz="4000" b="1" dirty="0">
              <a:solidFill>
                <a:schemeClr val="tx1"/>
              </a:solidFill>
              <a:latin typeface="Candara" panose="020E0502030303020204" pitchFamily="34" charset="0"/>
              <a:cs typeface="Candara"/>
            </a:endParaRPr>
          </a:p>
          <a:p>
            <a:pPr algn="ctr">
              <a:lnSpc>
                <a:spcPct val="100000"/>
              </a:lnSpc>
            </a:pPr>
            <a:endParaRPr lang="it-IT" sz="4000" b="1" dirty="0">
              <a:solidFill>
                <a:schemeClr val="tx1"/>
              </a:solidFill>
              <a:latin typeface="Candara" panose="020E0502030303020204" pitchFamily="34" charset="0"/>
              <a:cs typeface="Candara"/>
            </a:endParaRPr>
          </a:p>
        </p:txBody>
      </p:sp>
    </p:spTree>
    <p:extLst>
      <p:ext uri="{BB962C8B-B14F-4D97-AF65-F5344CB8AC3E}">
        <p14:creationId xmlns:p14="http://schemas.microsoft.com/office/powerpoint/2010/main" val="314087593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61" y="4630776"/>
            <a:ext cx="5971374" cy="4100020"/>
          </a:xfrm>
          <a:prstGeom prst="rect">
            <a:avLst/>
          </a:prstGeom>
        </p:spPr>
      </p:pic>
      <p:pic>
        <p:nvPicPr>
          <p:cNvPr id="7" name="Immagine 6"/>
          <p:cNvPicPr>
            <a:picLocks noChangeAspect="1"/>
          </p:cNvPicPr>
          <p:nvPr/>
        </p:nvPicPr>
        <p:blipFill>
          <a:blip r:embed="rId3"/>
          <a:stretch>
            <a:fillRect/>
          </a:stretch>
        </p:blipFill>
        <p:spPr>
          <a:xfrm>
            <a:off x="7999884" y="4663534"/>
            <a:ext cx="2886075" cy="3629025"/>
          </a:xfrm>
          <a:prstGeom prst="rect">
            <a:avLst/>
          </a:prstGeom>
        </p:spPr>
      </p:pic>
      <p:grpSp>
        <p:nvGrpSpPr>
          <p:cNvPr id="3" name="Gruppo 2"/>
          <p:cNvGrpSpPr/>
          <p:nvPr/>
        </p:nvGrpSpPr>
        <p:grpSpPr>
          <a:xfrm>
            <a:off x="5743989" y="3320068"/>
            <a:ext cx="3461625" cy="2038723"/>
            <a:chOff x="6437366" y="2405676"/>
            <a:chExt cx="2619449" cy="2038723"/>
          </a:xfrm>
        </p:grpSpPr>
        <p:sp>
          <p:nvSpPr>
            <p:cNvPr id="12" name="CasellaDiTesto 11"/>
            <p:cNvSpPr txBox="1"/>
            <p:nvPr/>
          </p:nvSpPr>
          <p:spPr>
            <a:xfrm>
              <a:off x="6437366" y="2405676"/>
              <a:ext cx="2619449" cy="96436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it-IT" sz="2800" b="1" i="0" u="none" strike="noStrike" cap="none" spc="0" normalizeH="0" baseline="0" dirty="0" smtClean="0">
                  <a:ln>
                    <a:noFill/>
                  </a:ln>
                  <a:solidFill>
                    <a:schemeClr val="bg2">
                      <a:lumMod val="75000"/>
                    </a:schemeClr>
                  </a:solidFill>
                  <a:effectLst/>
                  <a:uFillTx/>
                  <a:latin typeface="+mn-lt"/>
                  <a:ea typeface="+mn-ea"/>
                  <a:cs typeface="+mn-cs"/>
                  <a:sym typeface="Candara"/>
                </a:rPr>
                <a:t>Cosa staranno </a:t>
              </a:r>
            </a:p>
            <a:p>
              <a:pPr marL="0" marR="0" indent="0" algn="ctr" defTabSz="584200" rtl="0" fontAlgn="auto" latinLnBrk="1" hangingPunct="0">
                <a:lnSpc>
                  <a:spcPct val="100000"/>
                </a:lnSpc>
                <a:spcBef>
                  <a:spcPts val="0"/>
                </a:spcBef>
                <a:spcAft>
                  <a:spcPts val="0"/>
                </a:spcAft>
                <a:buClrTx/>
                <a:buSzTx/>
                <a:buFontTx/>
                <a:buNone/>
                <a:tabLst/>
              </a:pPr>
              <a:r>
                <a:rPr kumimoji="0" lang="it-IT" sz="2800" b="1" i="0" u="none" strike="noStrike" cap="none" spc="0" normalizeH="0" baseline="0" dirty="0" smtClean="0">
                  <a:ln>
                    <a:noFill/>
                  </a:ln>
                  <a:solidFill>
                    <a:schemeClr val="bg2">
                      <a:lumMod val="75000"/>
                    </a:schemeClr>
                  </a:solidFill>
                  <a:effectLst/>
                  <a:uFillTx/>
                  <a:latin typeface="+mn-lt"/>
                  <a:ea typeface="+mn-ea"/>
                  <a:cs typeface="+mn-cs"/>
                  <a:sym typeface="Candara"/>
                </a:rPr>
                <a:t>dicendo di noi</a:t>
              </a:r>
              <a:r>
                <a:rPr kumimoji="0" lang="it-IT" sz="2800" b="1" i="0" u="none" strike="noStrike" cap="none" spc="0" normalizeH="0" dirty="0" smtClean="0">
                  <a:ln>
                    <a:noFill/>
                  </a:ln>
                  <a:solidFill>
                    <a:schemeClr val="bg2">
                      <a:lumMod val="75000"/>
                    </a:schemeClr>
                  </a:solidFill>
                  <a:effectLst/>
                  <a:uFillTx/>
                  <a:latin typeface="+mn-lt"/>
                  <a:ea typeface="+mn-ea"/>
                  <a:cs typeface="+mn-cs"/>
                  <a:sym typeface="Candara"/>
                </a:rPr>
                <a:t>?</a:t>
              </a:r>
              <a:endParaRPr kumimoji="0" lang="it-IT" sz="2800" b="1" i="0" u="none" strike="noStrike" cap="none" spc="0" normalizeH="0" baseline="0" dirty="0">
                <a:ln>
                  <a:noFill/>
                </a:ln>
                <a:solidFill>
                  <a:schemeClr val="bg2">
                    <a:lumMod val="75000"/>
                  </a:schemeClr>
                </a:solidFill>
                <a:effectLst/>
                <a:uFillTx/>
                <a:latin typeface="+mn-lt"/>
                <a:ea typeface="+mn-ea"/>
                <a:cs typeface="+mn-cs"/>
                <a:sym typeface="Candara"/>
              </a:endParaRPr>
            </a:p>
          </p:txBody>
        </p:sp>
        <p:sp>
          <p:nvSpPr>
            <p:cNvPr id="11" name="Arco 10"/>
            <p:cNvSpPr/>
            <p:nvPr/>
          </p:nvSpPr>
          <p:spPr>
            <a:xfrm rot="12080850">
              <a:off x="7920087" y="3422679"/>
              <a:ext cx="1031388" cy="1021720"/>
            </a:xfrm>
            <a:prstGeom prst="arc">
              <a:avLst>
                <a:gd name="adj1" fmla="val 16128053"/>
                <a:gd name="adj2" fmla="val 20512115"/>
              </a:avLst>
            </a:prstGeom>
            <a:noFill/>
            <a:ln w="53975" cap="flat">
              <a:solidFill>
                <a:srgbClr val="FF8000"/>
              </a:solidFill>
              <a:prstDash val="sysDot"/>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it-IT" sz="2800" b="0" i="0" u="none" strike="noStrike" cap="none" spc="0" normalizeH="0" baseline="0">
                <a:ln>
                  <a:noFill/>
                </a:ln>
                <a:solidFill>
                  <a:srgbClr val="000000"/>
                </a:solidFill>
                <a:effectLst/>
                <a:uFillTx/>
              </a:endParaRPr>
            </a:p>
          </p:txBody>
        </p:sp>
      </p:grpSp>
      <p:sp>
        <p:nvSpPr>
          <p:cNvPr id="13" name="CasellaDiTesto 12"/>
          <p:cNvSpPr txBox="1"/>
          <p:nvPr/>
        </p:nvSpPr>
        <p:spPr>
          <a:xfrm>
            <a:off x="10676379" y="5014342"/>
            <a:ext cx="2373653"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it-IT" sz="2800" b="1" i="0" u="none" strike="noStrike" cap="none" spc="0" normalizeH="0" baseline="0" dirty="0" smtClean="0">
                <a:ln>
                  <a:noFill/>
                </a:ln>
                <a:solidFill>
                  <a:schemeClr val="bg2">
                    <a:lumMod val="75000"/>
                  </a:schemeClr>
                </a:solidFill>
                <a:effectLst/>
                <a:uFillTx/>
                <a:latin typeface="+mn-lt"/>
                <a:ea typeface="+mn-ea"/>
                <a:cs typeface="+mn-cs"/>
                <a:sym typeface="Candara"/>
              </a:rPr>
              <a:t>Ohi...</a:t>
            </a:r>
            <a:endParaRPr kumimoji="0" lang="it-IT" sz="2800" b="1" i="0" u="none" strike="noStrike" cap="none" spc="0" normalizeH="0" baseline="0" dirty="0">
              <a:ln>
                <a:noFill/>
              </a:ln>
              <a:solidFill>
                <a:schemeClr val="bg2">
                  <a:lumMod val="75000"/>
                </a:schemeClr>
              </a:solidFill>
              <a:effectLst/>
              <a:uFillTx/>
              <a:latin typeface="+mn-lt"/>
              <a:ea typeface="+mn-ea"/>
              <a:cs typeface="+mn-cs"/>
              <a:sym typeface="Candara"/>
            </a:endParaRPr>
          </a:p>
        </p:txBody>
      </p:sp>
      <p:sp>
        <p:nvSpPr>
          <p:cNvPr id="17" name="Arco 16"/>
          <p:cNvSpPr/>
          <p:nvPr/>
        </p:nvSpPr>
        <p:spPr>
          <a:xfrm rot="5400000">
            <a:off x="9993608" y="5346420"/>
            <a:ext cx="1031388" cy="1228128"/>
          </a:xfrm>
          <a:prstGeom prst="arc">
            <a:avLst>
              <a:gd name="adj1" fmla="val 16200000"/>
              <a:gd name="adj2" fmla="val 1039613"/>
            </a:avLst>
          </a:prstGeom>
          <a:noFill/>
          <a:ln w="53975" cap="flat">
            <a:solidFill>
              <a:srgbClr val="FF8000"/>
            </a:solidFill>
            <a:prstDash val="sysDot"/>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it-IT" sz="2800" b="0" i="0" u="none" strike="noStrike" cap="none" spc="0" normalizeH="0" baseline="0">
              <a:ln>
                <a:noFill/>
              </a:ln>
              <a:solidFill>
                <a:srgbClr val="000000"/>
              </a:solidFill>
              <a:effectLst/>
              <a:uFillTx/>
            </a:endParaRPr>
          </a:p>
        </p:txBody>
      </p:sp>
      <p:sp>
        <p:nvSpPr>
          <p:cNvPr id="14" name="CasellaDiTesto 13"/>
          <p:cNvSpPr txBox="1"/>
          <p:nvPr/>
        </p:nvSpPr>
        <p:spPr>
          <a:xfrm>
            <a:off x="193039" y="3105493"/>
            <a:ext cx="3624217" cy="13952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it-IT" sz="2800" b="1" i="0" u="none" strike="noStrike" cap="none" spc="0" normalizeH="0" baseline="0" dirty="0" smtClean="0">
                <a:ln>
                  <a:noFill/>
                </a:ln>
                <a:solidFill>
                  <a:schemeClr val="bg2">
                    <a:lumMod val="75000"/>
                  </a:schemeClr>
                </a:solidFill>
                <a:effectLst/>
                <a:uFillTx/>
                <a:sym typeface="Candara"/>
              </a:rPr>
              <a:t>La Famiglia ?</a:t>
            </a:r>
            <a:r>
              <a:rPr lang="it-IT" sz="2800" b="1" dirty="0" smtClean="0">
                <a:solidFill>
                  <a:schemeClr val="bg2">
                    <a:lumMod val="75000"/>
                  </a:schemeClr>
                </a:solidFill>
              </a:rPr>
              <a:t>!?</a:t>
            </a:r>
          </a:p>
          <a:p>
            <a:pPr marL="0" marR="0" indent="0" algn="ctr" defTabSz="584200" rtl="0" fontAlgn="auto" latinLnBrk="1" hangingPunct="0">
              <a:lnSpc>
                <a:spcPct val="100000"/>
              </a:lnSpc>
              <a:spcBef>
                <a:spcPts val="0"/>
              </a:spcBef>
              <a:spcAft>
                <a:spcPts val="0"/>
              </a:spcAft>
              <a:buClrTx/>
              <a:buSzTx/>
              <a:buFontTx/>
              <a:buNone/>
              <a:tabLst/>
            </a:pPr>
            <a:r>
              <a:rPr kumimoji="0" lang="it-IT" sz="2800" b="1" i="0" u="none" strike="noStrike" cap="none" spc="0" normalizeH="0" baseline="0" dirty="0" smtClean="0">
                <a:ln>
                  <a:noFill/>
                </a:ln>
                <a:solidFill>
                  <a:schemeClr val="bg2">
                    <a:lumMod val="75000"/>
                  </a:schemeClr>
                </a:solidFill>
                <a:effectLst/>
                <a:uFillTx/>
                <a:sym typeface="Candara"/>
              </a:rPr>
              <a:t>Ci aspetta fuori dalla </a:t>
            </a:r>
          </a:p>
          <a:p>
            <a:pPr marL="0" marR="0" indent="0" algn="ctr" defTabSz="584200" rtl="0" fontAlgn="auto" latinLnBrk="1" hangingPunct="0">
              <a:lnSpc>
                <a:spcPct val="100000"/>
              </a:lnSpc>
              <a:spcBef>
                <a:spcPts val="0"/>
              </a:spcBef>
              <a:spcAft>
                <a:spcPts val="0"/>
              </a:spcAft>
              <a:buClrTx/>
              <a:buSzTx/>
              <a:buFontTx/>
              <a:buNone/>
              <a:tabLst/>
            </a:pPr>
            <a:r>
              <a:rPr kumimoji="0" lang="it-IT" sz="2800" b="1" i="0" u="none" strike="noStrike" cap="none" spc="0" normalizeH="0" baseline="0" dirty="0" smtClean="0">
                <a:ln>
                  <a:noFill/>
                </a:ln>
                <a:solidFill>
                  <a:schemeClr val="bg2">
                    <a:lumMod val="75000"/>
                  </a:schemeClr>
                </a:solidFill>
                <a:effectLst/>
                <a:uFillTx/>
                <a:sym typeface="Candara"/>
              </a:rPr>
              <a:t>porta!</a:t>
            </a:r>
            <a:endParaRPr kumimoji="0" lang="it-IT" sz="2800" b="1" i="0" u="none" strike="noStrike" cap="none" spc="0" normalizeH="0" baseline="0" dirty="0">
              <a:ln>
                <a:noFill/>
              </a:ln>
              <a:solidFill>
                <a:schemeClr val="bg2">
                  <a:lumMod val="75000"/>
                </a:schemeClr>
              </a:solidFill>
              <a:effectLst/>
              <a:uFillTx/>
              <a:sym typeface="Candara"/>
            </a:endParaRPr>
          </a:p>
        </p:txBody>
      </p:sp>
      <p:sp>
        <p:nvSpPr>
          <p:cNvPr id="18" name="Arco 17"/>
          <p:cNvSpPr/>
          <p:nvPr/>
        </p:nvSpPr>
        <p:spPr>
          <a:xfrm rot="12080850">
            <a:off x="1221477" y="4337071"/>
            <a:ext cx="1526601" cy="1021720"/>
          </a:xfrm>
          <a:prstGeom prst="arc">
            <a:avLst>
              <a:gd name="adj1" fmla="val 16200000"/>
              <a:gd name="adj2" fmla="val 20512115"/>
            </a:avLst>
          </a:prstGeom>
          <a:noFill/>
          <a:ln w="53975" cap="flat">
            <a:solidFill>
              <a:srgbClr val="FF8000"/>
            </a:solidFill>
            <a:prstDash val="sysDot"/>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endParaRPr>
          </a:p>
        </p:txBody>
      </p:sp>
      <p:grpSp>
        <p:nvGrpSpPr>
          <p:cNvPr id="20" name="Gruppo 19"/>
          <p:cNvGrpSpPr/>
          <p:nvPr/>
        </p:nvGrpSpPr>
        <p:grpSpPr>
          <a:xfrm>
            <a:off x="9585129" y="2790876"/>
            <a:ext cx="2874597" cy="1696328"/>
            <a:chOff x="10363200" y="387058"/>
            <a:chExt cx="2286000" cy="1696328"/>
          </a:xfrm>
        </p:grpSpPr>
        <p:sp>
          <p:nvSpPr>
            <p:cNvPr id="10" name="CasellaDiTesto 9"/>
            <p:cNvSpPr txBox="1"/>
            <p:nvPr/>
          </p:nvSpPr>
          <p:spPr>
            <a:xfrm>
              <a:off x="10363200" y="387058"/>
              <a:ext cx="2286000" cy="13952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it-IT" sz="2800" b="1" i="0" u="none" strike="noStrike" cap="none" spc="0" normalizeH="0" baseline="0" dirty="0" smtClean="0">
                  <a:ln>
                    <a:noFill/>
                  </a:ln>
                  <a:solidFill>
                    <a:schemeClr val="bg2">
                      <a:lumMod val="75000"/>
                    </a:schemeClr>
                  </a:solidFill>
                  <a:effectLst/>
                  <a:uFillTx/>
                  <a:latin typeface="+mn-lt"/>
                  <a:ea typeface="+mn-ea"/>
                  <a:cs typeface="+mn-cs"/>
                  <a:sym typeface="Candara"/>
                </a:rPr>
                <a:t>Staranno </a:t>
              </a:r>
            </a:p>
            <a:p>
              <a:pPr marL="0" marR="0" indent="0" algn="ctr" defTabSz="584200" rtl="0" fontAlgn="auto" latinLnBrk="1" hangingPunct="0">
                <a:lnSpc>
                  <a:spcPct val="100000"/>
                </a:lnSpc>
                <a:spcBef>
                  <a:spcPts val="0"/>
                </a:spcBef>
                <a:spcAft>
                  <a:spcPts val="0"/>
                </a:spcAft>
                <a:buClrTx/>
                <a:buSzTx/>
                <a:buFontTx/>
                <a:buNone/>
                <a:tabLst/>
              </a:pPr>
              <a:r>
                <a:rPr lang="it-IT" sz="2800" b="1" dirty="0">
                  <a:solidFill>
                    <a:schemeClr val="bg2">
                      <a:lumMod val="75000"/>
                    </a:schemeClr>
                  </a:solidFill>
                </a:rPr>
                <a:t>d</a:t>
              </a:r>
              <a:r>
                <a:rPr kumimoji="0" lang="it-IT" sz="2800" b="1" i="0" u="none" strike="noStrike" cap="none" spc="0" normalizeH="0" baseline="0" dirty="0" smtClean="0">
                  <a:ln>
                    <a:noFill/>
                  </a:ln>
                  <a:solidFill>
                    <a:schemeClr val="bg2">
                      <a:lumMod val="75000"/>
                    </a:schemeClr>
                  </a:solidFill>
                  <a:effectLst/>
                  <a:uFillTx/>
                  <a:latin typeface="+mn-lt"/>
                  <a:ea typeface="+mn-ea"/>
                  <a:cs typeface="+mn-cs"/>
                  <a:sym typeface="Candara"/>
                </a:rPr>
                <a:t>ecidendo</a:t>
              </a:r>
            </a:p>
            <a:p>
              <a:pPr marL="0" marR="0" indent="0" algn="ctr" defTabSz="584200" rtl="0" fontAlgn="auto" latinLnBrk="1" hangingPunct="0">
                <a:lnSpc>
                  <a:spcPct val="100000"/>
                </a:lnSpc>
                <a:spcBef>
                  <a:spcPts val="0"/>
                </a:spcBef>
                <a:spcAft>
                  <a:spcPts val="0"/>
                </a:spcAft>
                <a:buClrTx/>
                <a:buSzTx/>
                <a:buFontTx/>
                <a:buNone/>
                <a:tabLst/>
              </a:pPr>
              <a:r>
                <a:rPr kumimoji="0" lang="it-IT" sz="2800" b="1" i="0" u="none" strike="noStrike" cap="none" spc="0" normalizeH="0" baseline="0" dirty="0" smtClean="0">
                  <a:ln>
                    <a:noFill/>
                  </a:ln>
                  <a:solidFill>
                    <a:schemeClr val="bg2">
                      <a:lumMod val="75000"/>
                    </a:schemeClr>
                  </a:solidFill>
                  <a:effectLst/>
                  <a:uFillTx/>
                  <a:latin typeface="+mn-lt"/>
                  <a:ea typeface="+mn-ea"/>
                  <a:cs typeface="+mn-cs"/>
                  <a:sym typeface="Candara"/>
                </a:rPr>
                <a:t> qualcosa?!?</a:t>
              </a:r>
              <a:endParaRPr kumimoji="0" lang="it-IT" sz="2800" b="1" i="0" u="none" strike="noStrike" cap="none" spc="0" normalizeH="0" baseline="0" dirty="0">
                <a:ln>
                  <a:noFill/>
                </a:ln>
                <a:solidFill>
                  <a:schemeClr val="bg2">
                    <a:lumMod val="75000"/>
                  </a:schemeClr>
                </a:solidFill>
                <a:effectLst/>
                <a:uFillTx/>
                <a:latin typeface="+mn-lt"/>
                <a:ea typeface="+mn-ea"/>
                <a:cs typeface="+mn-cs"/>
                <a:sym typeface="Candara"/>
              </a:endParaRPr>
            </a:p>
          </p:txBody>
        </p:sp>
        <p:sp>
          <p:nvSpPr>
            <p:cNvPr id="16" name="Arco 15"/>
            <p:cNvSpPr/>
            <p:nvPr/>
          </p:nvSpPr>
          <p:spPr>
            <a:xfrm rot="4766720">
              <a:off x="10444183" y="1056832"/>
              <a:ext cx="1031388" cy="1021720"/>
            </a:xfrm>
            <a:prstGeom prst="arc">
              <a:avLst>
                <a:gd name="adj1" fmla="val 16200000"/>
                <a:gd name="adj2" fmla="val 20512115"/>
              </a:avLst>
            </a:prstGeom>
            <a:noFill/>
            <a:ln w="53975" cap="flat">
              <a:solidFill>
                <a:srgbClr val="FF8000"/>
              </a:solidFill>
              <a:prstDash val="sysDot"/>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it-IT" sz="2800" b="0" i="0" u="none" strike="noStrike" cap="none" spc="0" normalizeH="0" baseline="0">
                <a:ln>
                  <a:noFill/>
                </a:ln>
                <a:solidFill>
                  <a:srgbClr val="000000"/>
                </a:solidFill>
                <a:effectLst/>
                <a:uFillTx/>
              </a:endParaRPr>
            </a:p>
          </p:txBody>
        </p:sp>
      </p:grpSp>
      <p:sp>
        <p:nvSpPr>
          <p:cNvPr id="2" name="CasellaDiTesto 1"/>
          <p:cNvSpPr txBox="1"/>
          <p:nvPr/>
        </p:nvSpPr>
        <p:spPr>
          <a:xfrm>
            <a:off x="3592717" y="1864374"/>
            <a:ext cx="6192764" cy="4702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ts val="2000"/>
              </a:lnSpc>
              <a:spcBef>
                <a:spcPts val="0"/>
              </a:spcBef>
              <a:spcAft>
                <a:spcPts val="0"/>
              </a:spcAft>
              <a:buClrTx/>
              <a:buSzTx/>
              <a:buFontTx/>
              <a:buNone/>
              <a:tabLst/>
            </a:pPr>
            <a:r>
              <a:rPr kumimoji="0" lang="it-IT" sz="6000" b="1" i="0" u="none" strike="noStrike" cap="none" spc="0" normalizeH="0" baseline="0" dirty="0" smtClean="0">
                <a:ln>
                  <a:noFill/>
                </a:ln>
                <a:solidFill>
                  <a:srgbClr val="FF8000"/>
                </a:solidFill>
                <a:effectLst/>
                <a:uFillTx/>
                <a:latin typeface="+mn-lt"/>
                <a:ea typeface="+mn-ea"/>
                <a:cs typeface="+mn-cs"/>
                <a:sym typeface="Candara"/>
              </a:rPr>
              <a:t>Partecipazione ?!?</a:t>
            </a:r>
            <a:endParaRPr kumimoji="0" lang="it-IT" sz="1800" b="1" i="0" u="none" strike="noStrike" cap="none" spc="0" normalizeH="0" baseline="0" dirty="0">
              <a:ln>
                <a:noFill/>
              </a:ln>
              <a:solidFill>
                <a:srgbClr val="FF8000"/>
              </a:solidFill>
              <a:effectLst/>
              <a:uFillTx/>
              <a:latin typeface="+mn-lt"/>
              <a:ea typeface="+mn-ea"/>
              <a:cs typeface="+mn-cs"/>
              <a:sym typeface="Candara"/>
            </a:endParaRPr>
          </a:p>
        </p:txBody>
      </p:sp>
    </p:spTree>
    <p:extLst>
      <p:ext uri="{BB962C8B-B14F-4D97-AF65-F5344CB8AC3E}">
        <p14:creationId xmlns:p14="http://schemas.microsoft.com/office/powerpoint/2010/main" val="318767026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036" y="1374728"/>
            <a:ext cx="10304936" cy="7261271"/>
          </a:xfrm>
          <a:prstGeom prst="rect">
            <a:avLst/>
          </a:prstGeom>
        </p:spPr>
      </p:pic>
      <p:sp>
        <p:nvSpPr>
          <p:cNvPr id="3" name="CasellaDiTesto 2"/>
          <p:cNvSpPr txBox="1"/>
          <p:nvPr/>
        </p:nvSpPr>
        <p:spPr>
          <a:xfrm>
            <a:off x="200524" y="944748"/>
            <a:ext cx="6192764"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it-IT" sz="3600" i="0" u="none" strike="noStrike" cap="none" spc="0" normalizeH="0" baseline="0" dirty="0" smtClean="0">
                <a:ln>
                  <a:noFill/>
                </a:ln>
                <a:solidFill>
                  <a:srgbClr val="FF8000"/>
                </a:solidFill>
                <a:effectLst/>
                <a:uFillTx/>
                <a:latin typeface="+mn-lt"/>
                <a:ea typeface="+mn-ea"/>
                <a:cs typeface="+mn-cs"/>
                <a:sym typeface="Candara"/>
              </a:rPr>
              <a:t>Partecipazione</a:t>
            </a:r>
            <a:r>
              <a:rPr kumimoji="0" lang="it-IT" sz="3600" i="0" u="none" strike="noStrike" cap="none" spc="0" normalizeH="0" dirty="0" smtClean="0">
                <a:ln>
                  <a:noFill/>
                </a:ln>
                <a:solidFill>
                  <a:srgbClr val="FF8000"/>
                </a:solidFill>
                <a:effectLst/>
                <a:uFillTx/>
                <a:latin typeface="+mn-lt"/>
                <a:ea typeface="+mn-ea"/>
                <a:cs typeface="+mn-cs"/>
                <a:sym typeface="Candara"/>
              </a:rPr>
              <a:t> come diritto e </a:t>
            </a:r>
          </a:p>
          <a:p>
            <a:pPr marL="0" marR="0" indent="0" algn="l" defTabSz="584200" rtl="0" fontAlgn="auto" latinLnBrk="1" hangingPunct="0">
              <a:lnSpc>
                <a:spcPct val="100000"/>
              </a:lnSpc>
              <a:spcBef>
                <a:spcPts val="0"/>
              </a:spcBef>
              <a:spcAft>
                <a:spcPts val="0"/>
              </a:spcAft>
              <a:buClrTx/>
              <a:buSzTx/>
              <a:buFontTx/>
              <a:buNone/>
              <a:tabLst/>
            </a:pPr>
            <a:r>
              <a:rPr kumimoji="0" lang="it-IT" sz="3600" i="0" u="none" strike="noStrike" cap="none" spc="0" normalizeH="0" dirty="0" smtClean="0">
                <a:ln>
                  <a:noFill/>
                </a:ln>
                <a:solidFill>
                  <a:srgbClr val="FF8000"/>
                </a:solidFill>
                <a:effectLst/>
                <a:uFillTx/>
                <a:latin typeface="+mn-lt"/>
                <a:ea typeface="+mn-ea"/>
                <a:cs typeface="+mn-cs"/>
                <a:sym typeface="Candara"/>
              </a:rPr>
              <a:t>fattore predittivo di successo</a:t>
            </a:r>
            <a:endParaRPr kumimoji="0" lang="it-IT" sz="3600" i="0" u="none" strike="noStrike" cap="none" spc="0" normalizeH="0" baseline="0" dirty="0">
              <a:ln>
                <a:noFill/>
              </a:ln>
              <a:solidFill>
                <a:srgbClr val="FF8000"/>
              </a:solidFill>
              <a:effectLst/>
              <a:uFillTx/>
              <a:latin typeface="+mn-lt"/>
              <a:ea typeface="+mn-ea"/>
              <a:cs typeface="+mn-cs"/>
              <a:sym typeface="Candara"/>
            </a:endParaRPr>
          </a:p>
        </p:txBody>
      </p:sp>
    </p:spTree>
    <p:extLst>
      <p:ext uri="{BB962C8B-B14F-4D97-AF65-F5344CB8AC3E}">
        <p14:creationId xmlns:p14="http://schemas.microsoft.com/office/powerpoint/2010/main" val="225296918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ena 1 3"/>
          <p:cNvSpPr/>
          <p:nvPr/>
        </p:nvSpPr>
        <p:spPr>
          <a:xfrm>
            <a:off x="100795" y="1783780"/>
            <a:ext cx="5583925" cy="2925247"/>
          </a:xfrm>
          <a:prstGeom prst="verticalScroll">
            <a:avLst/>
          </a:prstGeom>
          <a:solidFill>
            <a:srgbClr val="83C2FD"/>
          </a:solidFill>
          <a:ln/>
        </p:spPr>
        <p:style>
          <a:lnRef idx="1">
            <a:schemeClr val="accent2"/>
          </a:lnRef>
          <a:fillRef idx="2">
            <a:schemeClr val="accent2"/>
          </a:fillRef>
          <a:effectRef idx="1">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360000">
              <a:lnSpc>
                <a:spcPts val="3000"/>
              </a:lnSpc>
            </a:pPr>
            <a:r>
              <a:rPr lang="it-IT" dirty="0" smtClean="0">
                <a:solidFill>
                  <a:srgbClr val="151618"/>
                </a:solidFill>
              </a:rPr>
              <a:t>Raccomandazione 320.2</a:t>
            </a:r>
          </a:p>
          <a:p>
            <a:pPr marL="360000">
              <a:lnSpc>
                <a:spcPts val="3000"/>
              </a:lnSpc>
            </a:pPr>
            <a:endParaRPr lang="it-IT" dirty="0" smtClean="0">
              <a:solidFill>
                <a:srgbClr val="151618"/>
              </a:solidFill>
            </a:endParaRPr>
          </a:p>
          <a:p>
            <a:pPr marL="360000">
              <a:lnSpc>
                <a:spcPts val="3000"/>
              </a:lnSpc>
            </a:pPr>
            <a:r>
              <a:rPr lang="it-IT" dirty="0">
                <a:solidFill>
                  <a:srgbClr val="151618"/>
                </a:solidFill>
              </a:rPr>
              <a:t>Accogliere la famiglia garantendo il massimo livello di partecipazione possibile dall’inizio alla conclusione del percorso di accompagnamento.</a:t>
            </a:r>
            <a:endParaRPr kumimoji="0" lang="it-IT" b="0" i="0" u="none" strike="noStrike" cap="none" spc="0" normalizeH="0" baseline="0" dirty="0" smtClean="0">
              <a:ln>
                <a:noFill/>
              </a:ln>
              <a:solidFill>
                <a:srgbClr val="151618"/>
              </a:solidFill>
              <a:effectLst/>
              <a:uFillTx/>
              <a:latin typeface="Helvetica Light"/>
              <a:ea typeface="Helvetica Light"/>
              <a:cs typeface="Helvetica Light"/>
              <a:sym typeface="Helvetica Light"/>
            </a:endParaRPr>
          </a:p>
        </p:txBody>
      </p:sp>
      <p:sp>
        <p:nvSpPr>
          <p:cNvPr id="3" name="Rectangle 3"/>
          <p:cNvSpPr>
            <a:spLocks noChangeArrowheads="1"/>
          </p:cNvSpPr>
          <p:nvPr/>
        </p:nvSpPr>
        <p:spPr bwMode="auto">
          <a:xfrm>
            <a:off x="0" y="0"/>
            <a:ext cx="13004800" cy="1600765"/>
          </a:xfrm>
          <a:prstGeom prst="rect">
            <a:avLst/>
          </a:prstGeom>
          <a:solidFill>
            <a:srgbClr val="83C2FD"/>
          </a:solidFill>
          <a:ln/>
          <a:extLst/>
        </p:spPr>
        <p:style>
          <a:lnRef idx="1">
            <a:schemeClr val="accent2"/>
          </a:lnRef>
          <a:fillRef idx="2">
            <a:schemeClr val="accent2"/>
          </a:fillRef>
          <a:effectRef idx="1">
            <a:schemeClr val="accent2"/>
          </a:effectRef>
          <a:fontRef idx="minor">
            <a:schemeClr val="dk1"/>
          </a:fontRef>
        </p:style>
        <p:txBody>
          <a:bodyPr lIns="116187" tIns="119257" rIns="116187" bIns="57838"/>
          <a:lstStyle/>
          <a:p>
            <a:pPr marL="0" marR="0" lvl="0" indent="0" algn="ctr" defTabSz="638746" rtl="0" eaLnBrk="1" fontAlgn="base" latinLnBrk="0" hangingPunct="1">
              <a:lnSpc>
                <a:spcPct val="90000"/>
              </a:lnSpc>
              <a:spcBef>
                <a:spcPct val="0"/>
              </a:spcBef>
              <a:spcAft>
                <a:spcPct val="0"/>
              </a:spcAft>
              <a:buClrTx/>
              <a:buSzPct val="100000"/>
              <a:buFontTx/>
              <a:buNone/>
              <a:tabLst>
                <a:tab pos="0" algn="l"/>
                <a:tab pos="636487" algn="l"/>
                <a:tab pos="1275233" algn="l"/>
                <a:tab pos="1913977" algn="l"/>
                <a:tab pos="2552722" algn="l"/>
                <a:tab pos="3191467" algn="l"/>
                <a:tab pos="3830212" algn="l"/>
                <a:tab pos="4468956" algn="l"/>
                <a:tab pos="5107702" algn="l"/>
                <a:tab pos="5746446" algn="l"/>
                <a:tab pos="6385192" algn="l"/>
                <a:tab pos="7023937" algn="l"/>
                <a:tab pos="7662681" algn="l"/>
                <a:tab pos="8301425" algn="l"/>
                <a:tab pos="8940171" algn="l"/>
                <a:tab pos="9578918" algn="l"/>
                <a:tab pos="10217664" algn="l"/>
                <a:tab pos="10856405" algn="l"/>
                <a:tab pos="11495151" algn="l"/>
                <a:tab pos="12133898" algn="l"/>
                <a:tab pos="12772646" algn="l"/>
              </a:tabLst>
              <a:defRPr/>
            </a:pPr>
            <a:endParaRPr kumimoji="0" lang="it-IT" sz="4000" b="1" i="0" u="none" strike="noStrike" kern="1200" cap="none" spc="0" normalizeH="0" baseline="0" noProof="0" dirty="0" smtClean="0">
              <a:ln>
                <a:noFill/>
              </a:ln>
              <a:solidFill>
                <a:srgbClr val="000000"/>
              </a:solidFill>
              <a:effectLst/>
              <a:uLnTx/>
              <a:uFillTx/>
              <a:latin typeface="Candara" charset="0"/>
              <a:ea typeface="ＭＳ Ｐゴシック" charset="0"/>
              <a:cs typeface="ＭＳ Ｐゴシック" charset="0"/>
            </a:endParaRPr>
          </a:p>
          <a:p>
            <a:pPr marL="0" marR="0" lvl="0" indent="0" algn="ctr" defTabSz="638746" rtl="0" eaLnBrk="1" fontAlgn="base" latinLnBrk="0" hangingPunct="1">
              <a:lnSpc>
                <a:spcPct val="90000"/>
              </a:lnSpc>
              <a:spcBef>
                <a:spcPct val="0"/>
              </a:spcBef>
              <a:spcAft>
                <a:spcPct val="0"/>
              </a:spcAft>
              <a:buClrTx/>
              <a:buSzPct val="100000"/>
              <a:buFontTx/>
              <a:buNone/>
              <a:tabLst>
                <a:tab pos="0" algn="l"/>
                <a:tab pos="636487" algn="l"/>
                <a:tab pos="1275233" algn="l"/>
                <a:tab pos="1913977" algn="l"/>
                <a:tab pos="2552722" algn="l"/>
                <a:tab pos="3191467" algn="l"/>
                <a:tab pos="3830212" algn="l"/>
                <a:tab pos="4468956" algn="l"/>
                <a:tab pos="5107702" algn="l"/>
                <a:tab pos="5746446" algn="l"/>
                <a:tab pos="6385192" algn="l"/>
                <a:tab pos="7023937" algn="l"/>
                <a:tab pos="7662681" algn="l"/>
                <a:tab pos="8301425" algn="l"/>
                <a:tab pos="8940171" algn="l"/>
                <a:tab pos="9578918" algn="l"/>
                <a:tab pos="10217664" algn="l"/>
                <a:tab pos="10856405" algn="l"/>
                <a:tab pos="11495151" algn="l"/>
                <a:tab pos="12133898" algn="l"/>
                <a:tab pos="12772646" algn="l"/>
              </a:tabLst>
              <a:defRPr/>
            </a:pPr>
            <a:r>
              <a:rPr kumimoji="0" lang="it-IT" sz="4000" b="1" i="0" u="none" strike="noStrike" kern="1200" cap="none" spc="0" normalizeH="0" baseline="0" noProof="0" dirty="0" smtClean="0">
                <a:ln>
                  <a:noFill/>
                </a:ln>
                <a:solidFill>
                  <a:srgbClr val="000000"/>
                </a:solidFill>
                <a:effectLst/>
                <a:uLnTx/>
                <a:uFillTx/>
                <a:latin typeface="Candara" charset="0"/>
                <a:ea typeface="ＭＳ Ｐゴシック" charset="0"/>
                <a:cs typeface="ＭＳ Ｐゴシック" charset="0"/>
              </a:rPr>
              <a:t>Segnalazione, analisi preliminare</a:t>
            </a:r>
            <a:r>
              <a:rPr kumimoji="0" lang="it-IT" sz="4000" b="1" i="0" u="none" strike="noStrike" kern="1200" cap="none" spc="0" normalizeH="0" noProof="0" dirty="0" smtClean="0">
                <a:ln>
                  <a:noFill/>
                </a:ln>
                <a:solidFill>
                  <a:srgbClr val="000000"/>
                </a:solidFill>
                <a:effectLst/>
                <a:uLnTx/>
                <a:uFillTx/>
                <a:latin typeface="Candara" charset="0"/>
                <a:ea typeface="ＭＳ Ｐゴシック" charset="0"/>
                <a:cs typeface="ＭＳ Ｐゴシック" charset="0"/>
              </a:rPr>
              <a:t> e accoglienza</a:t>
            </a:r>
            <a:endParaRPr kumimoji="0" lang="it-IT" sz="4000" b="1" i="0" u="none" strike="noStrike" kern="1200" cap="none" spc="0" normalizeH="0" baseline="0" noProof="0" dirty="0">
              <a:ln>
                <a:noFill/>
              </a:ln>
              <a:solidFill>
                <a:srgbClr val="000000"/>
              </a:solidFill>
              <a:effectLst/>
              <a:uLnTx/>
              <a:uFillTx/>
              <a:latin typeface="Candara" charset="0"/>
              <a:ea typeface="ＭＳ Ｐゴシック" charset="0"/>
              <a:cs typeface="ＭＳ Ｐゴシック" charset="0"/>
            </a:endParaRPr>
          </a:p>
        </p:txBody>
      </p:sp>
      <p:sp>
        <p:nvSpPr>
          <p:cNvPr id="2" name="Freccia destra con strisce 1"/>
          <p:cNvSpPr/>
          <p:nvPr/>
        </p:nvSpPr>
        <p:spPr>
          <a:xfrm>
            <a:off x="5684721" y="2781703"/>
            <a:ext cx="1612684" cy="1169122"/>
          </a:xfrm>
          <a:prstGeom prst="stripedRightArrow">
            <a:avLst>
              <a:gd name="adj1" fmla="val 25757"/>
              <a:gd name="adj2" fmla="val 50000"/>
            </a:avLst>
          </a:prstGeom>
          <a:solidFill>
            <a:srgbClr val="83C2FD"/>
          </a:solidFill>
          <a:ln/>
        </p:spPr>
        <p:style>
          <a:lnRef idx="1">
            <a:schemeClr val="accent2"/>
          </a:lnRef>
          <a:fillRef idx="2">
            <a:schemeClr val="accent2"/>
          </a:fillRef>
          <a:effectRef idx="1">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 name="CasellaDiTesto 4"/>
          <p:cNvSpPr txBox="1"/>
          <p:nvPr/>
        </p:nvSpPr>
        <p:spPr>
          <a:xfrm>
            <a:off x="7599783" y="3177145"/>
            <a:ext cx="4858216" cy="3984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ts val="2000"/>
              </a:lnSpc>
              <a:spcBef>
                <a:spcPts val="0"/>
              </a:spcBef>
              <a:spcAft>
                <a:spcPts val="0"/>
              </a:spcAft>
              <a:buClrTx/>
              <a:buSzTx/>
              <a:buFontTx/>
              <a:buNone/>
              <a:tabLst/>
            </a:pPr>
            <a:r>
              <a:rPr kumimoji="0" lang="mr-IN" sz="3200" b="0" i="0" u="none" strike="noStrike" cap="none" spc="0" normalizeH="0" baseline="0" dirty="0" smtClean="0">
                <a:ln>
                  <a:noFill/>
                </a:ln>
                <a:solidFill>
                  <a:schemeClr val="tx2">
                    <a:lumMod val="75000"/>
                  </a:schemeClr>
                </a:solidFill>
                <a:effectLst/>
                <a:uFillTx/>
                <a:latin typeface="+mn-lt"/>
                <a:ea typeface="+mn-ea"/>
                <a:cs typeface="+mn-cs"/>
                <a:sym typeface="Candara"/>
              </a:rPr>
              <a:t>…</a:t>
            </a:r>
            <a:r>
              <a:rPr kumimoji="0" lang="it-IT" sz="3200" b="0" i="0" u="none" strike="noStrike" cap="none" spc="0" normalizeH="0" baseline="0" dirty="0" smtClean="0">
                <a:ln>
                  <a:noFill/>
                </a:ln>
                <a:solidFill>
                  <a:schemeClr val="tx2">
                    <a:lumMod val="75000"/>
                  </a:schemeClr>
                </a:solidFill>
                <a:effectLst/>
                <a:uFillTx/>
                <a:latin typeface="+mn-lt"/>
                <a:ea typeface="+mn-ea"/>
                <a:cs typeface="+mn-cs"/>
                <a:sym typeface="Candara"/>
              </a:rPr>
              <a:t>un esempio</a:t>
            </a:r>
            <a:r>
              <a:rPr kumimoji="0" lang="mr-IN" sz="3200" b="0" i="0" u="none" strike="noStrike" cap="none" spc="0" normalizeH="0" baseline="0" dirty="0" smtClean="0">
                <a:ln>
                  <a:noFill/>
                </a:ln>
                <a:solidFill>
                  <a:schemeClr val="tx2">
                    <a:lumMod val="75000"/>
                  </a:schemeClr>
                </a:solidFill>
                <a:effectLst/>
                <a:uFillTx/>
                <a:latin typeface="+mn-lt"/>
                <a:ea typeface="+mn-ea"/>
                <a:cs typeface="+mn-cs"/>
                <a:sym typeface="Candara"/>
              </a:rPr>
              <a:t>…</a:t>
            </a:r>
            <a:endParaRPr kumimoji="0" lang="it-IT" sz="3200" b="0" i="0" u="none" strike="noStrike" cap="none" spc="0" normalizeH="0" baseline="0" dirty="0">
              <a:ln>
                <a:noFill/>
              </a:ln>
              <a:solidFill>
                <a:schemeClr val="tx2">
                  <a:lumMod val="75000"/>
                </a:schemeClr>
              </a:solidFill>
              <a:effectLst/>
              <a:uFillTx/>
              <a:latin typeface="+mn-lt"/>
              <a:ea typeface="+mn-ea"/>
              <a:cs typeface="+mn-cs"/>
              <a:sym typeface="Candara"/>
            </a:endParaRPr>
          </a:p>
        </p:txBody>
      </p:sp>
      <p:sp>
        <p:nvSpPr>
          <p:cNvPr id="9" name="Segnaposto contenuto 2"/>
          <p:cNvSpPr>
            <a:spLocks noGrp="1"/>
          </p:cNvSpPr>
          <p:nvPr/>
        </p:nvSpPr>
        <p:spPr>
          <a:xfrm>
            <a:off x="557671" y="5132330"/>
            <a:ext cx="11889458" cy="3596208"/>
          </a:xfrm>
          <a:prstGeom prst="rect">
            <a:avLst/>
          </a:prstGeom>
          <a:ln w="38100" cmpd="sng">
            <a:solidFill>
              <a:srgbClr val="2DA2BF"/>
            </a:solidFill>
            <a:miter lim="400000"/>
          </a:ln>
          <a:extLst>
            <a:ext uri="{C572A759-6A51-4108-AA02-DFA0A04FC94B}">
              <ma14:wrappingTextBoxFlag xmlns:ma14="http://schemas.microsoft.com/office/mac/drawingml/2011/main" val="1"/>
            </a:ext>
          </a:extLst>
        </p:spPr>
        <p:txBody>
          <a:bodyPr lIns="0" tIns="0" rIns="0" bIns="0" anchor="t">
            <a:noAutofit/>
          </a:bodyPr>
          <a:lstStyle>
            <a:lvl1pPr marL="394990" indent="-394990" defTabSz="584021">
              <a:spcBef>
                <a:spcPts val="400"/>
              </a:spcBef>
              <a:buSzPct val="75000"/>
              <a:buChar char="•"/>
              <a:defRPr sz="3100">
                <a:latin typeface="+mn-lt"/>
                <a:ea typeface="+mn-ea"/>
                <a:cs typeface="+mn-cs"/>
                <a:sym typeface="Candara"/>
              </a:defRPr>
            </a:lvl1pPr>
            <a:lvl2pPr marL="839354" indent="-394990" defTabSz="584021">
              <a:spcBef>
                <a:spcPts val="400"/>
              </a:spcBef>
              <a:buSzPct val="75000"/>
              <a:buChar char="•"/>
              <a:defRPr sz="3100">
                <a:latin typeface="+mn-lt"/>
                <a:ea typeface="+mn-ea"/>
                <a:cs typeface="+mn-cs"/>
                <a:sym typeface="Candara"/>
              </a:defRPr>
            </a:lvl2pPr>
            <a:lvl3pPr marL="1283718" indent="-394990" defTabSz="584021">
              <a:spcBef>
                <a:spcPts val="400"/>
              </a:spcBef>
              <a:buSzPct val="75000"/>
              <a:buChar char="•"/>
              <a:defRPr sz="3100">
                <a:latin typeface="+mn-lt"/>
                <a:ea typeface="+mn-ea"/>
                <a:cs typeface="+mn-cs"/>
                <a:sym typeface="Candara"/>
              </a:defRPr>
            </a:lvl3pPr>
            <a:lvl4pPr marL="1728080" indent="-394990" defTabSz="584021">
              <a:spcBef>
                <a:spcPts val="400"/>
              </a:spcBef>
              <a:buSzPct val="75000"/>
              <a:buChar char="•"/>
              <a:defRPr sz="3100">
                <a:latin typeface="+mn-lt"/>
                <a:ea typeface="+mn-ea"/>
                <a:cs typeface="+mn-cs"/>
                <a:sym typeface="Candara"/>
              </a:defRPr>
            </a:lvl4pPr>
            <a:lvl5pPr marL="2172443" indent="-394990" defTabSz="584021">
              <a:spcBef>
                <a:spcPts val="400"/>
              </a:spcBef>
              <a:buSzPct val="75000"/>
              <a:buChar char="•"/>
              <a:defRPr sz="3100">
                <a:latin typeface="+mn-lt"/>
                <a:ea typeface="+mn-ea"/>
                <a:cs typeface="+mn-cs"/>
                <a:sym typeface="Candara"/>
              </a:defRPr>
            </a:lvl5pPr>
            <a:lvl6pPr marL="2616808" indent="-394990" defTabSz="584021">
              <a:spcBef>
                <a:spcPts val="400"/>
              </a:spcBef>
              <a:buSzPct val="75000"/>
              <a:buChar char="•"/>
              <a:defRPr sz="3100">
                <a:latin typeface="+mn-lt"/>
                <a:ea typeface="+mn-ea"/>
                <a:cs typeface="+mn-cs"/>
                <a:sym typeface="Candara"/>
              </a:defRPr>
            </a:lvl6pPr>
            <a:lvl7pPr marL="3061170" indent="-394990" defTabSz="584021">
              <a:spcBef>
                <a:spcPts val="400"/>
              </a:spcBef>
              <a:buSzPct val="75000"/>
              <a:buChar char="•"/>
              <a:defRPr sz="3100">
                <a:latin typeface="+mn-lt"/>
                <a:ea typeface="+mn-ea"/>
                <a:cs typeface="+mn-cs"/>
                <a:sym typeface="Candara"/>
              </a:defRPr>
            </a:lvl7pPr>
            <a:lvl8pPr marL="3505535" indent="-394990" defTabSz="584021">
              <a:spcBef>
                <a:spcPts val="400"/>
              </a:spcBef>
              <a:buSzPct val="75000"/>
              <a:buChar char="•"/>
              <a:defRPr sz="3100">
                <a:latin typeface="+mn-lt"/>
                <a:ea typeface="+mn-ea"/>
                <a:cs typeface="+mn-cs"/>
                <a:sym typeface="Candara"/>
              </a:defRPr>
            </a:lvl8pPr>
            <a:lvl9pPr marL="3949899" indent="-394990" defTabSz="584021">
              <a:spcBef>
                <a:spcPts val="400"/>
              </a:spcBef>
              <a:buSzPct val="75000"/>
              <a:buChar char="•"/>
              <a:defRPr sz="3100">
                <a:latin typeface="+mn-lt"/>
                <a:ea typeface="+mn-ea"/>
                <a:cs typeface="+mn-cs"/>
                <a:sym typeface="Candara"/>
              </a:defRPr>
            </a:lvl9pPr>
          </a:lstStyle>
          <a:p>
            <a:pPr marL="324000" indent="0">
              <a:lnSpc>
                <a:spcPts val="3400"/>
              </a:lnSpc>
              <a:buNone/>
            </a:pPr>
            <a:r>
              <a:rPr lang="it-IT" sz="2800" dirty="0" smtClean="0">
                <a:solidFill>
                  <a:srgbClr val="3E4247"/>
                </a:solidFill>
                <a:latin typeface="Candara"/>
                <a:cs typeface="Candara"/>
              </a:rPr>
              <a:t>“Alla mamma di G., 7 anni, il percorso di accompagnamento con l’équipe multidisciplinare è stato illustrato dall’assistente sociale e dall’educatore domiciliare. La mamma ha avuto modo di esporre i suoi dubbi e le sue preoccupazioni e, insieme ai due operatori, ha segnato sul calendario in cucina le date degli incontri dell’équipe. Le è stato anche mostrato un cartellone bianco con il Mondo del Bambino (il “Triangolo”) in cui le varie parti di cui si compone sono ancora tutte da riempire: niente è già scritto e tutto ciò che si scriverà sarà frutto del confronto”.</a:t>
            </a:r>
            <a:endParaRPr lang="it-IT" sz="2800" dirty="0">
              <a:solidFill>
                <a:srgbClr val="3E4247"/>
              </a:solidFill>
              <a:latin typeface="Candara"/>
              <a:cs typeface="Candara"/>
            </a:endParaRPr>
          </a:p>
        </p:txBody>
      </p:sp>
    </p:spTree>
    <p:extLst>
      <p:ext uri="{BB962C8B-B14F-4D97-AF65-F5344CB8AC3E}">
        <p14:creationId xmlns:p14="http://schemas.microsoft.com/office/powerpoint/2010/main" val="56391863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en-GB"/>
          </a:p>
        </p:txBody>
      </p:sp>
      <p:sp>
        <p:nvSpPr>
          <p:cNvPr id="5" name="Segnaposto contenuto 4"/>
          <p:cNvSpPr>
            <a:spLocks noGrp="1"/>
          </p:cNvSpPr>
          <p:nvPr>
            <p:ph sz="half" idx="1"/>
          </p:nvPr>
        </p:nvSpPr>
        <p:spPr/>
        <p:txBody>
          <a:bodyPr/>
          <a:lstStyle/>
          <a:p>
            <a:endParaRPr lang="en-GB"/>
          </a:p>
        </p:txBody>
      </p:sp>
      <p:sp>
        <p:nvSpPr>
          <p:cNvPr id="6" name="Segnaposto contenuto 5"/>
          <p:cNvSpPr>
            <a:spLocks noGrp="1"/>
          </p:cNvSpPr>
          <p:nvPr>
            <p:ph sz="half" idx="2"/>
          </p:nvPr>
        </p:nvSpPr>
        <p:spPr/>
        <p:txBody>
          <a:bodyPr/>
          <a:lstStyle/>
          <a:p>
            <a:endParaRPr lang="en-GB" dirty="0"/>
          </a:p>
        </p:txBody>
      </p:sp>
      <p:pic>
        <p:nvPicPr>
          <p:cNvPr id="7" name="Immagine 6">
            <a:extLst>
              <a:ext uri="{FF2B5EF4-FFF2-40B4-BE49-F238E27FC236}">
                <a16:creationId xmlns="" xmlns:a16="http://schemas.microsoft.com/office/drawing/2014/main" id="{6C99D453-1AAE-41B6-B14A-1C0C30C5C8C0}"/>
              </a:ext>
            </a:extLst>
          </p:cNvPr>
          <p:cNvPicPr>
            <a:picLocks noChangeAspect="1"/>
          </p:cNvPicPr>
          <p:nvPr/>
        </p:nvPicPr>
        <p:blipFill>
          <a:blip r:embed="rId2"/>
          <a:stretch>
            <a:fillRect/>
          </a:stretch>
        </p:blipFill>
        <p:spPr>
          <a:xfrm>
            <a:off x="318825" y="444500"/>
            <a:ext cx="6490809" cy="9589760"/>
          </a:xfrm>
          <a:prstGeom prst="rect">
            <a:avLst/>
          </a:prstGeom>
        </p:spPr>
      </p:pic>
    </p:spTree>
    <p:extLst>
      <p:ext uri="{BB962C8B-B14F-4D97-AF65-F5344CB8AC3E}">
        <p14:creationId xmlns:p14="http://schemas.microsoft.com/office/powerpoint/2010/main" val="355156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 xmlns:a16="http://schemas.microsoft.com/office/drawing/2014/main" id="{218D9445-C8AC-4033-83B8-1617034BB58C}"/>
              </a:ext>
            </a:extLst>
          </p:cNvPr>
          <p:cNvPicPr>
            <a:picLocks noChangeAspect="1"/>
          </p:cNvPicPr>
          <p:nvPr/>
        </p:nvPicPr>
        <p:blipFill>
          <a:blip r:embed="rId2"/>
          <a:stretch>
            <a:fillRect/>
          </a:stretch>
        </p:blipFill>
        <p:spPr>
          <a:xfrm>
            <a:off x="317496" y="718620"/>
            <a:ext cx="5948872" cy="8902536"/>
          </a:xfrm>
          <a:prstGeom prst="rect">
            <a:avLst/>
          </a:prstGeom>
        </p:spPr>
      </p:pic>
      <p:sp>
        <p:nvSpPr>
          <p:cNvPr id="5" name="Titolo 4"/>
          <p:cNvSpPr>
            <a:spLocks noGrp="1"/>
          </p:cNvSpPr>
          <p:nvPr>
            <p:ph type="title"/>
          </p:nvPr>
        </p:nvSpPr>
        <p:spPr>
          <a:xfrm>
            <a:off x="952500" y="147843"/>
            <a:ext cx="10811559" cy="1694649"/>
          </a:xfrm>
        </p:spPr>
        <p:txBody>
          <a:bodyPr/>
          <a:lstStyle/>
          <a:p>
            <a:pPr algn="ctr"/>
            <a:r>
              <a:rPr lang="en-GB" dirty="0" err="1" smtClean="0"/>
              <a:t>Metodo</a:t>
            </a:r>
            <a:r>
              <a:rPr lang="en-GB" dirty="0" smtClean="0"/>
              <a:t> di </a:t>
            </a:r>
            <a:r>
              <a:rPr lang="en-GB" dirty="0" err="1" smtClean="0"/>
              <a:t>lavoro</a:t>
            </a:r>
            <a:endParaRPr lang="en-GB" dirty="0"/>
          </a:p>
        </p:txBody>
      </p:sp>
      <p:graphicFrame>
        <p:nvGraphicFramePr>
          <p:cNvPr id="8" name="Segnaposto contenuto 7"/>
          <p:cNvGraphicFramePr>
            <a:graphicFrameLocks noGrp="1"/>
          </p:cNvGraphicFramePr>
          <p:nvPr>
            <p:ph sz="half" idx="2"/>
            <p:extLst>
              <p:ext uri="{D42A27DB-BD31-4B8C-83A1-F6EECF244321}">
                <p14:modId xmlns:p14="http://schemas.microsoft.com/office/powerpoint/2010/main" val="509404561"/>
              </p:ext>
            </p:extLst>
          </p:nvPr>
        </p:nvGraphicFramePr>
        <p:xfrm>
          <a:off x="6809634" y="1804460"/>
          <a:ext cx="5834274" cy="6759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contenuto 2"/>
          <p:cNvSpPr>
            <a:spLocks noGrp="1"/>
          </p:cNvSpPr>
          <p:nvPr>
            <p:ph sz="half" idx="1"/>
          </p:nvPr>
        </p:nvSpPr>
        <p:spPr/>
        <p:txBody>
          <a:bodyPr/>
          <a:lstStyle/>
          <a:p>
            <a:endParaRPr lang="en-GB"/>
          </a:p>
        </p:txBody>
      </p:sp>
    </p:spTree>
    <p:extLst>
      <p:ext uri="{BB962C8B-B14F-4D97-AF65-F5344CB8AC3E}">
        <p14:creationId xmlns:p14="http://schemas.microsoft.com/office/powerpoint/2010/main" val="10024174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47000" y="1442335"/>
            <a:ext cx="11410422" cy="2677656"/>
          </a:xfrm>
          <a:prstGeom prst="rect">
            <a:avLst/>
          </a:prstGeom>
        </p:spPr>
        <p:txBody>
          <a:bodyPr wrap="square">
            <a:spAutoFit/>
          </a:bodyPr>
          <a:lstStyle/>
          <a:p>
            <a:pPr algn="ctr">
              <a:lnSpc>
                <a:spcPct val="100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2800" b="1" dirty="0">
              <a:solidFill>
                <a:srgbClr val="53585F"/>
              </a:solidFill>
              <a:effectLst>
                <a:outerShdw blurRad="38100" dist="38100" dir="2700000" algn="tl">
                  <a:srgbClr val="C0C0C0"/>
                </a:outerShdw>
              </a:effectLst>
              <a:latin typeface="Candara" pitchFamily="34" charset="0"/>
            </a:endParaRPr>
          </a:p>
          <a:p>
            <a:pPr algn="ctr">
              <a:lnSpc>
                <a:spcPct val="100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2800" b="1" dirty="0">
              <a:solidFill>
                <a:srgbClr val="53585F"/>
              </a:solidFill>
              <a:effectLst>
                <a:outerShdw blurRad="38100" dist="38100" dir="2700000" algn="tl">
                  <a:srgbClr val="C0C0C0"/>
                </a:outerShdw>
              </a:effectLst>
              <a:latin typeface="Candara" pitchFamily="34" charset="0"/>
            </a:endParaRPr>
          </a:p>
          <a:p>
            <a:pPr algn="ctr">
              <a:lnSpc>
                <a:spcPct val="100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2800" b="1" dirty="0">
              <a:solidFill>
                <a:srgbClr val="53585F"/>
              </a:solidFill>
              <a:effectLst>
                <a:outerShdw blurRad="38100" dist="38100" dir="2700000" algn="tl">
                  <a:srgbClr val="C0C0C0"/>
                </a:outerShdw>
              </a:effectLst>
              <a:latin typeface="Candara" pitchFamily="34" charset="0"/>
            </a:endParaRPr>
          </a:p>
          <a:p>
            <a:pPr algn="ctr">
              <a:lnSpc>
                <a:spcPct val="100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2800" b="1" dirty="0">
              <a:solidFill>
                <a:srgbClr val="53585F"/>
              </a:solidFill>
              <a:effectLst>
                <a:outerShdw blurRad="38100" dist="38100" dir="2700000" algn="tl">
                  <a:srgbClr val="C0C0C0"/>
                </a:outerShdw>
              </a:effectLst>
              <a:latin typeface="Candara" pitchFamily="34" charset="0"/>
            </a:endParaRPr>
          </a:p>
          <a:p>
            <a:pPr algn="ctr">
              <a:lnSpc>
                <a:spcPct val="100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2800" b="1" dirty="0">
              <a:solidFill>
                <a:srgbClr val="53585F"/>
              </a:solidFill>
              <a:effectLst>
                <a:outerShdw blurRad="38100" dist="38100" dir="2700000" algn="tl">
                  <a:srgbClr val="C0C0C0"/>
                </a:outerShdw>
              </a:effectLst>
              <a:latin typeface="Candara" pitchFamily="34" charset="0"/>
            </a:endParaRPr>
          </a:p>
          <a:p>
            <a:pPr algn="ctr" eaLnBrk="1" hangingPunct="1">
              <a:lnSpc>
                <a:spcPct val="100000"/>
              </a:lnSpc>
              <a:buClr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800" b="1" dirty="0">
                <a:solidFill>
                  <a:srgbClr val="53585F"/>
                </a:solidFill>
                <a:effectLst>
                  <a:outerShdw blurRad="38100" dist="38100" dir="2700000" algn="tl">
                    <a:srgbClr val="C0C0C0"/>
                  </a:outerShdw>
                </a:effectLst>
                <a:latin typeface="Candara" pitchFamily="34" charset="0"/>
              </a:rPr>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32990" b="-32990"/>
          <a:stretch>
            <a:fillRect/>
          </a:stretch>
        </p:blipFill>
        <p:spPr>
          <a:xfrm>
            <a:off x="8324783" y="1042736"/>
            <a:ext cx="4301067" cy="4569742"/>
          </a:xfrm>
          <a:prstGeom prst="rect">
            <a:avLst/>
          </a:prstGeom>
          <a:solidFill>
            <a:srgbClr val="FFFFFF"/>
          </a:solidFill>
          <a:extLst>
            <a:ext uri="{91240B29-F687-4f45-9708-019B960494DF}">
              <a14:hiddenLine xmlns:a14="http://schemas.microsoft.com/office/drawing/2010/main" w="9525">
                <a:solidFill>
                  <a:srgbClr val="000000"/>
                </a:solidFill>
                <a:round/>
                <a:headEnd/>
                <a:tailEnd/>
              </a14:hiddenLine>
            </a:ext>
          </a:extLst>
        </p:spPr>
      </p:pic>
      <p:sp>
        <p:nvSpPr>
          <p:cNvPr id="6" name="Rettangolo 5"/>
          <p:cNvSpPr/>
          <p:nvPr/>
        </p:nvSpPr>
        <p:spPr>
          <a:xfrm>
            <a:off x="747000" y="2663539"/>
            <a:ext cx="10863997" cy="6186308"/>
          </a:xfrm>
          <a:prstGeom prst="rect">
            <a:avLst/>
          </a:prstGeom>
        </p:spPr>
        <p:txBody>
          <a:bodyPr wrap="square">
            <a:spAutoFit/>
          </a:bodyPr>
          <a:lstStyle/>
          <a:p>
            <a:pPr indent="-474126" algn="ctr">
              <a:lnSpc>
                <a:spcPct val="100000"/>
              </a:lnSpc>
              <a:buNone/>
              <a:tabLst>
                <a:tab pos="487672" algn="l"/>
                <a:tab pos="636683" algn="l"/>
                <a:tab pos="1275625" algn="l"/>
                <a:tab pos="1914566" algn="l"/>
                <a:tab pos="2553507" algn="l"/>
                <a:tab pos="3192448" algn="l"/>
                <a:tab pos="3831390" algn="l"/>
                <a:tab pos="4470330" algn="l"/>
                <a:tab pos="5109272" algn="l"/>
                <a:tab pos="5748212" algn="l"/>
                <a:tab pos="6387154" algn="l"/>
                <a:tab pos="7026095" algn="l"/>
                <a:tab pos="7665036" algn="l"/>
                <a:tab pos="8303977" algn="l"/>
                <a:tab pos="8942919" algn="l"/>
                <a:tab pos="9581859" algn="l"/>
                <a:tab pos="10220801" algn="l"/>
                <a:tab pos="10859741" algn="l"/>
                <a:tab pos="11498683" algn="l"/>
                <a:tab pos="12137624" algn="l"/>
                <a:tab pos="12776566" algn="l"/>
              </a:tabLst>
            </a:pPr>
            <a:r>
              <a:rPr lang="it-IT" sz="3600" dirty="0">
                <a:solidFill>
                  <a:srgbClr val="FD8003"/>
                </a:solidFill>
                <a:latin typeface="Candara" charset="0"/>
                <a:ea typeface="MS PGothic" charset="0"/>
              </a:rPr>
              <a:t>L</a:t>
            </a:r>
            <a:r>
              <a:rPr lang="it-IT" sz="3600" i="1" dirty="0">
                <a:solidFill>
                  <a:srgbClr val="FD8003"/>
                </a:solidFill>
                <a:latin typeface="Candara" charset="0"/>
                <a:ea typeface="MS PGothic" charset="0"/>
              </a:rPr>
              <a:t>’intensità</a:t>
            </a:r>
          </a:p>
          <a:p>
            <a:pPr indent="-474126" algn="ctr">
              <a:lnSpc>
                <a:spcPct val="100000"/>
              </a:lnSpc>
              <a:buNone/>
              <a:tabLst>
                <a:tab pos="487672" algn="l"/>
                <a:tab pos="636683" algn="l"/>
                <a:tab pos="1275625" algn="l"/>
                <a:tab pos="1914566" algn="l"/>
                <a:tab pos="2553507" algn="l"/>
                <a:tab pos="3192448" algn="l"/>
                <a:tab pos="3831390" algn="l"/>
                <a:tab pos="4470330" algn="l"/>
                <a:tab pos="5109272" algn="l"/>
                <a:tab pos="5748212" algn="l"/>
                <a:tab pos="6387154" algn="l"/>
                <a:tab pos="7026095" algn="l"/>
                <a:tab pos="7665036" algn="l"/>
                <a:tab pos="8303977" algn="l"/>
                <a:tab pos="8942919" algn="l"/>
                <a:tab pos="9581859" algn="l"/>
                <a:tab pos="10220801" algn="l"/>
                <a:tab pos="10859741" algn="l"/>
                <a:tab pos="11498683" algn="l"/>
                <a:tab pos="12137624" algn="l"/>
                <a:tab pos="12776566" algn="l"/>
              </a:tabLst>
            </a:pPr>
            <a:r>
              <a:rPr lang="it-IT" sz="3600" dirty="0">
                <a:solidFill>
                  <a:srgbClr val="FD8003"/>
                </a:solidFill>
                <a:latin typeface="Candara" charset="0"/>
                <a:ea typeface="MS PGothic" charset="0"/>
              </a:rPr>
              <a:t>La </a:t>
            </a:r>
            <a:r>
              <a:rPr lang="it-IT" sz="3600" i="1" dirty="0">
                <a:solidFill>
                  <a:srgbClr val="FD8003"/>
                </a:solidFill>
                <a:latin typeface="Candara" charset="0"/>
                <a:ea typeface="MS PGothic" charset="0"/>
              </a:rPr>
              <a:t>coerenza</a:t>
            </a:r>
          </a:p>
          <a:p>
            <a:pPr indent="-474126" algn="ctr">
              <a:lnSpc>
                <a:spcPct val="100000"/>
              </a:lnSpc>
              <a:buNone/>
              <a:tabLst>
                <a:tab pos="487672" algn="l"/>
                <a:tab pos="636683" algn="l"/>
                <a:tab pos="1275625" algn="l"/>
                <a:tab pos="1914566" algn="l"/>
                <a:tab pos="2553507" algn="l"/>
                <a:tab pos="3192448" algn="l"/>
                <a:tab pos="3831390" algn="l"/>
                <a:tab pos="4470330" algn="l"/>
                <a:tab pos="5109272" algn="l"/>
                <a:tab pos="5748212" algn="l"/>
                <a:tab pos="6387154" algn="l"/>
                <a:tab pos="7026095" algn="l"/>
                <a:tab pos="7665036" algn="l"/>
                <a:tab pos="8303977" algn="l"/>
                <a:tab pos="8942919" algn="l"/>
                <a:tab pos="9581859" algn="l"/>
                <a:tab pos="10220801" algn="l"/>
                <a:tab pos="10859741" algn="l"/>
                <a:tab pos="11498683" algn="l"/>
                <a:tab pos="12137624" algn="l"/>
                <a:tab pos="12776566" algn="l"/>
              </a:tabLst>
            </a:pPr>
            <a:r>
              <a:rPr lang="it-IT" sz="3600" dirty="0">
                <a:solidFill>
                  <a:srgbClr val="FD8003"/>
                </a:solidFill>
                <a:latin typeface="Candara" charset="0"/>
                <a:ea typeface="MS PGothic" charset="0"/>
              </a:rPr>
              <a:t>La </a:t>
            </a:r>
            <a:r>
              <a:rPr lang="it-IT" sz="3600" i="1" dirty="0">
                <a:solidFill>
                  <a:srgbClr val="FD8003"/>
                </a:solidFill>
                <a:latin typeface="Candara" charset="0"/>
                <a:ea typeface="MS PGothic" charset="0"/>
              </a:rPr>
              <a:t>durata </a:t>
            </a:r>
          </a:p>
          <a:p>
            <a:pPr indent="-474126" algn="ctr">
              <a:lnSpc>
                <a:spcPct val="100000"/>
              </a:lnSpc>
              <a:buNone/>
              <a:tabLst>
                <a:tab pos="487672" algn="l"/>
                <a:tab pos="636683" algn="l"/>
                <a:tab pos="1275625" algn="l"/>
                <a:tab pos="1914566" algn="l"/>
                <a:tab pos="2553507" algn="l"/>
                <a:tab pos="3192448" algn="l"/>
                <a:tab pos="3831390" algn="l"/>
                <a:tab pos="4470330" algn="l"/>
                <a:tab pos="5109272" algn="l"/>
                <a:tab pos="5748212" algn="l"/>
                <a:tab pos="6387154" algn="l"/>
                <a:tab pos="7026095" algn="l"/>
                <a:tab pos="7665036" algn="l"/>
                <a:tab pos="8303977" algn="l"/>
                <a:tab pos="8942919" algn="l"/>
                <a:tab pos="9581859" algn="l"/>
                <a:tab pos="10220801" algn="l"/>
                <a:tab pos="10859741" algn="l"/>
                <a:tab pos="11498683" algn="l"/>
                <a:tab pos="12137624" algn="l"/>
                <a:tab pos="12776566" algn="l"/>
              </a:tabLst>
            </a:pPr>
            <a:endParaRPr lang="it-IT" sz="3200" dirty="0">
              <a:solidFill>
                <a:srgbClr val="151618"/>
              </a:solidFill>
              <a:latin typeface="Candara" charset="0"/>
              <a:ea typeface="MS PGothic" charset="0"/>
            </a:endParaRPr>
          </a:p>
          <a:p>
            <a:pPr indent="-474126" algn="ctr">
              <a:lnSpc>
                <a:spcPct val="100000"/>
              </a:lnSpc>
              <a:buNone/>
              <a:tabLst>
                <a:tab pos="487672" algn="l"/>
                <a:tab pos="636683" algn="l"/>
                <a:tab pos="1275625" algn="l"/>
                <a:tab pos="1914566" algn="l"/>
                <a:tab pos="2553507" algn="l"/>
                <a:tab pos="3192448" algn="l"/>
                <a:tab pos="3831390" algn="l"/>
                <a:tab pos="4470330" algn="l"/>
                <a:tab pos="5109272" algn="l"/>
                <a:tab pos="5748212" algn="l"/>
                <a:tab pos="6387154" algn="l"/>
                <a:tab pos="7026095" algn="l"/>
                <a:tab pos="7665036" algn="l"/>
                <a:tab pos="8303977" algn="l"/>
                <a:tab pos="8942919" algn="l"/>
                <a:tab pos="9581859" algn="l"/>
                <a:tab pos="10220801" algn="l"/>
                <a:tab pos="10859741" algn="l"/>
                <a:tab pos="11498683" algn="l"/>
                <a:tab pos="12137624" algn="l"/>
                <a:tab pos="12776566" algn="l"/>
              </a:tabLst>
            </a:pPr>
            <a:r>
              <a:rPr lang="it-IT" sz="3200" dirty="0">
                <a:solidFill>
                  <a:srgbClr val="151618"/>
                </a:solidFill>
                <a:latin typeface="Candara" charset="0"/>
                <a:ea typeface="MS PGothic" charset="0"/>
              </a:rPr>
              <a:t>del sostegno professionale e </a:t>
            </a:r>
            <a:r>
              <a:rPr lang="it-IT" sz="3200" dirty="0" err="1">
                <a:solidFill>
                  <a:srgbClr val="151618"/>
                </a:solidFill>
                <a:latin typeface="Candara" charset="0"/>
                <a:ea typeface="MS PGothic" charset="0"/>
              </a:rPr>
              <a:t>paraprofessionale</a:t>
            </a:r>
            <a:r>
              <a:rPr lang="it-IT" sz="3200" dirty="0">
                <a:solidFill>
                  <a:srgbClr val="151618"/>
                </a:solidFill>
                <a:latin typeface="Candara" charset="0"/>
                <a:ea typeface="MS PGothic" charset="0"/>
              </a:rPr>
              <a:t> offerto ai bambini e alle figure parentali costituiscono importanti </a:t>
            </a:r>
            <a:r>
              <a:rPr lang="it-IT" sz="3200" dirty="0" err="1">
                <a:solidFill>
                  <a:srgbClr val="151618"/>
                </a:solidFill>
                <a:latin typeface="Candara" charset="0"/>
                <a:ea typeface="MS PGothic" charset="0"/>
              </a:rPr>
              <a:t>predittori</a:t>
            </a:r>
            <a:r>
              <a:rPr lang="it-IT" sz="3200" dirty="0">
                <a:solidFill>
                  <a:srgbClr val="151618"/>
                </a:solidFill>
                <a:latin typeface="Candara" charset="0"/>
                <a:ea typeface="MS PGothic" charset="0"/>
              </a:rPr>
              <a:t> di successo dell'evoluzione positiva dei bambini trascurati.</a:t>
            </a:r>
          </a:p>
          <a:p>
            <a:pPr indent="-474126" algn="ctr">
              <a:lnSpc>
                <a:spcPct val="100000"/>
              </a:lnSpc>
              <a:buNone/>
              <a:tabLst>
                <a:tab pos="487672" algn="l"/>
                <a:tab pos="636683" algn="l"/>
                <a:tab pos="1275625" algn="l"/>
                <a:tab pos="1914566" algn="l"/>
                <a:tab pos="2553507" algn="l"/>
                <a:tab pos="3192448" algn="l"/>
                <a:tab pos="3831390" algn="l"/>
                <a:tab pos="4470330" algn="l"/>
                <a:tab pos="5109272" algn="l"/>
                <a:tab pos="5748212" algn="l"/>
                <a:tab pos="6387154" algn="l"/>
                <a:tab pos="7026095" algn="l"/>
                <a:tab pos="7665036" algn="l"/>
                <a:tab pos="8303977" algn="l"/>
                <a:tab pos="8942919" algn="l"/>
                <a:tab pos="9581859" algn="l"/>
                <a:tab pos="10220801" algn="l"/>
                <a:tab pos="10859741" algn="l"/>
                <a:tab pos="11498683" algn="l"/>
                <a:tab pos="12137624" algn="l"/>
                <a:tab pos="12776566" algn="l"/>
              </a:tabLst>
            </a:pPr>
            <a:endParaRPr lang="it-IT" sz="3200" dirty="0">
              <a:solidFill>
                <a:srgbClr val="151618"/>
              </a:solidFill>
              <a:latin typeface="Candara" charset="0"/>
              <a:ea typeface="MS PGothic" charset="0"/>
            </a:endParaRPr>
          </a:p>
          <a:p>
            <a:pPr indent="-474126" algn="ctr">
              <a:lnSpc>
                <a:spcPct val="100000"/>
              </a:lnSpc>
              <a:buNone/>
              <a:tabLst>
                <a:tab pos="487672" algn="l"/>
                <a:tab pos="636683" algn="l"/>
                <a:tab pos="1275625" algn="l"/>
                <a:tab pos="1914566" algn="l"/>
                <a:tab pos="2553507" algn="l"/>
                <a:tab pos="3192448" algn="l"/>
                <a:tab pos="3831390" algn="l"/>
                <a:tab pos="4470330" algn="l"/>
                <a:tab pos="5109272" algn="l"/>
                <a:tab pos="5748212" algn="l"/>
                <a:tab pos="6387154" algn="l"/>
                <a:tab pos="7026095" algn="l"/>
                <a:tab pos="7665036" algn="l"/>
                <a:tab pos="8303977" algn="l"/>
                <a:tab pos="8942919" algn="l"/>
                <a:tab pos="9581859" algn="l"/>
                <a:tab pos="10220801" algn="l"/>
                <a:tab pos="10859741" algn="l"/>
                <a:tab pos="11498683" algn="l"/>
                <a:tab pos="12137624" algn="l"/>
                <a:tab pos="12776566" algn="l"/>
              </a:tabLst>
            </a:pPr>
            <a:r>
              <a:rPr lang="it-IT" sz="3200" dirty="0">
                <a:solidFill>
                  <a:srgbClr val="151618"/>
                </a:solidFill>
                <a:latin typeface="Candara" charset="0"/>
                <a:ea typeface="MS PGothic" charset="0"/>
              </a:rPr>
              <a:t>Servizi insufficienti, frammentati, discontinui sono eccellenti </a:t>
            </a:r>
            <a:r>
              <a:rPr lang="it-IT" sz="3200" dirty="0" err="1">
                <a:solidFill>
                  <a:srgbClr val="151618"/>
                </a:solidFill>
                <a:latin typeface="Candara" charset="0"/>
                <a:ea typeface="MS PGothic" charset="0"/>
              </a:rPr>
              <a:t>predittori</a:t>
            </a:r>
            <a:r>
              <a:rPr lang="it-IT" sz="3200" dirty="0">
                <a:solidFill>
                  <a:srgbClr val="151618"/>
                </a:solidFill>
                <a:latin typeface="Candara" charset="0"/>
                <a:ea typeface="MS PGothic" charset="0"/>
              </a:rPr>
              <a:t> di mantenimento o addirittura aumento delle difficoltà osservate nelle famiglie negligenti </a:t>
            </a:r>
          </a:p>
        </p:txBody>
      </p:sp>
    </p:spTree>
    <p:extLst>
      <p:ext uri="{BB962C8B-B14F-4D97-AF65-F5344CB8AC3E}">
        <p14:creationId xmlns:p14="http://schemas.microsoft.com/office/powerpoint/2010/main" val="107138852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Segnaposto contenuto 1" descr="CC000545.png"/>
          <p:cNvPicPr>
            <a:picLocks noGrp="1" noChangeAspect="1"/>
          </p:cNvPicPr>
          <p:nvPr>
            <p:ph sz="half" idx="1"/>
          </p:nvPr>
        </p:nvPicPr>
        <p:blipFill>
          <a:blip r:embed="rId3">
            <a:extLst>
              <a:ext uri="{28A0092B-C50C-407E-A947-70E740481C1C}">
                <a14:useLocalDpi xmlns:a14="http://schemas.microsoft.com/office/drawing/2010/main" val="0"/>
              </a:ext>
            </a:extLst>
          </a:blip>
          <a:srcRect l="4121" r="4121"/>
          <a:stretch>
            <a:fillRect/>
          </a:stretch>
        </p:blipFill>
        <p:spPr>
          <a:xfrm>
            <a:off x="2272602" y="8150137"/>
            <a:ext cx="1362979" cy="1571640"/>
          </a:xfrm>
        </p:spPr>
      </p:pic>
      <p:sp>
        <p:nvSpPr>
          <p:cNvPr id="31" name="Ovale 30"/>
          <p:cNvSpPr/>
          <p:nvPr/>
        </p:nvSpPr>
        <p:spPr>
          <a:xfrm>
            <a:off x="357717" y="2265324"/>
            <a:ext cx="11265252" cy="7885676"/>
          </a:xfrm>
          <a:prstGeom prst="ellipse">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129985" tIns="64993" rIns="129985" bIns="64993" rtlCol="0" anchor="ctr"/>
          <a:lstStyle/>
          <a:p>
            <a:pPr algn="ctr"/>
            <a:endParaRPr lang="it-IT"/>
          </a:p>
        </p:txBody>
      </p:sp>
      <p:sp>
        <p:nvSpPr>
          <p:cNvPr id="5" name="Segnaposto contenuto 4"/>
          <p:cNvSpPr>
            <a:spLocks noGrp="1"/>
          </p:cNvSpPr>
          <p:nvPr>
            <p:ph sz="half" idx="1"/>
          </p:nvPr>
        </p:nvSpPr>
        <p:spPr>
          <a:xfrm>
            <a:off x="0" y="14"/>
            <a:ext cx="13004800" cy="1496907"/>
          </a:xfrm>
          <a:noFill/>
        </p:spPr>
        <p:txBody>
          <a:bodyPr>
            <a:normAutofit lnSpcReduction="10000"/>
          </a:bodyPr>
          <a:lstStyle/>
          <a:p>
            <a:pPr marL="0" indent="0" algn="ctr">
              <a:buNone/>
              <a:defRPr/>
            </a:pPr>
            <a:r>
              <a:rPr lang="fr-FR" b="1" dirty="0">
                <a:solidFill>
                  <a:srgbClr val="FF9900"/>
                </a:solidFill>
              </a:rPr>
              <a:t>EQUIPE MULTIDISCIPLINARE</a:t>
            </a:r>
          </a:p>
          <a:p>
            <a:pPr marL="0" indent="0" algn="ctr">
              <a:buNone/>
              <a:defRPr/>
            </a:pPr>
            <a:r>
              <a:rPr lang="fr-FR" sz="3400" b="1" dirty="0" err="1">
                <a:solidFill>
                  <a:srgbClr val="FF9900"/>
                </a:solidFill>
              </a:rPr>
              <a:t>Approccio</a:t>
            </a:r>
            <a:r>
              <a:rPr lang="fr-FR" sz="3400" b="1" dirty="0">
                <a:solidFill>
                  <a:srgbClr val="FF9900"/>
                </a:solidFill>
              </a:rPr>
              <a:t> </a:t>
            </a:r>
            <a:r>
              <a:rPr lang="fr-FR" sz="3400" b="1" dirty="0" err="1">
                <a:solidFill>
                  <a:srgbClr val="FF9900"/>
                </a:solidFill>
              </a:rPr>
              <a:t>integrato</a:t>
            </a:r>
            <a:r>
              <a:rPr lang="fr-FR" sz="3400" b="1" dirty="0">
                <a:solidFill>
                  <a:srgbClr val="FF9900"/>
                </a:solidFill>
              </a:rPr>
              <a:t> e </a:t>
            </a:r>
            <a:r>
              <a:rPr lang="fr-FR" sz="3400" b="1" dirty="0" err="1">
                <a:solidFill>
                  <a:srgbClr val="FF9900"/>
                </a:solidFill>
              </a:rPr>
              <a:t>multidimensionale</a:t>
            </a:r>
            <a:r>
              <a:rPr lang="fr-FR" sz="3400" b="1">
                <a:solidFill>
                  <a:srgbClr val="FF9900"/>
                </a:solidFill>
              </a:rPr>
              <a:t> = </a:t>
            </a:r>
          </a:p>
          <a:p>
            <a:pPr marL="0" indent="0" algn="ctr">
              <a:buNone/>
              <a:defRPr/>
            </a:pPr>
            <a:r>
              <a:rPr lang="fr-FR" sz="3400" b="1" dirty="0" err="1">
                <a:solidFill>
                  <a:srgbClr val="FF9900"/>
                </a:solidFill>
              </a:rPr>
              <a:t>condividere</a:t>
            </a:r>
            <a:r>
              <a:rPr lang="fr-FR" sz="3400" b="1" dirty="0">
                <a:solidFill>
                  <a:srgbClr val="FF9900"/>
                </a:solidFill>
              </a:rPr>
              <a:t> le </a:t>
            </a:r>
            <a:r>
              <a:rPr lang="fr-FR" sz="3400" b="1" dirty="0" err="1">
                <a:solidFill>
                  <a:srgbClr val="FF9900"/>
                </a:solidFill>
              </a:rPr>
              <a:t>responsabilità</a:t>
            </a:r>
            <a:endParaRPr lang="fr-FR" sz="3400" b="1" dirty="0">
              <a:solidFill>
                <a:srgbClr val="FF9900"/>
              </a:solidFill>
            </a:endParaRPr>
          </a:p>
        </p:txBody>
      </p:sp>
      <p:pic>
        <p:nvPicPr>
          <p:cNvPr id="624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7111" y="4775214"/>
            <a:ext cx="2763520" cy="227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6655" y="1190004"/>
            <a:ext cx="1517227" cy="263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CasellaDiTesto 8"/>
          <p:cNvSpPr txBox="1">
            <a:spLocks noChangeArrowheads="1"/>
          </p:cNvSpPr>
          <p:nvPr/>
        </p:nvSpPr>
        <p:spPr bwMode="auto">
          <a:xfrm>
            <a:off x="972187" y="3545459"/>
            <a:ext cx="2869635" cy="74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985" tIns="64993" rIns="129985" bIns="64993">
            <a:spAutoFit/>
          </a:bodyPr>
          <a:lstStyle/>
          <a:p>
            <a:pPr algn="ctr">
              <a:lnSpc>
                <a:spcPct val="100000"/>
              </a:lnSpc>
              <a:buClr>
                <a:srgbClr val="000000"/>
              </a:buClr>
              <a:buSzPct val="100000"/>
              <a:buFont typeface="Times New Roman" charset="0"/>
              <a:buNone/>
            </a:pPr>
            <a:r>
              <a:rPr lang="it-IT" sz="2000" dirty="0">
                <a:solidFill>
                  <a:srgbClr val="FF6600"/>
                </a:solidFill>
                <a:latin typeface="Candara" charset="0"/>
              </a:rPr>
              <a:t>Assistente sociale – case manager</a:t>
            </a:r>
          </a:p>
        </p:txBody>
      </p:sp>
      <p:pic>
        <p:nvPicPr>
          <p:cNvPr id="4506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6938" y="7730631"/>
            <a:ext cx="1752036" cy="202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718" y="6208162"/>
            <a:ext cx="1587218" cy="266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CasellaDiTesto 12"/>
          <p:cNvSpPr txBox="1">
            <a:spLocks noChangeArrowheads="1"/>
          </p:cNvSpPr>
          <p:nvPr/>
        </p:nvSpPr>
        <p:spPr bwMode="auto">
          <a:xfrm>
            <a:off x="2" y="5286447"/>
            <a:ext cx="1946204" cy="67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985" tIns="64993" rIns="129985" bIns="64993">
            <a:spAutoFit/>
          </a:bodyPr>
          <a:lstStyle/>
          <a:p>
            <a:pPr algn="ctr">
              <a:buClr>
                <a:srgbClr val="000000"/>
              </a:buClr>
              <a:buSzPct val="100000"/>
              <a:buFont typeface="Times New Roman" charset="0"/>
              <a:buNone/>
            </a:pPr>
            <a:r>
              <a:rPr lang="it-IT" sz="2800" dirty="0">
                <a:solidFill>
                  <a:srgbClr val="FF6600"/>
                </a:solidFill>
                <a:latin typeface="Candara" charset="0"/>
              </a:rPr>
              <a:t>Educatore domiciliare</a:t>
            </a:r>
          </a:p>
        </p:txBody>
      </p:sp>
      <p:pic>
        <p:nvPicPr>
          <p:cNvPr id="45066"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98857" y="3545452"/>
            <a:ext cx="2201334" cy="260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7" name="CasellaDiTesto 14"/>
          <p:cNvSpPr txBox="1">
            <a:spLocks noChangeArrowheads="1"/>
          </p:cNvSpPr>
          <p:nvPr/>
        </p:nvSpPr>
        <p:spPr bwMode="auto">
          <a:xfrm>
            <a:off x="5567699" y="7301189"/>
            <a:ext cx="1946204" cy="39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985" tIns="64993" rIns="129985" bIns="64993">
            <a:spAutoFit/>
          </a:bodyPr>
          <a:lstStyle/>
          <a:p>
            <a:pPr algn="ctr">
              <a:buClr>
                <a:srgbClr val="000000"/>
              </a:buClr>
              <a:buSzPct val="100000"/>
              <a:buFont typeface="Times New Roman" charset="0"/>
              <a:buNone/>
            </a:pPr>
            <a:r>
              <a:rPr lang="it-IT" dirty="0">
                <a:solidFill>
                  <a:srgbClr val="FF6600"/>
                </a:solidFill>
                <a:latin typeface="Candara" charset="0"/>
              </a:rPr>
              <a:t>Scuola</a:t>
            </a:r>
          </a:p>
        </p:txBody>
      </p:sp>
      <p:sp>
        <p:nvSpPr>
          <p:cNvPr id="45069" name="CasellaDiTesto 16"/>
          <p:cNvSpPr txBox="1">
            <a:spLocks noChangeArrowheads="1"/>
          </p:cNvSpPr>
          <p:nvPr/>
        </p:nvSpPr>
        <p:spPr bwMode="auto">
          <a:xfrm>
            <a:off x="8182060" y="7053311"/>
            <a:ext cx="4449657" cy="41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985" tIns="64993" rIns="129985" bIns="64993">
            <a:spAutoFit/>
          </a:bodyPr>
          <a:lstStyle/>
          <a:p>
            <a:pPr algn="ctr">
              <a:buClr>
                <a:srgbClr val="000000"/>
              </a:buClr>
              <a:buSzPct val="100000"/>
              <a:buFont typeface="Times New Roman" charset="0"/>
              <a:buNone/>
            </a:pPr>
            <a:r>
              <a:rPr lang="it-IT" sz="2800" dirty="0">
                <a:solidFill>
                  <a:srgbClr val="FF6600"/>
                </a:solidFill>
                <a:latin typeface="Candara" charset="0"/>
              </a:rPr>
              <a:t>Famiglia di appoggio</a:t>
            </a:r>
          </a:p>
        </p:txBody>
      </p:sp>
      <p:sp>
        <p:nvSpPr>
          <p:cNvPr id="45077" name="CasellaDiTesto 34"/>
          <p:cNvSpPr txBox="1">
            <a:spLocks noChangeArrowheads="1"/>
          </p:cNvSpPr>
          <p:nvPr/>
        </p:nvSpPr>
        <p:spPr bwMode="auto">
          <a:xfrm>
            <a:off x="4849311" y="3822573"/>
            <a:ext cx="3276036" cy="67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985" tIns="64993" rIns="129985" bIns="64993">
            <a:spAutoFit/>
          </a:bodyPr>
          <a:lstStyle/>
          <a:p>
            <a:pPr algn="ctr">
              <a:buClr>
                <a:srgbClr val="000000"/>
              </a:buClr>
              <a:buSzPct val="100000"/>
              <a:buFont typeface="Times New Roman" charset="0"/>
              <a:buNone/>
            </a:pPr>
            <a:r>
              <a:rPr lang="it-IT" sz="2800" dirty="0">
                <a:solidFill>
                  <a:srgbClr val="FF6600"/>
                </a:solidFill>
                <a:latin typeface="Candara" charset="0"/>
              </a:rPr>
              <a:t>Gruppo dei genitori</a:t>
            </a:r>
          </a:p>
          <a:p>
            <a:pPr algn="ctr">
              <a:buClr>
                <a:srgbClr val="000000"/>
              </a:buClr>
              <a:buSzPct val="100000"/>
              <a:buFont typeface="Times New Roman" charset="0"/>
              <a:buNone/>
            </a:pPr>
            <a:r>
              <a:rPr lang="it-IT" sz="2800" dirty="0">
                <a:solidFill>
                  <a:srgbClr val="FF6600"/>
                </a:solidFill>
                <a:latin typeface="Candara" charset="0"/>
              </a:rPr>
              <a:t>E dei bambini</a:t>
            </a:r>
          </a:p>
        </p:txBody>
      </p:sp>
      <p:pic>
        <p:nvPicPr>
          <p:cNvPr id="3" name="Picture 23"/>
          <p:cNvPicPr>
            <a:picLocks noChangeAspect="1" noChangeArrowheads="1"/>
          </p:cNvPicPr>
          <p:nvPr/>
        </p:nvPicPr>
        <p:blipFill>
          <a:blip r:embed="rId9">
            <a:alphaModFix amt="0"/>
            <a:extLst>
              <a:ext uri="{28A0092B-C50C-407E-A947-70E740481C1C}">
                <a14:useLocalDpi xmlns:a14="http://schemas.microsoft.com/office/drawing/2010/main" val="0"/>
              </a:ext>
            </a:extLst>
          </a:blip>
          <a:srcRect/>
          <a:stretch>
            <a:fillRect/>
          </a:stretch>
        </p:blipFill>
        <p:spPr bwMode="auto">
          <a:xfrm>
            <a:off x="8448606" y="7351324"/>
            <a:ext cx="4556196" cy="240227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2486" name="CasellaDiTesto 5"/>
          <p:cNvSpPr txBox="1">
            <a:spLocks noChangeArrowheads="1"/>
          </p:cNvSpPr>
          <p:nvPr/>
        </p:nvSpPr>
        <p:spPr bwMode="auto">
          <a:xfrm>
            <a:off x="4556597" y="4262332"/>
            <a:ext cx="3788551" cy="41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985" tIns="64993" rIns="129985" bIns="64993">
            <a:spAutoFit/>
          </a:bodyPr>
          <a:lstStyle/>
          <a:p>
            <a:pPr algn="ctr">
              <a:buClr>
                <a:srgbClr val="000000"/>
              </a:buClr>
              <a:buSzPct val="100000"/>
              <a:buFont typeface="Times New Roman" charset="0"/>
              <a:buNone/>
            </a:pPr>
            <a:r>
              <a:rPr lang="it-IT" sz="2800" b="1" dirty="0">
                <a:solidFill>
                  <a:schemeClr val="tx1"/>
                </a:solidFill>
                <a:latin typeface="Candara" charset="0"/>
              </a:rPr>
              <a:t>FAMIGLIA </a:t>
            </a:r>
          </a:p>
        </p:txBody>
      </p:sp>
      <p:pic>
        <p:nvPicPr>
          <p:cNvPr id="62487" name="Picture 23"/>
          <p:cNvPicPr>
            <a:picLocks noChangeAspect="1" noChangeArrowheads="1"/>
          </p:cNvPicPr>
          <p:nvPr/>
        </p:nvPicPr>
        <p:blipFill>
          <a:blip r:embed="rId9">
            <a:alphaModFix amt="0"/>
            <a:extLst>
              <a:ext uri="{28A0092B-C50C-407E-A947-70E740481C1C}">
                <a14:useLocalDpi xmlns:a14="http://schemas.microsoft.com/office/drawing/2010/main" val="0"/>
              </a:ext>
            </a:extLst>
          </a:blip>
          <a:srcRect/>
          <a:stretch>
            <a:fillRect/>
          </a:stretch>
        </p:blipFill>
        <p:spPr bwMode="auto">
          <a:xfrm>
            <a:off x="8665353" y="7568071"/>
            <a:ext cx="4556196" cy="240227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 name="CasellaDiTesto 34"/>
          <p:cNvSpPr txBox="1">
            <a:spLocks noChangeArrowheads="1"/>
          </p:cNvSpPr>
          <p:nvPr/>
        </p:nvSpPr>
        <p:spPr bwMode="auto">
          <a:xfrm>
            <a:off x="11162453" y="2521952"/>
            <a:ext cx="1842347" cy="67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985" tIns="64993" rIns="129985" bIns="64993">
            <a:spAutoFit/>
          </a:bodyPr>
          <a:lstStyle/>
          <a:p>
            <a:pPr algn="ctr">
              <a:buClr>
                <a:srgbClr val="000000"/>
              </a:buClr>
              <a:buSzPct val="100000"/>
              <a:buFont typeface="Times New Roman" charset="0"/>
              <a:buNone/>
            </a:pPr>
            <a:r>
              <a:rPr lang="it-IT" sz="2800" dirty="0">
                <a:solidFill>
                  <a:srgbClr val="FF6600"/>
                </a:solidFill>
                <a:latin typeface="Candara" charset="0"/>
              </a:rPr>
              <a:t>Presa in carico psi</a:t>
            </a:r>
          </a:p>
        </p:txBody>
      </p:sp>
      <p:pic>
        <p:nvPicPr>
          <p:cNvPr id="27"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38574" y="7676230"/>
            <a:ext cx="4177668" cy="204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descr="gruppo_famiglia_operatori.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41718" y="1229017"/>
            <a:ext cx="3680683" cy="2593556"/>
          </a:xfrm>
          <a:prstGeom prst="rect">
            <a:avLst/>
          </a:prstGeom>
        </p:spPr>
      </p:pic>
      <p:sp>
        <p:nvSpPr>
          <p:cNvPr id="20" name="Fumetto 3 19"/>
          <p:cNvSpPr/>
          <p:nvPr/>
        </p:nvSpPr>
        <p:spPr>
          <a:xfrm>
            <a:off x="1586655" y="5063609"/>
            <a:ext cx="3497151" cy="2183668"/>
          </a:xfrm>
          <a:prstGeom prst="wedgeEllipseCallout">
            <a:avLst>
              <a:gd name="adj1" fmla="val -54688"/>
              <a:gd name="adj2" fmla="val 35395"/>
            </a:avLst>
          </a:prstGeom>
          <a:solidFill>
            <a:srgbClr val="FF9933"/>
          </a:solidFill>
          <a:ln>
            <a:solidFill>
              <a:srgbClr val="FF993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00000"/>
              </a:lnSpc>
            </a:pPr>
            <a:endParaRPr lang="it-IT" sz="4000" b="1" dirty="0">
              <a:solidFill>
                <a:schemeClr val="tx1"/>
              </a:solidFill>
              <a:latin typeface="Candara" panose="020E0502030303020204" pitchFamily="34" charset="0"/>
              <a:cs typeface="Candara"/>
            </a:endParaRPr>
          </a:p>
          <a:p>
            <a:pPr algn="ctr">
              <a:lnSpc>
                <a:spcPct val="100000"/>
              </a:lnSpc>
            </a:pPr>
            <a:r>
              <a:rPr lang="it-IT" sz="3200" b="1" dirty="0">
                <a:solidFill>
                  <a:schemeClr val="tx1"/>
                </a:solidFill>
                <a:latin typeface="Candara" panose="020E0502030303020204" pitchFamily="34" charset="0"/>
                <a:cs typeface="Candara"/>
              </a:rPr>
              <a:t>I dispositivi di intervento</a:t>
            </a:r>
          </a:p>
          <a:p>
            <a:pPr algn="ctr">
              <a:lnSpc>
                <a:spcPct val="100000"/>
              </a:lnSpc>
            </a:pPr>
            <a:endParaRPr lang="it-IT" sz="4000" b="1" dirty="0">
              <a:solidFill>
                <a:schemeClr val="tx1"/>
              </a:solidFill>
              <a:latin typeface="Candara" panose="020E0502030303020204" pitchFamily="34" charset="0"/>
              <a:cs typeface="Candara"/>
            </a:endParaRPr>
          </a:p>
        </p:txBody>
      </p:sp>
      <p:sp>
        <p:nvSpPr>
          <p:cNvPr id="4" name="CasellaDiTesto 3"/>
          <p:cNvSpPr txBox="1"/>
          <p:nvPr/>
        </p:nvSpPr>
        <p:spPr>
          <a:xfrm>
            <a:off x="1586655" y="8794524"/>
            <a:ext cx="1663221" cy="97462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rtl="0" latinLnBrk="1" hangingPunct="0"/>
            <a:endParaRPr lang="en-US" sz="8000" b="1" dirty="0" smtClean="0"/>
          </a:p>
          <a:p>
            <a:pPr algn="ctr" rtl="0" latinLnBrk="1" hangingPunct="0"/>
            <a:r>
              <a:rPr lang="en-US" sz="4000" b="1" dirty="0" smtClean="0">
                <a:solidFill>
                  <a:srgbClr val="151618"/>
                </a:solidFill>
              </a:rPr>
              <a:t> </a:t>
            </a:r>
          </a:p>
          <a:p>
            <a:pPr algn="ctr" rtl="0" latinLnBrk="1" hangingPunct="0"/>
            <a:r>
              <a:rPr lang="en-US" sz="4000" b="1" dirty="0" smtClean="0">
                <a:solidFill>
                  <a:srgbClr val="151618"/>
                </a:solidFill>
              </a:rPr>
              <a:t>REI</a:t>
            </a:r>
            <a:endParaRPr kumimoji="0" lang="en-GB" sz="4000" b="1" i="0" u="none" strike="noStrike" cap="none" spc="0" normalizeH="0" baseline="0" dirty="0">
              <a:ln>
                <a:noFill/>
              </a:ln>
              <a:solidFill>
                <a:srgbClr val="151618"/>
              </a:solidFill>
              <a:effectLst/>
              <a:uFillTx/>
              <a:sym typeface="Candara"/>
            </a:endParaRPr>
          </a:p>
        </p:txBody>
      </p:sp>
    </p:spTree>
    <p:extLst>
      <p:ext uri="{BB962C8B-B14F-4D97-AF65-F5344CB8AC3E}">
        <p14:creationId xmlns:p14="http://schemas.microsoft.com/office/powerpoint/2010/main" val="3054447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5060"/>
                                        </p:tgtEl>
                                      </p:cBhvr>
                                      <p:by x="150000" y="150000"/>
                                    </p:animScale>
                                  </p:childTnLst>
                                </p:cTn>
                              </p:par>
                              <p:par>
                                <p:cTn id="7" presetID="6" presetClass="emph" presetSubtype="0" fill="hold" grpId="0" nodeType="withEffect">
                                  <p:stCondLst>
                                    <p:cond delay="0"/>
                                  </p:stCondLst>
                                  <p:childTnLst>
                                    <p:animScale>
                                      <p:cBhvr>
                                        <p:cTn id="8" dur="2000" fill="hold"/>
                                        <p:tgtEl>
                                          <p:spTgt spid="45061"/>
                                        </p:tgtEl>
                                      </p:cBhvr>
                                      <p:by x="150000" y="150000"/>
                                    </p:animScale>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mph" presetSubtype="0" fill="hold" nodeType="clickEffect">
                                  <p:stCondLst>
                                    <p:cond delay="0"/>
                                  </p:stCondLst>
                                  <p:childTnLst>
                                    <p:animScale>
                                      <p:cBhvr>
                                        <p:cTn id="12" dur="2000" fill="hold"/>
                                        <p:tgtEl>
                                          <p:spTgt spid="45064"/>
                                        </p:tgtEl>
                                      </p:cBhvr>
                                      <p:by x="150000" y="150000"/>
                                    </p:animScale>
                                  </p:childTnLst>
                                </p:cTn>
                              </p:par>
                              <p:par>
                                <p:cTn id="13" presetID="6" presetClass="emph" presetSubtype="0" fill="hold" grpId="0" nodeType="withEffect">
                                  <p:stCondLst>
                                    <p:cond delay="0"/>
                                  </p:stCondLst>
                                  <p:childTnLst>
                                    <p:animScale>
                                      <p:cBhvr>
                                        <p:cTn id="14" dur="2000" fill="hold"/>
                                        <p:tgtEl>
                                          <p:spTgt spid="45065"/>
                                        </p:tgtEl>
                                      </p:cBhvr>
                                      <p:by x="150000" y="150000"/>
                                    </p:animScale>
                                  </p:childTnLst>
                                </p:cTn>
                              </p:par>
                              <p:par>
                                <p:cTn id="15" presetID="6" presetClass="emph" presetSubtype="0" fill="hold" grpId="0" nodeType="withEffect">
                                  <p:stCondLst>
                                    <p:cond delay="0"/>
                                  </p:stCondLst>
                                  <p:childTnLst>
                                    <p:animScale>
                                      <p:cBhvr>
                                        <p:cTn id="16" dur="2000" fill="hold"/>
                                        <p:tgtEl>
                                          <p:spTgt spid="45077"/>
                                        </p:tgtEl>
                                      </p:cBhvr>
                                      <p:by x="150000" y="150000"/>
                                    </p:animScale>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mph" presetSubtype="0" fill="hold" nodeType="clickEffect">
                                  <p:stCondLst>
                                    <p:cond delay="0"/>
                                  </p:stCondLst>
                                  <p:childTnLst>
                                    <p:animScale>
                                      <p:cBhvr>
                                        <p:cTn id="20" dur="2000" fill="hold"/>
                                        <p:tgtEl>
                                          <p:spTgt spid="45066"/>
                                        </p:tgtEl>
                                      </p:cBhvr>
                                      <p:by x="150000" y="15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mph" presetSubtype="0" fill="hold" grpId="0" nodeType="clickEffect">
                                  <p:stCondLst>
                                    <p:cond delay="0"/>
                                  </p:stCondLst>
                                  <p:childTnLst>
                                    <p:animScale>
                                      <p:cBhvr>
                                        <p:cTn id="24" dur="2000" fill="hold"/>
                                        <p:tgtEl>
                                          <p:spTgt spid="45069"/>
                                        </p:tgtEl>
                                      </p:cBhvr>
                                      <p:by x="150000" y="150000"/>
                                    </p:animScale>
                                  </p:childTnLst>
                                </p:cTn>
                              </p:par>
                              <p:par>
                                <p:cTn id="25" presetID="6" presetClass="emph" presetSubtype="0" fill="hold" nodeType="withEffect">
                                  <p:stCondLst>
                                    <p:cond delay="0"/>
                                  </p:stCondLst>
                                  <p:childTnLst>
                                    <p:animScale>
                                      <p:cBhvr>
                                        <p:cTn id="26" dur="2000" fill="hold"/>
                                        <p:tgtEl>
                                          <p:spTgt spid="3"/>
                                        </p:tgtEl>
                                      </p:cBhvr>
                                      <p:by x="150000" y="15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mph" presetSubtype="0" fill="hold" nodeType="clickEffect">
                                  <p:stCondLst>
                                    <p:cond delay="0"/>
                                  </p:stCondLst>
                                  <p:childTnLst>
                                    <p:animScale>
                                      <p:cBhvr>
                                        <p:cTn id="30" dur="2000" fill="hold"/>
                                        <p:tgtEl>
                                          <p:spTgt spid="45062"/>
                                        </p:tgtEl>
                                      </p:cBhvr>
                                      <p:by x="150000" y="150000"/>
                                    </p:animScale>
                                  </p:childTnLst>
                                </p:cTn>
                              </p:par>
                              <p:par>
                                <p:cTn id="31" presetID="6" presetClass="emph" presetSubtype="0" fill="hold" grpId="0" nodeType="withEffect">
                                  <p:stCondLst>
                                    <p:cond delay="0"/>
                                  </p:stCondLst>
                                  <p:childTnLst>
                                    <p:animScale>
                                      <p:cBhvr>
                                        <p:cTn id="32" dur="2000" fill="hold"/>
                                        <p:tgtEl>
                                          <p:spTgt spid="45067"/>
                                        </p:tgtEl>
                                      </p:cBhvr>
                                      <p:by x="150000" y="150000"/>
                                    </p:animScale>
                                  </p:childTnLst>
                                </p:cTn>
                              </p:par>
                              <p:par>
                                <p:cTn id="33" presetID="6" presetClass="emph" presetSubtype="0" fill="hold" grpId="0" nodeType="withEffect">
                                  <p:stCondLst>
                                    <p:cond delay="0"/>
                                  </p:stCondLst>
                                  <p:childTnLst>
                                    <p:animScale>
                                      <p:cBhvr>
                                        <p:cTn id="34"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P spid="45065" grpId="0"/>
      <p:bldP spid="45067" grpId="0"/>
      <p:bldP spid="45069" grpId="0"/>
      <p:bldP spid="45077" grpId="0"/>
      <p:bldP spid="2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ena 1 3"/>
          <p:cNvSpPr/>
          <p:nvPr/>
        </p:nvSpPr>
        <p:spPr>
          <a:xfrm>
            <a:off x="233938" y="1959683"/>
            <a:ext cx="6277281" cy="2925247"/>
          </a:xfrm>
          <a:prstGeom prst="verticalScroll">
            <a:avLst/>
          </a:prstGeom>
          <a:solidFill>
            <a:srgbClr val="83C2FD"/>
          </a:solidFill>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360000">
              <a:lnSpc>
                <a:spcPts val="3000"/>
              </a:lnSpc>
            </a:pPr>
            <a:r>
              <a:rPr lang="it-IT" dirty="0" smtClean="0">
                <a:solidFill>
                  <a:srgbClr val="151618"/>
                </a:solidFill>
              </a:rPr>
              <a:t>Raccomandazione 410.1</a:t>
            </a:r>
          </a:p>
          <a:p>
            <a:pPr marL="360000">
              <a:lnSpc>
                <a:spcPts val="3000"/>
              </a:lnSpc>
            </a:pPr>
            <a:endParaRPr lang="it-IT" dirty="0" smtClean="0">
              <a:solidFill>
                <a:srgbClr val="151618"/>
              </a:solidFill>
            </a:endParaRPr>
          </a:p>
          <a:p>
            <a:pPr marL="360000">
              <a:lnSpc>
                <a:spcPts val="3000"/>
              </a:lnSpc>
            </a:pPr>
            <a:r>
              <a:rPr lang="it-IT" dirty="0">
                <a:solidFill>
                  <a:srgbClr val="151618"/>
                </a:solidFill>
              </a:rPr>
              <a:t>Garantire, considerata la </a:t>
            </a:r>
            <a:r>
              <a:rPr lang="it-IT" dirty="0" smtClean="0">
                <a:solidFill>
                  <a:srgbClr val="151618"/>
                </a:solidFill>
              </a:rPr>
              <a:t>complessità </a:t>
            </a:r>
            <a:r>
              <a:rPr lang="it-IT" dirty="0">
                <a:solidFill>
                  <a:srgbClr val="151618"/>
                </a:solidFill>
              </a:rPr>
              <a:t>e la </a:t>
            </a:r>
            <a:r>
              <a:rPr lang="it-IT" dirty="0" smtClean="0">
                <a:solidFill>
                  <a:srgbClr val="151618"/>
                </a:solidFill>
              </a:rPr>
              <a:t>specificità </a:t>
            </a:r>
            <a:r>
              <a:rPr lang="it-IT" dirty="0">
                <a:solidFill>
                  <a:srgbClr val="151618"/>
                </a:solidFill>
              </a:rPr>
              <a:t>dell’intervento del SEDT, la partecipazione degli educatori del SEDT a tutte le fasi del percorso di accompagnamento </a:t>
            </a:r>
            <a:r>
              <a:rPr lang="it-IT" dirty="0" smtClean="0">
                <a:solidFill>
                  <a:srgbClr val="151618"/>
                </a:solidFill>
              </a:rPr>
              <a:t>dell’équipe</a:t>
            </a:r>
            <a:r>
              <a:rPr lang="it-IT" dirty="0">
                <a:solidFill>
                  <a:srgbClr val="151618"/>
                </a:solidFill>
              </a:rPr>
              <a:t>.</a:t>
            </a:r>
          </a:p>
        </p:txBody>
      </p:sp>
      <p:sp>
        <p:nvSpPr>
          <p:cNvPr id="3" name="Rectangle 3"/>
          <p:cNvSpPr>
            <a:spLocks noChangeArrowheads="1"/>
          </p:cNvSpPr>
          <p:nvPr/>
        </p:nvSpPr>
        <p:spPr bwMode="auto">
          <a:xfrm>
            <a:off x="0" y="0"/>
            <a:ext cx="13004800" cy="1600765"/>
          </a:xfrm>
          <a:prstGeom prst="rect">
            <a:avLst/>
          </a:prstGeom>
          <a:solidFill>
            <a:srgbClr val="83C2FD"/>
          </a:solidFill>
          <a:ln/>
          <a:extLst/>
        </p:spPr>
        <p:style>
          <a:lnRef idx="1">
            <a:schemeClr val="accent3"/>
          </a:lnRef>
          <a:fillRef idx="2">
            <a:schemeClr val="accent3"/>
          </a:fillRef>
          <a:effectRef idx="1">
            <a:schemeClr val="accent3"/>
          </a:effectRef>
          <a:fontRef idx="minor">
            <a:schemeClr val="dk1"/>
          </a:fontRef>
        </p:style>
        <p:txBody>
          <a:bodyPr lIns="116187" tIns="119257" rIns="116187" bIns="57838"/>
          <a:lstStyle/>
          <a:p>
            <a:pPr algn="ctr" defTabSz="638746" rtl="0" fontAlgn="base">
              <a:lnSpc>
                <a:spcPct val="90000"/>
              </a:lnSpc>
              <a:spcBef>
                <a:spcPct val="0"/>
              </a:spcBef>
              <a:spcAft>
                <a:spcPct val="0"/>
              </a:spcAft>
              <a:buSzPct val="100000"/>
              <a:tabLst>
                <a:tab pos="0" algn="l"/>
                <a:tab pos="636487" algn="l"/>
                <a:tab pos="1275233" algn="l"/>
                <a:tab pos="1913977" algn="l"/>
                <a:tab pos="2552722" algn="l"/>
                <a:tab pos="3191467" algn="l"/>
                <a:tab pos="3830212" algn="l"/>
                <a:tab pos="4468956" algn="l"/>
                <a:tab pos="5107702" algn="l"/>
                <a:tab pos="5746446" algn="l"/>
                <a:tab pos="6385192" algn="l"/>
                <a:tab pos="7023937" algn="l"/>
                <a:tab pos="7662681" algn="l"/>
                <a:tab pos="8301425" algn="l"/>
                <a:tab pos="8940171" algn="l"/>
                <a:tab pos="9578918" algn="l"/>
                <a:tab pos="10217664" algn="l"/>
                <a:tab pos="10856405" algn="l"/>
                <a:tab pos="11495151" algn="l"/>
                <a:tab pos="12133898" algn="l"/>
                <a:tab pos="12772646" algn="l"/>
              </a:tabLst>
            </a:pPr>
            <a:endParaRPr lang="it-IT" sz="4000" b="1" kern="1200" dirty="0" smtClean="0">
              <a:solidFill>
                <a:srgbClr val="000000"/>
              </a:solidFill>
              <a:latin typeface="Candara" charset="0"/>
              <a:ea typeface="ＭＳ Ｐゴシック" charset="0"/>
              <a:cs typeface="ＭＳ Ｐゴシック" charset="0"/>
            </a:endParaRPr>
          </a:p>
          <a:p>
            <a:pPr algn="ctr" defTabSz="638746" rtl="0" fontAlgn="base">
              <a:lnSpc>
                <a:spcPct val="90000"/>
              </a:lnSpc>
              <a:spcBef>
                <a:spcPct val="0"/>
              </a:spcBef>
              <a:spcAft>
                <a:spcPct val="0"/>
              </a:spcAft>
              <a:buSzPct val="100000"/>
              <a:tabLst>
                <a:tab pos="0" algn="l"/>
                <a:tab pos="636487" algn="l"/>
                <a:tab pos="1275233" algn="l"/>
                <a:tab pos="1913977" algn="l"/>
                <a:tab pos="2552722" algn="l"/>
                <a:tab pos="3191467" algn="l"/>
                <a:tab pos="3830212" algn="l"/>
                <a:tab pos="4468956" algn="l"/>
                <a:tab pos="5107702" algn="l"/>
                <a:tab pos="5746446" algn="l"/>
                <a:tab pos="6385192" algn="l"/>
                <a:tab pos="7023937" algn="l"/>
                <a:tab pos="7662681" algn="l"/>
                <a:tab pos="8301425" algn="l"/>
                <a:tab pos="8940171" algn="l"/>
                <a:tab pos="9578918" algn="l"/>
                <a:tab pos="10217664" algn="l"/>
                <a:tab pos="10856405" algn="l"/>
                <a:tab pos="11495151" algn="l"/>
                <a:tab pos="12133898" algn="l"/>
                <a:tab pos="12772646" algn="l"/>
              </a:tabLst>
            </a:pPr>
            <a:r>
              <a:rPr lang="it-IT" sz="4000" b="1" kern="1200" dirty="0" smtClean="0">
                <a:solidFill>
                  <a:srgbClr val="000000"/>
                </a:solidFill>
                <a:latin typeface="Candara" charset="0"/>
                <a:ea typeface="ＭＳ Ｐゴシック" charset="0"/>
                <a:cs typeface="ＭＳ Ｐゴシック" charset="0"/>
              </a:rPr>
              <a:t>Il Servizio di Educativa Domiciliare e Territoriale</a:t>
            </a:r>
            <a:endParaRPr lang="it-IT" sz="4000" b="1" kern="1200" dirty="0">
              <a:solidFill>
                <a:srgbClr val="000000"/>
              </a:solidFill>
              <a:latin typeface="Candara" charset="0"/>
              <a:ea typeface="ＭＳ Ｐゴシック" charset="0"/>
              <a:cs typeface="ＭＳ Ｐゴシック" charset="0"/>
            </a:endParaRPr>
          </a:p>
        </p:txBody>
      </p:sp>
      <p:sp>
        <p:nvSpPr>
          <p:cNvPr id="5" name="Freccia destra con strisce 4"/>
          <p:cNvSpPr/>
          <p:nvPr/>
        </p:nvSpPr>
        <p:spPr>
          <a:xfrm>
            <a:off x="6511219" y="2922811"/>
            <a:ext cx="1612684" cy="1169122"/>
          </a:xfrm>
          <a:prstGeom prst="stripedRightArrow">
            <a:avLst>
              <a:gd name="adj1" fmla="val 25757"/>
              <a:gd name="adj2" fmla="val 50000"/>
            </a:avLst>
          </a:prstGeom>
          <a:solidFill>
            <a:srgbClr val="83C2FD"/>
          </a:solidFill>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6" name="CasellaDiTesto 5"/>
          <p:cNvSpPr txBox="1"/>
          <p:nvPr/>
        </p:nvSpPr>
        <p:spPr>
          <a:xfrm>
            <a:off x="8527135" y="3307580"/>
            <a:ext cx="4858216" cy="3984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ts val="2000"/>
              </a:lnSpc>
              <a:spcBef>
                <a:spcPts val="0"/>
              </a:spcBef>
              <a:spcAft>
                <a:spcPts val="0"/>
              </a:spcAft>
              <a:buClrTx/>
              <a:buSzTx/>
              <a:buFontTx/>
              <a:buNone/>
              <a:tabLst/>
            </a:pPr>
            <a:r>
              <a:rPr kumimoji="0" lang="mr-IN" sz="3200" b="0" i="0" u="none" strike="noStrike" cap="none" spc="0" normalizeH="0" baseline="0" dirty="0" smtClean="0">
                <a:ln>
                  <a:noFill/>
                </a:ln>
                <a:solidFill>
                  <a:schemeClr val="tx2">
                    <a:lumMod val="75000"/>
                  </a:schemeClr>
                </a:solidFill>
                <a:effectLst/>
                <a:uFillTx/>
                <a:latin typeface="+mn-lt"/>
                <a:ea typeface="+mn-ea"/>
                <a:cs typeface="+mn-cs"/>
                <a:sym typeface="Candara"/>
              </a:rPr>
              <a:t>…</a:t>
            </a:r>
            <a:r>
              <a:rPr kumimoji="0" lang="it-IT" sz="3200" b="0" i="0" u="none" strike="noStrike" cap="none" spc="0" normalizeH="0" baseline="0" dirty="0" smtClean="0">
                <a:ln>
                  <a:noFill/>
                </a:ln>
                <a:solidFill>
                  <a:schemeClr val="tx2">
                    <a:lumMod val="75000"/>
                  </a:schemeClr>
                </a:solidFill>
                <a:effectLst/>
                <a:uFillTx/>
                <a:latin typeface="+mn-lt"/>
                <a:ea typeface="+mn-ea"/>
                <a:cs typeface="+mn-cs"/>
                <a:sym typeface="Candara"/>
              </a:rPr>
              <a:t>un esempio</a:t>
            </a:r>
            <a:r>
              <a:rPr kumimoji="0" lang="mr-IN" sz="3200" b="0" i="0" u="none" strike="noStrike" cap="none" spc="0" normalizeH="0" baseline="0" dirty="0" smtClean="0">
                <a:ln>
                  <a:noFill/>
                </a:ln>
                <a:solidFill>
                  <a:schemeClr val="tx2">
                    <a:lumMod val="75000"/>
                  </a:schemeClr>
                </a:solidFill>
                <a:effectLst/>
                <a:uFillTx/>
                <a:latin typeface="+mn-lt"/>
                <a:ea typeface="+mn-ea"/>
                <a:cs typeface="+mn-cs"/>
                <a:sym typeface="Candara"/>
              </a:rPr>
              <a:t>…</a:t>
            </a:r>
            <a:endParaRPr kumimoji="0" lang="it-IT" sz="3200" b="0" i="0" u="none" strike="noStrike" cap="none" spc="0" normalizeH="0" baseline="0" dirty="0">
              <a:ln>
                <a:noFill/>
              </a:ln>
              <a:solidFill>
                <a:schemeClr val="tx2">
                  <a:lumMod val="75000"/>
                </a:schemeClr>
              </a:solidFill>
              <a:effectLst/>
              <a:uFillTx/>
              <a:latin typeface="+mn-lt"/>
              <a:ea typeface="+mn-ea"/>
              <a:cs typeface="+mn-cs"/>
              <a:sym typeface="Candara"/>
            </a:endParaRPr>
          </a:p>
        </p:txBody>
      </p:sp>
      <p:sp>
        <p:nvSpPr>
          <p:cNvPr id="7" name="Segnaposto contenuto 2"/>
          <p:cNvSpPr>
            <a:spLocks noGrp="1"/>
          </p:cNvSpPr>
          <p:nvPr/>
        </p:nvSpPr>
        <p:spPr>
          <a:xfrm>
            <a:off x="0" y="4884930"/>
            <a:ext cx="11677420" cy="4039229"/>
          </a:xfrm>
          <a:prstGeom prst="rect">
            <a:avLst/>
          </a:prstGeom>
          <a:ln w="38100" cmpd="sng">
            <a:solidFill>
              <a:srgbClr val="2DA2BF"/>
            </a:solidFill>
          </a:ln>
          <a:extLst>
            <a:ext uri="{C572A759-6A51-4108-AA02-DFA0A04FC94B}">
              <ma14:wrappingTextBoxFlag xmlns:ma14="http://schemas.microsoft.com/office/mac/drawingml/2011/main" val="1"/>
            </a:ext>
          </a:extLst>
        </p:spPr>
        <p:style>
          <a:lnRef idx="2">
            <a:schemeClr val="accent4"/>
          </a:lnRef>
          <a:fillRef idx="1">
            <a:schemeClr val="lt1"/>
          </a:fillRef>
          <a:effectRef idx="0">
            <a:schemeClr val="accent4"/>
          </a:effectRef>
          <a:fontRef idx="minor">
            <a:schemeClr val="dk1"/>
          </a:fontRef>
        </p:style>
        <p:txBody>
          <a:bodyPr lIns="0" tIns="0" rIns="0" bIns="0" anchor="t">
            <a:noAutofit/>
          </a:bodyPr>
          <a:lstStyle>
            <a:lvl1pPr marL="394990" indent="-394990" defTabSz="584021">
              <a:spcBef>
                <a:spcPts val="400"/>
              </a:spcBef>
              <a:buSzPct val="75000"/>
              <a:buChar char="•"/>
              <a:defRPr sz="3100">
                <a:latin typeface="+mn-lt"/>
                <a:ea typeface="+mn-ea"/>
                <a:cs typeface="+mn-cs"/>
                <a:sym typeface="Candara"/>
              </a:defRPr>
            </a:lvl1pPr>
            <a:lvl2pPr marL="839354" indent="-394990" defTabSz="584021">
              <a:spcBef>
                <a:spcPts val="400"/>
              </a:spcBef>
              <a:buSzPct val="75000"/>
              <a:buChar char="•"/>
              <a:defRPr sz="3100">
                <a:latin typeface="+mn-lt"/>
                <a:ea typeface="+mn-ea"/>
                <a:cs typeface="+mn-cs"/>
                <a:sym typeface="Candara"/>
              </a:defRPr>
            </a:lvl2pPr>
            <a:lvl3pPr marL="1283718" indent="-394990" defTabSz="584021">
              <a:spcBef>
                <a:spcPts val="400"/>
              </a:spcBef>
              <a:buSzPct val="75000"/>
              <a:buChar char="•"/>
              <a:defRPr sz="3100">
                <a:latin typeface="+mn-lt"/>
                <a:ea typeface="+mn-ea"/>
                <a:cs typeface="+mn-cs"/>
                <a:sym typeface="Candara"/>
              </a:defRPr>
            </a:lvl3pPr>
            <a:lvl4pPr marL="1728080" indent="-394990" defTabSz="584021">
              <a:spcBef>
                <a:spcPts val="400"/>
              </a:spcBef>
              <a:buSzPct val="75000"/>
              <a:buChar char="•"/>
              <a:defRPr sz="3100">
                <a:latin typeface="+mn-lt"/>
                <a:ea typeface="+mn-ea"/>
                <a:cs typeface="+mn-cs"/>
                <a:sym typeface="Candara"/>
              </a:defRPr>
            </a:lvl4pPr>
            <a:lvl5pPr marL="2172443" indent="-394990" defTabSz="584021">
              <a:spcBef>
                <a:spcPts val="400"/>
              </a:spcBef>
              <a:buSzPct val="75000"/>
              <a:buChar char="•"/>
              <a:defRPr sz="3100">
                <a:latin typeface="+mn-lt"/>
                <a:ea typeface="+mn-ea"/>
                <a:cs typeface="+mn-cs"/>
                <a:sym typeface="Candara"/>
              </a:defRPr>
            </a:lvl5pPr>
            <a:lvl6pPr marL="2616808" indent="-394990" defTabSz="584021">
              <a:spcBef>
                <a:spcPts val="400"/>
              </a:spcBef>
              <a:buSzPct val="75000"/>
              <a:buChar char="•"/>
              <a:defRPr sz="3100">
                <a:latin typeface="+mn-lt"/>
                <a:ea typeface="+mn-ea"/>
                <a:cs typeface="+mn-cs"/>
                <a:sym typeface="Candara"/>
              </a:defRPr>
            </a:lvl6pPr>
            <a:lvl7pPr marL="3061170" indent="-394990" defTabSz="584021">
              <a:spcBef>
                <a:spcPts val="400"/>
              </a:spcBef>
              <a:buSzPct val="75000"/>
              <a:buChar char="•"/>
              <a:defRPr sz="3100">
                <a:latin typeface="+mn-lt"/>
                <a:ea typeface="+mn-ea"/>
                <a:cs typeface="+mn-cs"/>
                <a:sym typeface="Candara"/>
              </a:defRPr>
            </a:lvl7pPr>
            <a:lvl8pPr marL="3505535" indent="-394990" defTabSz="584021">
              <a:spcBef>
                <a:spcPts val="400"/>
              </a:spcBef>
              <a:buSzPct val="75000"/>
              <a:buChar char="•"/>
              <a:defRPr sz="3100">
                <a:latin typeface="+mn-lt"/>
                <a:ea typeface="+mn-ea"/>
                <a:cs typeface="+mn-cs"/>
                <a:sym typeface="Candara"/>
              </a:defRPr>
            </a:lvl8pPr>
            <a:lvl9pPr marL="3949899" indent="-394990" defTabSz="584021">
              <a:spcBef>
                <a:spcPts val="400"/>
              </a:spcBef>
              <a:buSzPct val="75000"/>
              <a:buChar char="•"/>
              <a:defRPr sz="3100">
                <a:latin typeface="+mn-lt"/>
                <a:ea typeface="+mn-ea"/>
                <a:cs typeface="+mn-cs"/>
                <a:sym typeface="Candara"/>
              </a:defRPr>
            </a:lvl9pPr>
          </a:lstStyle>
          <a:p>
            <a:pPr marL="324000" indent="0">
              <a:lnSpc>
                <a:spcPts val="3400"/>
              </a:lnSpc>
              <a:buNone/>
            </a:pPr>
            <a:r>
              <a:rPr lang="it-IT" sz="2800" dirty="0" smtClean="0">
                <a:solidFill>
                  <a:srgbClr val="3E4247"/>
                </a:solidFill>
                <a:latin typeface="Candara"/>
                <a:cs typeface="Candara"/>
              </a:rPr>
              <a:t>“... gli educatori domiciliari sono stati il fulcro degli interventi monitorati. La loro presenza è stata garantita in tutti gli incontri di </a:t>
            </a:r>
            <a:r>
              <a:rPr lang="it-IT" sz="2800" dirty="0">
                <a:solidFill>
                  <a:srgbClr val="3E4247"/>
                </a:solidFill>
                <a:latin typeface="Candara"/>
                <a:cs typeface="Candara"/>
              </a:rPr>
              <a:t>é</a:t>
            </a:r>
            <a:r>
              <a:rPr lang="it-IT" sz="2800" dirty="0" smtClean="0">
                <a:solidFill>
                  <a:srgbClr val="3E4247"/>
                </a:solidFill>
                <a:latin typeface="Candara"/>
                <a:cs typeface="Candara"/>
              </a:rPr>
              <a:t>quipe con tutti i professionisti e con la famiglia, riconoscendo un loro ruolo peculiare, molto delicato e strategico. Grazie a questa esperienza e alla stretta sinergia creatasi con le altre figure, gli educatori non hanno vissuto “in solitudine” gli interventi, ma hanno potuto beneficare del costante confronto con gli altri membri dell’</a:t>
            </a:r>
            <a:r>
              <a:rPr lang="it-IT" sz="2800" dirty="0">
                <a:solidFill>
                  <a:srgbClr val="3E4247"/>
                </a:solidFill>
                <a:latin typeface="Candara"/>
                <a:cs typeface="Candara"/>
              </a:rPr>
              <a:t>é</a:t>
            </a:r>
            <a:r>
              <a:rPr lang="it-IT" sz="2800" dirty="0" smtClean="0">
                <a:solidFill>
                  <a:srgbClr val="3E4247"/>
                </a:solidFill>
                <a:latin typeface="Candara"/>
                <a:cs typeface="Candara"/>
              </a:rPr>
              <a:t>quipe per riprogettare in corsa gli interventi o per </a:t>
            </a:r>
            <a:endParaRPr lang="it-IT" sz="2800" dirty="0" smtClean="0">
              <a:solidFill>
                <a:srgbClr val="3E4247"/>
              </a:solidFill>
              <a:latin typeface="Candara"/>
              <a:cs typeface="Candara"/>
            </a:endParaRPr>
          </a:p>
          <a:p>
            <a:pPr marL="324000" indent="0">
              <a:lnSpc>
                <a:spcPts val="3400"/>
              </a:lnSpc>
              <a:buNone/>
            </a:pPr>
            <a:r>
              <a:rPr lang="it-IT" sz="2800" dirty="0" smtClean="0">
                <a:solidFill>
                  <a:srgbClr val="3E4247"/>
                </a:solidFill>
                <a:latin typeface="Candara"/>
                <a:cs typeface="Candara"/>
              </a:rPr>
              <a:t>trovare </a:t>
            </a:r>
            <a:r>
              <a:rPr lang="it-IT" sz="2800" dirty="0" smtClean="0">
                <a:solidFill>
                  <a:srgbClr val="3E4247"/>
                </a:solidFill>
                <a:latin typeface="Candara"/>
                <a:cs typeface="Candara"/>
              </a:rPr>
              <a:t>nuove strategie di accompagnamento”.</a:t>
            </a:r>
            <a:endParaRPr lang="it-IT" sz="2800" dirty="0">
              <a:solidFill>
                <a:srgbClr val="3E4247"/>
              </a:solidFill>
              <a:latin typeface="Candara"/>
              <a:cs typeface="Candara"/>
            </a:endParaRP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2091" y="6599292"/>
            <a:ext cx="1786187" cy="300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52832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27765" y="7785196"/>
            <a:ext cx="3049670" cy="352233"/>
          </a:xfrm>
          <a:prstGeom prst="rect">
            <a:avLst/>
          </a:prstGeom>
        </p:spPr>
        <p:txBody>
          <a:bodyPr wrap="none">
            <a:spAutoFit/>
          </a:bodyPr>
          <a:lstStyle/>
          <a:p>
            <a:r>
              <a:rPr lang="en-GB" dirty="0"/>
              <a:t>file:///.file/id=6571367.9547135</a:t>
            </a:r>
          </a:p>
        </p:txBody>
      </p:sp>
      <p:sp>
        <p:nvSpPr>
          <p:cNvPr id="12" name="Rettangolo 11"/>
          <p:cNvSpPr/>
          <p:nvPr/>
        </p:nvSpPr>
        <p:spPr>
          <a:xfrm>
            <a:off x="0" y="150410"/>
            <a:ext cx="13004799" cy="2660557"/>
          </a:xfrm>
          <a:prstGeom prst="rect">
            <a:avLst/>
          </a:prstGeom>
        </p:spPr>
        <p:txBody>
          <a:bodyPr wrap="square">
            <a:spAutoFit/>
          </a:bodyPr>
          <a:lstStyle/>
          <a:p>
            <a:r>
              <a:rPr lang="it-IT" sz="2000" dirty="0" smtClean="0">
                <a:solidFill>
                  <a:schemeClr val="tx2">
                    <a:lumMod val="10000"/>
                  </a:schemeClr>
                </a:solidFill>
              </a:rPr>
              <a:t> </a:t>
            </a:r>
          </a:p>
          <a:p>
            <a:pPr algn="ctr"/>
            <a:r>
              <a:rPr lang="it-IT" sz="2400" dirty="0" smtClean="0">
                <a:solidFill>
                  <a:srgbClr val="004080"/>
                </a:solidFill>
              </a:rPr>
              <a:t>Ambrogio Lorenzetti, Palazzo </a:t>
            </a:r>
            <a:r>
              <a:rPr lang="it-IT" sz="2400" dirty="0">
                <a:solidFill>
                  <a:srgbClr val="004080"/>
                </a:solidFill>
              </a:rPr>
              <a:t>pubblico di Siena, </a:t>
            </a:r>
            <a:r>
              <a:rPr lang="it-IT" sz="2400" i="1" dirty="0" smtClean="0">
                <a:solidFill>
                  <a:srgbClr val="004080"/>
                </a:solidFill>
              </a:rPr>
              <a:t>Allegoria del Buon Governo</a:t>
            </a:r>
            <a:r>
              <a:rPr lang="it-IT" sz="2400" dirty="0" smtClean="0">
                <a:solidFill>
                  <a:srgbClr val="004080"/>
                </a:solidFill>
              </a:rPr>
              <a:t>, 1338.</a:t>
            </a:r>
          </a:p>
          <a:p>
            <a:endParaRPr lang="it-IT" sz="2000" dirty="0">
              <a:solidFill>
                <a:schemeClr val="tx2">
                  <a:lumMod val="10000"/>
                </a:schemeClr>
              </a:solidFill>
            </a:endParaRPr>
          </a:p>
          <a:p>
            <a:r>
              <a:rPr lang="it-IT" sz="2000" dirty="0" smtClean="0">
                <a:solidFill>
                  <a:schemeClr val="tx2">
                    <a:lumMod val="10000"/>
                  </a:schemeClr>
                </a:solidFill>
              </a:rPr>
              <a:t>La </a:t>
            </a:r>
            <a:r>
              <a:rPr lang="it-IT" sz="2000" b="1" dirty="0" smtClean="0">
                <a:solidFill>
                  <a:schemeClr val="tx2">
                    <a:lumMod val="10000"/>
                  </a:schemeClr>
                </a:solidFill>
              </a:rPr>
              <a:t>Giustizia</a:t>
            </a:r>
            <a:r>
              <a:rPr lang="it-IT" sz="2000" dirty="0" smtClean="0">
                <a:solidFill>
                  <a:schemeClr val="tx2">
                    <a:lumMod val="10000"/>
                  </a:schemeClr>
                </a:solidFill>
              </a:rPr>
              <a:t> </a:t>
            </a:r>
            <a:r>
              <a:rPr lang="it-IT" sz="2000" dirty="0">
                <a:solidFill>
                  <a:schemeClr val="tx2">
                    <a:lumMod val="10000"/>
                  </a:schemeClr>
                </a:solidFill>
              </a:rPr>
              <a:t>seduta in trono, sotto di </a:t>
            </a:r>
            <a:r>
              <a:rPr lang="it-IT" sz="2000" dirty="0" smtClean="0">
                <a:solidFill>
                  <a:schemeClr val="tx2">
                    <a:lumMod val="10000"/>
                  </a:schemeClr>
                </a:solidFill>
              </a:rPr>
              <a:t>lei,  </a:t>
            </a:r>
            <a:r>
              <a:rPr lang="it-IT" sz="2000" dirty="0">
                <a:solidFill>
                  <a:schemeClr val="tx2">
                    <a:lumMod val="10000"/>
                  </a:schemeClr>
                </a:solidFill>
              </a:rPr>
              <a:t>la figura della </a:t>
            </a:r>
            <a:r>
              <a:rPr lang="it-IT" sz="2000" b="1" dirty="0">
                <a:solidFill>
                  <a:schemeClr val="tx2">
                    <a:lumMod val="10000"/>
                  </a:schemeClr>
                </a:solidFill>
              </a:rPr>
              <a:t>Concordia</a:t>
            </a:r>
            <a:r>
              <a:rPr lang="it-IT" sz="2000" dirty="0">
                <a:solidFill>
                  <a:schemeClr val="tx2">
                    <a:lumMod val="10000"/>
                  </a:schemeClr>
                </a:solidFill>
              </a:rPr>
              <a:t> che regge in mano una </a:t>
            </a:r>
            <a:r>
              <a:rPr lang="it-IT" sz="2000" b="1" dirty="0">
                <a:solidFill>
                  <a:schemeClr val="tx2">
                    <a:lumMod val="10000"/>
                  </a:schemeClr>
                </a:solidFill>
              </a:rPr>
              <a:t>corda</a:t>
            </a:r>
            <a:r>
              <a:rPr lang="it-IT" sz="2000" dirty="0">
                <a:solidFill>
                  <a:schemeClr val="tx2">
                    <a:lumMod val="10000"/>
                  </a:schemeClr>
                </a:solidFill>
              </a:rPr>
              <a:t>, simbolo di legame e di unità. La corda passa </a:t>
            </a:r>
            <a:r>
              <a:rPr lang="it-IT" sz="2000" dirty="0" smtClean="0">
                <a:solidFill>
                  <a:schemeClr val="tx2">
                    <a:lumMod val="10000"/>
                  </a:schemeClr>
                </a:solidFill>
              </a:rPr>
              <a:t>nelle </a:t>
            </a:r>
            <a:r>
              <a:rPr lang="it-IT" sz="2000" dirty="0">
                <a:solidFill>
                  <a:schemeClr val="tx2">
                    <a:lumMod val="10000"/>
                  </a:schemeClr>
                </a:solidFill>
              </a:rPr>
              <a:t>mani di alcuni </a:t>
            </a:r>
            <a:r>
              <a:rPr lang="it-IT" sz="2000" b="1" dirty="0">
                <a:solidFill>
                  <a:schemeClr val="tx2">
                    <a:lumMod val="10000"/>
                  </a:schemeClr>
                </a:solidFill>
              </a:rPr>
              <a:t>cittadini</a:t>
            </a:r>
            <a:r>
              <a:rPr lang="it-IT" sz="2000" dirty="0">
                <a:solidFill>
                  <a:schemeClr val="tx2">
                    <a:lumMod val="10000"/>
                  </a:schemeClr>
                </a:solidFill>
              </a:rPr>
              <a:t> in corteo. Dall’altra estremità è retta da un anziano </a:t>
            </a:r>
            <a:r>
              <a:rPr lang="it-IT" sz="2000" b="1" dirty="0">
                <a:solidFill>
                  <a:schemeClr val="tx2">
                    <a:lumMod val="10000"/>
                  </a:schemeClr>
                </a:solidFill>
              </a:rPr>
              <a:t>signore</a:t>
            </a:r>
            <a:r>
              <a:rPr lang="it-IT" sz="2000" dirty="0">
                <a:solidFill>
                  <a:schemeClr val="tx2">
                    <a:lumMod val="10000"/>
                  </a:schemeClr>
                </a:solidFill>
              </a:rPr>
              <a:t> dalla </a:t>
            </a:r>
            <a:r>
              <a:rPr lang="it-IT" sz="2000" b="1" dirty="0">
                <a:solidFill>
                  <a:schemeClr val="tx2">
                    <a:lumMod val="10000"/>
                  </a:schemeClr>
                </a:solidFill>
              </a:rPr>
              <a:t>barba bianca</a:t>
            </a:r>
            <a:r>
              <a:rPr lang="it-IT" sz="2000" dirty="0">
                <a:solidFill>
                  <a:schemeClr val="tx2">
                    <a:lumMod val="10000"/>
                  </a:schemeClr>
                </a:solidFill>
              </a:rPr>
              <a:t>. Anche lui è seduto su un trono, affiancato da </a:t>
            </a:r>
            <a:r>
              <a:rPr lang="it-IT" sz="2000" b="1" dirty="0">
                <a:solidFill>
                  <a:schemeClr val="tx2">
                    <a:lumMod val="10000"/>
                  </a:schemeClr>
                </a:solidFill>
              </a:rPr>
              <a:t>sei donne </a:t>
            </a:r>
            <a:r>
              <a:rPr lang="it-IT" sz="2000" dirty="0">
                <a:solidFill>
                  <a:schemeClr val="tx2">
                    <a:lumMod val="10000"/>
                  </a:schemeClr>
                </a:solidFill>
              </a:rPr>
              <a:t>che sono le allegorie della Pace, Forza, Prudenza, Magnanimità, Temperanza e Giustizia ed è sovrastato dalle virtù teologali – Fede, Carità e Speranza-. </a:t>
            </a:r>
            <a:endParaRPr lang="it-IT" sz="2000" dirty="0" smtClean="0">
              <a:solidFill>
                <a:schemeClr val="tx2">
                  <a:lumMod val="10000"/>
                </a:schemeClr>
              </a:solidFill>
            </a:endParaRPr>
          </a:p>
          <a:p>
            <a:r>
              <a:rPr lang="it-IT" sz="2000" dirty="0" smtClean="0">
                <a:solidFill>
                  <a:schemeClr val="tx2">
                    <a:lumMod val="10000"/>
                  </a:schemeClr>
                </a:solidFill>
              </a:rPr>
              <a:t>Il </a:t>
            </a:r>
            <a:r>
              <a:rPr lang="it-IT" sz="2000" dirty="0">
                <a:solidFill>
                  <a:schemeClr val="tx2">
                    <a:lumMod val="10000"/>
                  </a:schemeClr>
                </a:solidFill>
              </a:rPr>
              <a:t>signore rappresenta il </a:t>
            </a:r>
            <a:r>
              <a:rPr lang="it-IT" sz="2000" b="1" dirty="0">
                <a:solidFill>
                  <a:schemeClr val="tx2">
                    <a:lumMod val="10000"/>
                  </a:schemeClr>
                </a:solidFill>
              </a:rPr>
              <a:t>Bene Comune </a:t>
            </a:r>
            <a:r>
              <a:rPr lang="it-IT" sz="2000" dirty="0">
                <a:solidFill>
                  <a:schemeClr val="tx2">
                    <a:lumMod val="10000"/>
                  </a:schemeClr>
                </a:solidFill>
              </a:rPr>
              <a:t>al quale il buon governo </a:t>
            </a:r>
            <a:r>
              <a:rPr lang="it-IT" sz="2000" dirty="0" smtClean="0">
                <a:solidFill>
                  <a:schemeClr val="tx2">
                    <a:lumMod val="10000"/>
                  </a:schemeClr>
                </a:solidFill>
              </a:rPr>
              <a:t>può tendere </a:t>
            </a:r>
            <a:r>
              <a:rPr lang="it-IT" sz="2000" dirty="0">
                <a:solidFill>
                  <a:schemeClr val="tx2">
                    <a:lumMod val="10000"/>
                  </a:schemeClr>
                </a:solidFill>
              </a:rPr>
              <a:t>attraverso l’esercizio della giustizia e la partecipazione attiva e concorde dei cittadini.</a:t>
            </a:r>
            <a:br>
              <a:rPr lang="it-IT" sz="2000" dirty="0">
                <a:solidFill>
                  <a:schemeClr val="tx2">
                    <a:lumMod val="10000"/>
                  </a:schemeClr>
                </a:solidFill>
              </a:rPr>
            </a:br>
            <a:endParaRPr lang="en-GB" sz="2000" dirty="0">
              <a:solidFill>
                <a:schemeClr val="tx2">
                  <a:lumMod val="10000"/>
                </a:schemeClr>
              </a:solidFill>
            </a:endParaRPr>
          </a:p>
        </p:txBody>
      </p:sp>
      <p:pic>
        <p:nvPicPr>
          <p:cNvPr id="14" name="Immagine 13" descr="algoodgov7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816"/>
            <a:ext cx="13004800" cy="7064784"/>
          </a:xfrm>
          <a:prstGeom prst="rect">
            <a:avLst/>
          </a:prstGeom>
        </p:spPr>
      </p:pic>
    </p:spTree>
    <p:extLst>
      <p:ext uri="{BB962C8B-B14F-4D97-AF65-F5344CB8AC3E}">
        <p14:creationId xmlns:p14="http://schemas.microsoft.com/office/powerpoint/2010/main" val="60114819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03" y="1496907"/>
            <a:ext cx="9525564" cy="65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AutoShape 6"/>
          <p:cNvSpPr>
            <a:spLocks noChangeArrowheads="1"/>
          </p:cNvSpPr>
          <p:nvPr/>
        </p:nvSpPr>
        <p:spPr bwMode="auto">
          <a:xfrm>
            <a:off x="6604001" y="489273"/>
            <a:ext cx="6145671" cy="2354862"/>
          </a:xfrm>
          <a:prstGeom prst="wedgeEllipseCallout">
            <a:avLst>
              <a:gd name="adj1" fmla="val -48310"/>
              <a:gd name="adj2" fmla="val 57958"/>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1300460"/>
            <a:endParaRPr lang="it-IT" sz="5100" b="1">
              <a:solidFill>
                <a:schemeClr val="tx1"/>
              </a:solidFill>
              <a:latin typeface="Candara" charset="0"/>
              <a:ea typeface="ＭＳ Ｐゴシック" charset="0"/>
              <a:cs typeface="ＭＳ Ｐゴシック" charset="0"/>
            </a:endParaRPr>
          </a:p>
        </p:txBody>
      </p:sp>
      <p:sp>
        <p:nvSpPr>
          <p:cNvPr id="173060" name="Rectangle 7"/>
          <p:cNvSpPr>
            <a:spLocks noChangeArrowheads="1"/>
          </p:cNvSpPr>
          <p:nvPr/>
        </p:nvSpPr>
        <p:spPr bwMode="auto">
          <a:xfrm>
            <a:off x="8006081" y="1548898"/>
            <a:ext cx="3224850" cy="50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p>
            <a:pPr defTabSz="1300460"/>
            <a:r>
              <a:rPr lang="it-IT" sz="6300" b="1" dirty="0">
                <a:solidFill>
                  <a:schemeClr val="tx1"/>
                </a:solidFill>
                <a:latin typeface="Candara" charset="0"/>
                <a:ea typeface="ＭＳ Ｐゴシック" charset="0"/>
                <a:cs typeface="ＭＳ Ｐゴシック" charset="0"/>
              </a:rPr>
              <a:t>Grazie !!!</a:t>
            </a:r>
          </a:p>
        </p:txBody>
      </p:sp>
      <p:sp>
        <p:nvSpPr>
          <p:cNvPr id="173061" name="Rectangle 8"/>
          <p:cNvSpPr>
            <a:spLocks noChangeArrowheads="1"/>
          </p:cNvSpPr>
          <p:nvPr/>
        </p:nvSpPr>
        <p:spPr bwMode="auto">
          <a:xfrm>
            <a:off x="767645" y="781191"/>
            <a:ext cx="1639147" cy="19439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nchor="ctr"/>
          <a:lstStyle/>
          <a:p>
            <a:endParaRPr lang="it-IT">
              <a:latin typeface="Candara" charset="0"/>
            </a:endParaRPr>
          </a:p>
        </p:txBody>
      </p:sp>
      <p:sp>
        <p:nvSpPr>
          <p:cNvPr id="173062" name="Rectangle 9"/>
          <p:cNvSpPr>
            <a:spLocks noChangeArrowheads="1"/>
          </p:cNvSpPr>
          <p:nvPr/>
        </p:nvSpPr>
        <p:spPr bwMode="auto">
          <a:xfrm>
            <a:off x="10598009" y="4364286"/>
            <a:ext cx="1639147" cy="2560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nchor="ctr"/>
          <a:lstStyle/>
          <a:p>
            <a:endParaRPr lang="it-IT">
              <a:latin typeface="Candara" charset="0"/>
            </a:endParaRPr>
          </a:p>
        </p:txBody>
      </p:sp>
      <p:sp>
        <p:nvSpPr>
          <p:cNvPr id="173063" name="Rectangle 11"/>
          <p:cNvSpPr>
            <a:spLocks noChangeArrowheads="1"/>
          </p:cNvSpPr>
          <p:nvPr/>
        </p:nvSpPr>
        <p:spPr bwMode="auto">
          <a:xfrm>
            <a:off x="1381760" y="8170899"/>
            <a:ext cx="10035823" cy="416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p>
            <a:pPr algn="ctr" defTabSz="1300460"/>
            <a:r>
              <a:rPr lang="en-GB" sz="2800" dirty="0"/>
              <a:t>http://</a:t>
            </a:r>
            <a:r>
              <a:rPr lang="en-GB" sz="2800" dirty="0" err="1">
                <a:solidFill>
                  <a:schemeClr val="tx2">
                    <a:lumMod val="10000"/>
                  </a:schemeClr>
                </a:solidFill>
              </a:rPr>
              <a:t>www.labrief.fisppa.unipd.it</a:t>
            </a:r>
            <a:endParaRPr lang="fr-FR" sz="2800" dirty="0">
              <a:solidFill>
                <a:schemeClr val="tx2">
                  <a:lumMod val="10000"/>
                </a:schemeClr>
              </a:solidFill>
              <a:latin typeface="Candara" charset="0"/>
              <a:ea typeface="ＭＳ Ｐゴシック" charset="0"/>
              <a:cs typeface="ＭＳ Ｐゴシック" charset="0"/>
            </a:endParaRPr>
          </a:p>
        </p:txBody>
      </p:sp>
    </p:spTree>
    <p:extLst>
      <p:ext uri="{BB962C8B-B14F-4D97-AF65-F5344CB8AC3E}">
        <p14:creationId xmlns:p14="http://schemas.microsoft.com/office/powerpoint/2010/main" val="4226323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53188" y="1413937"/>
            <a:ext cx="11376365" cy="8108202"/>
          </a:xfrm>
          <a:prstGeom prst="rect">
            <a:avLst/>
          </a:prstGeom>
        </p:spPr>
        <p:txBody>
          <a:bodyPr wrap="square">
            <a:spAutoFit/>
          </a:bodyPr>
          <a:lstStyle/>
          <a:p>
            <a:pPr>
              <a:lnSpc>
                <a:spcPct val="100000"/>
              </a:lnSpc>
            </a:pPr>
            <a:r>
              <a:rPr lang="it-IT" sz="2800" b="1" dirty="0">
                <a:solidFill>
                  <a:schemeClr val="tx2">
                    <a:lumMod val="10000"/>
                  </a:schemeClr>
                </a:solidFill>
              </a:rPr>
              <a:t>Riferimenti bibliografici</a:t>
            </a:r>
          </a:p>
          <a:p>
            <a:pPr>
              <a:lnSpc>
                <a:spcPct val="100000"/>
              </a:lnSpc>
            </a:pPr>
            <a:endParaRPr lang="it-IT" sz="2800" dirty="0">
              <a:solidFill>
                <a:schemeClr val="tx2">
                  <a:lumMod val="10000"/>
                </a:schemeClr>
              </a:solidFill>
            </a:endParaRPr>
          </a:p>
          <a:p>
            <a:pPr>
              <a:lnSpc>
                <a:spcPct val="100000"/>
              </a:lnSpc>
            </a:pPr>
            <a:r>
              <a:rPr lang="it-IT" sz="2800" dirty="0">
                <a:solidFill>
                  <a:schemeClr val="tx2">
                    <a:lumMod val="10000"/>
                  </a:schemeClr>
                </a:solidFill>
              </a:rPr>
              <a:t>Serbati S., Milani P. (2013), </a:t>
            </a:r>
            <a:r>
              <a:rPr lang="it-IT" sz="2800" i="1" dirty="0">
                <a:solidFill>
                  <a:schemeClr val="tx2">
                    <a:lumMod val="10000"/>
                  </a:schemeClr>
                </a:solidFill>
              </a:rPr>
              <a:t>La tutela dei bambini. Teorie e strumenti d’intervento con le famiglie vulnerabili</a:t>
            </a:r>
            <a:r>
              <a:rPr lang="it-IT" sz="2800" dirty="0">
                <a:solidFill>
                  <a:schemeClr val="tx2">
                    <a:lumMod val="10000"/>
                  </a:schemeClr>
                </a:solidFill>
              </a:rPr>
              <a:t>, Carocci, Roma.</a:t>
            </a:r>
          </a:p>
          <a:p>
            <a:pPr>
              <a:lnSpc>
                <a:spcPct val="100000"/>
              </a:lnSpc>
            </a:pPr>
            <a:r>
              <a:rPr lang="it-IT" sz="2800" dirty="0">
                <a:solidFill>
                  <a:schemeClr val="tx2">
                    <a:lumMod val="10000"/>
                  </a:schemeClr>
                </a:solidFill>
              </a:rPr>
              <a:t> </a:t>
            </a:r>
          </a:p>
          <a:p>
            <a:pPr>
              <a:lnSpc>
                <a:spcPct val="100000"/>
              </a:lnSpc>
            </a:pPr>
            <a:r>
              <a:rPr lang="it-IT" sz="2800" dirty="0">
                <a:solidFill>
                  <a:schemeClr val="tx2">
                    <a:lumMod val="10000"/>
                  </a:schemeClr>
                </a:solidFill>
              </a:rPr>
              <a:t>Milani P., </a:t>
            </a:r>
            <a:r>
              <a:rPr lang="it-IT" sz="2800" dirty="0" err="1">
                <a:solidFill>
                  <a:schemeClr val="tx2">
                    <a:lumMod val="10000"/>
                  </a:schemeClr>
                </a:solidFill>
              </a:rPr>
              <a:t>Ius</a:t>
            </a:r>
            <a:r>
              <a:rPr lang="it-IT" sz="2800" dirty="0">
                <a:solidFill>
                  <a:schemeClr val="tx2">
                    <a:lumMod val="10000"/>
                  </a:schemeClr>
                </a:solidFill>
              </a:rPr>
              <a:t> M., Serbati S., Zanon O., Di Masi D., </a:t>
            </a:r>
            <a:r>
              <a:rPr lang="it-IT" sz="2800" dirty="0" err="1">
                <a:solidFill>
                  <a:schemeClr val="tx2">
                    <a:lumMod val="10000"/>
                  </a:schemeClr>
                </a:solidFill>
              </a:rPr>
              <a:t>Tuggia</a:t>
            </a:r>
            <a:r>
              <a:rPr lang="it-IT" sz="2800" dirty="0">
                <a:solidFill>
                  <a:schemeClr val="tx2">
                    <a:lumMod val="10000"/>
                  </a:schemeClr>
                </a:solidFill>
              </a:rPr>
              <a:t> M., (2015). </a:t>
            </a:r>
            <a:r>
              <a:rPr lang="it-IT" sz="2800" i="1" dirty="0">
                <a:solidFill>
                  <a:schemeClr val="tx2">
                    <a:lumMod val="10000"/>
                  </a:schemeClr>
                </a:solidFill>
              </a:rPr>
              <a:t>Il Quaderno di P.I.P.P.I.. Teorie, Metodi e strumenti per l’implementazione del programma, </a:t>
            </a:r>
            <a:r>
              <a:rPr lang="it-IT" sz="2800" dirty="0" err="1">
                <a:solidFill>
                  <a:schemeClr val="tx2">
                    <a:lumMod val="10000"/>
                  </a:schemeClr>
                </a:solidFill>
              </a:rPr>
              <a:t>BeccoGiallo</a:t>
            </a:r>
            <a:r>
              <a:rPr lang="it-IT" sz="2800" dirty="0">
                <a:solidFill>
                  <a:schemeClr val="tx2">
                    <a:lumMod val="10000"/>
                  </a:schemeClr>
                </a:solidFill>
              </a:rPr>
              <a:t>, Padova, nuova edizione riveduta e ampliata.</a:t>
            </a:r>
          </a:p>
          <a:p>
            <a:pPr>
              <a:lnSpc>
                <a:spcPct val="100000"/>
              </a:lnSpc>
            </a:pPr>
            <a:r>
              <a:rPr lang="it-IT" sz="2800" dirty="0">
                <a:solidFill>
                  <a:schemeClr val="tx2">
                    <a:lumMod val="10000"/>
                  </a:schemeClr>
                </a:solidFill>
              </a:rPr>
              <a:t> </a:t>
            </a:r>
          </a:p>
          <a:p>
            <a:pPr>
              <a:lnSpc>
                <a:spcPct val="100000"/>
              </a:lnSpc>
            </a:pPr>
            <a:r>
              <a:rPr lang="it-IT" sz="2800" dirty="0">
                <a:solidFill>
                  <a:schemeClr val="tx2">
                    <a:lumMod val="10000"/>
                  </a:schemeClr>
                </a:solidFill>
              </a:rPr>
              <a:t>Zanon O., </a:t>
            </a:r>
            <a:r>
              <a:rPr lang="it-IT" sz="2800" dirty="0" err="1">
                <a:solidFill>
                  <a:schemeClr val="tx2">
                    <a:lumMod val="10000"/>
                  </a:schemeClr>
                </a:solidFill>
              </a:rPr>
              <a:t>Ius</a:t>
            </a:r>
            <a:r>
              <a:rPr lang="it-IT" sz="2800" dirty="0">
                <a:solidFill>
                  <a:schemeClr val="tx2">
                    <a:lumMod val="10000"/>
                  </a:schemeClr>
                </a:solidFill>
              </a:rPr>
              <a:t> M., </a:t>
            </a:r>
            <a:r>
              <a:rPr lang="it-IT" sz="2800" dirty="0" err="1">
                <a:solidFill>
                  <a:schemeClr val="tx2">
                    <a:lumMod val="10000"/>
                  </a:schemeClr>
                </a:solidFill>
              </a:rPr>
              <a:t>Tuggia</a:t>
            </a:r>
            <a:r>
              <a:rPr lang="it-IT" sz="2800" dirty="0">
                <a:solidFill>
                  <a:schemeClr val="tx2">
                    <a:lumMod val="10000"/>
                  </a:schemeClr>
                </a:solidFill>
              </a:rPr>
              <a:t> M., </a:t>
            </a:r>
            <a:r>
              <a:rPr lang="it-IT" sz="2800" dirty="0" err="1">
                <a:solidFill>
                  <a:schemeClr val="tx2">
                    <a:lumMod val="10000"/>
                  </a:schemeClr>
                </a:solidFill>
              </a:rPr>
              <a:t>Sità</a:t>
            </a:r>
            <a:r>
              <a:rPr lang="it-IT" sz="2800" dirty="0">
                <a:solidFill>
                  <a:schemeClr val="tx2">
                    <a:lumMod val="10000"/>
                  </a:schemeClr>
                </a:solidFill>
              </a:rPr>
              <a:t> C., Serbati S., Di Masi D., Milani P. (2015). </a:t>
            </a:r>
            <a:r>
              <a:rPr lang="it-IT" sz="2800" i="1" dirty="0">
                <a:solidFill>
                  <a:schemeClr val="tx2">
                    <a:lumMod val="10000"/>
                  </a:schemeClr>
                </a:solidFill>
              </a:rPr>
              <a:t>Il taccuino del coach, </a:t>
            </a:r>
            <a:r>
              <a:rPr lang="it-IT" sz="2800" dirty="0">
                <a:solidFill>
                  <a:schemeClr val="tx2">
                    <a:lumMod val="10000"/>
                  </a:schemeClr>
                </a:solidFill>
              </a:rPr>
              <a:t>Becco Giallo, Padova, nuova edizione riveduta e ampliata.</a:t>
            </a:r>
          </a:p>
          <a:p>
            <a:pPr>
              <a:lnSpc>
                <a:spcPct val="100000"/>
              </a:lnSpc>
            </a:pPr>
            <a:r>
              <a:rPr lang="it-IT" sz="2800" dirty="0">
                <a:solidFill>
                  <a:schemeClr val="tx2">
                    <a:lumMod val="10000"/>
                  </a:schemeClr>
                </a:solidFill>
              </a:rPr>
              <a:t> </a:t>
            </a:r>
          </a:p>
          <a:p>
            <a:pPr>
              <a:lnSpc>
                <a:spcPct val="100000"/>
              </a:lnSpc>
            </a:pPr>
            <a:r>
              <a:rPr lang="it-IT" sz="2800" dirty="0">
                <a:solidFill>
                  <a:schemeClr val="tx2">
                    <a:lumMod val="10000"/>
                  </a:schemeClr>
                </a:solidFill>
              </a:rPr>
              <a:t>Milani P. (a cura di) (2017). </a:t>
            </a:r>
            <a:r>
              <a:rPr lang="it-IT" sz="2800" i="1" dirty="0">
                <a:solidFill>
                  <a:schemeClr val="tx2">
                    <a:lumMod val="10000"/>
                  </a:schemeClr>
                </a:solidFill>
              </a:rPr>
              <a:t>Rapporto di valutazione del Programma P.I.P.P.I. Sintesi 2015-2016</a:t>
            </a:r>
            <a:r>
              <a:rPr lang="it-IT" sz="2800" dirty="0">
                <a:solidFill>
                  <a:schemeClr val="tx2">
                    <a:lumMod val="10000"/>
                  </a:schemeClr>
                </a:solidFill>
              </a:rPr>
              <a:t>, Padova, Becco Giallo. </a:t>
            </a:r>
          </a:p>
          <a:p>
            <a:pPr>
              <a:lnSpc>
                <a:spcPct val="100000"/>
              </a:lnSpc>
            </a:pPr>
            <a:r>
              <a:rPr lang="it-IT" sz="2800" dirty="0">
                <a:solidFill>
                  <a:schemeClr val="tx2">
                    <a:lumMod val="10000"/>
                  </a:schemeClr>
                </a:solidFill>
              </a:rPr>
              <a:t> </a:t>
            </a:r>
          </a:p>
          <a:p>
            <a:pPr>
              <a:lnSpc>
                <a:spcPct val="100000"/>
              </a:lnSpc>
            </a:pPr>
            <a:r>
              <a:rPr lang="it-IT" sz="2800" dirty="0">
                <a:solidFill>
                  <a:schemeClr val="tx2">
                    <a:lumMod val="10000"/>
                  </a:schemeClr>
                </a:solidFill>
              </a:rPr>
              <a:t>Milani P. (2018). </a:t>
            </a:r>
            <a:r>
              <a:rPr lang="it-IT" sz="2800" i="1" dirty="0">
                <a:solidFill>
                  <a:schemeClr val="tx2">
                    <a:lumMod val="10000"/>
                  </a:schemeClr>
                </a:solidFill>
              </a:rPr>
              <a:t>Educazione e famiglie. Ricerca e nuove pratiche per la genitorialità</a:t>
            </a:r>
            <a:r>
              <a:rPr lang="it-IT" sz="2800" dirty="0">
                <a:solidFill>
                  <a:schemeClr val="tx2">
                    <a:lumMod val="10000"/>
                  </a:schemeClr>
                </a:solidFill>
              </a:rPr>
              <a:t>, Carocci, Roma.</a:t>
            </a:r>
          </a:p>
          <a:p>
            <a:r>
              <a:rPr lang="it-IT" dirty="0">
                <a:solidFill>
                  <a:schemeClr val="tx2">
                    <a:lumMod val="10000"/>
                  </a:schemeClr>
                </a:solidFill>
              </a:rPr>
              <a:t> </a:t>
            </a:r>
          </a:p>
        </p:txBody>
      </p:sp>
    </p:spTree>
    <p:extLst>
      <p:ext uri="{BB962C8B-B14F-4D97-AF65-F5344CB8AC3E}">
        <p14:creationId xmlns:p14="http://schemas.microsoft.com/office/powerpoint/2010/main" val="418701838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4075" y="1188880"/>
            <a:ext cx="12081555" cy="8626292"/>
          </a:xfrm>
          <a:prstGeom prst="rect">
            <a:avLst/>
          </a:prstGeom>
        </p:spPr>
        <p:txBody>
          <a:bodyPr wrap="square">
            <a:spAutoFit/>
          </a:bodyPr>
          <a:lstStyle/>
          <a:p>
            <a:pPr>
              <a:lnSpc>
                <a:spcPct val="100000"/>
              </a:lnSpc>
            </a:pPr>
            <a:r>
              <a:rPr lang="it-IT" sz="2400" b="1" dirty="0">
                <a:solidFill>
                  <a:schemeClr val="tx2">
                    <a:lumMod val="10000"/>
                  </a:schemeClr>
                </a:solidFill>
              </a:rPr>
              <a:t>Unesco 2015, traguardo </a:t>
            </a:r>
            <a:r>
              <a:rPr lang="it-IT" sz="2400" b="1" dirty="0" smtClean="0">
                <a:solidFill>
                  <a:schemeClr val="tx2">
                    <a:lumMod val="10000"/>
                  </a:schemeClr>
                </a:solidFill>
              </a:rPr>
              <a:t>2030</a:t>
            </a:r>
            <a:r>
              <a:rPr lang="it-IT" sz="2400" b="1" dirty="0">
                <a:solidFill>
                  <a:schemeClr val="tx2">
                    <a:lumMod val="10000"/>
                  </a:schemeClr>
                </a:solidFill>
              </a:rPr>
              <a:t>: un’educazione inclusiva per tutti.</a:t>
            </a:r>
          </a:p>
          <a:p>
            <a:pPr>
              <a:lnSpc>
                <a:spcPct val="100000"/>
              </a:lnSpc>
            </a:pPr>
            <a:r>
              <a:rPr lang="it-IT" sz="2400" dirty="0">
                <a:solidFill>
                  <a:schemeClr val="tx2">
                    <a:lumMod val="10000"/>
                  </a:schemeClr>
                </a:solidFill>
              </a:rPr>
              <a:t>L’Agenda 2030 per lo Sviluppo Sostenibile è un programma d’azione per le persone, il pianeta e la prosperità sottoscritto nel settembre 2015 dai governi dei 193 Paesi membri dell’ONU. Essa ingloba 17 Obiettivi per lo Sviluppo Sostenibile </a:t>
            </a:r>
            <a:r>
              <a:rPr lang="it-IT" sz="2400" dirty="0" smtClean="0">
                <a:solidFill>
                  <a:schemeClr val="tx2">
                    <a:lumMod val="10000"/>
                  </a:schemeClr>
                </a:solidFill>
              </a:rPr>
              <a:t>- </a:t>
            </a:r>
            <a:r>
              <a:rPr lang="it-IT" sz="2400" dirty="0" err="1" smtClean="0">
                <a:solidFill>
                  <a:schemeClr val="tx2">
                    <a:lumMod val="10000"/>
                  </a:schemeClr>
                </a:solidFill>
              </a:rPr>
              <a:t>Sustainable</a:t>
            </a:r>
            <a:r>
              <a:rPr lang="it-IT" sz="2400" dirty="0" smtClean="0">
                <a:solidFill>
                  <a:schemeClr val="tx2">
                    <a:lumMod val="10000"/>
                  </a:schemeClr>
                </a:solidFill>
              </a:rPr>
              <a:t> </a:t>
            </a:r>
            <a:r>
              <a:rPr lang="it-IT" sz="2400" dirty="0">
                <a:solidFill>
                  <a:schemeClr val="tx2">
                    <a:lumMod val="10000"/>
                  </a:schemeClr>
                </a:solidFill>
              </a:rPr>
              <a:t>Development </a:t>
            </a:r>
            <a:r>
              <a:rPr lang="it-IT" sz="2400" dirty="0" err="1">
                <a:solidFill>
                  <a:schemeClr val="tx2">
                    <a:lumMod val="10000"/>
                  </a:schemeClr>
                </a:solidFill>
              </a:rPr>
              <a:t>Goals</a:t>
            </a:r>
            <a:r>
              <a:rPr lang="it-IT" sz="2400" dirty="0">
                <a:solidFill>
                  <a:schemeClr val="tx2">
                    <a:lumMod val="10000"/>
                  </a:schemeClr>
                </a:solidFill>
              </a:rPr>
              <a:t>, </a:t>
            </a:r>
            <a:r>
              <a:rPr lang="it-IT" sz="2400" dirty="0" err="1">
                <a:solidFill>
                  <a:schemeClr val="tx2">
                    <a:lumMod val="10000"/>
                  </a:schemeClr>
                </a:solidFill>
              </a:rPr>
              <a:t>SDGs</a:t>
            </a:r>
            <a:r>
              <a:rPr lang="it-IT" sz="2400" dirty="0">
                <a:solidFill>
                  <a:schemeClr val="tx2">
                    <a:lumMod val="10000"/>
                  </a:schemeClr>
                </a:solidFill>
              </a:rPr>
              <a:t> - in un grande programma d’azione per un totale di 169 ‘target’ o traguardi. L’avvio ufficiale degli Obiettivi per lo Sviluppo Sostenibile ha coinciso con l’inizio del 2016, guidando il mondo sulla strada da percorrere nell’arco dei prossimi 15 anni: i Paesi, infatti, si sono impegnati a raggiungerli entro il 2030.</a:t>
            </a:r>
          </a:p>
          <a:p>
            <a:pPr>
              <a:lnSpc>
                <a:spcPct val="100000"/>
              </a:lnSpc>
            </a:pPr>
            <a:endParaRPr lang="it-IT" sz="2400" dirty="0" smtClean="0">
              <a:solidFill>
                <a:schemeClr val="tx2">
                  <a:lumMod val="10000"/>
                </a:schemeClr>
              </a:solidFill>
            </a:endParaRPr>
          </a:p>
          <a:p>
            <a:pPr>
              <a:lnSpc>
                <a:spcPct val="100000"/>
              </a:lnSpc>
            </a:pPr>
            <a:r>
              <a:rPr lang="it-IT" sz="2400" dirty="0" smtClean="0">
                <a:solidFill>
                  <a:schemeClr val="tx2">
                    <a:lumMod val="10000"/>
                  </a:schemeClr>
                </a:solidFill>
              </a:rPr>
              <a:t>Gli </a:t>
            </a:r>
            <a:r>
              <a:rPr lang="it-IT" sz="2400" dirty="0">
                <a:solidFill>
                  <a:schemeClr val="tx2">
                    <a:lumMod val="10000"/>
                  </a:schemeClr>
                </a:solidFill>
              </a:rPr>
              <a:t>Obiettivi per lo Sviluppo danno seguito ai risultati degli Obiettivi di Sviluppo del Millennio (</a:t>
            </a:r>
            <a:r>
              <a:rPr lang="it-IT" sz="2400" i="1" dirty="0">
                <a:solidFill>
                  <a:schemeClr val="tx2">
                    <a:lumMod val="10000"/>
                  </a:schemeClr>
                </a:solidFill>
              </a:rPr>
              <a:t>Millennium Development </a:t>
            </a:r>
            <a:r>
              <a:rPr lang="it-IT" sz="2400" i="1" dirty="0" err="1">
                <a:solidFill>
                  <a:schemeClr val="tx2">
                    <a:lumMod val="10000"/>
                  </a:schemeClr>
                </a:solidFill>
              </a:rPr>
              <a:t>Goals</a:t>
            </a:r>
            <a:r>
              <a:rPr lang="it-IT" sz="2400" dirty="0">
                <a:solidFill>
                  <a:schemeClr val="tx2">
                    <a:lumMod val="10000"/>
                  </a:schemeClr>
                </a:solidFill>
              </a:rPr>
              <a:t>) che li hanno preceduti, e rappresentano obiettivi comuni su un insieme di questioni importanti per lo sviluppo: la lotta alla povertà, l’eliminazione della fame e il contrasto al cambiamento </a:t>
            </a:r>
            <a:r>
              <a:rPr lang="it-IT" sz="2400" dirty="0" smtClean="0">
                <a:solidFill>
                  <a:schemeClr val="tx2">
                    <a:lumMod val="10000"/>
                  </a:schemeClr>
                </a:solidFill>
              </a:rPr>
              <a:t>climatico. </a:t>
            </a:r>
          </a:p>
          <a:p>
            <a:pPr>
              <a:lnSpc>
                <a:spcPct val="100000"/>
              </a:lnSpc>
            </a:pPr>
            <a:r>
              <a:rPr lang="it-IT" sz="2400" dirty="0" smtClean="0">
                <a:solidFill>
                  <a:schemeClr val="tx2">
                    <a:lumMod val="10000"/>
                  </a:schemeClr>
                </a:solidFill>
              </a:rPr>
              <a:t>‘</a:t>
            </a:r>
            <a:r>
              <a:rPr lang="it-IT" sz="2400" dirty="0">
                <a:solidFill>
                  <a:schemeClr val="tx2">
                    <a:lumMod val="10000"/>
                  </a:schemeClr>
                </a:solidFill>
              </a:rPr>
              <a:t>Obiettivi comuni’ significa che essi riguardano tutti i Paesi e tutti gli individui: nessuno ne è escluso, né deve essere lasciato indietro lungo il cammino necessario per portare il mondo sulla strada della sostenibilità</a:t>
            </a:r>
            <a:r>
              <a:rPr lang="it-IT" sz="2400" dirty="0" smtClean="0">
                <a:solidFill>
                  <a:schemeClr val="tx2">
                    <a:lumMod val="10000"/>
                  </a:schemeClr>
                </a:solidFill>
              </a:rPr>
              <a:t>.</a:t>
            </a:r>
          </a:p>
          <a:p>
            <a:pPr>
              <a:lnSpc>
                <a:spcPct val="100000"/>
              </a:lnSpc>
            </a:pPr>
            <a:r>
              <a:rPr lang="it-IT" sz="2000" dirty="0" smtClean="0">
                <a:solidFill>
                  <a:schemeClr val="tx2">
                    <a:lumMod val="10000"/>
                  </a:schemeClr>
                </a:solidFill>
              </a:rPr>
              <a:t>L’UNICEF</a:t>
            </a:r>
            <a:r>
              <a:rPr lang="it-IT" sz="2000" dirty="0">
                <a:solidFill>
                  <a:schemeClr val="tx2">
                    <a:lumMod val="10000"/>
                  </a:schemeClr>
                </a:solidFill>
              </a:rPr>
              <a:t>, nella Innocenti Report Card14, ha individuato i 10 fra i 17 Obiettivi più rilevanti per l’infanzia e la genitorialità nei Paesi ad alto reddito, fra cui i seguenti 4 </a:t>
            </a:r>
          </a:p>
          <a:p>
            <a:pPr>
              <a:lnSpc>
                <a:spcPct val="100000"/>
              </a:lnSpc>
            </a:pPr>
            <a:r>
              <a:rPr lang="it-IT" sz="2000" dirty="0">
                <a:solidFill>
                  <a:schemeClr val="tx2">
                    <a:lumMod val="10000"/>
                  </a:schemeClr>
                </a:solidFill>
              </a:rPr>
              <a:t>obiettivo 1: povertà zero</a:t>
            </a:r>
          </a:p>
          <a:p>
            <a:pPr>
              <a:lnSpc>
                <a:spcPct val="100000"/>
              </a:lnSpc>
            </a:pPr>
            <a:r>
              <a:rPr lang="it-IT" sz="2000" dirty="0">
                <a:solidFill>
                  <a:schemeClr val="tx2">
                    <a:lumMod val="10000"/>
                  </a:schemeClr>
                </a:solidFill>
              </a:rPr>
              <a:t>obiettivo 4: istruzione di qualità</a:t>
            </a:r>
          </a:p>
          <a:p>
            <a:pPr>
              <a:lnSpc>
                <a:spcPct val="100000"/>
              </a:lnSpc>
            </a:pPr>
            <a:r>
              <a:rPr lang="it-IT" sz="2000" dirty="0">
                <a:solidFill>
                  <a:schemeClr val="tx2">
                    <a:lumMod val="10000"/>
                  </a:schemeClr>
                </a:solidFill>
              </a:rPr>
              <a:t>obiettivo 10: ridurre le disuguaglianze</a:t>
            </a:r>
          </a:p>
          <a:p>
            <a:pPr>
              <a:lnSpc>
                <a:spcPct val="100000"/>
              </a:lnSpc>
            </a:pPr>
            <a:r>
              <a:rPr lang="it-IT" sz="2000" dirty="0">
                <a:solidFill>
                  <a:schemeClr val="tx2">
                    <a:lumMod val="10000"/>
                  </a:schemeClr>
                </a:solidFill>
              </a:rPr>
              <a:t>obiettivo 16: pace giustizia e istituzioni forti</a:t>
            </a:r>
          </a:p>
          <a:p>
            <a:r>
              <a:rPr lang="it-IT" sz="2000" u="sng" dirty="0">
                <a:solidFill>
                  <a:schemeClr val="tx2">
                    <a:lumMod val="10000"/>
                  </a:schemeClr>
                </a:solidFill>
                <a:hlinkClick r:id="rId2"/>
              </a:rPr>
              <a:t>http://www.unric.org/it/agenda-2030</a:t>
            </a:r>
            <a:r>
              <a:rPr lang="it-IT" sz="2000" dirty="0">
                <a:solidFill>
                  <a:schemeClr val="tx2">
                    <a:lumMod val="10000"/>
                  </a:schemeClr>
                </a:solidFill>
              </a:rPr>
              <a:t/>
            </a:r>
            <a:br>
              <a:rPr lang="it-IT" sz="2000" dirty="0">
                <a:solidFill>
                  <a:schemeClr val="tx2">
                    <a:lumMod val="10000"/>
                  </a:schemeClr>
                </a:solidFill>
              </a:rPr>
            </a:br>
            <a:r>
              <a:rPr lang="it-IT" sz="2000" u="sng" dirty="0">
                <a:solidFill>
                  <a:schemeClr val="tx2">
                    <a:lumMod val="10000"/>
                  </a:schemeClr>
                </a:solidFill>
                <a:hlinkClick r:id="rId3"/>
              </a:rPr>
              <a:t>http://www.coe.int/en/web/children/child-friendly-justice</a:t>
            </a:r>
            <a:endParaRPr lang="it-IT" sz="2000" dirty="0">
              <a:solidFill>
                <a:schemeClr val="tx2">
                  <a:lumMod val="10000"/>
                </a:schemeClr>
              </a:solidFill>
            </a:endParaRPr>
          </a:p>
          <a:p>
            <a:r>
              <a:rPr lang="it-IT" sz="2000" u="sng" dirty="0">
                <a:solidFill>
                  <a:schemeClr val="tx2">
                    <a:lumMod val="10000"/>
                  </a:schemeClr>
                </a:solidFill>
                <a:hlinkClick r:id="rId4"/>
              </a:rPr>
              <a:t>https://www.unicef-irc.org/article/1620/</a:t>
            </a:r>
            <a:endParaRPr lang="it-IT" sz="2000" dirty="0">
              <a:solidFill>
                <a:schemeClr val="tx2">
                  <a:lumMod val="10000"/>
                </a:schemeClr>
              </a:solidFill>
            </a:endParaRPr>
          </a:p>
        </p:txBody>
      </p:sp>
    </p:spTree>
    <p:extLst>
      <p:ext uri="{BB962C8B-B14F-4D97-AF65-F5344CB8AC3E}">
        <p14:creationId xmlns:p14="http://schemas.microsoft.com/office/powerpoint/2010/main" val="1290922542"/>
      </p:ext>
    </p:extLst>
  </p:cSld>
  <p:clrMapOvr>
    <a:masterClrMapping/>
  </p:clrMapOvr>
  <p:transition xmlns:p14="http://schemas.microsoft.com/office/powerpoint/2010/mai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95761" y="1587190"/>
            <a:ext cx="11894503" cy="7600814"/>
          </a:xfrm>
        </p:spPr>
        <p:txBody>
          <a:bodyPr>
            <a:noAutofit/>
          </a:bodyPr>
          <a:lstStyle/>
          <a:p>
            <a:pPr marL="0" indent="0">
              <a:spcBef>
                <a:spcPts val="600"/>
              </a:spcBef>
            </a:pPr>
            <a:r>
              <a:rPr lang="en-GB" sz="2400" dirty="0"/>
              <a:t/>
            </a:r>
            <a:br>
              <a:rPr lang="en-GB" sz="2400" dirty="0"/>
            </a:br>
            <a:r>
              <a:rPr lang="en-GB" sz="2400" dirty="0"/>
              <a:t>- </a:t>
            </a:r>
            <a:r>
              <a:rPr lang="en-GB" sz="3200" dirty="0"/>
              <a:t>2018-2019</a:t>
            </a:r>
            <a:r>
              <a:rPr lang="en-GB" sz="3200" b="1" dirty="0"/>
              <a:t>, P.I.P.P.I. 7</a:t>
            </a:r>
            <a:br>
              <a:rPr lang="en-GB" sz="3200" b="1" dirty="0"/>
            </a:br>
            <a:r>
              <a:rPr lang="en-GB" sz="3200" b="1" dirty="0"/>
              <a:t>- </a:t>
            </a:r>
            <a:r>
              <a:rPr lang="en-GB" sz="3200" dirty="0"/>
              <a:t>21.12.2017 </a:t>
            </a:r>
            <a:r>
              <a:rPr lang="it-IT" sz="3200" b="1" i="1" dirty="0"/>
              <a:t>Linee di Indirizzo Nazionali </a:t>
            </a:r>
            <a:r>
              <a:rPr lang="it-IT" sz="3200" i="1" dirty="0"/>
              <a:t>sull’Intervento </a:t>
            </a:r>
            <a:br>
              <a:rPr lang="it-IT" sz="3200" i="1" dirty="0"/>
            </a:br>
            <a:r>
              <a:rPr lang="it-IT" sz="3200" i="1" dirty="0"/>
              <a:t>con Bambini e Famiglie in situazione di vulnerabilità</a:t>
            </a:r>
            <a:br>
              <a:rPr lang="it-IT" sz="3200" i="1" dirty="0"/>
            </a:br>
            <a:r>
              <a:rPr lang="it-IT" sz="3200" i="1" dirty="0"/>
              <a:t>- </a:t>
            </a:r>
            <a:r>
              <a:rPr lang="it-IT" sz="3200" dirty="0"/>
              <a:t>D.lgs. n. 147 del </a:t>
            </a:r>
            <a:r>
              <a:rPr lang="it-IT" sz="3200" dirty="0" smtClean="0"/>
              <a:t>2017: </a:t>
            </a:r>
            <a:br>
              <a:rPr lang="it-IT" sz="3200" dirty="0" smtClean="0"/>
            </a:br>
            <a:r>
              <a:rPr lang="it-IT" sz="3200" dirty="0" smtClean="0"/>
              <a:t>l’Italia </a:t>
            </a:r>
            <a:r>
              <a:rPr lang="it-IT" sz="3200" dirty="0"/>
              <a:t>ha per la prima volta nella sua </a:t>
            </a:r>
            <a:br>
              <a:rPr lang="it-IT" sz="3200" dirty="0"/>
            </a:br>
            <a:r>
              <a:rPr lang="it-IT" sz="3200" dirty="0"/>
              <a:t>storia ha una </a:t>
            </a:r>
            <a:r>
              <a:rPr lang="it-IT" sz="3200" b="1" dirty="0"/>
              <a:t>legge sulla povertà</a:t>
            </a:r>
            <a:r>
              <a:rPr lang="it-IT" sz="3200" dirty="0"/>
              <a:t/>
            </a:r>
            <a:br>
              <a:rPr lang="it-IT" sz="3200" dirty="0"/>
            </a:br>
            <a:r>
              <a:rPr lang="it-IT" sz="2800" dirty="0"/>
              <a:t/>
            </a:r>
            <a:br>
              <a:rPr lang="it-IT" sz="2800" dirty="0"/>
            </a:br>
            <a:r>
              <a:rPr lang="it-IT" sz="2800" dirty="0"/>
              <a:t/>
            </a:r>
            <a:br>
              <a:rPr lang="it-IT" sz="2800" dirty="0"/>
            </a:br>
            <a:r>
              <a:rPr lang="it-IT" sz="2800" dirty="0"/>
              <a:t>Il </a:t>
            </a:r>
            <a:r>
              <a:rPr lang="it-IT" sz="2800" b="1" dirty="0"/>
              <a:t>Reddito di inclusione (REI) </a:t>
            </a:r>
            <a:r>
              <a:rPr lang="it-IT" sz="2800" dirty="0"/>
              <a:t>– misura unica nazionale di contrasto alla povertà – è pienamente operativo dal 1°.12.2017. Decine di migliaia di nuclei familiari vanno aggiungendosi ogni mese a coloro che nel corso del 2017 hanno richiesto il Sostegno per l’inclusione attiva (SIA), misura «ponte» che si sovrapporrà per quasi tutto il 2018 al REI. </a:t>
            </a:r>
            <a:br>
              <a:rPr lang="it-IT" sz="2800" dirty="0"/>
            </a:br>
            <a:r>
              <a:rPr lang="it-IT" sz="2800" dirty="0"/>
              <a:t>A partire dal 1° luglio, il REI diventerà pienamente universale e gli unici requisiti che ne limiteranno l’accesso  saranno di natura economica – l’assenza cioè di adeguate risorse reddituali e patrimoniali. </a:t>
            </a:r>
            <a:br>
              <a:rPr lang="it-IT" sz="2800" dirty="0"/>
            </a:br>
            <a:r>
              <a:rPr lang="it-IT" sz="2800" dirty="0"/>
              <a:t>Si stima che nel corso del 2018 i nuclei familiari beneficiari del REI (e del SIA) potranno crescere fino a 700 mila per quasi 2,5 milioni di persone.</a:t>
            </a:r>
            <a:endParaRPr lang="en-GB" sz="2800" dirty="0"/>
          </a:p>
        </p:txBody>
      </p:sp>
      <p:pic>
        <p:nvPicPr>
          <p:cNvPr id="4" name="Immagine 3">
            <a:extLst>
              <a:ext uri="{FF2B5EF4-FFF2-40B4-BE49-F238E27FC236}">
                <a16:creationId xmlns="" xmlns:a16="http://schemas.microsoft.com/office/drawing/2014/main" id="{AA7C445B-DA18-4A51-B044-0D4BE1000483}"/>
              </a:ext>
            </a:extLst>
          </p:cNvPr>
          <p:cNvPicPr>
            <a:picLocks noChangeAspect="1"/>
          </p:cNvPicPr>
          <p:nvPr/>
        </p:nvPicPr>
        <p:blipFill>
          <a:blip r:embed="rId2"/>
          <a:stretch>
            <a:fillRect/>
          </a:stretch>
        </p:blipFill>
        <p:spPr>
          <a:xfrm>
            <a:off x="9452358" y="-29112"/>
            <a:ext cx="3552441" cy="5044466"/>
          </a:xfrm>
          <a:prstGeom prst="rect">
            <a:avLst/>
          </a:prstGeom>
        </p:spPr>
      </p:pic>
    </p:spTree>
    <p:extLst>
      <p:ext uri="{BB962C8B-B14F-4D97-AF65-F5344CB8AC3E}">
        <p14:creationId xmlns:p14="http://schemas.microsoft.com/office/powerpoint/2010/main" val="522113032"/>
      </p:ext>
    </p:extLst>
  </p:cSld>
  <p:clrMapOvr>
    <a:masterClrMapping/>
  </p:clrMapOvr>
  <p:transition xmlns:p14="http://schemas.microsoft.com/office/powerpoint/2010/main" spd="med" advTm="640006"/>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p:nvPr/>
        </p:nvSpPr>
        <p:spPr>
          <a:xfrm>
            <a:off x="3315150" y="2517977"/>
            <a:ext cx="5910905" cy="59109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rnd">
            <a:solidFill>
              <a:srgbClr val="DE6A10"/>
            </a:solidFill>
            <a:custDash>
              <a:ds d="100000" sp="200000"/>
            </a:custDash>
            <a:round/>
          </a:ln>
        </p:spPr>
        <p:txBody>
          <a:bodyPr lIns="0" tIns="0" rIns="0" bIns="0" anchor="ctr"/>
          <a:lstStyle/>
          <a:p>
            <a:pPr lvl="0" algn="ctr">
              <a:lnSpc>
                <a:spcPct val="100000"/>
              </a:lnSpc>
              <a:defRPr sz="2400">
                <a:latin typeface="Helvetica Light"/>
                <a:ea typeface="Helvetica Light"/>
                <a:cs typeface="Helvetica Light"/>
                <a:sym typeface="Helvetica Light"/>
              </a:defRPr>
            </a:pPr>
            <a:endParaRPr/>
          </a:p>
        </p:txBody>
      </p:sp>
      <p:sp>
        <p:nvSpPr>
          <p:cNvPr id="147" name="Shape 147"/>
          <p:cNvSpPr/>
          <p:nvPr/>
        </p:nvSpPr>
        <p:spPr>
          <a:xfrm>
            <a:off x="4413402" y="2308429"/>
            <a:ext cx="3912276" cy="1672653"/>
          </a:xfrm>
          <a:prstGeom prst="rect">
            <a:avLst/>
          </a:prstGeom>
          <a:solidFill>
            <a:srgbClr val="FCE2B4"/>
          </a:solidFill>
          <a:ln w="12700">
            <a:miter lim="400000"/>
          </a:ln>
        </p:spPr>
        <p:txBody>
          <a:bodyPr lIns="0" tIns="0" rIns="0" bIns="0" anchor="ctr"/>
          <a:lstStyle/>
          <a:p>
            <a:pPr lvl="0" algn="ctr">
              <a:lnSpc>
                <a:spcPct val="100000"/>
              </a:lnSpc>
              <a:defRPr sz="2400">
                <a:latin typeface="Helvetica Light"/>
                <a:ea typeface="Helvetica Light"/>
                <a:cs typeface="Helvetica Light"/>
                <a:sym typeface="Helvetica Light"/>
              </a:defRPr>
            </a:pPr>
            <a:endParaRPr/>
          </a:p>
        </p:txBody>
      </p:sp>
      <p:sp>
        <p:nvSpPr>
          <p:cNvPr id="148" name="Shape 148"/>
          <p:cNvSpPr>
            <a:spLocks noGrp="1"/>
          </p:cNvSpPr>
          <p:nvPr>
            <p:ph type="sldNum" sz="quarter" idx="4294967295"/>
          </p:nvPr>
        </p:nvSpPr>
        <p:spPr>
          <a:xfrm>
            <a:off x="12247260" y="336337"/>
            <a:ext cx="305285" cy="330548"/>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A6AAA9"/>
                </a:solidFill>
              </a:rPr>
              <a:t>6</a:t>
            </a:fld>
            <a:endParaRPr>
              <a:solidFill>
                <a:srgbClr val="A6AAA9"/>
              </a:solidFill>
            </a:endParaRPr>
          </a:p>
        </p:txBody>
      </p:sp>
      <p:sp>
        <p:nvSpPr>
          <p:cNvPr id="149" name="Shape 149"/>
          <p:cNvSpPr/>
          <p:nvPr/>
        </p:nvSpPr>
        <p:spPr>
          <a:xfrm>
            <a:off x="410368" y="921940"/>
            <a:ext cx="12184065" cy="1"/>
          </a:xfrm>
          <a:prstGeom prst="line">
            <a:avLst/>
          </a:prstGeom>
          <a:ln w="12700">
            <a:solidFill>
              <a:srgbClr val="DE6A10"/>
            </a:solidFill>
            <a:custDash>
              <a:ds d="100000" sp="200000"/>
            </a:custDash>
            <a:round/>
          </a:ln>
        </p:spPr>
        <p:txBody>
          <a:bodyPr lIns="0" tIns="0" rIns="0" bIns="0" anchor="ctr"/>
          <a:lstStyle/>
          <a:p>
            <a:pPr lvl="0" algn="ctr">
              <a:lnSpc>
                <a:spcPct val="100000"/>
              </a:lnSpc>
              <a:defRPr sz="2400">
                <a:solidFill>
                  <a:srgbClr val="000000"/>
                </a:solidFill>
                <a:latin typeface="Helvetica Light"/>
                <a:ea typeface="Helvetica Light"/>
                <a:cs typeface="Helvetica Light"/>
                <a:sym typeface="Helvetica Light"/>
              </a:defRPr>
            </a:pPr>
            <a:endParaRPr/>
          </a:p>
        </p:txBody>
      </p:sp>
      <p:sp>
        <p:nvSpPr>
          <p:cNvPr id="150" name="Shape 150"/>
          <p:cNvSpPr/>
          <p:nvPr/>
        </p:nvSpPr>
        <p:spPr>
          <a:xfrm>
            <a:off x="387755" y="1269851"/>
            <a:ext cx="12229290" cy="69964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nSpc>
                <a:spcPts val="4800"/>
              </a:lnSpc>
              <a:defRPr sz="4600">
                <a:solidFill>
                  <a:srgbClr val="DE6A10"/>
                </a:solidFill>
              </a:defRPr>
            </a:lvl1pPr>
          </a:lstStyle>
          <a:p>
            <a:pPr lvl="0">
              <a:defRPr sz="1800">
                <a:solidFill>
                  <a:srgbClr val="000000"/>
                </a:solidFill>
              </a:defRPr>
            </a:pPr>
            <a:r>
              <a:rPr sz="4600" dirty="0">
                <a:solidFill>
                  <a:srgbClr val="DE6A10"/>
                </a:solidFill>
              </a:rPr>
              <a:t>Ricerca partecipativa e trasformat</a:t>
            </a:r>
            <a:r>
              <a:rPr lang="it-IT" sz="4600" dirty="0">
                <a:solidFill>
                  <a:srgbClr val="DE6A10"/>
                </a:solidFill>
              </a:rPr>
              <a:t>iv</a:t>
            </a:r>
            <a:r>
              <a:rPr sz="4600" dirty="0">
                <a:solidFill>
                  <a:srgbClr val="DE6A10"/>
                </a:solidFill>
              </a:rPr>
              <a:t>a</a:t>
            </a:r>
          </a:p>
        </p:txBody>
      </p:sp>
      <p:sp>
        <p:nvSpPr>
          <p:cNvPr id="151" name="Shape 151"/>
          <p:cNvSpPr/>
          <p:nvPr/>
        </p:nvSpPr>
        <p:spPr>
          <a:xfrm>
            <a:off x="4560127" y="2509755"/>
            <a:ext cx="3351236" cy="12700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lnSpc>
                <a:spcPts val="2200"/>
              </a:lnSpc>
              <a:spcBef>
                <a:spcPts val="2200"/>
              </a:spcBef>
              <a:defRPr sz="2200">
                <a:solidFill>
                  <a:srgbClr val="000000"/>
                </a:solidFill>
              </a:defRPr>
            </a:lvl1pPr>
          </a:lstStyle>
          <a:p>
            <a:pPr lvl="0">
              <a:defRPr sz="1800"/>
            </a:pPr>
            <a:r>
              <a:rPr sz="2800" dirty="0"/>
              <a:t>Ricerca su/ per/ con la </a:t>
            </a:r>
            <a:r>
              <a:rPr sz="2800" dirty="0" smtClean="0"/>
              <a:t>pratica</a:t>
            </a:r>
            <a:endParaRPr lang="it-IT" sz="2800" dirty="0" smtClean="0"/>
          </a:p>
          <a:p>
            <a:pPr lvl="0">
              <a:defRPr sz="1800"/>
            </a:pPr>
            <a:r>
              <a:rPr lang="it-IT" sz="2800" dirty="0" smtClean="0"/>
              <a:t>Programmi</a:t>
            </a:r>
            <a:endParaRPr sz="2800" dirty="0"/>
          </a:p>
        </p:txBody>
      </p:sp>
      <p:sp>
        <p:nvSpPr>
          <p:cNvPr id="152" name="Shape 152"/>
          <p:cNvSpPr/>
          <p:nvPr/>
        </p:nvSpPr>
        <p:spPr>
          <a:xfrm>
            <a:off x="402904" y="4471753"/>
            <a:ext cx="3912276" cy="1672653"/>
          </a:xfrm>
          <a:prstGeom prst="rect">
            <a:avLst/>
          </a:prstGeom>
          <a:solidFill>
            <a:srgbClr val="FCE2B4"/>
          </a:solidFill>
          <a:ln w="12700">
            <a:miter lim="400000"/>
          </a:ln>
        </p:spPr>
        <p:txBody>
          <a:bodyPr lIns="0" tIns="0" rIns="0" bIns="0" anchor="ctr"/>
          <a:lstStyle/>
          <a:p>
            <a:pPr lvl="0" algn="ctr">
              <a:lnSpc>
                <a:spcPct val="100000"/>
              </a:lnSpc>
              <a:defRPr sz="2400">
                <a:latin typeface="Helvetica Light"/>
                <a:ea typeface="Helvetica Light"/>
                <a:cs typeface="Helvetica Light"/>
                <a:sym typeface="Helvetica Light"/>
              </a:defRPr>
            </a:pPr>
            <a:endParaRPr/>
          </a:p>
        </p:txBody>
      </p:sp>
      <p:sp>
        <p:nvSpPr>
          <p:cNvPr id="153" name="Shape 153"/>
          <p:cNvSpPr/>
          <p:nvPr/>
        </p:nvSpPr>
        <p:spPr>
          <a:xfrm>
            <a:off x="549629" y="4673079"/>
            <a:ext cx="3351236" cy="12700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lnSpc>
                <a:spcPts val="2200"/>
              </a:lnSpc>
              <a:spcBef>
                <a:spcPts val="2200"/>
              </a:spcBef>
              <a:defRPr sz="2200">
                <a:solidFill>
                  <a:srgbClr val="000000"/>
                </a:solidFill>
              </a:defRPr>
            </a:lvl1pPr>
          </a:lstStyle>
          <a:p>
            <a:pPr lvl="0">
              <a:defRPr sz="1800"/>
            </a:pPr>
            <a:r>
              <a:rPr sz="2400" dirty="0"/>
              <a:t>Politica (procedure per la pratica)</a:t>
            </a:r>
            <a:endParaRPr lang="it-IT" sz="2400" dirty="0"/>
          </a:p>
          <a:p>
            <a:pPr lvl="0">
              <a:defRPr sz="1800"/>
            </a:pPr>
            <a:r>
              <a:rPr lang="it-IT" sz="2400" b="1" dirty="0"/>
              <a:t>LINEE DI INDIRIZZO</a:t>
            </a:r>
            <a:endParaRPr sz="2400" b="1" dirty="0"/>
          </a:p>
        </p:txBody>
      </p:sp>
      <p:sp>
        <p:nvSpPr>
          <p:cNvPr id="154" name="Shape 154"/>
          <p:cNvSpPr/>
          <p:nvPr/>
        </p:nvSpPr>
        <p:spPr>
          <a:xfrm>
            <a:off x="4546262" y="7104706"/>
            <a:ext cx="3912276" cy="1672653"/>
          </a:xfrm>
          <a:prstGeom prst="rect">
            <a:avLst/>
          </a:prstGeom>
          <a:solidFill>
            <a:srgbClr val="FCE2B4"/>
          </a:solidFill>
          <a:ln w="12700">
            <a:miter lim="400000"/>
          </a:ln>
        </p:spPr>
        <p:txBody>
          <a:bodyPr lIns="0" tIns="0" rIns="0" bIns="0" anchor="ctr"/>
          <a:lstStyle/>
          <a:p>
            <a:pPr lvl="0" algn="ctr">
              <a:lnSpc>
                <a:spcPct val="100000"/>
              </a:lnSpc>
              <a:defRPr sz="2400">
                <a:latin typeface="Helvetica Light"/>
                <a:ea typeface="Helvetica Light"/>
                <a:cs typeface="Helvetica Light"/>
                <a:sym typeface="Helvetica Light"/>
              </a:defRPr>
            </a:pPr>
            <a:endParaRPr/>
          </a:p>
        </p:txBody>
      </p:sp>
      <p:sp>
        <p:nvSpPr>
          <p:cNvPr id="155" name="Shape 155"/>
          <p:cNvSpPr/>
          <p:nvPr/>
        </p:nvSpPr>
        <p:spPr>
          <a:xfrm>
            <a:off x="4692987" y="7306032"/>
            <a:ext cx="3351236" cy="12700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lnSpc>
                <a:spcPts val="2200"/>
              </a:lnSpc>
              <a:spcBef>
                <a:spcPts val="2200"/>
              </a:spcBef>
              <a:defRPr sz="2200">
                <a:solidFill>
                  <a:srgbClr val="000000"/>
                </a:solidFill>
              </a:defRPr>
            </a:lvl1pPr>
          </a:lstStyle>
          <a:p>
            <a:pPr lvl="0">
              <a:lnSpc>
                <a:spcPct val="100000"/>
              </a:lnSpc>
              <a:defRPr sz="1800"/>
            </a:pPr>
            <a:r>
              <a:rPr sz="2800" dirty="0"/>
              <a:t>Formazione iniziale e continua (</a:t>
            </a:r>
            <a:r>
              <a:rPr lang="it-IT" sz="2800" dirty="0"/>
              <a:t>tutoraggi</a:t>
            </a:r>
            <a:r>
              <a:rPr sz="2800" dirty="0"/>
              <a:t>)</a:t>
            </a:r>
          </a:p>
        </p:txBody>
      </p:sp>
      <p:sp>
        <p:nvSpPr>
          <p:cNvPr id="156" name="Shape 156"/>
          <p:cNvSpPr/>
          <p:nvPr/>
        </p:nvSpPr>
        <p:spPr>
          <a:xfrm>
            <a:off x="8493614" y="4471753"/>
            <a:ext cx="3912277" cy="1672653"/>
          </a:xfrm>
          <a:prstGeom prst="rect">
            <a:avLst/>
          </a:prstGeom>
          <a:solidFill>
            <a:srgbClr val="FCE2B4"/>
          </a:solidFill>
          <a:ln w="12700">
            <a:miter lim="400000"/>
          </a:ln>
        </p:spPr>
        <p:txBody>
          <a:bodyPr lIns="0" tIns="0" rIns="0" bIns="0" anchor="ctr"/>
          <a:lstStyle/>
          <a:p>
            <a:pPr lvl="0" algn="ctr">
              <a:lnSpc>
                <a:spcPct val="100000"/>
              </a:lnSpc>
              <a:defRPr sz="2400">
                <a:latin typeface="Helvetica Light"/>
                <a:ea typeface="Helvetica Light"/>
                <a:cs typeface="Helvetica Light"/>
                <a:sym typeface="Helvetica Light"/>
              </a:defRPr>
            </a:pPr>
            <a:endParaRPr/>
          </a:p>
        </p:txBody>
      </p:sp>
      <p:sp>
        <p:nvSpPr>
          <p:cNvPr id="157" name="Shape 157"/>
          <p:cNvSpPr/>
          <p:nvPr/>
        </p:nvSpPr>
        <p:spPr>
          <a:xfrm>
            <a:off x="8640340" y="4673079"/>
            <a:ext cx="3351236" cy="12700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lnSpc>
                <a:spcPts val="2200"/>
              </a:lnSpc>
              <a:spcBef>
                <a:spcPts val="2200"/>
              </a:spcBef>
              <a:defRPr sz="2200">
                <a:solidFill>
                  <a:srgbClr val="000000"/>
                </a:solidFill>
              </a:defRPr>
            </a:lvl1pPr>
          </a:lstStyle>
          <a:p>
            <a:pPr lvl="0">
              <a:lnSpc>
                <a:spcPct val="100000"/>
              </a:lnSpc>
              <a:defRPr sz="1800"/>
            </a:pPr>
            <a:r>
              <a:rPr sz="3200" dirty="0"/>
              <a:t>Pratica con le famiglie</a:t>
            </a:r>
            <a:r>
              <a:rPr lang="it-IT" sz="3200" dirty="0"/>
              <a:t> (servizi)</a:t>
            </a:r>
            <a:endParaRPr sz="3200" dirty="0"/>
          </a:p>
        </p:txBody>
      </p:sp>
      <p:sp>
        <p:nvSpPr>
          <p:cNvPr id="158" name="Shape 158"/>
          <p:cNvSpPr/>
          <p:nvPr/>
        </p:nvSpPr>
        <p:spPr>
          <a:xfrm>
            <a:off x="6182382" y="4692922"/>
            <a:ext cx="640036" cy="367756"/>
          </a:xfrm>
          <a:prstGeom prst="rect">
            <a:avLst/>
          </a:prstGeom>
          <a:ln w="12700">
            <a:miter lim="400000"/>
          </a:ln>
        </p:spPr>
        <p:txBody>
          <a:bodyPr wrap="none" lIns="50800" tIns="50800" rIns="50800" bIns="50800" anchor="ctr">
            <a:spAutoFit/>
          </a:bodyPr>
          <a:lstStyle/>
          <a:p>
            <a:pPr lvl="0"/>
            <a:endParaRPr/>
          </a:p>
        </p:txBody>
      </p:sp>
      <p:sp>
        <p:nvSpPr>
          <p:cNvPr id="18" name="Rettangolo 17"/>
          <p:cNvSpPr/>
          <p:nvPr/>
        </p:nvSpPr>
        <p:spPr>
          <a:xfrm>
            <a:off x="410368" y="6805550"/>
            <a:ext cx="3838740" cy="2677655"/>
          </a:xfrm>
          <a:prstGeom prst="rect">
            <a:avLst/>
          </a:prstGeom>
        </p:spPr>
        <p:txBody>
          <a:bodyPr wrap="square">
            <a:spAutoFit/>
          </a:bodyPr>
          <a:lstStyle/>
          <a:p>
            <a:pPr>
              <a:lnSpc>
                <a:spcPct val="100000"/>
              </a:lnSpc>
            </a:pPr>
            <a:r>
              <a:rPr lang="en-GB" sz="3200" baseline="30000" dirty="0">
                <a:solidFill>
                  <a:srgbClr val="292C30"/>
                </a:solidFill>
              </a:rPr>
              <a:t>«</a:t>
            </a:r>
            <a:r>
              <a:rPr lang="en-GB" sz="3200" baseline="30000" dirty="0" err="1">
                <a:solidFill>
                  <a:srgbClr val="292C30"/>
                </a:solidFill>
              </a:rPr>
              <a:t>Abbiamo</a:t>
            </a:r>
            <a:r>
              <a:rPr lang="en-GB" sz="3200" baseline="30000" dirty="0">
                <a:solidFill>
                  <a:srgbClr val="292C30"/>
                </a:solidFill>
              </a:rPr>
              <a:t> </a:t>
            </a:r>
            <a:r>
              <a:rPr lang="en-GB" sz="3200" baseline="30000" dirty="0" err="1">
                <a:solidFill>
                  <a:srgbClr val="292C30"/>
                </a:solidFill>
              </a:rPr>
              <a:t>creato</a:t>
            </a:r>
            <a:r>
              <a:rPr lang="en-GB" sz="3200" baseline="30000" dirty="0">
                <a:solidFill>
                  <a:srgbClr val="292C30"/>
                </a:solidFill>
              </a:rPr>
              <a:t> </a:t>
            </a:r>
            <a:r>
              <a:rPr lang="en-GB" sz="3200" baseline="30000" dirty="0" err="1">
                <a:solidFill>
                  <a:srgbClr val="292C30"/>
                </a:solidFill>
              </a:rPr>
              <a:t>piccole</a:t>
            </a:r>
            <a:r>
              <a:rPr lang="en-GB" sz="3200" baseline="30000" dirty="0">
                <a:solidFill>
                  <a:srgbClr val="292C30"/>
                </a:solidFill>
              </a:rPr>
              <a:t> </a:t>
            </a:r>
            <a:r>
              <a:rPr lang="en-GB" sz="3200" baseline="30000" dirty="0" err="1">
                <a:solidFill>
                  <a:srgbClr val="292C30"/>
                </a:solidFill>
              </a:rPr>
              <a:t>eccezioni</a:t>
            </a:r>
            <a:r>
              <a:rPr lang="en-GB" sz="3200" baseline="30000" dirty="0">
                <a:solidFill>
                  <a:srgbClr val="292C30"/>
                </a:solidFill>
              </a:rPr>
              <a:t> </a:t>
            </a:r>
            <a:r>
              <a:rPr lang="en-GB" sz="3200" baseline="30000" dirty="0" err="1">
                <a:solidFill>
                  <a:srgbClr val="292C30"/>
                </a:solidFill>
              </a:rPr>
              <a:t>che</a:t>
            </a:r>
            <a:r>
              <a:rPr lang="en-GB" sz="3200" baseline="30000" dirty="0">
                <a:solidFill>
                  <a:srgbClr val="292C30"/>
                </a:solidFill>
              </a:rPr>
              <a:t> </a:t>
            </a:r>
            <a:r>
              <a:rPr lang="en-GB" sz="3200" baseline="30000" dirty="0" err="1">
                <a:solidFill>
                  <a:srgbClr val="292C30"/>
                </a:solidFill>
              </a:rPr>
              <a:t>cambiano</a:t>
            </a:r>
            <a:r>
              <a:rPr lang="en-GB" sz="3200" baseline="30000" dirty="0">
                <a:solidFill>
                  <a:srgbClr val="292C30"/>
                </a:solidFill>
              </a:rPr>
              <a:t> la vita di </a:t>
            </a:r>
            <a:r>
              <a:rPr lang="en-GB" sz="3200" baseline="30000" dirty="0" err="1">
                <a:solidFill>
                  <a:srgbClr val="292C30"/>
                </a:solidFill>
              </a:rPr>
              <a:t>centinaia</a:t>
            </a:r>
            <a:r>
              <a:rPr lang="en-GB" sz="3200" baseline="30000" dirty="0">
                <a:solidFill>
                  <a:srgbClr val="292C30"/>
                </a:solidFill>
              </a:rPr>
              <a:t> di </a:t>
            </a:r>
            <a:r>
              <a:rPr lang="en-GB" sz="3200" baseline="30000" dirty="0" err="1">
                <a:solidFill>
                  <a:srgbClr val="292C30"/>
                </a:solidFill>
              </a:rPr>
              <a:t>persone</a:t>
            </a:r>
            <a:r>
              <a:rPr lang="en-GB" sz="3200" baseline="30000" dirty="0">
                <a:solidFill>
                  <a:srgbClr val="292C30"/>
                </a:solidFill>
              </a:rPr>
              <a:t>, ma non </a:t>
            </a:r>
            <a:r>
              <a:rPr lang="en-GB" sz="3200" baseline="30000" dirty="0" err="1">
                <a:solidFill>
                  <a:srgbClr val="292C30"/>
                </a:solidFill>
              </a:rPr>
              <a:t>abbiamo</a:t>
            </a:r>
            <a:r>
              <a:rPr lang="en-GB" sz="3200" baseline="30000" dirty="0">
                <a:solidFill>
                  <a:srgbClr val="292C30"/>
                </a:solidFill>
              </a:rPr>
              <a:t> </a:t>
            </a:r>
            <a:r>
              <a:rPr lang="en-GB" sz="3200" baseline="30000" dirty="0" err="1">
                <a:solidFill>
                  <a:srgbClr val="292C30"/>
                </a:solidFill>
              </a:rPr>
              <a:t>imparato</a:t>
            </a:r>
            <a:r>
              <a:rPr lang="en-GB" sz="3200" baseline="30000" dirty="0">
                <a:solidFill>
                  <a:srgbClr val="292C30"/>
                </a:solidFill>
              </a:rPr>
              <a:t> a </a:t>
            </a:r>
            <a:r>
              <a:rPr lang="en-GB" sz="3200" baseline="30000" dirty="0" err="1">
                <a:solidFill>
                  <a:srgbClr val="292C30"/>
                </a:solidFill>
              </a:rPr>
              <a:t>rendere</a:t>
            </a:r>
            <a:r>
              <a:rPr lang="en-GB" sz="3200" baseline="30000" dirty="0">
                <a:solidFill>
                  <a:srgbClr val="292C30"/>
                </a:solidFill>
              </a:rPr>
              <a:t> </a:t>
            </a:r>
            <a:r>
              <a:rPr lang="en-GB" sz="3200" baseline="30000" dirty="0" err="1">
                <a:solidFill>
                  <a:srgbClr val="292C30"/>
                </a:solidFill>
              </a:rPr>
              <a:t>regole</a:t>
            </a:r>
            <a:r>
              <a:rPr lang="en-GB" sz="3200" baseline="30000" dirty="0">
                <a:solidFill>
                  <a:srgbClr val="292C30"/>
                </a:solidFill>
              </a:rPr>
              <a:t> le </a:t>
            </a:r>
            <a:r>
              <a:rPr lang="en-GB" sz="3200" baseline="30000" dirty="0" err="1">
                <a:solidFill>
                  <a:srgbClr val="292C30"/>
                </a:solidFill>
              </a:rPr>
              <a:t>eccezioni</a:t>
            </a:r>
            <a:r>
              <a:rPr lang="en-GB" sz="3200" baseline="30000" dirty="0">
                <a:solidFill>
                  <a:srgbClr val="292C30"/>
                </a:solidFill>
              </a:rPr>
              <a:t> </a:t>
            </a:r>
            <a:r>
              <a:rPr lang="en-GB" sz="3200" baseline="30000" dirty="0" err="1">
                <a:solidFill>
                  <a:srgbClr val="292C30"/>
                </a:solidFill>
              </a:rPr>
              <a:t>che</a:t>
            </a:r>
            <a:r>
              <a:rPr lang="en-GB" sz="3200" baseline="30000" dirty="0">
                <a:solidFill>
                  <a:srgbClr val="292C30"/>
                </a:solidFill>
              </a:rPr>
              <a:t> </a:t>
            </a:r>
            <a:r>
              <a:rPr lang="en-GB" sz="3200" baseline="30000" dirty="0" err="1">
                <a:solidFill>
                  <a:srgbClr val="292C30"/>
                </a:solidFill>
              </a:rPr>
              <a:t>cambiano</a:t>
            </a:r>
            <a:r>
              <a:rPr lang="en-GB" sz="3200" baseline="30000" dirty="0">
                <a:solidFill>
                  <a:srgbClr val="292C30"/>
                </a:solidFill>
              </a:rPr>
              <a:t> la vita di </a:t>
            </a:r>
            <a:r>
              <a:rPr lang="en-GB" sz="3200" baseline="30000" dirty="0" err="1">
                <a:solidFill>
                  <a:srgbClr val="292C30"/>
                </a:solidFill>
              </a:rPr>
              <a:t>migliaia</a:t>
            </a:r>
            <a:r>
              <a:rPr lang="en-GB" sz="3200" baseline="30000" dirty="0">
                <a:solidFill>
                  <a:srgbClr val="292C30"/>
                </a:solidFill>
              </a:rPr>
              <a:t> di </a:t>
            </a:r>
            <a:r>
              <a:rPr lang="en-GB" sz="3200" baseline="30000" dirty="0" err="1">
                <a:solidFill>
                  <a:srgbClr val="292C30"/>
                </a:solidFill>
              </a:rPr>
              <a:t>persone</a:t>
            </a:r>
            <a:r>
              <a:rPr lang="en-GB" sz="3200" baseline="30000" dirty="0">
                <a:solidFill>
                  <a:srgbClr val="292C30"/>
                </a:solidFill>
              </a:rPr>
              <a:t>»</a:t>
            </a:r>
          </a:p>
          <a:p>
            <a:pPr>
              <a:lnSpc>
                <a:spcPct val="100000"/>
              </a:lnSpc>
            </a:pPr>
            <a:r>
              <a:rPr lang="en-GB" sz="2800" baseline="30000" dirty="0" err="1">
                <a:solidFill>
                  <a:srgbClr val="292C30"/>
                </a:solidFill>
              </a:rPr>
              <a:t>Schorr</a:t>
            </a:r>
            <a:r>
              <a:rPr lang="en-GB" sz="2800" baseline="30000" dirty="0">
                <a:solidFill>
                  <a:srgbClr val="292C30"/>
                </a:solidFill>
              </a:rPr>
              <a:t> (1997, p. xiii)</a:t>
            </a:r>
            <a:endParaRPr lang="en-GB" sz="2800" dirty="0">
              <a:solidFill>
                <a:srgbClr val="292C30"/>
              </a:solidFill>
            </a:endParaRPr>
          </a:p>
        </p:txBody>
      </p:sp>
      <p:sp>
        <p:nvSpPr>
          <p:cNvPr id="19" name="Shape 159"/>
          <p:cNvSpPr/>
          <p:nvPr/>
        </p:nvSpPr>
        <p:spPr>
          <a:xfrm>
            <a:off x="9226055" y="2305972"/>
            <a:ext cx="3513110" cy="238449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457200">
              <a:lnSpc>
                <a:spcPct val="100000"/>
              </a:lnSpc>
              <a:defRPr>
                <a:solidFill>
                  <a:srgbClr val="000000"/>
                </a:solidFill>
              </a:defRPr>
            </a:pPr>
            <a:r>
              <a:rPr lang="it-IT" sz="2800" dirty="0" smtClean="0">
                <a:solidFill>
                  <a:srgbClr val="DE6A10"/>
                </a:solidFill>
              </a:rPr>
              <a:t>Quale </a:t>
            </a:r>
            <a:r>
              <a:rPr lang="it-IT" sz="2800" dirty="0" err="1">
                <a:solidFill>
                  <a:srgbClr val="DE6A10"/>
                </a:solidFill>
              </a:rPr>
              <a:t>r</a:t>
            </a:r>
            <a:r>
              <a:rPr sz="2800" dirty="0">
                <a:solidFill>
                  <a:srgbClr val="DE6A10"/>
                </a:solidFill>
              </a:rPr>
              <a:t>icerca </a:t>
            </a:r>
            <a:r>
              <a:rPr lang="it-IT" sz="2800" dirty="0">
                <a:solidFill>
                  <a:srgbClr val="DE6A10"/>
                </a:solidFill>
              </a:rPr>
              <a:t>può produrre risultati trasferibili? A quali condizioni?</a:t>
            </a:r>
          </a:p>
        </p:txBody>
      </p:sp>
    </p:spTree>
    <p:extLst>
      <p:ext uri="{BB962C8B-B14F-4D97-AF65-F5344CB8AC3E}">
        <p14:creationId xmlns:p14="http://schemas.microsoft.com/office/powerpoint/2010/main" val="1665435807"/>
      </p:ext>
    </p:extLst>
  </p:cSld>
  <p:clrMapOvr>
    <a:masterClrMapping/>
  </p:clrMapOvr>
  <p:transition xmlns:p14="http://schemas.microsoft.com/office/powerpoint/2010/main" spd="med" advTm="206"/>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75B638F-B195-4C13-8DB0-71D41F79595F}"/>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 xmlns:a16="http://schemas.microsoft.com/office/drawing/2014/main" id="{3494ADB2-6652-4B32-9C78-760239251065}"/>
              </a:ext>
            </a:extLst>
          </p:cNvPr>
          <p:cNvPicPr>
            <a:picLocks noGrp="1" noChangeAspect="1"/>
          </p:cNvPicPr>
          <p:nvPr>
            <p:ph idx="1"/>
          </p:nvPr>
        </p:nvPicPr>
        <p:blipFill>
          <a:blip r:embed="rId2"/>
          <a:stretch>
            <a:fillRect/>
          </a:stretch>
        </p:blipFill>
        <p:spPr>
          <a:xfrm>
            <a:off x="2151062" y="2596444"/>
            <a:ext cx="8702676" cy="6188570"/>
          </a:xfrm>
          <a:prstGeom prst="rect">
            <a:avLst/>
          </a:prstGeom>
        </p:spPr>
      </p:pic>
      <p:pic>
        <p:nvPicPr>
          <p:cNvPr id="5" name="Immagine 4">
            <a:extLst>
              <a:ext uri="{FF2B5EF4-FFF2-40B4-BE49-F238E27FC236}">
                <a16:creationId xmlns="" xmlns:a16="http://schemas.microsoft.com/office/drawing/2014/main" id="{86091F0C-6D60-41AE-BB1D-414AF135912D}"/>
              </a:ext>
            </a:extLst>
          </p:cNvPr>
          <p:cNvPicPr>
            <a:picLocks noChangeAspect="1"/>
          </p:cNvPicPr>
          <p:nvPr/>
        </p:nvPicPr>
        <p:blipFill>
          <a:blip r:embed="rId2"/>
          <a:stretch>
            <a:fillRect/>
          </a:stretch>
        </p:blipFill>
        <p:spPr>
          <a:xfrm>
            <a:off x="150952" y="289734"/>
            <a:ext cx="12707880" cy="9036715"/>
          </a:xfrm>
          <a:prstGeom prst="rect">
            <a:avLst/>
          </a:prstGeom>
        </p:spPr>
      </p:pic>
    </p:spTree>
    <p:extLst>
      <p:ext uri="{BB962C8B-B14F-4D97-AF65-F5344CB8AC3E}">
        <p14:creationId xmlns:p14="http://schemas.microsoft.com/office/powerpoint/2010/main" val="3837245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 xmlns:a16="http://schemas.microsoft.com/office/drawing/2014/main" xmlns:lc="http://schemas.openxmlformats.org/drawingml/2006/lockedCanvas" id="{F19CD9A3-14F2-44D2-A587-7CF5960FD8E8}"/>
              </a:ext>
            </a:extLst>
          </p:cNvPr>
          <p:cNvPicPr>
            <a:picLocks noGrp="1"/>
          </p:cNvPicPr>
          <p:nvPr>
            <p:ph sz="half" idx="1"/>
          </p:nvPr>
        </p:nvPicPr>
        <p:blipFill rotWithShape="1">
          <a:blip r:embed="rId2"/>
          <a:srcRect/>
          <a:stretch/>
        </p:blipFill>
        <p:spPr>
          <a:xfrm>
            <a:off x="357188" y="444500"/>
            <a:ext cx="5837237" cy="8118475"/>
          </a:xfrm>
          <a:prstGeom prst="rect">
            <a:avLst/>
          </a:prstGeom>
        </p:spPr>
      </p:pic>
      <p:sp>
        <p:nvSpPr>
          <p:cNvPr id="8" name="Titolo 1"/>
          <p:cNvSpPr>
            <a:spLocks noGrp="1"/>
          </p:cNvSpPr>
          <p:nvPr>
            <p:ph sz="half" idx="2"/>
          </p:nvPr>
        </p:nvSpPr>
        <p:spPr>
          <a:xfrm>
            <a:off x="6592400" y="968854"/>
            <a:ext cx="5834274" cy="6759151"/>
          </a:xfrm>
        </p:spPr>
        <p:txBody>
          <a:bodyPr>
            <a:normAutofit/>
          </a:bodyPr>
          <a:lstStyle/>
          <a:p>
            <a:pPr marL="0" indent="0">
              <a:buNone/>
            </a:pPr>
            <a:r>
              <a:rPr lang="en-GB" sz="4400" dirty="0" smtClean="0"/>
              <a:t>Come </a:t>
            </a:r>
            <a:r>
              <a:rPr lang="en-GB" sz="4400" dirty="0" err="1" smtClean="0"/>
              <a:t>diventano</a:t>
            </a:r>
            <a:r>
              <a:rPr lang="en-GB" sz="4400" dirty="0" smtClean="0"/>
              <a:t> </a:t>
            </a:r>
            <a:r>
              <a:rPr lang="en-GB" sz="4400" dirty="0" err="1" smtClean="0"/>
              <a:t>umani</a:t>
            </a:r>
            <a:r>
              <a:rPr lang="en-GB" sz="4400" dirty="0" smtClean="0"/>
              <a:t> </a:t>
            </a:r>
            <a:r>
              <a:rPr lang="en-GB" sz="4400" dirty="0" err="1" smtClean="0"/>
              <a:t>gli</a:t>
            </a:r>
            <a:r>
              <a:rPr lang="en-GB" sz="4400" dirty="0" smtClean="0"/>
              <a:t> </a:t>
            </a:r>
            <a:r>
              <a:rPr lang="en-GB" sz="4400" dirty="0" err="1" smtClean="0"/>
              <a:t>essere</a:t>
            </a:r>
            <a:r>
              <a:rPr lang="en-GB" sz="4400" dirty="0" smtClean="0"/>
              <a:t> </a:t>
            </a:r>
            <a:r>
              <a:rPr lang="en-GB" sz="4400" dirty="0" err="1" smtClean="0"/>
              <a:t>umani</a:t>
            </a:r>
            <a:r>
              <a:rPr lang="en-GB" sz="4400" dirty="0" smtClean="0"/>
              <a:t>?</a:t>
            </a:r>
            <a:endParaRPr lang="en-GB" sz="4400" dirty="0"/>
          </a:p>
        </p:txBody>
      </p:sp>
    </p:spTree>
    <p:extLst>
      <p:ext uri="{BB962C8B-B14F-4D97-AF65-F5344CB8AC3E}">
        <p14:creationId xmlns:p14="http://schemas.microsoft.com/office/powerpoint/2010/main" val="343336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01047" y="919165"/>
            <a:ext cx="11099792" cy="5956927"/>
          </a:xfrm>
        </p:spPr>
        <p:txBody>
          <a:bodyPr>
            <a:normAutofit fontScale="90000"/>
          </a:bodyPr>
          <a:lstStyle/>
          <a:p>
            <a:r>
              <a:rPr lang="en-GB" sz="4400" dirty="0" smtClean="0"/>
              <a:t/>
            </a:r>
            <a:br>
              <a:rPr lang="en-GB" sz="4400" dirty="0" smtClean="0"/>
            </a:br>
            <a:r>
              <a:rPr lang="en-GB" sz="4400" dirty="0"/>
              <a:t/>
            </a:r>
            <a:br>
              <a:rPr lang="en-GB" sz="4400" dirty="0"/>
            </a:br>
            <a:r>
              <a:rPr lang="en-GB" sz="4400" dirty="0" smtClean="0"/>
              <a:t/>
            </a:r>
            <a:br>
              <a:rPr lang="en-GB" sz="4400" dirty="0" smtClean="0"/>
            </a:br>
            <a:r>
              <a:rPr lang="en-GB" sz="4400" dirty="0"/>
              <a:t/>
            </a:r>
            <a:br>
              <a:rPr lang="en-GB" sz="4400" dirty="0"/>
            </a:br>
            <a:r>
              <a:rPr lang="it-IT" sz="4400" i="1" dirty="0" err="1" smtClean="0">
                <a:solidFill>
                  <a:schemeClr val="tx2">
                    <a:lumMod val="10000"/>
                  </a:schemeClr>
                </a:solidFill>
              </a:rPr>
              <a:t>Early</a:t>
            </a:r>
            <a:r>
              <a:rPr lang="it-IT" sz="4400" i="1" dirty="0" smtClean="0">
                <a:solidFill>
                  <a:schemeClr val="tx2">
                    <a:lumMod val="10000"/>
                  </a:schemeClr>
                </a:solidFill>
              </a:rPr>
              <a:t> </a:t>
            </a:r>
            <a:r>
              <a:rPr lang="it-IT" sz="4400" i="1" dirty="0" err="1">
                <a:solidFill>
                  <a:schemeClr val="tx2">
                    <a:lumMod val="10000"/>
                  </a:schemeClr>
                </a:solidFill>
              </a:rPr>
              <a:t>childhood</a:t>
            </a:r>
            <a:r>
              <a:rPr lang="it-IT" sz="4400" i="1" dirty="0">
                <a:solidFill>
                  <a:schemeClr val="tx2">
                    <a:lumMod val="10000"/>
                  </a:schemeClr>
                </a:solidFill>
              </a:rPr>
              <a:t> </a:t>
            </a:r>
            <a:r>
              <a:rPr lang="it-IT" sz="4400" i="1" dirty="0" err="1">
                <a:solidFill>
                  <a:schemeClr val="tx2">
                    <a:lumMod val="10000"/>
                  </a:schemeClr>
                </a:solidFill>
              </a:rPr>
              <a:t>development</a:t>
            </a:r>
            <a:r>
              <a:rPr lang="it-IT" sz="4400" dirty="0">
                <a:solidFill>
                  <a:schemeClr val="tx2">
                    <a:lumMod val="10000"/>
                  </a:schemeClr>
                </a:solidFill>
              </a:rPr>
              <a:t> (</a:t>
            </a:r>
            <a:r>
              <a:rPr lang="it-IT" sz="4400" i="1" dirty="0" err="1">
                <a:solidFill>
                  <a:schemeClr val="tx2">
                    <a:lumMod val="10000"/>
                  </a:schemeClr>
                </a:solidFill>
              </a:rPr>
              <a:t>ecd</a:t>
            </a:r>
            <a:r>
              <a:rPr lang="it-IT" sz="4400" dirty="0">
                <a:solidFill>
                  <a:schemeClr val="tx2">
                    <a:lumMod val="10000"/>
                  </a:schemeClr>
                </a:solidFill>
              </a:rPr>
              <a:t>) = </a:t>
            </a:r>
            <a:r>
              <a:rPr lang="it-IT" sz="4400" dirty="0" smtClean="0">
                <a:solidFill>
                  <a:schemeClr val="tx2">
                    <a:lumMod val="10000"/>
                  </a:schemeClr>
                </a:solidFill>
              </a:rPr>
              <a:t> </a:t>
            </a:r>
            <a:r>
              <a:rPr lang="it-IT" sz="4400" dirty="0">
                <a:solidFill>
                  <a:schemeClr val="tx2">
                    <a:lumMod val="10000"/>
                  </a:schemeClr>
                </a:solidFill>
              </a:rPr>
              <a:t>periodo </a:t>
            </a:r>
            <a:r>
              <a:rPr lang="it-IT" sz="4400" dirty="0" smtClean="0">
                <a:solidFill>
                  <a:schemeClr val="tx2">
                    <a:lumMod val="10000"/>
                  </a:schemeClr>
                </a:solidFill>
              </a:rPr>
              <a:t>che</a:t>
            </a:r>
            <a:br>
              <a:rPr lang="it-IT" sz="4400" dirty="0" smtClean="0">
                <a:solidFill>
                  <a:schemeClr val="tx2">
                    <a:lumMod val="10000"/>
                  </a:schemeClr>
                </a:solidFill>
              </a:rPr>
            </a:br>
            <a:r>
              <a:rPr lang="it-IT" sz="4400" dirty="0" smtClean="0">
                <a:solidFill>
                  <a:schemeClr val="tx2">
                    <a:lumMod val="10000"/>
                  </a:schemeClr>
                </a:solidFill>
              </a:rPr>
              <a:t>va </a:t>
            </a:r>
            <a:r>
              <a:rPr lang="it-IT" sz="4400" dirty="0">
                <a:solidFill>
                  <a:schemeClr val="tx2">
                    <a:lumMod val="10000"/>
                  </a:schemeClr>
                </a:solidFill>
              </a:rPr>
              <a:t>dalla gravidanza agli 8 anni </a:t>
            </a:r>
            <a:r>
              <a:rPr lang="it-IT" sz="4400" dirty="0" smtClean="0">
                <a:solidFill>
                  <a:schemeClr val="tx2">
                    <a:lumMod val="10000"/>
                  </a:schemeClr>
                </a:solidFill>
              </a:rPr>
              <a:t>circa, che </a:t>
            </a:r>
            <a:r>
              <a:rPr lang="it-IT" sz="4400" dirty="0">
                <a:solidFill>
                  <a:schemeClr val="tx2">
                    <a:lumMod val="10000"/>
                  </a:schemeClr>
                </a:solidFill>
              </a:rPr>
              <a:t>concerne l’area cognitiva, socio-emozionale, del linguaggio e della salute fisica. </a:t>
            </a:r>
            <a:br>
              <a:rPr lang="it-IT" sz="4400" dirty="0">
                <a:solidFill>
                  <a:schemeClr val="tx2">
                    <a:lumMod val="10000"/>
                  </a:schemeClr>
                </a:solidFill>
              </a:rPr>
            </a:br>
            <a:r>
              <a:rPr lang="it-IT" sz="4400" dirty="0" smtClean="0">
                <a:solidFill>
                  <a:schemeClr val="tx2">
                    <a:lumMod val="10000"/>
                  </a:schemeClr>
                </a:solidFill>
              </a:rPr>
              <a:t>Lo sviluppo fisico, </a:t>
            </a:r>
            <a:r>
              <a:rPr lang="it-IT" sz="4400" dirty="0">
                <a:solidFill>
                  <a:schemeClr val="tx2">
                    <a:lumMod val="10000"/>
                  </a:schemeClr>
                </a:solidFill>
              </a:rPr>
              <a:t>neurologico e </a:t>
            </a:r>
            <a:r>
              <a:rPr lang="it-IT" sz="4400" dirty="0" smtClean="0">
                <a:solidFill>
                  <a:schemeClr val="tx2">
                    <a:lumMod val="10000"/>
                  </a:schemeClr>
                </a:solidFill>
              </a:rPr>
              <a:t>psicologico </a:t>
            </a:r>
            <a:r>
              <a:rPr lang="it-IT" sz="4400" dirty="0">
                <a:solidFill>
                  <a:schemeClr val="tx2">
                    <a:lumMod val="10000"/>
                  </a:schemeClr>
                </a:solidFill>
              </a:rPr>
              <a:t>del bambino non è automatico, ma avviene in risposta a stimoli sociali e interpersonali. </a:t>
            </a:r>
            <a:r>
              <a:rPr lang="it-IT" sz="4400" dirty="0" smtClean="0">
                <a:solidFill>
                  <a:schemeClr val="tx2">
                    <a:lumMod val="10000"/>
                  </a:schemeClr>
                </a:solidFill>
              </a:rPr>
              <a:t/>
            </a:r>
            <a:br>
              <a:rPr lang="it-IT" sz="4400" dirty="0" smtClean="0">
                <a:solidFill>
                  <a:schemeClr val="tx2">
                    <a:lumMod val="10000"/>
                  </a:schemeClr>
                </a:solidFill>
              </a:rPr>
            </a:br>
            <a:r>
              <a:rPr lang="it-IT" sz="4400" dirty="0" smtClean="0">
                <a:solidFill>
                  <a:schemeClr val="tx2">
                    <a:lumMod val="10000"/>
                  </a:schemeClr>
                </a:solidFill>
              </a:rPr>
              <a:t>L’</a:t>
            </a:r>
            <a:r>
              <a:rPr lang="it-IT" sz="4400" i="1" dirty="0" err="1" smtClean="0">
                <a:solidFill>
                  <a:schemeClr val="tx2">
                    <a:lumMod val="10000"/>
                  </a:schemeClr>
                </a:solidFill>
              </a:rPr>
              <a:t>ecd</a:t>
            </a:r>
            <a:r>
              <a:rPr lang="it-IT" sz="4400" dirty="0" smtClean="0">
                <a:solidFill>
                  <a:schemeClr val="tx2">
                    <a:lumMod val="10000"/>
                  </a:schemeClr>
                </a:solidFill>
              </a:rPr>
              <a:t> </a:t>
            </a:r>
            <a:r>
              <a:rPr lang="it-IT" sz="4400" dirty="0">
                <a:solidFill>
                  <a:schemeClr val="tx2">
                    <a:lumMod val="10000"/>
                  </a:schemeClr>
                </a:solidFill>
              </a:rPr>
              <a:t>è il trampolino di lancio dell’intera </a:t>
            </a:r>
            <a:r>
              <a:rPr lang="it-IT" sz="4400" dirty="0" smtClean="0">
                <a:solidFill>
                  <a:schemeClr val="tx2">
                    <a:lumMod val="10000"/>
                  </a:schemeClr>
                </a:solidFill>
              </a:rPr>
              <a:t>vita: sostanziale </a:t>
            </a:r>
            <a:r>
              <a:rPr lang="it-IT" sz="4400" dirty="0">
                <a:solidFill>
                  <a:schemeClr val="tx2">
                    <a:lumMod val="10000"/>
                  </a:schemeClr>
                </a:solidFill>
              </a:rPr>
              <a:t>influenza sulle basi dell’apprendimento, del successo scolastico, della partecipazione economica, della cittadinanza sociale e della </a:t>
            </a:r>
            <a:r>
              <a:rPr lang="it-IT" sz="4400" dirty="0" smtClean="0">
                <a:solidFill>
                  <a:schemeClr val="tx2">
                    <a:lumMod val="10000"/>
                  </a:schemeClr>
                </a:solidFill>
              </a:rPr>
              <a:t>salute</a:t>
            </a:r>
            <a:endParaRPr lang="en-GB" sz="4400" dirty="0"/>
          </a:p>
        </p:txBody>
      </p:sp>
      <p:pic>
        <p:nvPicPr>
          <p:cNvPr id="3" name="Immagine 2" descr="BambinoFumet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1964" y="518075"/>
            <a:ext cx="2255892" cy="3649262"/>
          </a:xfrm>
          <a:prstGeom prst="rect">
            <a:avLst/>
          </a:prstGeom>
        </p:spPr>
      </p:pic>
    </p:spTree>
    <p:extLst>
      <p:ext uri="{BB962C8B-B14F-4D97-AF65-F5344CB8AC3E}">
        <p14:creationId xmlns:p14="http://schemas.microsoft.com/office/powerpoint/2010/main" val="303603231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2|0.2|0.2|0.2|0.2|0.2|0.2|0.2"/>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FFFFFF"/>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ndara"/>
        <a:ea typeface="Candara"/>
        <a:cs typeface="Candara"/>
      </a:majorFont>
      <a:minorFont>
        <a:latin typeface="Candara"/>
        <a:ea typeface="Candara"/>
        <a:cs typeface="Candar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1" hangingPunct="0">
          <a:lnSpc>
            <a:spcPts val="2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Canda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ndara"/>
        <a:ea typeface="Candara"/>
        <a:cs typeface="Candara"/>
      </a:majorFont>
      <a:minorFont>
        <a:latin typeface="Candara"/>
        <a:ea typeface="Candara"/>
        <a:cs typeface="Candar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1" hangingPunct="0">
          <a:lnSpc>
            <a:spcPts val="2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Canda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5669</TotalTime>
  <Words>4389</Words>
  <Application>Microsoft Macintosh PowerPoint</Application>
  <PresentationFormat>Personalizzato</PresentationFormat>
  <Paragraphs>393</Paragraphs>
  <Slides>57</Slides>
  <Notes>7</Notes>
  <HiddenSlides>0</HiddenSlides>
  <MMClips>1</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57</vt:i4>
      </vt:variant>
    </vt:vector>
  </HeadingPairs>
  <TitlesOfParts>
    <vt:vector size="59" baseType="lpstr">
      <vt:lpstr>White</vt:lpstr>
      <vt:lpstr>Documento</vt:lpstr>
      <vt:lpstr>Presentazione di PowerPoint</vt:lpstr>
      <vt:lpstr>Presentazione di PowerPoint</vt:lpstr>
      <vt:lpstr>La vulnerabiltà familiare come spazio di speciale opportunità per mettere in campo interventi orientati alla prevenzione politiche comprensive, integrate e multidimensionali basate: sull’approccio dei diritti (CRC 1989); sull’effettivo equilibrio tra servizi universali e mirati: attenzione specifica sia all’intervento precoce e ampio che ai gruppi di adulti e bambini vulnerabil; sull’effettivo coinvolgimento degli stakeholders (inclusi i bambini); sull’evidence-based approach al policy making; sull’integrazione degli interventi di family and parenting support con quelli di protezione e cura dei bambini: grande investimento sulle competenze genitoriali </vt:lpstr>
      <vt:lpstr>Presentazione di PowerPoint</vt:lpstr>
      <vt:lpstr>Metodo di lavoro</vt:lpstr>
      <vt:lpstr>Presentazione di PowerPoint</vt:lpstr>
      <vt:lpstr>Presentazione di PowerPoint</vt:lpstr>
      <vt:lpstr>Presentazione di PowerPoint</vt:lpstr>
      <vt:lpstr>    Early childhood development (ecd) =  periodo che va dalla gravidanza agli 8 anni circa, che concerne l’area cognitiva, socio-emozionale, del linguaggio e della salute fisica.  Lo sviluppo fisico, neurologico e psicologico del bambino non è automatico, ma avviene in risposta a stimoli sociali e interpersonali.  L’ecd è il trampolino di lancio dell’intera vita: sostanziale influenza sulle basi dell’apprendimento, del successo scolastico, della partecipazione economica, della cittadinanza sociale e della salute</vt:lpstr>
      <vt:lpstr>Presentazione di PowerPoint</vt:lpstr>
      <vt:lpstr>Ricerche neuroscientifiche sulla plasticità cerebrale</vt:lpstr>
      <vt:lpstr>Ricerche neuroscientifiche, stress e resilienza</vt:lpstr>
      <vt:lpstr>Ereditarietà genetica? !? Vincere la “lotteria genetica” (Belsky D.W. et al., 2016) è un buon punto di partenza?  Quale rapporto tra nature e nurture (Bronfenbrenner, Ceci, 1994) … rispetto a variabili specifiche es. il rendimento scolastico dei figli?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Abbiamo grandi responsabilità perchè abbiamo grandi possibilità  Mobilitare il potenziale educativo delle famiglie e delle comunità per prevenire la vulnerabilità è un’azione di giustizia sociale, necessariamente mutidimensionale</vt:lpstr>
      <vt:lpstr>Alcune nozioni da chiarire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EM… arrivare al noi</vt:lpstr>
      <vt:lpstr>Presentazione di PowerPoint</vt:lpstr>
      <vt:lpstr>Presentazione di PowerPoint</vt:lpstr>
      <vt:lpstr>Presentazione di PowerPoint</vt:lpstr>
      <vt:lpstr>Presentazione di PowerPoint</vt:lpstr>
      <vt:lpstr>Il percorso della valutazione il conoscere dell'analisi e il trasformare della progettazione fanno parte di uno stesso processo circolare: è attraverso l’analisi che la f. acquisisce consapevolezza di sé e del bisogno di disporre di un progetto d’azione ed è nell’azione che sia la f. che i professionisti acquisiscono nuovi e continui elementi informativi sulla f. stessa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 - 2018-2019, P.I.P.P.I. 7 - 21.12.2017 Linee di Indirizzo Nazionali sull’Intervento  con Bambini e Famiglie in situazione di vulnerabilità - D.lgs. n. 147 del 2017:  l’Italia ha per la prima volta nella sua  storia ha una legge sulla povertà   Il Reddito di inclusione (REI) – misura unica nazionale di contrasto alla povertà – è pienamente operativo dal 1°.12.2017. Decine di migliaia di nuclei familiari vanno aggiungendosi ogni mese a coloro che nel corso del 2017 hanno richiesto il Sostegno per l’inclusione attiva (SIA), misura «ponte» che si sovrapporrà per quasi tutto il 2018 al REI.  A partire dal 1° luglio, il REI diventerà pienamente universale e gli unici requisiti che ne limiteranno l’accesso  saranno di natura economica – l’assenza cioè di adeguate risorse reddituali e patrimoniali.  Si stima che nel corso del 2018 i nuclei familiari beneficiari del REI (e del SIA) potranno crescere fino a 700 mila per quasi 2,5 milioni di persone.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SARA SERBATI</dc:creator>
  <cp:lastModifiedBy>Paola Milani</cp:lastModifiedBy>
  <cp:revision>278</cp:revision>
  <dcterms:modified xsi:type="dcterms:W3CDTF">2018-11-05T07:09:20Z</dcterms:modified>
</cp:coreProperties>
</file>