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 id="2147483778" r:id="rId3"/>
    <p:sldMasterId id="2147483783" r:id="rId4"/>
  </p:sldMasterIdLst>
  <p:notesMasterIdLst>
    <p:notesMasterId r:id="rId60"/>
  </p:notesMasterIdLst>
  <p:handoutMasterIdLst>
    <p:handoutMasterId r:id="rId61"/>
  </p:handoutMasterIdLst>
  <p:sldIdLst>
    <p:sldId id="366" r:id="rId5"/>
    <p:sldId id="395" r:id="rId6"/>
    <p:sldId id="345" r:id="rId7"/>
    <p:sldId id="435" r:id="rId8"/>
    <p:sldId id="370" r:id="rId9"/>
    <p:sldId id="410" r:id="rId10"/>
    <p:sldId id="411" r:id="rId11"/>
    <p:sldId id="425" r:id="rId12"/>
    <p:sldId id="412" r:id="rId13"/>
    <p:sldId id="413" r:id="rId14"/>
    <p:sldId id="433" r:id="rId15"/>
    <p:sldId id="415" r:id="rId16"/>
    <p:sldId id="416" r:id="rId17"/>
    <p:sldId id="394" r:id="rId18"/>
    <p:sldId id="397" r:id="rId19"/>
    <p:sldId id="444" r:id="rId20"/>
    <p:sldId id="446" r:id="rId21"/>
    <p:sldId id="419" r:id="rId22"/>
    <p:sldId id="421" r:id="rId23"/>
    <p:sldId id="423" r:id="rId24"/>
    <p:sldId id="422" r:id="rId25"/>
    <p:sldId id="424" r:id="rId26"/>
    <p:sldId id="439" r:id="rId27"/>
    <p:sldId id="418" r:id="rId28"/>
    <p:sldId id="310" r:id="rId29"/>
    <p:sldId id="314" r:id="rId30"/>
    <p:sldId id="312" r:id="rId31"/>
    <p:sldId id="320" r:id="rId32"/>
    <p:sldId id="398" r:id="rId33"/>
    <p:sldId id="443" r:id="rId34"/>
    <p:sldId id="442" r:id="rId35"/>
    <p:sldId id="401" r:id="rId36"/>
    <p:sldId id="426" r:id="rId37"/>
    <p:sldId id="355" r:id="rId38"/>
    <p:sldId id="356" r:id="rId39"/>
    <p:sldId id="434" r:id="rId40"/>
    <p:sldId id="303" r:id="rId41"/>
    <p:sldId id="431" r:id="rId42"/>
    <p:sldId id="445" r:id="rId43"/>
    <p:sldId id="430" r:id="rId44"/>
    <p:sldId id="383" r:id="rId45"/>
    <p:sldId id="391" r:id="rId46"/>
    <p:sldId id="392" r:id="rId47"/>
    <p:sldId id="403" r:id="rId48"/>
    <p:sldId id="402" r:id="rId49"/>
    <p:sldId id="405" r:id="rId50"/>
    <p:sldId id="384" r:id="rId51"/>
    <p:sldId id="385" r:id="rId52"/>
    <p:sldId id="436" r:id="rId53"/>
    <p:sldId id="437" r:id="rId54"/>
    <p:sldId id="305" r:id="rId55"/>
    <p:sldId id="377" r:id="rId56"/>
    <p:sldId id="379" r:id="rId57"/>
    <p:sldId id="381" r:id="rId58"/>
    <p:sldId id="329" r:id="rId59"/>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SER Henk (EMPL)" initials="HVR" lastIdx="2" clrIdx="0">
    <p:extLst>
      <p:ext uri="{19B8F6BF-5375-455C-9EA6-DF929625EA0E}">
        <p15:presenceInfo xmlns:p15="http://schemas.microsoft.com/office/powerpoint/2012/main" userId="VISSER Henk (EMPL)" providerId="None"/>
      </p:ext>
    </p:extLst>
  </p:cmAuthor>
  <p:cmAuthor id="2" name="VIVARELLI UGUCCIONI Tosca (EMPL)" initials="VUT(" lastIdx="0" clrIdx="1">
    <p:extLst>
      <p:ext uri="{19B8F6BF-5375-455C-9EA6-DF929625EA0E}">
        <p15:presenceInfo xmlns:p15="http://schemas.microsoft.com/office/powerpoint/2012/main" userId="VIVARELLI UGUCCIONI Tosca (EMP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808080"/>
    <a:srgbClr val="99CCFF"/>
    <a:srgbClr val="BDDEFF"/>
    <a:srgbClr val="3166CF"/>
    <a:srgbClr val="2D5EC1"/>
    <a:srgbClr val="FFD624"/>
    <a:srgbClr val="3E6FD2"/>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56693" autoAdjust="0"/>
  </p:normalViewPr>
  <p:slideViewPr>
    <p:cSldViewPr>
      <p:cViewPr varScale="1">
        <p:scale>
          <a:sx n="39" d="100"/>
          <a:sy n="39" d="100"/>
        </p:scale>
        <p:origin x="1380" y="20"/>
      </p:cViewPr>
      <p:guideLst>
        <p:guide orient="horz" pos="2160"/>
        <p:guide pos="2880"/>
      </p:guideLst>
    </p:cSldViewPr>
  </p:slideViewPr>
  <p:outlineViewPr>
    <p:cViewPr>
      <p:scale>
        <a:sx n="33" d="100"/>
        <a:sy n="33" d="100"/>
      </p:scale>
      <p:origin x="0" y="-491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840" y="2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BE"/>
              <a:t>Total participation</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BDA-4B44-93E3-B361A508B2B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BDA-4B44-93E3-B361A508B2B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BDA-4B44-93E3-B361A508B2B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BDA-4B44-93E3-B361A508B2B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BDA-4B44-93E3-B361A508B2B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BDA-4B44-93E3-B361A508B2B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BDA-4B44-93E3-B361A508B2B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BDA-4B44-93E3-B361A508B2B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BDA-4B44-93E3-B361A508B2B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BDA-4B44-93E3-B361A508B2B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0BDA-4B44-93E3-B361A508B2BE}"/>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0BDA-4B44-93E3-B361A508B2BE}"/>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0BDA-4B44-93E3-B361A508B2BE}"/>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0BDA-4B44-93E3-B361A508B2BE}"/>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0BDA-4B44-93E3-B361A508B2BE}"/>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0BDA-4B44-93E3-B361A508B2BE}"/>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0BDA-4B44-93E3-B361A508B2BE}"/>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0BDA-4B44-93E3-B361A508B2BE}"/>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0BDA-4B44-93E3-B361A508B2BE}"/>
              </c:ext>
            </c:extLst>
          </c:dPt>
          <c:dPt>
            <c:idx val="19"/>
            <c:bubble3D val="0"/>
            <c:spPr>
              <a:solidFill>
                <a:schemeClr val="accent2">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0BDA-4B44-93E3-B361A508B2BE}"/>
              </c:ext>
            </c:extLst>
          </c:dPt>
          <c:dPt>
            <c:idx val="2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0BDA-4B44-93E3-B361A508B2BE}"/>
              </c:ext>
            </c:extLst>
          </c:dPt>
          <c:dPt>
            <c:idx val="21"/>
            <c:bubble3D val="0"/>
            <c:spPr>
              <a:solidFill>
                <a:schemeClr val="accent4">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0BDA-4B44-93E3-B361A508B2BE}"/>
              </c:ext>
            </c:extLst>
          </c:dPt>
          <c:dPt>
            <c:idx val="22"/>
            <c:bubble3D val="0"/>
            <c:spPr>
              <a:solidFill>
                <a:schemeClr val="accent5">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0BDA-4B44-93E3-B361A508B2BE}"/>
              </c:ext>
            </c:extLst>
          </c:dPt>
          <c:dPt>
            <c:idx val="23"/>
            <c:bubble3D val="0"/>
            <c:spPr>
              <a:solidFill>
                <a:schemeClr val="accent6">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F-0BDA-4B44-93E3-B361A508B2BE}"/>
              </c:ext>
            </c:extLst>
          </c:dPt>
          <c:dPt>
            <c:idx val="24"/>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1-0BDA-4B44-93E3-B361A508B2BE}"/>
              </c:ext>
            </c:extLst>
          </c:dPt>
          <c:dPt>
            <c:idx val="25"/>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3-0BDA-4B44-93E3-B361A508B2BE}"/>
              </c:ext>
            </c:extLst>
          </c:dPt>
          <c:dPt>
            <c:idx val="26"/>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5-0BDA-4B44-93E3-B361A508B2BE}"/>
              </c:ext>
            </c:extLst>
          </c:dPt>
          <c:dPt>
            <c:idx val="27"/>
            <c:bubble3D val="0"/>
            <c:spPr>
              <a:solidFill>
                <a:schemeClr val="accent4">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7-0BDA-4B44-93E3-B361A508B2BE}"/>
              </c:ext>
            </c:extLst>
          </c:dPt>
          <c:dPt>
            <c:idx val="28"/>
            <c:bubble3D val="0"/>
            <c:spPr>
              <a:solidFill>
                <a:schemeClr val="accent5">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9-0BDA-4B44-93E3-B361A508B2BE}"/>
              </c:ext>
            </c:extLst>
          </c:dPt>
          <c:dPt>
            <c:idx val="29"/>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B-0BDA-4B44-93E3-B361A508B2BE}"/>
              </c:ext>
            </c:extLst>
          </c:dPt>
          <c:dPt>
            <c:idx val="30"/>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D-0BDA-4B44-93E3-B361A508B2BE}"/>
              </c:ext>
            </c:extLst>
          </c:dPt>
          <c:dPt>
            <c:idx val="31"/>
            <c:bubble3D val="0"/>
            <c:spPr>
              <a:solidFill>
                <a:schemeClr val="accent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F-0BDA-4B44-93E3-B361A508B2BE}"/>
              </c:ext>
            </c:extLst>
          </c:dPt>
          <c:dPt>
            <c:idx val="32"/>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1-0BDA-4B44-93E3-B361A508B2BE}"/>
              </c:ext>
            </c:extLst>
          </c:dPt>
          <c:dLbls>
            <c:dLbl>
              <c:idx val="0"/>
              <c:layout>
                <c:manualLayout>
                  <c:x val="-3.9001560062403452E-3"/>
                  <c:y val="-7.331378299120245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DA-4B44-93E3-B361A508B2BE}"/>
                </c:ext>
              </c:extLst>
            </c:dLbl>
            <c:dLbl>
              <c:idx val="1"/>
              <c:layout>
                <c:manualLayout>
                  <c:x val="6.7602704108164324E-2"/>
                  <c:y val="-1.1200587455736063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DA-4B44-93E3-B361A508B2BE}"/>
                </c:ext>
              </c:extLst>
            </c:dLbl>
            <c:dLbl>
              <c:idx val="2"/>
              <c:layout>
                <c:manualLayout>
                  <c:x val="1.6900676027041081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DA-4B44-93E3-B361A508B2BE}"/>
                </c:ext>
              </c:extLst>
            </c:dLbl>
            <c:dLbl>
              <c:idx val="3"/>
              <c:layout>
                <c:manualLayout>
                  <c:x val="-3.9001560062402497E-3"/>
                  <c:y val="-5.131964809384164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DA-4B44-93E3-B361A508B2BE}"/>
                </c:ext>
              </c:extLst>
            </c:dLbl>
            <c:dLbl>
              <c:idx val="4"/>
              <c:layout>
                <c:manualLayout>
                  <c:x val="9.1003640145604879E-3"/>
                  <c:y val="-4.4802349822944254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BDA-4B44-93E3-B361A508B2BE}"/>
                </c:ext>
              </c:extLst>
            </c:dLbl>
            <c:dLbl>
              <c:idx val="5"/>
              <c:layout>
                <c:manualLayout>
                  <c:x val="0.10140405616224649"/>
                  <c:y val="1.71065493646138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BDA-4B44-93E3-B361A508B2BE}"/>
                </c:ext>
              </c:extLst>
            </c:dLbl>
            <c:dLbl>
              <c:idx val="6"/>
              <c:layout>
                <c:manualLayout>
                  <c:x val="3.9001560062402497E-3"/>
                  <c:y val="-4.4802349822944254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BDA-4B44-93E3-B361A508B2BE}"/>
                </c:ext>
              </c:extLst>
            </c:dLbl>
            <c:dLbl>
              <c:idx val="7"/>
              <c:layout>
                <c:manualLayout>
                  <c:x val="5.2002080083202373E-3"/>
                  <c:y val="-7.33137829912023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BDA-4B44-93E3-B361A508B2BE}"/>
                </c:ext>
              </c:extLst>
            </c:dLbl>
            <c:dLbl>
              <c:idx val="8"/>
              <c:layout>
                <c:manualLayout>
                  <c:x val="6.3702548101923981E-2"/>
                  <c:y val="2.688172043010743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BDA-4B44-93E3-B361A508B2BE}"/>
                </c:ext>
              </c:extLst>
            </c:dLbl>
            <c:dLbl>
              <c:idx val="9"/>
              <c:layout>
                <c:manualLayout>
                  <c:x val="5.2002080083203327E-3"/>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BDA-4B44-93E3-B361A508B2BE}"/>
                </c:ext>
              </c:extLst>
            </c:dLbl>
            <c:dLbl>
              <c:idx val="10"/>
              <c:layout>
                <c:manualLayout>
                  <c:x val="7.8003120124804995E-3"/>
                  <c:y val="2.443792766373321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0BDA-4B44-93E3-B361A508B2BE}"/>
                </c:ext>
              </c:extLst>
            </c:dLbl>
            <c:dLbl>
              <c:idx val="11"/>
              <c:layout>
                <c:manualLayout>
                  <c:x val="9.1003640145605816E-3"/>
                  <c:y val="7.33137829912023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BDA-4B44-93E3-B361A508B2BE}"/>
                </c:ext>
              </c:extLst>
            </c:dLbl>
            <c:dLbl>
              <c:idx val="12"/>
              <c:layout>
                <c:manualLayout>
                  <c:x val="7.8003120124804995E-3"/>
                  <c:y val="-7.33137829912023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0BDA-4B44-93E3-B361A508B2BE}"/>
                </c:ext>
              </c:extLst>
            </c:dLbl>
            <c:dLbl>
              <c:idx val="13"/>
              <c:layout>
                <c:manualLayout>
                  <c:x val="5.8502340093603743E-2"/>
                  <c:y val="9.775171065493646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0BDA-4B44-93E3-B361A508B2BE}"/>
                </c:ext>
              </c:extLst>
            </c:dLbl>
            <c:dLbl>
              <c:idx val="14"/>
              <c:layout>
                <c:manualLayout>
                  <c:x val="3.9001560062402497E-3"/>
                  <c:y val="2.443792766373232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0BDA-4B44-93E3-B361A508B2BE}"/>
                </c:ext>
              </c:extLst>
            </c:dLbl>
            <c:dLbl>
              <c:idx val="15"/>
              <c:layout>
                <c:manualLayout>
                  <c:x val="-1.5600624024960999E-2"/>
                  <c:y val="2.19941348973605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0BDA-4B44-93E3-B361A508B2BE}"/>
                </c:ext>
              </c:extLst>
            </c:dLbl>
            <c:dLbl>
              <c:idx val="16"/>
              <c:layout>
                <c:manualLayout>
                  <c:x val="-8.1903276131045338E-2"/>
                  <c:y val="1.4662756598240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0BDA-4B44-93E3-B361A508B2BE}"/>
                </c:ext>
              </c:extLst>
            </c:dLbl>
            <c:dLbl>
              <c:idx val="17"/>
              <c:layout>
                <c:manualLayout>
                  <c:x val="-1.6900676027041081E-2"/>
                  <c:y val="-1.7920939929177702E-1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0BDA-4B44-93E3-B361A508B2BE}"/>
                </c:ext>
              </c:extLst>
            </c:dLbl>
            <c:dLbl>
              <c:idx val="18"/>
              <c:layout>
                <c:manualLayout>
                  <c:x val="-4.7668022744536636E-17"/>
                  <c:y val="9.53079178885628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0BDA-4B44-93E3-B361A508B2BE}"/>
                </c:ext>
              </c:extLst>
            </c:dLbl>
            <c:dLbl>
              <c:idx val="19"/>
              <c:layout>
                <c:manualLayout>
                  <c:x val="6.5002600104003922E-3"/>
                  <c:y val="5.376344086021505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7-0BDA-4B44-93E3-B361A508B2BE}"/>
                </c:ext>
              </c:extLst>
            </c:dLbl>
            <c:dLbl>
              <c:idx val="20"/>
              <c:layout>
                <c:manualLayout>
                  <c:x val="-8.9703588143525748E-2"/>
                  <c:y val="4.6432062561094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9-0BDA-4B44-93E3-B361A508B2BE}"/>
                </c:ext>
              </c:extLst>
            </c:dLbl>
            <c:dLbl>
              <c:idx val="21"/>
              <c:layout>
                <c:manualLayout>
                  <c:x val="-5.9802392095683825E-2"/>
                  <c:y val="-1.4662756598240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B-0BDA-4B44-93E3-B361A508B2BE}"/>
                </c:ext>
              </c:extLst>
            </c:dLbl>
            <c:dLbl>
              <c:idx val="22"/>
              <c:layout>
                <c:manualLayout>
                  <c:x val="-3.9001560062402736E-3"/>
                  <c:y val="-2.19941348973607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D-0BDA-4B44-93E3-B361A508B2BE}"/>
                </c:ext>
              </c:extLst>
            </c:dLbl>
            <c:dLbl>
              <c:idx val="23"/>
              <c:layout>
                <c:manualLayout>
                  <c:x val="-8.9703588143525761E-2"/>
                  <c:y val="-3.17693059628544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F-0BDA-4B44-93E3-B361A508B2BE}"/>
                </c:ext>
              </c:extLst>
            </c:dLbl>
            <c:dLbl>
              <c:idx val="24"/>
              <c:layout>
                <c:manualLayout>
                  <c:x val="-1.9500780031201249E-2"/>
                  <c:y val="-9.775171065493646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1-0BDA-4B44-93E3-B361A508B2BE}"/>
                </c:ext>
              </c:extLst>
            </c:dLbl>
            <c:dLbl>
              <c:idx val="25"/>
              <c:layout>
                <c:manualLayout>
                  <c:x val="-1.5600624024960975E-2"/>
                  <c:y val="-4.4802349822944254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3-0BDA-4B44-93E3-B361A508B2BE}"/>
                </c:ext>
              </c:extLst>
            </c:dLbl>
            <c:dLbl>
              <c:idx val="26"/>
              <c:layout>
                <c:manualLayout>
                  <c:x val="-3.3801352054082162E-2"/>
                  <c:y val="-2.443792766373411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5-0BDA-4B44-93E3-B361A508B2BE}"/>
                </c:ext>
              </c:extLst>
            </c:dLbl>
            <c:dLbl>
              <c:idx val="27"/>
              <c:layout>
                <c:manualLayout>
                  <c:x val="-6.2402496099843996E-2"/>
                  <c:y val="-1.955034213098729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7-0BDA-4B44-93E3-B361A508B2BE}"/>
                </c:ext>
              </c:extLst>
            </c:dLbl>
            <c:dLbl>
              <c:idx val="28"/>
              <c:layout>
                <c:manualLayout>
                  <c:x val="-5.7202288091523681E-2"/>
                  <c:y val="-5.865102639296190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9-0BDA-4B44-93E3-B361A508B2BE}"/>
                </c:ext>
              </c:extLst>
            </c:dLbl>
            <c:dLbl>
              <c:idx val="29"/>
              <c:layout>
                <c:manualLayout>
                  <c:x val="-1.3000520020800832E-3"/>
                  <c:y val="-2.44379276637341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lumOff val="4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B-0BDA-4B44-93E3-B361A508B2BE}"/>
                </c:ext>
              </c:extLst>
            </c:dLbl>
            <c:dLbl>
              <c:idx val="30"/>
              <c:layout>
                <c:manualLayout>
                  <c:x val="-4.2901716068642744E-2"/>
                  <c:y val="-8.7976539589442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5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D-0BDA-4B44-93E3-B361A508B2BE}"/>
                </c:ext>
              </c:extLst>
            </c:dLbl>
            <c:dLbl>
              <c:idx val="31"/>
              <c:layout>
                <c:manualLayout>
                  <c:x val="-1.3000520020801309E-3"/>
                  <c:y val="-2.443792766373411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5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F-0BDA-4B44-93E3-B361A508B2BE}"/>
                </c:ext>
              </c:extLst>
            </c:dLbl>
            <c:dLbl>
              <c:idx val="32"/>
              <c:layout>
                <c:manualLayout>
                  <c:x val="-6.8902756110244462E-2"/>
                  <c:y val="-2.19941348973607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5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1-0BDA-4B44-93E3-B361A508B2B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'2014-2018'!$A$2:$A$34</c:f>
              <c:strCache>
                <c:ptCount val="33"/>
                <c:pt idx="0">
                  <c:v>AL - Albania</c:v>
                </c:pt>
                <c:pt idx="1">
                  <c:v>AT - Austria</c:v>
                </c:pt>
                <c:pt idx="2">
                  <c:v>BE - Belgium</c:v>
                </c:pt>
                <c:pt idx="3">
                  <c:v>BG - Bulgaria</c:v>
                </c:pt>
                <c:pt idx="4">
                  <c:v>CY - Cyprus</c:v>
                </c:pt>
                <c:pt idx="5">
                  <c:v>CZ - Czech Republic</c:v>
                </c:pt>
                <c:pt idx="6">
                  <c:v>DE - Germany</c:v>
                </c:pt>
                <c:pt idx="7">
                  <c:v>DK - Denmark</c:v>
                </c:pt>
                <c:pt idx="8">
                  <c:v>EE - Estonia</c:v>
                </c:pt>
                <c:pt idx="9">
                  <c:v>ES - Spain</c:v>
                </c:pt>
                <c:pt idx="10">
                  <c:v>FI - Finland</c:v>
                </c:pt>
                <c:pt idx="11">
                  <c:v>FR - France</c:v>
                </c:pt>
                <c:pt idx="12">
                  <c:v>GR - Greece</c:v>
                </c:pt>
                <c:pt idx="13">
                  <c:v>HR - Croatia </c:v>
                </c:pt>
                <c:pt idx="14">
                  <c:v>HU - Hungary</c:v>
                </c:pt>
                <c:pt idx="15">
                  <c:v>IE - Ireland</c:v>
                </c:pt>
                <c:pt idx="16">
                  <c:v>IS - Iceland</c:v>
                </c:pt>
                <c:pt idx="17">
                  <c:v>IT - Italy</c:v>
                </c:pt>
                <c:pt idx="18">
                  <c:v>LT - Lithuania</c:v>
                </c:pt>
                <c:pt idx="19">
                  <c:v>LU - Luxembourg</c:v>
                </c:pt>
                <c:pt idx="20">
                  <c:v>LV - Latvia</c:v>
                </c:pt>
                <c:pt idx="21">
                  <c:v>MK - Macedonia, the former yugoslav republic of</c:v>
                </c:pt>
                <c:pt idx="22">
                  <c:v>NL - Netherlands</c:v>
                </c:pt>
                <c:pt idx="23">
                  <c:v>NO - Norway</c:v>
                </c:pt>
                <c:pt idx="24">
                  <c:v>PL - Poland</c:v>
                </c:pt>
                <c:pt idx="25">
                  <c:v>PT - Portugal</c:v>
                </c:pt>
                <c:pt idx="26">
                  <c:v>RO - Romania</c:v>
                </c:pt>
                <c:pt idx="27">
                  <c:v>RS - Serbia</c:v>
                </c:pt>
                <c:pt idx="28">
                  <c:v>SE - Sweden</c:v>
                </c:pt>
                <c:pt idx="29">
                  <c:v>SI - Slovenia</c:v>
                </c:pt>
                <c:pt idx="30">
                  <c:v>SK - Slovakia</c:v>
                </c:pt>
                <c:pt idx="31">
                  <c:v>TR - Turkey</c:v>
                </c:pt>
                <c:pt idx="32">
                  <c:v>UK - United Kingdom</c:v>
                </c:pt>
              </c:strCache>
            </c:strRef>
          </c:cat>
          <c:val>
            <c:numRef>
              <c:f>'2014-2018'!$B$2:$B$34</c:f>
              <c:numCache>
                <c:formatCode>General</c:formatCode>
                <c:ptCount val="33"/>
                <c:pt idx="0">
                  <c:v>3</c:v>
                </c:pt>
                <c:pt idx="1">
                  <c:v>1</c:v>
                </c:pt>
                <c:pt idx="2">
                  <c:v>98</c:v>
                </c:pt>
                <c:pt idx="3">
                  <c:v>8</c:v>
                </c:pt>
                <c:pt idx="4">
                  <c:v>7</c:v>
                </c:pt>
                <c:pt idx="5">
                  <c:v>2</c:v>
                </c:pt>
                <c:pt idx="6">
                  <c:v>37</c:v>
                </c:pt>
                <c:pt idx="7">
                  <c:v>6</c:v>
                </c:pt>
                <c:pt idx="8">
                  <c:v>1</c:v>
                </c:pt>
                <c:pt idx="9">
                  <c:v>60</c:v>
                </c:pt>
                <c:pt idx="10">
                  <c:v>3</c:v>
                </c:pt>
                <c:pt idx="11">
                  <c:v>35</c:v>
                </c:pt>
                <c:pt idx="12">
                  <c:v>35</c:v>
                </c:pt>
                <c:pt idx="13">
                  <c:v>9</c:v>
                </c:pt>
                <c:pt idx="14">
                  <c:v>20</c:v>
                </c:pt>
                <c:pt idx="15">
                  <c:v>10</c:v>
                </c:pt>
                <c:pt idx="16">
                  <c:v>6</c:v>
                </c:pt>
                <c:pt idx="17">
                  <c:v>149</c:v>
                </c:pt>
                <c:pt idx="18">
                  <c:v>12</c:v>
                </c:pt>
                <c:pt idx="19">
                  <c:v>1</c:v>
                </c:pt>
                <c:pt idx="20">
                  <c:v>3</c:v>
                </c:pt>
                <c:pt idx="21">
                  <c:v>10</c:v>
                </c:pt>
                <c:pt idx="22">
                  <c:v>18</c:v>
                </c:pt>
                <c:pt idx="23">
                  <c:v>5</c:v>
                </c:pt>
                <c:pt idx="24">
                  <c:v>38</c:v>
                </c:pt>
                <c:pt idx="25">
                  <c:v>19</c:v>
                </c:pt>
                <c:pt idx="26">
                  <c:v>17</c:v>
                </c:pt>
                <c:pt idx="27">
                  <c:v>9</c:v>
                </c:pt>
                <c:pt idx="28">
                  <c:v>10</c:v>
                </c:pt>
                <c:pt idx="29">
                  <c:v>12</c:v>
                </c:pt>
                <c:pt idx="30">
                  <c:v>5</c:v>
                </c:pt>
                <c:pt idx="31">
                  <c:v>58</c:v>
                </c:pt>
                <c:pt idx="32">
                  <c:v>29</c:v>
                </c:pt>
              </c:numCache>
            </c:numRef>
          </c:val>
          <c:extLst>
            <c:ext xmlns:c16="http://schemas.microsoft.com/office/drawing/2014/chart" uri="{C3380CC4-5D6E-409C-BE32-E72D297353CC}">
              <c16:uniqueId val="{00000042-0BDA-4B44-93E3-B361A508B2B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2D61B-C9DF-456D-A360-E2E718A8E42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GB"/>
        </a:p>
      </dgm:t>
    </dgm:pt>
    <dgm:pt modelId="{247BE22D-BAD7-4655-81E6-A7D81685A0EB}">
      <dgm:prSet phldrT="[Text]" custT="1"/>
      <dgm:spPr>
        <a:solidFill>
          <a:schemeClr val="accent1"/>
        </a:solidFill>
      </dgm:spPr>
      <dgm:t>
        <a:bodyPr/>
        <a:lstStyle/>
        <a:p>
          <a:r>
            <a:rPr lang="fr-BE" sz="1400" dirty="0" err="1" smtClean="0">
              <a:solidFill>
                <a:schemeClr val="tx2"/>
              </a:solidFill>
            </a:rPr>
            <a:t>Sfide</a:t>
          </a:r>
          <a:endParaRPr lang="en-GB" sz="1400" dirty="0">
            <a:solidFill>
              <a:schemeClr val="tx2"/>
            </a:solidFill>
          </a:endParaRPr>
        </a:p>
      </dgm:t>
    </dgm:pt>
    <dgm:pt modelId="{E285BB10-F0C7-4FBC-834C-04A0B8FB25FA}" type="parTrans" cxnId="{8F759650-61E8-4784-9490-6B14D36A66A0}">
      <dgm:prSet/>
      <dgm:spPr/>
      <dgm:t>
        <a:bodyPr/>
        <a:lstStyle/>
        <a:p>
          <a:endParaRPr lang="en-GB"/>
        </a:p>
      </dgm:t>
    </dgm:pt>
    <dgm:pt modelId="{73C52E16-CDC9-412F-9EA4-94C33B3D42F7}" type="sibTrans" cxnId="{8F759650-61E8-4784-9490-6B14D36A66A0}">
      <dgm:prSet/>
      <dgm:spPr/>
      <dgm:t>
        <a:bodyPr/>
        <a:lstStyle/>
        <a:p>
          <a:endParaRPr lang="en-GB"/>
        </a:p>
      </dgm:t>
    </dgm:pt>
    <dgm:pt modelId="{090B4C18-C4F8-48A2-8520-D71DEB73F7BE}">
      <dgm:prSet phldrT="[Text]" custT="1"/>
      <dgm:spPr/>
      <dgm:t>
        <a:bodyPr/>
        <a:lstStyle/>
        <a:p>
          <a:r>
            <a:rPr lang="fr-BE" sz="1600" b="1" dirty="0" err="1" smtClean="0"/>
            <a:t>Mutamenti</a:t>
          </a:r>
          <a:r>
            <a:rPr lang="fr-BE" sz="1600" b="1" dirty="0" smtClean="0"/>
            <a:t> </a:t>
          </a:r>
          <a:r>
            <a:rPr lang="fr-BE" sz="1600" b="1" dirty="0" err="1" smtClean="0"/>
            <a:t>tecnologici</a:t>
          </a:r>
          <a:r>
            <a:rPr lang="fr-BE" sz="1600" b="1" dirty="0" smtClean="0"/>
            <a:t>, </a:t>
          </a:r>
          <a:r>
            <a:rPr lang="fr-BE" sz="1600" b="1" dirty="0" err="1" smtClean="0"/>
            <a:t>economici</a:t>
          </a:r>
          <a:r>
            <a:rPr lang="fr-BE" sz="1600" b="1" dirty="0" smtClean="0"/>
            <a:t> e </a:t>
          </a:r>
          <a:r>
            <a:rPr lang="fr-BE" sz="1600" b="1" dirty="0" err="1" smtClean="0"/>
            <a:t>sociali</a:t>
          </a:r>
          <a:r>
            <a:rPr lang="fr-BE" sz="1600" b="1" dirty="0" smtClean="0"/>
            <a:t> </a:t>
          </a:r>
          <a:r>
            <a:rPr lang="fr-BE" sz="1600" b="1" dirty="0" err="1" smtClean="0"/>
            <a:t>che</a:t>
          </a:r>
          <a:r>
            <a:rPr lang="fr-BE" sz="1600" b="1" dirty="0" smtClean="0"/>
            <a:t> </a:t>
          </a:r>
          <a:r>
            <a:rPr lang="fr-BE" sz="1600" b="1" dirty="0" err="1" smtClean="0"/>
            <a:t>trasformano</a:t>
          </a:r>
          <a:r>
            <a:rPr lang="fr-BE" sz="1600" b="1" dirty="0" smtClean="0"/>
            <a:t> il </a:t>
          </a:r>
          <a:r>
            <a:rPr lang="fr-BE" sz="1600" b="1" dirty="0" err="1" smtClean="0"/>
            <a:t>mondo</a:t>
          </a:r>
          <a:r>
            <a:rPr lang="fr-BE" sz="1600" b="1" dirty="0" smtClean="0"/>
            <a:t> </a:t>
          </a:r>
          <a:r>
            <a:rPr lang="fr-BE" sz="1600" b="1" dirty="0" err="1" smtClean="0"/>
            <a:t>del</a:t>
          </a:r>
          <a:r>
            <a:rPr lang="fr-BE" sz="1600" b="1" dirty="0" smtClean="0"/>
            <a:t> </a:t>
          </a:r>
          <a:r>
            <a:rPr lang="fr-BE" sz="1600" b="1" dirty="0" err="1" smtClean="0"/>
            <a:t>lavoro</a:t>
          </a:r>
          <a:r>
            <a:rPr lang="fr-BE" sz="1600" b="1" dirty="0" smtClean="0"/>
            <a:t> in Europa</a:t>
          </a:r>
          <a:endParaRPr lang="en-GB" sz="1600" b="1" dirty="0"/>
        </a:p>
      </dgm:t>
    </dgm:pt>
    <dgm:pt modelId="{31B4987E-B8CE-4176-AF34-8BD55B8FA25C}" type="parTrans" cxnId="{77E331F2-CB1F-43A7-AFB1-4C5FC7F31570}">
      <dgm:prSet/>
      <dgm:spPr/>
      <dgm:t>
        <a:bodyPr/>
        <a:lstStyle/>
        <a:p>
          <a:endParaRPr lang="en-GB"/>
        </a:p>
      </dgm:t>
    </dgm:pt>
    <dgm:pt modelId="{536266BD-EA67-4F8F-B652-3EFACA7B7250}" type="sibTrans" cxnId="{77E331F2-CB1F-43A7-AFB1-4C5FC7F31570}">
      <dgm:prSet/>
      <dgm:spPr/>
      <dgm:t>
        <a:bodyPr/>
        <a:lstStyle/>
        <a:p>
          <a:endParaRPr lang="en-GB"/>
        </a:p>
      </dgm:t>
    </dgm:pt>
    <dgm:pt modelId="{F417F854-5539-4199-A399-84BF250D67D9}">
      <dgm:prSet phldrT="[Text]" custT="1"/>
      <dgm:spPr>
        <a:solidFill>
          <a:schemeClr val="tx2">
            <a:lumMod val="20000"/>
            <a:lumOff val="80000"/>
          </a:schemeClr>
        </a:solidFill>
      </dgm:spPr>
      <dgm:t>
        <a:bodyPr/>
        <a:lstStyle/>
        <a:p>
          <a:r>
            <a:rPr lang="fr-BE" sz="1400" dirty="0" err="1" smtClean="0">
              <a:solidFill>
                <a:schemeClr val="tx2"/>
              </a:solidFill>
            </a:rPr>
            <a:t>Adattamento</a:t>
          </a:r>
          <a:endParaRPr lang="en-GB" sz="1400" dirty="0">
            <a:solidFill>
              <a:schemeClr val="tx2"/>
            </a:solidFill>
          </a:endParaRPr>
        </a:p>
      </dgm:t>
    </dgm:pt>
    <dgm:pt modelId="{38656F35-759F-4D50-862C-1D533C33A524}" type="parTrans" cxnId="{C800DE20-2972-41D2-BE34-8EB2DFFE5A11}">
      <dgm:prSet/>
      <dgm:spPr/>
      <dgm:t>
        <a:bodyPr/>
        <a:lstStyle/>
        <a:p>
          <a:endParaRPr lang="en-GB"/>
        </a:p>
      </dgm:t>
    </dgm:pt>
    <dgm:pt modelId="{B28A4D16-8685-4674-AFC2-093C0E8707F2}" type="sibTrans" cxnId="{C800DE20-2972-41D2-BE34-8EB2DFFE5A11}">
      <dgm:prSet/>
      <dgm:spPr/>
      <dgm:t>
        <a:bodyPr/>
        <a:lstStyle/>
        <a:p>
          <a:endParaRPr lang="en-GB"/>
        </a:p>
      </dgm:t>
    </dgm:pt>
    <dgm:pt modelId="{511CEC65-9064-4EF7-BF3C-C512D9449C18}">
      <dgm:prSet phldrT="[Text]" custT="1"/>
      <dgm:spPr/>
      <dgm:t>
        <a:bodyPr/>
        <a:lstStyle/>
        <a:p>
          <a:r>
            <a:rPr lang="fr-BE" sz="1600" dirty="0" err="1" smtClean="0"/>
            <a:t>Necessario</a:t>
          </a:r>
          <a:r>
            <a:rPr lang="fr-BE" sz="1600" dirty="0" smtClean="0"/>
            <a:t> </a:t>
          </a:r>
          <a:r>
            <a:rPr lang="fr-BE" sz="1600" dirty="0" err="1" smtClean="0"/>
            <a:t>adattare</a:t>
          </a:r>
          <a:r>
            <a:rPr lang="fr-BE" sz="1600" dirty="0" smtClean="0"/>
            <a:t> le </a:t>
          </a:r>
          <a:r>
            <a:rPr lang="fr-BE" sz="1600" dirty="0" err="1" smtClean="0"/>
            <a:t>nostre</a:t>
          </a:r>
          <a:r>
            <a:rPr lang="fr-BE" sz="1600" dirty="0" smtClean="0"/>
            <a:t> </a:t>
          </a:r>
          <a:r>
            <a:rPr lang="fr-BE" sz="1600" dirty="0" err="1" smtClean="0"/>
            <a:t>politiche</a:t>
          </a:r>
          <a:r>
            <a:rPr lang="fr-BE" sz="1600" dirty="0" smtClean="0"/>
            <a:t> </a:t>
          </a:r>
          <a:r>
            <a:rPr lang="fr-BE" sz="1600" dirty="0" err="1" smtClean="0"/>
            <a:t>sull’istruzione</a:t>
          </a:r>
          <a:r>
            <a:rPr lang="fr-BE" sz="1600" dirty="0" smtClean="0"/>
            <a:t>, il </a:t>
          </a:r>
          <a:r>
            <a:rPr lang="fr-BE" sz="1600" dirty="0" err="1" smtClean="0"/>
            <a:t>lavoro</a:t>
          </a:r>
          <a:r>
            <a:rPr lang="fr-BE" sz="1600" dirty="0" smtClean="0"/>
            <a:t> e le </a:t>
          </a:r>
          <a:r>
            <a:rPr lang="fr-BE" sz="1600" dirty="0" err="1" smtClean="0"/>
            <a:t>politiche</a:t>
          </a:r>
          <a:r>
            <a:rPr lang="fr-BE" sz="1600" dirty="0" smtClean="0"/>
            <a:t> </a:t>
          </a:r>
          <a:r>
            <a:rPr lang="fr-BE" sz="1600" dirty="0" err="1" smtClean="0"/>
            <a:t>sociali</a:t>
          </a:r>
          <a:endParaRPr lang="en-GB" sz="1600" dirty="0"/>
        </a:p>
      </dgm:t>
    </dgm:pt>
    <dgm:pt modelId="{8C010F8D-05A7-460E-8C9C-30DEA2051773}" type="parTrans" cxnId="{BF6EC49F-50EE-41B1-9027-57716F97CBE1}">
      <dgm:prSet/>
      <dgm:spPr/>
      <dgm:t>
        <a:bodyPr/>
        <a:lstStyle/>
        <a:p>
          <a:endParaRPr lang="en-GB"/>
        </a:p>
      </dgm:t>
    </dgm:pt>
    <dgm:pt modelId="{5B8E11C8-2DF9-46CD-8A40-3248B505317B}" type="sibTrans" cxnId="{BF6EC49F-50EE-41B1-9027-57716F97CBE1}">
      <dgm:prSet/>
      <dgm:spPr/>
      <dgm:t>
        <a:bodyPr/>
        <a:lstStyle/>
        <a:p>
          <a:endParaRPr lang="en-GB"/>
        </a:p>
      </dgm:t>
    </dgm:pt>
    <dgm:pt modelId="{DD2C22A0-72EA-4C0F-8C0A-5825F76867EA}">
      <dgm:prSet phldrT="[Text]" custT="1"/>
      <dgm:spPr>
        <a:solidFill>
          <a:schemeClr val="accent4">
            <a:lumMod val="40000"/>
            <a:lumOff val="60000"/>
          </a:schemeClr>
        </a:solidFill>
      </dgm:spPr>
      <dgm:t>
        <a:bodyPr/>
        <a:lstStyle/>
        <a:p>
          <a:r>
            <a:rPr lang="fr-BE" sz="1400" dirty="0" err="1" smtClean="0">
              <a:solidFill>
                <a:schemeClr val="tx2"/>
              </a:solidFill>
            </a:rPr>
            <a:t>Supporto</a:t>
          </a:r>
          <a:r>
            <a:rPr lang="fr-BE" sz="1400" dirty="0" smtClean="0">
              <a:solidFill>
                <a:schemeClr val="tx2"/>
              </a:solidFill>
            </a:rPr>
            <a:t> </a:t>
          </a:r>
          <a:r>
            <a:rPr lang="fr-BE" sz="1400" dirty="0" err="1" smtClean="0">
              <a:solidFill>
                <a:schemeClr val="tx2"/>
              </a:solidFill>
            </a:rPr>
            <a:t>all’innovazione</a:t>
          </a:r>
          <a:r>
            <a:rPr lang="fr-BE" sz="1400" dirty="0" smtClean="0">
              <a:solidFill>
                <a:schemeClr val="tx2"/>
              </a:solidFill>
            </a:rPr>
            <a:t> </a:t>
          </a:r>
          <a:endParaRPr lang="en-GB" sz="1400" dirty="0">
            <a:solidFill>
              <a:schemeClr val="tx2"/>
            </a:solidFill>
          </a:endParaRPr>
        </a:p>
      </dgm:t>
    </dgm:pt>
    <dgm:pt modelId="{51863BA0-230C-4870-B3B9-2F0C94D52FF5}" type="parTrans" cxnId="{2F931A7B-A8A3-4244-A574-3C16909156A4}">
      <dgm:prSet/>
      <dgm:spPr/>
      <dgm:t>
        <a:bodyPr/>
        <a:lstStyle/>
        <a:p>
          <a:endParaRPr lang="en-GB"/>
        </a:p>
      </dgm:t>
    </dgm:pt>
    <dgm:pt modelId="{91533ECE-70E5-4B53-91E3-D2756ECCF8CE}" type="sibTrans" cxnId="{2F931A7B-A8A3-4244-A574-3C16909156A4}">
      <dgm:prSet/>
      <dgm:spPr/>
      <dgm:t>
        <a:bodyPr/>
        <a:lstStyle/>
        <a:p>
          <a:endParaRPr lang="en-GB"/>
        </a:p>
      </dgm:t>
    </dgm:pt>
    <dgm:pt modelId="{BE9CEAC9-D536-4833-966A-08F4C01FB003}">
      <dgm:prSet phldrT="[Text]" custT="1"/>
      <dgm:spPr/>
      <dgm:t>
        <a:bodyPr/>
        <a:lstStyle/>
        <a:p>
          <a:r>
            <a:rPr lang="fr-BE" sz="1600" dirty="0" err="1" smtClean="0"/>
            <a:t>Spazio</a:t>
          </a:r>
          <a:r>
            <a:rPr lang="fr-BE" sz="1600" dirty="0" smtClean="0"/>
            <a:t> e </a:t>
          </a:r>
          <a:r>
            <a:rPr lang="fr-BE" sz="1600" dirty="0" err="1" smtClean="0"/>
            <a:t>risorse</a:t>
          </a:r>
          <a:r>
            <a:rPr lang="fr-BE" sz="1600" dirty="0" smtClean="0"/>
            <a:t> per </a:t>
          </a:r>
          <a:r>
            <a:rPr lang="fr-BE" sz="1600" b="1" dirty="0" err="1" smtClean="0"/>
            <a:t>testare</a:t>
          </a:r>
          <a:r>
            <a:rPr lang="fr-BE" sz="1600" b="1" dirty="0" smtClean="0"/>
            <a:t> </a:t>
          </a:r>
          <a:r>
            <a:rPr lang="fr-BE" sz="1600" b="1" dirty="0" err="1" smtClean="0"/>
            <a:t>soluzioni</a:t>
          </a:r>
          <a:r>
            <a:rPr lang="fr-BE" sz="1600" b="1" dirty="0" smtClean="0"/>
            <a:t> </a:t>
          </a:r>
          <a:r>
            <a:rPr lang="fr-BE" sz="1600" b="1" dirty="0" err="1" smtClean="0"/>
            <a:t>innovative</a:t>
          </a:r>
          <a:endParaRPr lang="en-GB" sz="1600" b="1" dirty="0"/>
        </a:p>
      </dgm:t>
    </dgm:pt>
    <dgm:pt modelId="{1B3B24B1-88E7-4328-B22E-B2E7AC623DEC}" type="parTrans" cxnId="{A66A1481-870C-402E-A44F-339AF8973379}">
      <dgm:prSet/>
      <dgm:spPr/>
      <dgm:t>
        <a:bodyPr/>
        <a:lstStyle/>
        <a:p>
          <a:endParaRPr lang="en-GB"/>
        </a:p>
      </dgm:t>
    </dgm:pt>
    <dgm:pt modelId="{E5E3093E-484B-4B73-BD0B-EB8633420073}" type="sibTrans" cxnId="{A66A1481-870C-402E-A44F-339AF8973379}">
      <dgm:prSet/>
      <dgm:spPr/>
      <dgm:t>
        <a:bodyPr/>
        <a:lstStyle/>
        <a:p>
          <a:endParaRPr lang="en-GB"/>
        </a:p>
      </dgm:t>
    </dgm:pt>
    <dgm:pt modelId="{8ECE978A-FDE9-4D3F-BAD8-B7109996EF17}">
      <dgm:prSet phldrT="[Text]" custT="1"/>
      <dgm:spPr/>
      <dgm:t>
        <a:bodyPr/>
        <a:lstStyle/>
        <a:p>
          <a:r>
            <a:rPr lang="fr-BE" sz="1600" dirty="0" err="1" smtClean="0"/>
            <a:t>Necessaria</a:t>
          </a:r>
          <a:r>
            <a:rPr lang="fr-BE" sz="1600" dirty="0" smtClean="0"/>
            <a:t> </a:t>
          </a:r>
          <a:r>
            <a:rPr lang="fr-BE" sz="1600" b="1" dirty="0" err="1" smtClean="0"/>
            <a:t>collaborazione</a:t>
          </a:r>
          <a:r>
            <a:rPr lang="fr-BE" sz="1600" b="1" dirty="0" smtClean="0"/>
            <a:t> </a:t>
          </a:r>
          <a:r>
            <a:rPr lang="fr-BE" sz="1600" b="1" dirty="0" err="1" smtClean="0"/>
            <a:t>tra</a:t>
          </a:r>
          <a:r>
            <a:rPr lang="fr-BE" sz="1600" b="1" dirty="0" smtClean="0"/>
            <a:t> </a:t>
          </a:r>
          <a:r>
            <a:rPr lang="fr-BE" sz="1600" b="1" dirty="0" err="1" smtClean="0"/>
            <a:t>pubblico</a:t>
          </a:r>
          <a:r>
            <a:rPr lang="fr-BE" sz="1600" b="1" dirty="0" smtClean="0"/>
            <a:t>, </a:t>
          </a:r>
          <a:r>
            <a:rPr lang="fr-BE" sz="1600" b="1" dirty="0" err="1" smtClean="0"/>
            <a:t>privato</a:t>
          </a:r>
          <a:r>
            <a:rPr lang="fr-BE" sz="1600" b="1" dirty="0" smtClean="0"/>
            <a:t> e </a:t>
          </a:r>
          <a:r>
            <a:rPr lang="fr-BE" sz="1600" b="1" dirty="0" err="1" smtClean="0"/>
            <a:t>terzo</a:t>
          </a:r>
          <a:r>
            <a:rPr lang="fr-BE" sz="1600" b="1" dirty="0" smtClean="0"/>
            <a:t> </a:t>
          </a:r>
          <a:r>
            <a:rPr lang="fr-BE" sz="1600" b="1" dirty="0" err="1" smtClean="0"/>
            <a:t>settore</a:t>
          </a:r>
          <a:endParaRPr lang="en-GB" sz="1600" b="1" dirty="0"/>
        </a:p>
      </dgm:t>
    </dgm:pt>
    <dgm:pt modelId="{E951D44C-3AFF-4FFD-8C09-3B16E8C7F7C2}" type="parTrans" cxnId="{8E4E2347-A2FD-4FB7-8134-FB935D1C04B7}">
      <dgm:prSet/>
      <dgm:spPr/>
      <dgm:t>
        <a:bodyPr/>
        <a:lstStyle/>
        <a:p>
          <a:endParaRPr lang="en-US"/>
        </a:p>
      </dgm:t>
    </dgm:pt>
    <dgm:pt modelId="{CD481E23-D69A-4105-8D20-A2B4FD19852C}" type="sibTrans" cxnId="{8E4E2347-A2FD-4FB7-8134-FB935D1C04B7}">
      <dgm:prSet/>
      <dgm:spPr/>
      <dgm:t>
        <a:bodyPr/>
        <a:lstStyle/>
        <a:p>
          <a:endParaRPr lang="en-US"/>
        </a:p>
      </dgm:t>
    </dgm:pt>
    <dgm:pt modelId="{7BD6B9FF-A828-435B-92EA-776BC2B71A1B}">
      <dgm:prSet phldrT="[Text]" custT="1"/>
      <dgm:spPr/>
      <dgm:t>
        <a:bodyPr/>
        <a:lstStyle/>
        <a:p>
          <a:r>
            <a:rPr lang="fr-BE" sz="1600" dirty="0" err="1" smtClean="0"/>
            <a:t>Supporto</a:t>
          </a:r>
          <a:r>
            <a:rPr lang="fr-BE" sz="1600" dirty="0" smtClean="0"/>
            <a:t> al </a:t>
          </a:r>
          <a:r>
            <a:rPr lang="fr-BE" sz="1600" dirty="0" err="1" smtClean="0"/>
            <a:t>trasferimento</a:t>
          </a:r>
          <a:r>
            <a:rPr lang="fr-BE" sz="1600" dirty="0" smtClean="0"/>
            <a:t> di </a:t>
          </a:r>
          <a:r>
            <a:rPr lang="fr-BE" sz="1600" dirty="0" err="1" smtClean="0"/>
            <a:t>soluzioni</a:t>
          </a:r>
          <a:r>
            <a:rPr lang="fr-BE" sz="1600" dirty="0" smtClean="0"/>
            <a:t> </a:t>
          </a:r>
          <a:r>
            <a:rPr lang="fr-BE" sz="1600" dirty="0" err="1" smtClean="0"/>
            <a:t>innovative</a:t>
          </a:r>
          <a:r>
            <a:rPr lang="fr-BE" sz="1600" dirty="0" smtClean="0"/>
            <a:t>, anche </a:t>
          </a:r>
          <a:r>
            <a:rPr lang="fr-BE" sz="1600" dirty="0" err="1" smtClean="0"/>
            <a:t>attraverso</a:t>
          </a:r>
          <a:r>
            <a:rPr lang="fr-BE" sz="1600" dirty="0" smtClean="0"/>
            <a:t> le </a:t>
          </a:r>
          <a:r>
            <a:rPr lang="fr-BE" sz="1600" dirty="0" err="1" smtClean="0"/>
            <a:t>frontiere</a:t>
          </a:r>
          <a:endParaRPr lang="en-GB" sz="1600" dirty="0"/>
        </a:p>
      </dgm:t>
    </dgm:pt>
    <dgm:pt modelId="{BA018F65-09B4-4F16-B662-A70BEB8B569E}" type="parTrans" cxnId="{08B79CB2-9063-4766-8593-01001EB38306}">
      <dgm:prSet/>
      <dgm:spPr/>
      <dgm:t>
        <a:bodyPr/>
        <a:lstStyle/>
        <a:p>
          <a:endParaRPr lang="en-US"/>
        </a:p>
      </dgm:t>
    </dgm:pt>
    <dgm:pt modelId="{4354C4D0-C926-4122-89F2-878D706929D0}" type="sibTrans" cxnId="{08B79CB2-9063-4766-8593-01001EB38306}">
      <dgm:prSet/>
      <dgm:spPr/>
      <dgm:t>
        <a:bodyPr/>
        <a:lstStyle/>
        <a:p>
          <a:endParaRPr lang="en-US"/>
        </a:p>
      </dgm:t>
    </dgm:pt>
    <dgm:pt modelId="{977A19AE-DCD7-4759-8C99-3A2D068A4568}" type="pres">
      <dgm:prSet presAssocID="{F9D2D61B-C9DF-456D-A360-E2E718A8E427}" presName="linearFlow" presStyleCnt="0">
        <dgm:presLayoutVars>
          <dgm:dir/>
          <dgm:animLvl val="lvl"/>
          <dgm:resizeHandles val="exact"/>
        </dgm:presLayoutVars>
      </dgm:prSet>
      <dgm:spPr/>
      <dgm:t>
        <a:bodyPr/>
        <a:lstStyle/>
        <a:p>
          <a:endParaRPr lang="en-GB"/>
        </a:p>
      </dgm:t>
    </dgm:pt>
    <dgm:pt modelId="{BD32E3EB-6BF0-4FE4-9502-65B2717D1CCD}" type="pres">
      <dgm:prSet presAssocID="{247BE22D-BAD7-4655-81E6-A7D81685A0EB}" presName="composite" presStyleCnt="0"/>
      <dgm:spPr/>
    </dgm:pt>
    <dgm:pt modelId="{63C39AD3-F98E-4644-994C-F1E0645CA2C1}" type="pres">
      <dgm:prSet presAssocID="{247BE22D-BAD7-4655-81E6-A7D81685A0EB}" presName="parentText" presStyleLbl="alignNode1" presStyleIdx="0" presStyleCnt="3">
        <dgm:presLayoutVars>
          <dgm:chMax val="1"/>
          <dgm:bulletEnabled val="1"/>
        </dgm:presLayoutVars>
      </dgm:prSet>
      <dgm:spPr/>
      <dgm:t>
        <a:bodyPr/>
        <a:lstStyle/>
        <a:p>
          <a:endParaRPr lang="en-GB"/>
        </a:p>
      </dgm:t>
    </dgm:pt>
    <dgm:pt modelId="{E60346BA-8484-4915-B876-CFFF78FC7525}" type="pres">
      <dgm:prSet presAssocID="{247BE22D-BAD7-4655-81E6-A7D81685A0EB}" presName="descendantText" presStyleLbl="alignAcc1" presStyleIdx="0" presStyleCnt="3">
        <dgm:presLayoutVars>
          <dgm:bulletEnabled val="1"/>
        </dgm:presLayoutVars>
      </dgm:prSet>
      <dgm:spPr/>
      <dgm:t>
        <a:bodyPr/>
        <a:lstStyle/>
        <a:p>
          <a:endParaRPr lang="en-GB"/>
        </a:p>
      </dgm:t>
    </dgm:pt>
    <dgm:pt modelId="{EEDAD804-CB5A-4AF4-BF10-B88513467BD6}" type="pres">
      <dgm:prSet presAssocID="{73C52E16-CDC9-412F-9EA4-94C33B3D42F7}" presName="sp" presStyleCnt="0"/>
      <dgm:spPr/>
    </dgm:pt>
    <dgm:pt modelId="{57E64A1D-4920-4E66-A083-77599DACAFF1}" type="pres">
      <dgm:prSet presAssocID="{F417F854-5539-4199-A399-84BF250D67D9}" presName="composite" presStyleCnt="0"/>
      <dgm:spPr/>
    </dgm:pt>
    <dgm:pt modelId="{F5700E13-3183-4925-AFBA-59BD4CCDBE5B}" type="pres">
      <dgm:prSet presAssocID="{F417F854-5539-4199-A399-84BF250D67D9}" presName="parentText" presStyleLbl="alignNode1" presStyleIdx="1" presStyleCnt="3">
        <dgm:presLayoutVars>
          <dgm:chMax val="1"/>
          <dgm:bulletEnabled val="1"/>
        </dgm:presLayoutVars>
      </dgm:prSet>
      <dgm:spPr/>
      <dgm:t>
        <a:bodyPr/>
        <a:lstStyle/>
        <a:p>
          <a:endParaRPr lang="en-GB"/>
        </a:p>
      </dgm:t>
    </dgm:pt>
    <dgm:pt modelId="{5A48E348-56E5-46F2-B5A2-2B2560943859}" type="pres">
      <dgm:prSet presAssocID="{F417F854-5539-4199-A399-84BF250D67D9}" presName="descendantText" presStyleLbl="alignAcc1" presStyleIdx="1" presStyleCnt="3">
        <dgm:presLayoutVars>
          <dgm:bulletEnabled val="1"/>
        </dgm:presLayoutVars>
      </dgm:prSet>
      <dgm:spPr/>
      <dgm:t>
        <a:bodyPr/>
        <a:lstStyle/>
        <a:p>
          <a:endParaRPr lang="en-GB"/>
        </a:p>
      </dgm:t>
    </dgm:pt>
    <dgm:pt modelId="{D31E38BD-5697-484A-B86F-E578EFE03670}" type="pres">
      <dgm:prSet presAssocID="{B28A4D16-8685-4674-AFC2-093C0E8707F2}" presName="sp" presStyleCnt="0"/>
      <dgm:spPr/>
    </dgm:pt>
    <dgm:pt modelId="{5613CD3A-7FFC-480C-8A0B-FDECC375BED3}" type="pres">
      <dgm:prSet presAssocID="{DD2C22A0-72EA-4C0F-8C0A-5825F76867EA}" presName="composite" presStyleCnt="0"/>
      <dgm:spPr/>
    </dgm:pt>
    <dgm:pt modelId="{944B4F89-B248-4B6D-8A67-18046684EF54}" type="pres">
      <dgm:prSet presAssocID="{DD2C22A0-72EA-4C0F-8C0A-5825F76867EA}" presName="parentText" presStyleLbl="alignNode1" presStyleIdx="2" presStyleCnt="3">
        <dgm:presLayoutVars>
          <dgm:chMax val="1"/>
          <dgm:bulletEnabled val="1"/>
        </dgm:presLayoutVars>
      </dgm:prSet>
      <dgm:spPr/>
      <dgm:t>
        <a:bodyPr/>
        <a:lstStyle/>
        <a:p>
          <a:endParaRPr lang="en-GB"/>
        </a:p>
      </dgm:t>
    </dgm:pt>
    <dgm:pt modelId="{4AFCD78D-6464-4802-B746-7B7A13B8853A}" type="pres">
      <dgm:prSet presAssocID="{DD2C22A0-72EA-4C0F-8C0A-5825F76867EA}" presName="descendantText" presStyleLbl="alignAcc1" presStyleIdx="2" presStyleCnt="3">
        <dgm:presLayoutVars>
          <dgm:bulletEnabled val="1"/>
        </dgm:presLayoutVars>
      </dgm:prSet>
      <dgm:spPr/>
      <dgm:t>
        <a:bodyPr/>
        <a:lstStyle/>
        <a:p>
          <a:endParaRPr lang="en-GB"/>
        </a:p>
      </dgm:t>
    </dgm:pt>
  </dgm:ptLst>
  <dgm:cxnLst>
    <dgm:cxn modelId="{A66A1481-870C-402E-A44F-339AF8973379}" srcId="{DD2C22A0-72EA-4C0F-8C0A-5825F76867EA}" destId="{BE9CEAC9-D536-4833-966A-08F4C01FB003}" srcOrd="0" destOrd="0" parTransId="{1B3B24B1-88E7-4328-B22E-B2E7AC623DEC}" sibTransId="{E5E3093E-484B-4B73-BD0B-EB8633420073}"/>
    <dgm:cxn modelId="{8F759650-61E8-4784-9490-6B14D36A66A0}" srcId="{F9D2D61B-C9DF-456D-A360-E2E718A8E427}" destId="{247BE22D-BAD7-4655-81E6-A7D81685A0EB}" srcOrd="0" destOrd="0" parTransId="{E285BB10-F0C7-4FBC-834C-04A0B8FB25FA}" sibTransId="{73C52E16-CDC9-412F-9EA4-94C33B3D42F7}"/>
    <dgm:cxn modelId="{C800DE20-2972-41D2-BE34-8EB2DFFE5A11}" srcId="{F9D2D61B-C9DF-456D-A360-E2E718A8E427}" destId="{F417F854-5539-4199-A399-84BF250D67D9}" srcOrd="1" destOrd="0" parTransId="{38656F35-759F-4D50-862C-1D533C33A524}" sibTransId="{B28A4D16-8685-4674-AFC2-093C0E8707F2}"/>
    <dgm:cxn modelId="{23571D56-5811-4ADD-BDB4-E1540C1CA5C3}" type="presOf" srcId="{511CEC65-9064-4EF7-BF3C-C512D9449C18}" destId="{5A48E348-56E5-46F2-B5A2-2B2560943859}" srcOrd="0" destOrd="0" presId="urn:microsoft.com/office/officeart/2005/8/layout/chevron2"/>
    <dgm:cxn modelId="{CE54A237-73C9-4C3A-BCB5-940789A2AC82}" type="presOf" srcId="{DD2C22A0-72EA-4C0F-8C0A-5825F76867EA}" destId="{944B4F89-B248-4B6D-8A67-18046684EF54}" srcOrd="0" destOrd="0" presId="urn:microsoft.com/office/officeart/2005/8/layout/chevron2"/>
    <dgm:cxn modelId="{EEAB49D8-A7B4-468D-8B04-B1B0E127F6AB}" type="presOf" srcId="{F9D2D61B-C9DF-456D-A360-E2E718A8E427}" destId="{977A19AE-DCD7-4759-8C99-3A2D068A4568}" srcOrd="0" destOrd="0" presId="urn:microsoft.com/office/officeart/2005/8/layout/chevron2"/>
    <dgm:cxn modelId="{BF6EC49F-50EE-41B1-9027-57716F97CBE1}" srcId="{F417F854-5539-4199-A399-84BF250D67D9}" destId="{511CEC65-9064-4EF7-BF3C-C512D9449C18}" srcOrd="0" destOrd="0" parTransId="{8C010F8D-05A7-460E-8C9C-30DEA2051773}" sibTransId="{5B8E11C8-2DF9-46CD-8A40-3248B505317B}"/>
    <dgm:cxn modelId="{77E331F2-CB1F-43A7-AFB1-4C5FC7F31570}" srcId="{247BE22D-BAD7-4655-81E6-A7D81685A0EB}" destId="{090B4C18-C4F8-48A2-8520-D71DEB73F7BE}" srcOrd="0" destOrd="0" parTransId="{31B4987E-B8CE-4176-AF34-8BD55B8FA25C}" sibTransId="{536266BD-EA67-4F8F-B652-3EFACA7B7250}"/>
    <dgm:cxn modelId="{6A5EE7DA-6EAD-4F4C-B27D-63B098F27276}" type="presOf" srcId="{F417F854-5539-4199-A399-84BF250D67D9}" destId="{F5700E13-3183-4925-AFBA-59BD4CCDBE5B}" srcOrd="0" destOrd="0" presId="urn:microsoft.com/office/officeart/2005/8/layout/chevron2"/>
    <dgm:cxn modelId="{08B79CB2-9063-4766-8593-01001EB38306}" srcId="{DD2C22A0-72EA-4C0F-8C0A-5825F76867EA}" destId="{7BD6B9FF-A828-435B-92EA-776BC2B71A1B}" srcOrd="1" destOrd="0" parTransId="{BA018F65-09B4-4F16-B662-A70BEB8B569E}" sibTransId="{4354C4D0-C926-4122-89F2-878D706929D0}"/>
    <dgm:cxn modelId="{F122B2E8-ED7D-46C2-AA06-EDEE8B8FAB40}" type="presOf" srcId="{7BD6B9FF-A828-435B-92EA-776BC2B71A1B}" destId="{4AFCD78D-6464-4802-B746-7B7A13B8853A}" srcOrd="0" destOrd="1" presId="urn:microsoft.com/office/officeart/2005/8/layout/chevron2"/>
    <dgm:cxn modelId="{F2B01A69-261D-41BA-803E-8F761CCEDE1B}" type="presOf" srcId="{8ECE978A-FDE9-4D3F-BAD8-B7109996EF17}" destId="{5A48E348-56E5-46F2-B5A2-2B2560943859}" srcOrd="0" destOrd="1" presId="urn:microsoft.com/office/officeart/2005/8/layout/chevron2"/>
    <dgm:cxn modelId="{2F931A7B-A8A3-4244-A574-3C16909156A4}" srcId="{F9D2D61B-C9DF-456D-A360-E2E718A8E427}" destId="{DD2C22A0-72EA-4C0F-8C0A-5825F76867EA}" srcOrd="2" destOrd="0" parTransId="{51863BA0-230C-4870-B3B9-2F0C94D52FF5}" sibTransId="{91533ECE-70E5-4B53-91E3-D2756ECCF8CE}"/>
    <dgm:cxn modelId="{0382E041-6DCF-47D4-A565-B471D9E561BA}" type="presOf" srcId="{247BE22D-BAD7-4655-81E6-A7D81685A0EB}" destId="{63C39AD3-F98E-4644-994C-F1E0645CA2C1}" srcOrd="0" destOrd="0" presId="urn:microsoft.com/office/officeart/2005/8/layout/chevron2"/>
    <dgm:cxn modelId="{A4AEF91A-A4E3-4FA5-9030-33611F05819B}" type="presOf" srcId="{090B4C18-C4F8-48A2-8520-D71DEB73F7BE}" destId="{E60346BA-8484-4915-B876-CFFF78FC7525}" srcOrd="0" destOrd="0" presId="urn:microsoft.com/office/officeart/2005/8/layout/chevron2"/>
    <dgm:cxn modelId="{8E4E2347-A2FD-4FB7-8134-FB935D1C04B7}" srcId="{F417F854-5539-4199-A399-84BF250D67D9}" destId="{8ECE978A-FDE9-4D3F-BAD8-B7109996EF17}" srcOrd="1" destOrd="0" parTransId="{E951D44C-3AFF-4FFD-8C09-3B16E8C7F7C2}" sibTransId="{CD481E23-D69A-4105-8D20-A2B4FD19852C}"/>
    <dgm:cxn modelId="{279E464C-FDC6-4D73-9456-C192BB00E85A}" type="presOf" srcId="{BE9CEAC9-D536-4833-966A-08F4C01FB003}" destId="{4AFCD78D-6464-4802-B746-7B7A13B8853A}" srcOrd="0" destOrd="0" presId="urn:microsoft.com/office/officeart/2005/8/layout/chevron2"/>
    <dgm:cxn modelId="{B825494B-27B2-45A2-A780-80ED53B2F3EF}" type="presParOf" srcId="{977A19AE-DCD7-4759-8C99-3A2D068A4568}" destId="{BD32E3EB-6BF0-4FE4-9502-65B2717D1CCD}" srcOrd="0" destOrd="0" presId="urn:microsoft.com/office/officeart/2005/8/layout/chevron2"/>
    <dgm:cxn modelId="{63AB2A44-F0A8-4DCE-8025-7FADC3A12031}" type="presParOf" srcId="{BD32E3EB-6BF0-4FE4-9502-65B2717D1CCD}" destId="{63C39AD3-F98E-4644-994C-F1E0645CA2C1}" srcOrd="0" destOrd="0" presId="urn:microsoft.com/office/officeart/2005/8/layout/chevron2"/>
    <dgm:cxn modelId="{A4B78024-1D19-46DD-B072-C0001070F7DC}" type="presParOf" srcId="{BD32E3EB-6BF0-4FE4-9502-65B2717D1CCD}" destId="{E60346BA-8484-4915-B876-CFFF78FC7525}" srcOrd="1" destOrd="0" presId="urn:microsoft.com/office/officeart/2005/8/layout/chevron2"/>
    <dgm:cxn modelId="{2A07CF78-30BB-4B21-AD9F-170BC297D06B}" type="presParOf" srcId="{977A19AE-DCD7-4759-8C99-3A2D068A4568}" destId="{EEDAD804-CB5A-4AF4-BF10-B88513467BD6}" srcOrd="1" destOrd="0" presId="urn:microsoft.com/office/officeart/2005/8/layout/chevron2"/>
    <dgm:cxn modelId="{B75DA222-25FD-4BDB-B296-29FBA448F3AD}" type="presParOf" srcId="{977A19AE-DCD7-4759-8C99-3A2D068A4568}" destId="{57E64A1D-4920-4E66-A083-77599DACAFF1}" srcOrd="2" destOrd="0" presId="urn:microsoft.com/office/officeart/2005/8/layout/chevron2"/>
    <dgm:cxn modelId="{A5271085-F580-4626-9EE1-B12FDA4B7344}" type="presParOf" srcId="{57E64A1D-4920-4E66-A083-77599DACAFF1}" destId="{F5700E13-3183-4925-AFBA-59BD4CCDBE5B}" srcOrd="0" destOrd="0" presId="urn:microsoft.com/office/officeart/2005/8/layout/chevron2"/>
    <dgm:cxn modelId="{8476BD0B-710B-449A-A02F-8E614A1A817B}" type="presParOf" srcId="{57E64A1D-4920-4E66-A083-77599DACAFF1}" destId="{5A48E348-56E5-46F2-B5A2-2B2560943859}" srcOrd="1" destOrd="0" presId="urn:microsoft.com/office/officeart/2005/8/layout/chevron2"/>
    <dgm:cxn modelId="{F4092046-6D79-4991-A26D-E3BBE07E8152}" type="presParOf" srcId="{977A19AE-DCD7-4759-8C99-3A2D068A4568}" destId="{D31E38BD-5697-484A-B86F-E578EFE03670}" srcOrd="3" destOrd="0" presId="urn:microsoft.com/office/officeart/2005/8/layout/chevron2"/>
    <dgm:cxn modelId="{7A9AB936-1907-40EE-B674-DC3743B1F0E3}" type="presParOf" srcId="{977A19AE-DCD7-4759-8C99-3A2D068A4568}" destId="{5613CD3A-7FFC-480C-8A0B-FDECC375BED3}" srcOrd="4" destOrd="0" presId="urn:microsoft.com/office/officeart/2005/8/layout/chevron2"/>
    <dgm:cxn modelId="{B33237F5-2DE8-4BC0-8E7C-78929ECA8225}" type="presParOf" srcId="{5613CD3A-7FFC-480C-8A0B-FDECC375BED3}" destId="{944B4F89-B248-4B6D-8A67-18046684EF54}" srcOrd="0" destOrd="0" presId="urn:microsoft.com/office/officeart/2005/8/layout/chevron2"/>
    <dgm:cxn modelId="{3FB98ABB-40E8-4BD2-888E-8A8CAF060703}" type="presParOf" srcId="{5613CD3A-7FFC-480C-8A0B-FDECC375BED3}" destId="{4AFCD78D-6464-4802-B746-7B7A13B8853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7DA89-9FBB-4188-9B81-6481FA8B1C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8B33AED-F1FD-4557-BB79-8E31597A6711}">
      <dgm:prSet/>
      <dgm:spPr/>
      <dgm:t>
        <a:bodyPr/>
        <a:lstStyle/>
        <a:p>
          <a:pPr rtl="0"/>
          <a:r>
            <a:rPr lang="en-GB" b="1" i="0" dirty="0" smtClean="0"/>
            <a:t>Equal opportunities and access to the labour market</a:t>
          </a:r>
          <a:endParaRPr lang="en-GB" dirty="0"/>
        </a:p>
      </dgm:t>
    </dgm:pt>
    <dgm:pt modelId="{AD2D05B2-C04D-40B0-A900-BE207DE78837}" type="parTrans" cxnId="{B6BF1D18-A049-4486-83C5-BA3C86528252}">
      <dgm:prSet/>
      <dgm:spPr/>
      <dgm:t>
        <a:bodyPr/>
        <a:lstStyle/>
        <a:p>
          <a:endParaRPr lang="en-GB"/>
        </a:p>
      </dgm:t>
    </dgm:pt>
    <dgm:pt modelId="{31A92D87-A602-4222-800E-079CB8FE0EF1}" type="sibTrans" cxnId="{B6BF1D18-A049-4486-83C5-BA3C86528252}">
      <dgm:prSet/>
      <dgm:spPr/>
      <dgm:t>
        <a:bodyPr/>
        <a:lstStyle/>
        <a:p>
          <a:endParaRPr lang="en-GB"/>
        </a:p>
      </dgm:t>
    </dgm:pt>
    <dgm:pt modelId="{A4144F3D-BB2B-4E59-9B3D-249894E1E520}">
      <dgm:prSet/>
      <dgm:spPr/>
      <dgm:t>
        <a:bodyPr/>
        <a:lstStyle/>
        <a:p>
          <a:pPr rtl="0"/>
          <a:r>
            <a:rPr lang="en-GB" b="1" dirty="0" smtClean="0"/>
            <a:t>Education, training and life-long learning</a:t>
          </a:r>
          <a:br>
            <a:rPr lang="en-GB" b="1" dirty="0" smtClean="0"/>
          </a:br>
          <a:endParaRPr lang="en-GB" dirty="0"/>
        </a:p>
      </dgm:t>
    </dgm:pt>
    <dgm:pt modelId="{A607CFF3-23D2-4AEA-A9A3-2FA55A6C9A7F}" type="parTrans" cxnId="{BB406328-0EC9-45DB-9AEE-15F26DE0BFF5}">
      <dgm:prSet/>
      <dgm:spPr/>
      <dgm:t>
        <a:bodyPr/>
        <a:lstStyle/>
        <a:p>
          <a:endParaRPr lang="en-GB"/>
        </a:p>
      </dgm:t>
    </dgm:pt>
    <dgm:pt modelId="{5D52C0B5-B14E-4D31-9DF5-3D1C16F62CA6}" type="sibTrans" cxnId="{BB406328-0EC9-45DB-9AEE-15F26DE0BFF5}">
      <dgm:prSet/>
      <dgm:spPr/>
      <dgm:t>
        <a:bodyPr/>
        <a:lstStyle/>
        <a:p>
          <a:endParaRPr lang="en-GB"/>
        </a:p>
      </dgm:t>
    </dgm:pt>
    <dgm:pt modelId="{D06E7253-1136-45E6-BA12-897B464BD58A}">
      <dgm:prSet/>
      <dgm:spPr/>
      <dgm:t>
        <a:bodyPr/>
        <a:lstStyle/>
        <a:p>
          <a:pPr rtl="0"/>
          <a:r>
            <a:rPr lang="en-GB" b="1" dirty="0" smtClean="0"/>
            <a:t>Gender equality</a:t>
          </a:r>
          <a:br>
            <a:rPr lang="en-GB" b="1" dirty="0" smtClean="0"/>
          </a:br>
          <a:endParaRPr lang="en-GB" dirty="0"/>
        </a:p>
      </dgm:t>
    </dgm:pt>
    <dgm:pt modelId="{AC502103-2593-4AF6-A527-2C354B1E1163}" type="parTrans" cxnId="{B1253B7B-D0FA-4472-8728-E0AB6A3B568F}">
      <dgm:prSet/>
      <dgm:spPr/>
      <dgm:t>
        <a:bodyPr/>
        <a:lstStyle/>
        <a:p>
          <a:endParaRPr lang="en-GB"/>
        </a:p>
      </dgm:t>
    </dgm:pt>
    <dgm:pt modelId="{41480B7F-7E45-48A4-90DD-2883052B65C6}" type="sibTrans" cxnId="{B1253B7B-D0FA-4472-8728-E0AB6A3B568F}">
      <dgm:prSet/>
      <dgm:spPr/>
      <dgm:t>
        <a:bodyPr/>
        <a:lstStyle/>
        <a:p>
          <a:endParaRPr lang="en-GB"/>
        </a:p>
      </dgm:t>
    </dgm:pt>
    <dgm:pt modelId="{C83D7D52-4CFF-4874-AD3A-DE1E9D157F85}">
      <dgm:prSet/>
      <dgm:spPr/>
      <dgm:t>
        <a:bodyPr/>
        <a:lstStyle/>
        <a:p>
          <a:pPr rtl="0"/>
          <a:r>
            <a:rPr lang="en-GB" b="1" dirty="0" smtClean="0"/>
            <a:t>Equal opportunities</a:t>
          </a:r>
          <a:br>
            <a:rPr lang="en-GB" b="1" dirty="0" smtClean="0"/>
          </a:br>
          <a:endParaRPr lang="en-GB" dirty="0"/>
        </a:p>
      </dgm:t>
    </dgm:pt>
    <dgm:pt modelId="{82C86810-584C-418B-843A-6433613F4E26}" type="parTrans" cxnId="{89C63C68-834A-4B6D-AB6F-A361A8A44D0D}">
      <dgm:prSet/>
      <dgm:spPr/>
      <dgm:t>
        <a:bodyPr/>
        <a:lstStyle/>
        <a:p>
          <a:endParaRPr lang="en-GB"/>
        </a:p>
      </dgm:t>
    </dgm:pt>
    <dgm:pt modelId="{3F9AC077-E5FD-4309-A769-A16D9BFC2733}" type="sibTrans" cxnId="{89C63C68-834A-4B6D-AB6F-A361A8A44D0D}">
      <dgm:prSet/>
      <dgm:spPr/>
      <dgm:t>
        <a:bodyPr/>
        <a:lstStyle/>
        <a:p>
          <a:endParaRPr lang="en-GB"/>
        </a:p>
      </dgm:t>
    </dgm:pt>
    <dgm:pt modelId="{DB39BFDA-B598-4940-9738-4A9C87671394}">
      <dgm:prSet/>
      <dgm:spPr/>
      <dgm:t>
        <a:bodyPr/>
        <a:lstStyle/>
        <a:p>
          <a:pPr rtl="0"/>
          <a:r>
            <a:rPr lang="en-GB" b="1" dirty="0" smtClean="0"/>
            <a:t>Active support to employment</a:t>
          </a:r>
          <a:br>
            <a:rPr lang="en-GB" b="1" dirty="0" smtClean="0"/>
          </a:br>
          <a:endParaRPr lang="en-GB" dirty="0"/>
        </a:p>
      </dgm:t>
    </dgm:pt>
    <dgm:pt modelId="{3FB1EE13-DD63-4DC6-8499-CA15B8A724F7}" type="parTrans" cxnId="{1A12F6EB-7A42-44F4-8257-B83FA0F02485}">
      <dgm:prSet/>
      <dgm:spPr/>
      <dgm:t>
        <a:bodyPr/>
        <a:lstStyle/>
        <a:p>
          <a:endParaRPr lang="en-GB"/>
        </a:p>
      </dgm:t>
    </dgm:pt>
    <dgm:pt modelId="{29D4971D-5DC1-4B61-924F-A98E2C0E7C9A}" type="sibTrans" cxnId="{1A12F6EB-7A42-44F4-8257-B83FA0F02485}">
      <dgm:prSet/>
      <dgm:spPr/>
      <dgm:t>
        <a:bodyPr/>
        <a:lstStyle/>
        <a:p>
          <a:endParaRPr lang="en-GB"/>
        </a:p>
      </dgm:t>
    </dgm:pt>
    <dgm:pt modelId="{426A9222-04BC-4D41-8C9F-87A7030D0F50}">
      <dgm:prSet/>
      <dgm:spPr/>
      <dgm:t>
        <a:bodyPr/>
        <a:lstStyle/>
        <a:p>
          <a:pPr rtl="0"/>
          <a:r>
            <a:rPr lang="en-GB" b="1" dirty="0" smtClean="0"/>
            <a:t>Secure and adaptable employment</a:t>
          </a:r>
          <a:endParaRPr lang="en-GB" dirty="0"/>
        </a:p>
      </dgm:t>
    </dgm:pt>
    <dgm:pt modelId="{79E57C9D-2183-4293-A7AD-C7A075DCF0D7}" type="parTrans" cxnId="{647B2203-9468-41A3-A4F1-A57F14ECDB61}">
      <dgm:prSet/>
      <dgm:spPr/>
      <dgm:t>
        <a:bodyPr/>
        <a:lstStyle/>
        <a:p>
          <a:endParaRPr lang="en-GB"/>
        </a:p>
      </dgm:t>
    </dgm:pt>
    <dgm:pt modelId="{187CF7F7-D616-407F-B072-2E01399CB1FD}" type="sibTrans" cxnId="{647B2203-9468-41A3-A4F1-A57F14ECDB61}">
      <dgm:prSet/>
      <dgm:spPr/>
      <dgm:t>
        <a:bodyPr/>
        <a:lstStyle/>
        <a:p>
          <a:endParaRPr lang="en-GB"/>
        </a:p>
      </dgm:t>
    </dgm:pt>
    <dgm:pt modelId="{225D2C21-9EFF-49C9-B9ED-03B3EB96EAA9}">
      <dgm:prSet/>
      <dgm:spPr/>
      <dgm:t>
        <a:bodyPr/>
        <a:lstStyle/>
        <a:p>
          <a:pPr rtl="0"/>
          <a:r>
            <a:rPr lang="en-GB" b="1" i="0" dirty="0" smtClean="0"/>
            <a:t>Fair working conditions</a:t>
          </a:r>
          <a:endParaRPr lang="en-GB" dirty="0"/>
        </a:p>
      </dgm:t>
    </dgm:pt>
    <dgm:pt modelId="{D77A25E6-337E-4271-8D5C-AEA66460DA2F}" type="parTrans" cxnId="{5D4D6904-1632-42C8-8A8C-D1F979FA3ACC}">
      <dgm:prSet/>
      <dgm:spPr/>
      <dgm:t>
        <a:bodyPr/>
        <a:lstStyle/>
        <a:p>
          <a:endParaRPr lang="en-GB"/>
        </a:p>
      </dgm:t>
    </dgm:pt>
    <dgm:pt modelId="{E48A6DC7-A5F7-4F4D-9828-A81AF4CBF42F}" type="sibTrans" cxnId="{5D4D6904-1632-42C8-8A8C-D1F979FA3ACC}">
      <dgm:prSet/>
      <dgm:spPr/>
      <dgm:t>
        <a:bodyPr/>
        <a:lstStyle/>
        <a:p>
          <a:endParaRPr lang="en-GB"/>
        </a:p>
      </dgm:t>
    </dgm:pt>
    <dgm:pt modelId="{D97321F3-8355-466A-9C76-F96D07BD8CFA}">
      <dgm:prSet/>
      <dgm:spPr/>
      <dgm:t>
        <a:bodyPr/>
        <a:lstStyle/>
        <a:p>
          <a:pPr rtl="0"/>
          <a:r>
            <a:rPr lang="en-GB" b="1" dirty="0" smtClean="0"/>
            <a:t>Wages</a:t>
          </a:r>
          <a:br>
            <a:rPr lang="en-GB" b="1" dirty="0" smtClean="0"/>
          </a:br>
          <a:endParaRPr lang="en-GB" dirty="0"/>
        </a:p>
      </dgm:t>
    </dgm:pt>
    <dgm:pt modelId="{58838E38-9EEF-4C48-8FE4-98B75A39A264}" type="parTrans" cxnId="{4954A901-596C-43BA-B19C-2DE02B3B99B2}">
      <dgm:prSet/>
      <dgm:spPr/>
      <dgm:t>
        <a:bodyPr/>
        <a:lstStyle/>
        <a:p>
          <a:endParaRPr lang="en-GB"/>
        </a:p>
      </dgm:t>
    </dgm:pt>
    <dgm:pt modelId="{D40685DD-EDF7-446D-859C-9D17C1CE62C4}" type="sibTrans" cxnId="{4954A901-596C-43BA-B19C-2DE02B3B99B2}">
      <dgm:prSet/>
      <dgm:spPr/>
      <dgm:t>
        <a:bodyPr/>
        <a:lstStyle/>
        <a:p>
          <a:endParaRPr lang="en-GB"/>
        </a:p>
      </dgm:t>
    </dgm:pt>
    <dgm:pt modelId="{67EAD58B-A070-4564-92E6-43DBD7B9F149}">
      <dgm:prSet/>
      <dgm:spPr/>
      <dgm:t>
        <a:bodyPr/>
        <a:lstStyle/>
        <a:p>
          <a:pPr rtl="0"/>
          <a:r>
            <a:rPr lang="en-GB" b="1" dirty="0" smtClean="0"/>
            <a:t>Information about employment conditions and protection in case of dismissals</a:t>
          </a:r>
          <a:br>
            <a:rPr lang="en-GB" b="1" dirty="0" smtClean="0"/>
          </a:br>
          <a:endParaRPr lang="en-GB" dirty="0"/>
        </a:p>
      </dgm:t>
    </dgm:pt>
    <dgm:pt modelId="{2889BF81-67A1-4553-87B2-AF58ABA2E45A}" type="parTrans" cxnId="{4FC367C8-4203-437F-9B18-F8524B6C0FDD}">
      <dgm:prSet/>
      <dgm:spPr/>
      <dgm:t>
        <a:bodyPr/>
        <a:lstStyle/>
        <a:p>
          <a:endParaRPr lang="en-GB"/>
        </a:p>
      </dgm:t>
    </dgm:pt>
    <dgm:pt modelId="{BE12D0C1-9F72-4C2D-B4F3-428BE36B3345}" type="sibTrans" cxnId="{4FC367C8-4203-437F-9B18-F8524B6C0FDD}">
      <dgm:prSet/>
      <dgm:spPr/>
      <dgm:t>
        <a:bodyPr/>
        <a:lstStyle/>
        <a:p>
          <a:endParaRPr lang="en-GB"/>
        </a:p>
      </dgm:t>
    </dgm:pt>
    <dgm:pt modelId="{2087C08D-8D1A-4D3E-A128-0B809B7DBBF8}">
      <dgm:prSet/>
      <dgm:spPr/>
      <dgm:t>
        <a:bodyPr/>
        <a:lstStyle/>
        <a:p>
          <a:pPr rtl="0"/>
          <a:r>
            <a:rPr lang="en-GB" b="1" dirty="0" smtClean="0"/>
            <a:t>Social dialogue and involvement of workers </a:t>
          </a:r>
          <a:br>
            <a:rPr lang="en-GB" b="1" dirty="0" smtClean="0"/>
          </a:br>
          <a:endParaRPr lang="en-GB" dirty="0"/>
        </a:p>
      </dgm:t>
    </dgm:pt>
    <dgm:pt modelId="{089F3ABB-6CF0-4B5E-880A-3B5D03C0DCDA}" type="parTrans" cxnId="{4085A36E-F8BA-4506-8281-4C9CA00A180C}">
      <dgm:prSet/>
      <dgm:spPr/>
      <dgm:t>
        <a:bodyPr/>
        <a:lstStyle/>
        <a:p>
          <a:endParaRPr lang="en-GB"/>
        </a:p>
      </dgm:t>
    </dgm:pt>
    <dgm:pt modelId="{EEE04DFB-EC23-4CFF-8B1B-282A26D3DCB4}" type="sibTrans" cxnId="{4085A36E-F8BA-4506-8281-4C9CA00A180C}">
      <dgm:prSet/>
      <dgm:spPr/>
      <dgm:t>
        <a:bodyPr/>
        <a:lstStyle/>
        <a:p>
          <a:endParaRPr lang="en-GB"/>
        </a:p>
      </dgm:t>
    </dgm:pt>
    <dgm:pt modelId="{AD219E67-9D1E-41CC-A048-D722DD91B930}">
      <dgm:prSet/>
      <dgm:spPr/>
      <dgm:t>
        <a:bodyPr/>
        <a:lstStyle/>
        <a:p>
          <a:pPr rtl="0"/>
          <a:r>
            <a:rPr lang="en-GB" b="1" dirty="0" smtClean="0"/>
            <a:t>Work-life balance</a:t>
          </a:r>
          <a:br>
            <a:rPr lang="en-GB" b="1" dirty="0" smtClean="0"/>
          </a:br>
          <a:endParaRPr lang="en-GB" dirty="0"/>
        </a:p>
      </dgm:t>
    </dgm:pt>
    <dgm:pt modelId="{12A4A3A8-0442-4999-83F0-170127E90F63}" type="parTrans" cxnId="{496A7074-7880-467E-A7C0-D9E1AB39EC3B}">
      <dgm:prSet/>
      <dgm:spPr/>
      <dgm:t>
        <a:bodyPr/>
        <a:lstStyle/>
        <a:p>
          <a:endParaRPr lang="en-GB"/>
        </a:p>
      </dgm:t>
    </dgm:pt>
    <dgm:pt modelId="{740CB9A3-7856-4DF4-A5F7-9111EB42372E}" type="sibTrans" cxnId="{496A7074-7880-467E-A7C0-D9E1AB39EC3B}">
      <dgm:prSet/>
      <dgm:spPr/>
      <dgm:t>
        <a:bodyPr/>
        <a:lstStyle/>
        <a:p>
          <a:endParaRPr lang="en-GB"/>
        </a:p>
      </dgm:t>
    </dgm:pt>
    <dgm:pt modelId="{8FDAD8CF-A553-4FF3-8611-8A566B079E12}">
      <dgm:prSet/>
      <dgm:spPr/>
      <dgm:t>
        <a:bodyPr/>
        <a:lstStyle/>
        <a:p>
          <a:pPr rtl="0"/>
          <a:r>
            <a:rPr lang="en-GB" b="1" smtClean="0"/>
            <a:t>Healthy, safe and well-adapted work environment</a:t>
          </a:r>
          <a:endParaRPr lang="en-GB"/>
        </a:p>
      </dgm:t>
    </dgm:pt>
    <dgm:pt modelId="{C3260FFD-5E31-4F62-8DD9-2936DFE15E68}" type="parTrans" cxnId="{A2354300-4A76-4062-BB04-B0AB41A2D422}">
      <dgm:prSet/>
      <dgm:spPr/>
      <dgm:t>
        <a:bodyPr/>
        <a:lstStyle/>
        <a:p>
          <a:endParaRPr lang="en-GB"/>
        </a:p>
      </dgm:t>
    </dgm:pt>
    <dgm:pt modelId="{006B9AD3-E02E-40F2-819B-772BB256ED83}" type="sibTrans" cxnId="{A2354300-4A76-4062-BB04-B0AB41A2D422}">
      <dgm:prSet/>
      <dgm:spPr/>
      <dgm:t>
        <a:bodyPr/>
        <a:lstStyle/>
        <a:p>
          <a:endParaRPr lang="en-GB"/>
        </a:p>
      </dgm:t>
    </dgm:pt>
    <dgm:pt modelId="{56FDF8CE-0DB7-46C8-AD89-277EA7963E19}">
      <dgm:prSet/>
      <dgm:spPr/>
      <dgm:t>
        <a:bodyPr/>
        <a:lstStyle/>
        <a:p>
          <a:pPr rtl="0"/>
          <a:r>
            <a:rPr lang="en-GB" b="1" i="0" dirty="0" smtClean="0"/>
            <a:t>Adequate and sustainable social protection</a:t>
          </a:r>
          <a:endParaRPr lang="en-GB" dirty="0"/>
        </a:p>
      </dgm:t>
    </dgm:pt>
    <dgm:pt modelId="{C813468C-1B35-454A-9E9E-1D8BFADEDE12}" type="parTrans" cxnId="{78B33C5A-79BC-43FF-87D8-53FD0067B662}">
      <dgm:prSet/>
      <dgm:spPr/>
      <dgm:t>
        <a:bodyPr/>
        <a:lstStyle/>
        <a:p>
          <a:endParaRPr lang="en-GB"/>
        </a:p>
      </dgm:t>
    </dgm:pt>
    <dgm:pt modelId="{4228682E-53B6-4003-9F3B-C06F65DA41FD}" type="sibTrans" cxnId="{78B33C5A-79BC-43FF-87D8-53FD0067B662}">
      <dgm:prSet/>
      <dgm:spPr/>
      <dgm:t>
        <a:bodyPr/>
        <a:lstStyle/>
        <a:p>
          <a:endParaRPr lang="en-GB"/>
        </a:p>
      </dgm:t>
    </dgm:pt>
    <dgm:pt modelId="{44852CCE-F788-491F-A2C2-93A1D61F0091}">
      <dgm:prSet/>
      <dgm:spPr/>
      <dgm:t>
        <a:bodyPr/>
        <a:lstStyle/>
        <a:p>
          <a:pPr rtl="0"/>
          <a:r>
            <a:rPr lang="en-GB" b="1" dirty="0" smtClean="0"/>
            <a:t>Childcare and support to children</a:t>
          </a:r>
          <a:br>
            <a:rPr lang="en-GB" b="1" dirty="0" smtClean="0"/>
          </a:br>
          <a:endParaRPr lang="en-GB" dirty="0"/>
        </a:p>
      </dgm:t>
    </dgm:pt>
    <dgm:pt modelId="{1FDA39FC-36A1-452D-90B4-2E05C3EAD966}" type="parTrans" cxnId="{6CF2DBBE-DC0F-41F5-B5D6-14C1EE9379BC}">
      <dgm:prSet/>
      <dgm:spPr/>
      <dgm:t>
        <a:bodyPr/>
        <a:lstStyle/>
        <a:p>
          <a:endParaRPr lang="en-GB"/>
        </a:p>
      </dgm:t>
    </dgm:pt>
    <dgm:pt modelId="{C3006530-C2AE-4DC4-B0EA-9C51D3E5A02B}" type="sibTrans" cxnId="{6CF2DBBE-DC0F-41F5-B5D6-14C1EE9379BC}">
      <dgm:prSet/>
      <dgm:spPr/>
      <dgm:t>
        <a:bodyPr/>
        <a:lstStyle/>
        <a:p>
          <a:endParaRPr lang="en-GB"/>
        </a:p>
      </dgm:t>
    </dgm:pt>
    <dgm:pt modelId="{AA07EADF-756A-4B88-9589-06343792D1A1}">
      <dgm:prSet/>
      <dgm:spPr/>
      <dgm:t>
        <a:bodyPr/>
        <a:lstStyle/>
        <a:p>
          <a:pPr rtl="0"/>
          <a:r>
            <a:rPr lang="en-GB" b="1" dirty="0" smtClean="0"/>
            <a:t>Social Protection</a:t>
          </a:r>
          <a:br>
            <a:rPr lang="en-GB" b="1" dirty="0" smtClean="0"/>
          </a:br>
          <a:endParaRPr lang="en-GB" dirty="0"/>
        </a:p>
      </dgm:t>
    </dgm:pt>
    <dgm:pt modelId="{0E882A3C-ED1F-4F78-945F-66087968B63C}" type="parTrans" cxnId="{861DD132-D6CD-4231-B637-35E90C70662E}">
      <dgm:prSet/>
      <dgm:spPr/>
      <dgm:t>
        <a:bodyPr/>
        <a:lstStyle/>
        <a:p>
          <a:endParaRPr lang="en-GB"/>
        </a:p>
      </dgm:t>
    </dgm:pt>
    <dgm:pt modelId="{928881C9-7742-48A8-9CCF-C76DCAC58885}" type="sibTrans" cxnId="{861DD132-D6CD-4231-B637-35E90C70662E}">
      <dgm:prSet/>
      <dgm:spPr/>
      <dgm:t>
        <a:bodyPr/>
        <a:lstStyle/>
        <a:p>
          <a:endParaRPr lang="en-GB"/>
        </a:p>
      </dgm:t>
    </dgm:pt>
    <dgm:pt modelId="{9269E79B-F96E-4281-9540-1A7981A5951E}">
      <dgm:prSet/>
      <dgm:spPr/>
      <dgm:t>
        <a:bodyPr/>
        <a:lstStyle/>
        <a:p>
          <a:pPr rtl="0"/>
          <a:r>
            <a:rPr lang="en-GB" b="1" dirty="0" smtClean="0"/>
            <a:t>Unemployment benefits</a:t>
          </a:r>
          <a:br>
            <a:rPr lang="en-GB" b="1" dirty="0" smtClean="0"/>
          </a:br>
          <a:endParaRPr lang="en-GB" dirty="0"/>
        </a:p>
      </dgm:t>
    </dgm:pt>
    <dgm:pt modelId="{E274994A-755D-403F-9521-933DAFCB32A8}" type="parTrans" cxnId="{438847D3-7494-449D-84FC-6865027163EA}">
      <dgm:prSet/>
      <dgm:spPr/>
      <dgm:t>
        <a:bodyPr/>
        <a:lstStyle/>
        <a:p>
          <a:endParaRPr lang="en-GB"/>
        </a:p>
      </dgm:t>
    </dgm:pt>
    <dgm:pt modelId="{75C465BE-F0E9-46B9-B131-5CAD6FB80433}" type="sibTrans" cxnId="{438847D3-7494-449D-84FC-6865027163EA}">
      <dgm:prSet/>
      <dgm:spPr/>
      <dgm:t>
        <a:bodyPr/>
        <a:lstStyle/>
        <a:p>
          <a:endParaRPr lang="en-GB"/>
        </a:p>
      </dgm:t>
    </dgm:pt>
    <dgm:pt modelId="{525D96AE-FF04-41EF-B63F-90F4D4B34039}">
      <dgm:prSet/>
      <dgm:spPr/>
      <dgm:t>
        <a:bodyPr/>
        <a:lstStyle/>
        <a:p>
          <a:pPr rtl="0"/>
          <a:r>
            <a:rPr lang="en-GB" b="1" dirty="0" smtClean="0"/>
            <a:t>Old age income and pensions</a:t>
          </a:r>
          <a:br>
            <a:rPr lang="en-GB" b="1" dirty="0" smtClean="0"/>
          </a:br>
          <a:endParaRPr lang="en-GB" dirty="0"/>
        </a:p>
      </dgm:t>
    </dgm:pt>
    <dgm:pt modelId="{097DC191-83B1-4E02-8781-FFA13E351198}" type="parTrans" cxnId="{BC734D48-DC98-46BF-ABEE-9AEF64AEC3D1}">
      <dgm:prSet/>
      <dgm:spPr/>
      <dgm:t>
        <a:bodyPr/>
        <a:lstStyle/>
        <a:p>
          <a:endParaRPr lang="en-GB"/>
        </a:p>
      </dgm:t>
    </dgm:pt>
    <dgm:pt modelId="{8BC1C393-EF78-4375-8E21-95838B3270C7}" type="sibTrans" cxnId="{BC734D48-DC98-46BF-ABEE-9AEF64AEC3D1}">
      <dgm:prSet/>
      <dgm:spPr/>
      <dgm:t>
        <a:bodyPr/>
        <a:lstStyle/>
        <a:p>
          <a:endParaRPr lang="en-GB"/>
        </a:p>
      </dgm:t>
    </dgm:pt>
    <dgm:pt modelId="{4A6D2615-CFD9-4E0F-A92A-28CB35EDC4A8}">
      <dgm:prSet/>
      <dgm:spPr/>
      <dgm:t>
        <a:bodyPr/>
        <a:lstStyle/>
        <a:p>
          <a:pPr rtl="0"/>
          <a:r>
            <a:rPr lang="en-GB" b="1" dirty="0" smtClean="0"/>
            <a:t>Minimum income</a:t>
          </a:r>
          <a:br>
            <a:rPr lang="en-GB" b="1" dirty="0" smtClean="0"/>
          </a:br>
          <a:endParaRPr lang="en-GB" dirty="0"/>
        </a:p>
      </dgm:t>
    </dgm:pt>
    <dgm:pt modelId="{43919B1D-6E9D-4E4C-9A80-402E0F48FF0C}" type="parTrans" cxnId="{02A33EEC-7561-417A-AF53-A8F090BDB0C3}">
      <dgm:prSet/>
      <dgm:spPr/>
      <dgm:t>
        <a:bodyPr/>
        <a:lstStyle/>
        <a:p>
          <a:endParaRPr lang="en-GB"/>
        </a:p>
      </dgm:t>
    </dgm:pt>
    <dgm:pt modelId="{00756D29-B383-4709-973A-1B35B268D8FD}" type="sibTrans" cxnId="{02A33EEC-7561-417A-AF53-A8F090BDB0C3}">
      <dgm:prSet/>
      <dgm:spPr/>
      <dgm:t>
        <a:bodyPr/>
        <a:lstStyle/>
        <a:p>
          <a:endParaRPr lang="en-GB"/>
        </a:p>
      </dgm:t>
    </dgm:pt>
    <dgm:pt modelId="{D2A1D965-8757-4ACE-AF39-1C2553A530B6}">
      <dgm:prSet/>
      <dgm:spPr/>
      <dgm:t>
        <a:bodyPr/>
        <a:lstStyle/>
        <a:p>
          <a:pPr rtl="0"/>
          <a:r>
            <a:rPr lang="en-GB" b="1" dirty="0" smtClean="0"/>
            <a:t>Health care</a:t>
          </a:r>
          <a:br>
            <a:rPr lang="en-GB" b="1" dirty="0" smtClean="0"/>
          </a:br>
          <a:endParaRPr lang="en-GB" dirty="0"/>
        </a:p>
      </dgm:t>
    </dgm:pt>
    <dgm:pt modelId="{D8A34620-AF8F-4253-BFA6-8EE7E4869B0D}" type="parTrans" cxnId="{5340B43B-96F6-4919-86A8-C24D0537EE97}">
      <dgm:prSet/>
      <dgm:spPr/>
      <dgm:t>
        <a:bodyPr/>
        <a:lstStyle/>
        <a:p>
          <a:endParaRPr lang="en-GB"/>
        </a:p>
      </dgm:t>
    </dgm:pt>
    <dgm:pt modelId="{E5C055D2-E4DD-4DE5-9982-7DC1CCA29C8D}" type="sibTrans" cxnId="{5340B43B-96F6-4919-86A8-C24D0537EE97}">
      <dgm:prSet/>
      <dgm:spPr/>
      <dgm:t>
        <a:bodyPr/>
        <a:lstStyle/>
        <a:p>
          <a:endParaRPr lang="en-GB"/>
        </a:p>
      </dgm:t>
    </dgm:pt>
    <dgm:pt modelId="{AE04E9B6-4C90-4837-8BE4-762D3C16DBFE}">
      <dgm:prSet/>
      <dgm:spPr/>
      <dgm:t>
        <a:bodyPr/>
        <a:lstStyle/>
        <a:p>
          <a:pPr rtl="0"/>
          <a:r>
            <a:rPr lang="en-GB" b="1" dirty="0" smtClean="0"/>
            <a:t>Inclusion of people with disabilities</a:t>
          </a:r>
          <a:br>
            <a:rPr lang="en-GB" b="1" dirty="0" smtClean="0"/>
          </a:br>
          <a:endParaRPr lang="en-GB" dirty="0"/>
        </a:p>
      </dgm:t>
    </dgm:pt>
    <dgm:pt modelId="{2217F062-32DD-4907-9566-AC705C9B2016}" type="parTrans" cxnId="{AF48E242-08F3-44BF-A8E7-94C8DDDA1DAE}">
      <dgm:prSet/>
      <dgm:spPr/>
      <dgm:t>
        <a:bodyPr/>
        <a:lstStyle/>
        <a:p>
          <a:endParaRPr lang="en-GB"/>
        </a:p>
      </dgm:t>
    </dgm:pt>
    <dgm:pt modelId="{DDAB286E-4281-4AE2-BA1D-6F9DABA0A6B3}" type="sibTrans" cxnId="{AF48E242-08F3-44BF-A8E7-94C8DDDA1DAE}">
      <dgm:prSet/>
      <dgm:spPr/>
      <dgm:t>
        <a:bodyPr/>
        <a:lstStyle/>
        <a:p>
          <a:endParaRPr lang="en-GB"/>
        </a:p>
      </dgm:t>
    </dgm:pt>
    <dgm:pt modelId="{0080C62E-3B31-4E50-B96D-D93E4C82E312}">
      <dgm:prSet/>
      <dgm:spPr/>
      <dgm:t>
        <a:bodyPr/>
        <a:lstStyle/>
        <a:p>
          <a:pPr rtl="0"/>
          <a:r>
            <a:rPr lang="en-GB" b="1" dirty="0" smtClean="0"/>
            <a:t>Long-term care </a:t>
          </a:r>
          <a:br>
            <a:rPr lang="en-GB" b="1" dirty="0" smtClean="0"/>
          </a:br>
          <a:endParaRPr lang="en-GB" dirty="0"/>
        </a:p>
      </dgm:t>
    </dgm:pt>
    <dgm:pt modelId="{1A82A354-6F2B-4F8D-8842-B4B7ABEF8D8B}" type="parTrans" cxnId="{59F66481-60A0-4CAD-A6DC-CBAAC1B4A728}">
      <dgm:prSet/>
      <dgm:spPr/>
      <dgm:t>
        <a:bodyPr/>
        <a:lstStyle/>
        <a:p>
          <a:endParaRPr lang="en-GB"/>
        </a:p>
      </dgm:t>
    </dgm:pt>
    <dgm:pt modelId="{EEB3963A-E379-4CB9-97BD-468376C8DBF2}" type="sibTrans" cxnId="{59F66481-60A0-4CAD-A6DC-CBAAC1B4A728}">
      <dgm:prSet/>
      <dgm:spPr/>
      <dgm:t>
        <a:bodyPr/>
        <a:lstStyle/>
        <a:p>
          <a:endParaRPr lang="en-GB"/>
        </a:p>
      </dgm:t>
    </dgm:pt>
    <dgm:pt modelId="{7AE1FCA4-51BE-4609-8591-9269FAE5261E}">
      <dgm:prSet/>
      <dgm:spPr/>
      <dgm:t>
        <a:bodyPr/>
        <a:lstStyle/>
        <a:p>
          <a:pPr rtl="0"/>
          <a:r>
            <a:rPr lang="en-GB" b="1" dirty="0" smtClean="0"/>
            <a:t>Housing and assistance for the homeless</a:t>
          </a:r>
          <a:br>
            <a:rPr lang="en-GB" b="1" dirty="0" smtClean="0"/>
          </a:br>
          <a:endParaRPr lang="en-GB" dirty="0"/>
        </a:p>
      </dgm:t>
    </dgm:pt>
    <dgm:pt modelId="{21739B07-36E0-4FD7-BDA4-77BF571EA71B}" type="parTrans" cxnId="{3423196D-3B77-424D-898E-397EA5DE399F}">
      <dgm:prSet/>
      <dgm:spPr/>
      <dgm:t>
        <a:bodyPr/>
        <a:lstStyle/>
        <a:p>
          <a:endParaRPr lang="en-GB"/>
        </a:p>
      </dgm:t>
    </dgm:pt>
    <dgm:pt modelId="{4922CF07-BCF4-4DD4-BFE2-70C2EBDF6CDC}" type="sibTrans" cxnId="{3423196D-3B77-424D-898E-397EA5DE399F}">
      <dgm:prSet/>
      <dgm:spPr/>
      <dgm:t>
        <a:bodyPr/>
        <a:lstStyle/>
        <a:p>
          <a:endParaRPr lang="en-GB"/>
        </a:p>
      </dgm:t>
    </dgm:pt>
    <dgm:pt modelId="{CDA28192-6609-49F7-9ADD-E749C8366F31}">
      <dgm:prSet/>
      <dgm:spPr/>
      <dgm:t>
        <a:bodyPr/>
        <a:lstStyle/>
        <a:p>
          <a:pPr rtl="0"/>
          <a:r>
            <a:rPr lang="en-GB" b="1" smtClean="0"/>
            <a:t>Access to essential services</a:t>
          </a:r>
          <a:endParaRPr lang="en-GB"/>
        </a:p>
      </dgm:t>
    </dgm:pt>
    <dgm:pt modelId="{6883FED4-6E15-401C-9BEE-55FA720BEC18}" type="parTrans" cxnId="{7016D918-EBDD-49D3-972B-7B96DA5C8F7D}">
      <dgm:prSet/>
      <dgm:spPr/>
      <dgm:t>
        <a:bodyPr/>
        <a:lstStyle/>
        <a:p>
          <a:endParaRPr lang="en-GB"/>
        </a:p>
      </dgm:t>
    </dgm:pt>
    <dgm:pt modelId="{3B56322E-F91E-4CFA-89B7-87D0F70CC2A7}" type="sibTrans" cxnId="{7016D918-EBDD-49D3-972B-7B96DA5C8F7D}">
      <dgm:prSet/>
      <dgm:spPr/>
      <dgm:t>
        <a:bodyPr/>
        <a:lstStyle/>
        <a:p>
          <a:endParaRPr lang="en-GB"/>
        </a:p>
      </dgm:t>
    </dgm:pt>
    <dgm:pt modelId="{D6F508A7-8356-4A1D-A723-3EE3F94DFE76}" type="pres">
      <dgm:prSet presAssocID="{B4E7DA89-9FBB-4188-9B81-6481FA8B1CAA}" presName="Name0" presStyleCnt="0">
        <dgm:presLayoutVars>
          <dgm:dir/>
          <dgm:animLvl val="lvl"/>
          <dgm:resizeHandles val="exact"/>
        </dgm:presLayoutVars>
      </dgm:prSet>
      <dgm:spPr/>
      <dgm:t>
        <a:bodyPr/>
        <a:lstStyle/>
        <a:p>
          <a:endParaRPr lang="en-GB"/>
        </a:p>
      </dgm:t>
    </dgm:pt>
    <dgm:pt modelId="{CA7ED847-F498-40AE-BB5A-9B9FF67B0327}" type="pres">
      <dgm:prSet presAssocID="{68B33AED-F1FD-4557-BB79-8E31597A6711}" presName="composite" presStyleCnt="0"/>
      <dgm:spPr/>
    </dgm:pt>
    <dgm:pt modelId="{6E4D670A-9E44-488E-A431-036B5B89165E}" type="pres">
      <dgm:prSet presAssocID="{68B33AED-F1FD-4557-BB79-8E31597A6711}" presName="parTx" presStyleLbl="alignNode1" presStyleIdx="0" presStyleCnt="3">
        <dgm:presLayoutVars>
          <dgm:chMax val="0"/>
          <dgm:chPref val="0"/>
          <dgm:bulletEnabled val="1"/>
        </dgm:presLayoutVars>
      </dgm:prSet>
      <dgm:spPr>
        <a:prstGeom prst="round2SameRect">
          <a:avLst/>
        </a:prstGeom>
      </dgm:spPr>
      <dgm:t>
        <a:bodyPr/>
        <a:lstStyle/>
        <a:p>
          <a:endParaRPr lang="en-GB"/>
        </a:p>
      </dgm:t>
    </dgm:pt>
    <dgm:pt modelId="{046D9D5A-D3D9-4DD2-AFEA-774AB256DAC8}" type="pres">
      <dgm:prSet presAssocID="{68B33AED-F1FD-4557-BB79-8E31597A6711}" presName="desTx" presStyleLbl="alignAccFollowNode1" presStyleIdx="0" presStyleCnt="3">
        <dgm:presLayoutVars>
          <dgm:bulletEnabled val="1"/>
        </dgm:presLayoutVars>
      </dgm:prSet>
      <dgm:spPr/>
      <dgm:t>
        <a:bodyPr/>
        <a:lstStyle/>
        <a:p>
          <a:endParaRPr lang="en-GB"/>
        </a:p>
      </dgm:t>
    </dgm:pt>
    <dgm:pt modelId="{40ADA6F0-C7C6-4528-8DB8-0F0762990B29}" type="pres">
      <dgm:prSet presAssocID="{31A92D87-A602-4222-800E-079CB8FE0EF1}" presName="space" presStyleCnt="0"/>
      <dgm:spPr/>
    </dgm:pt>
    <dgm:pt modelId="{84D48A58-9CD0-4503-883F-BAFE925BF8C9}" type="pres">
      <dgm:prSet presAssocID="{225D2C21-9EFF-49C9-B9ED-03B3EB96EAA9}" presName="composite" presStyleCnt="0"/>
      <dgm:spPr/>
    </dgm:pt>
    <dgm:pt modelId="{91A6CEEF-339D-4CCE-9C8A-4E5F8B6B4BE7}" type="pres">
      <dgm:prSet presAssocID="{225D2C21-9EFF-49C9-B9ED-03B3EB96EAA9}" presName="parTx" presStyleLbl="alignNode1" presStyleIdx="1" presStyleCnt="3">
        <dgm:presLayoutVars>
          <dgm:chMax val="0"/>
          <dgm:chPref val="0"/>
          <dgm:bulletEnabled val="1"/>
        </dgm:presLayoutVars>
      </dgm:prSet>
      <dgm:spPr>
        <a:prstGeom prst="round2SameRect">
          <a:avLst/>
        </a:prstGeom>
      </dgm:spPr>
      <dgm:t>
        <a:bodyPr/>
        <a:lstStyle/>
        <a:p>
          <a:endParaRPr lang="en-GB"/>
        </a:p>
      </dgm:t>
    </dgm:pt>
    <dgm:pt modelId="{6F353EAD-5B37-40E5-AF56-30230B6DFB8B}" type="pres">
      <dgm:prSet presAssocID="{225D2C21-9EFF-49C9-B9ED-03B3EB96EAA9}" presName="desTx" presStyleLbl="alignAccFollowNode1" presStyleIdx="1" presStyleCnt="3">
        <dgm:presLayoutVars>
          <dgm:bulletEnabled val="1"/>
        </dgm:presLayoutVars>
      </dgm:prSet>
      <dgm:spPr/>
      <dgm:t>
        <a:bodyPr/>
        <a:lstStyle/>
        <a:p>
          <a:endParaRPr lang="en-GB"/>
        </a:p>
      </dgm:t>
    </dgm:pt>
    <dgm:pt modelId="{234CADE2-938C-4D15-B8E3-F3A545301E7F}" type="pres">
      <dgm:prSet presAssocID="{E48A6DC7-A5F7-4F4D-9828-A81AF4CBF42F}" presName="space" presStyleCnt="0"/>
      <dgm:spPr/>
    </dgm:pt>
    <dgm:pt modelId="{B154BB04-0410-46E6-BEBD-90C1644DD035}" type="pres">
      <dgm:prSet presAssocID="{56FDF8CE-0DB7-46C8-AD89-277EA7963E19}" presName="composite" presStyleCnt="0"/>
      <dgm:spPr/>
    </dgm:pt>
    <dgm:pt modelId="{A6317FED-BC95-41E7-B282-419BC8B611F5}" type="pres">
      <dgm:prSet presAssocID="{56FDF8CE-0DB7-46C8-AD89-277EA7963E19}" presName="parTx" presStyleLbl="alignNode1" presStyleIdx="2" presStyleCnt="3">
        <dgm:presLayoutVars>
          <dgm:chMax val="0"/>
          <dgm:chPref val="0"/>
          <dgm:bulletEnabled val="1"/>
        </dgm:presLayoutVars>
      </dgm:prSet>
      <dgm:spPr>
        <a:prstGeom prst="round2SameRect">
          <a:avLst/>
        </a:prstGeom>
      </dgm:spPr>
      <dgm:t>
        <a:bodyPr/>
        <a:lstStyle/>
        <a:p>
          <a:endParaRPr lang="en-GB"/>
        </a:p>
      </dgm:t>
    </dgm:pt>
    <dgm:pt modelId="{5A84BE6C-3D97-4762-B543-EEFD88375C60}" type="pres">
      <dgm:prSet presAssocID="{56FDF8CE-0DB7-46C8-AD89-277EA7963E19}" presName="desTx" presStyleLbl="alignAccFollowNode1" presStyleIdx="2" presStyleCnt="3">
        <dgm:presLayoutVars>
          <dgm:bulletEnabled val="1"/>
        </dgm:presLayoutVars>
      </dgm:prSet>
      <dgm:spPr/>
      <dgm:t>
        <a:bodyPr/>
        <a:lstStyle/>
        <a:p>
          <a:endParaRPr lang="en-GB"/>
        </a:p>
      </dgm:t>
    </dgm:pt>
  </dgm:ptLst>
  <dgm:cxnLst>
    <dgm:cxn modelId="{89C63C68-834A-4B6D-AB6F-A361A8A44D0D}" srcId="{68B33AED-F1FD-4557-BB79-8E31597A6711}" destId="{C83D7D52-4CFF-4874-AD3A-DE1E9D157F85}" srcOrd="2" destOrd="0" parTransId="{82C86810-584C-418B-843A-6433613F4E26}" sibTransId="{3F9AC077-E5FD-4309-A769-A16D9BFC2733}"/>
    <dgm:cxn modelId="{BC734D48-DC98-46BF-ABEE-9AEF64AEC3D1}" srcId="{56FDF8CE-0DB7-46C8-AD89-277EA7963E19}" destId="{525D96AE-FF04-41EF-B63F-90F4D4B34039}" srcOrd="4" destOrd="0" parTransId="{097DC191-83B1-4E02-8781-FFA13E351198}" sibTransId="{8BC1C393-EF78-4375-8E21-95838B3270C7}"/>
    <dgm:cxn modelId="{BB3D3EE5-CC5D-4641-B021-EA6739F18A54}" type="presOf" srcId="{426A9222-04BC-4D41-8C9F-87A7030D0F50}" destId="{046D9D5A-D3D9-4DD2-AFEA-774AB256DAC8}" srcOrd="0" destOrd="4" presId="urn:microsoft.com/office/officeart/2005/8/layout/hList1"/>
    <dgm:cxn modelId="{8BF0D2E8-8F49-46AB-8348-32D8B227118D}" type="presOf" srcId="{525D96AE-FF04-41EF-B63F-90F4D4B34039}" destId="{5A84BE6C-3D97-4762-B543-EEFD88375C60}" srcOrd="0" destOrd="4" presId="urn:microsoft.com/office/officeart/2005/8/layout/hList1"/>
    <dgm:cxn modelId="{3189CFD2-8CB2-45BB-8416-D7D1881CA16C}" type="presOf" srcId="{225D2C21-9EFF-49C9-B9ED-03B3EB96EAA9}" destId="{91A6CEEF-339D-4CCE-9C8A-4E5F8B6B4BE7}" srcOrd="0" destOrd="0" presId="urn:microsoft.com/office/officeart/2005/8/layout/hList1"/>
    <dgm:cxn modelId="{A2354300-4A76-4062-BB04-B0AB41A2D422}" srcId="{225D2C21-9EFF-49C9-B9ED-03B3EB96EAA9}" destId="{8FDAD8CF-A553-4FF3-8611-8A566B079E12}" srcOrd="4" destOrd="0" parTransId="{C3260FFD-5E31-4F62-8DD9-2936DFE15E68}" sibTransId="{006B9AD3-E02E-40F2-819B-772BB256ED83}"/>
    <dgm:cxn modelId="{4085A36E-F8BA-4506-8281-4C9CA00A180C}" srcId="{225D2C21-9EFF-49C9-B9ED-03B3EB96EAA9}" destId="{2087C08D-8D1A-4D3E-A128-0B809B7DBBF8}" srcOrd="2" destOrd="0" parTransId="{089F3ABB-6CF0-4B5E-880A-3B5D03C0DCDA}" sibTransId="{EEE04DFB-EC23-4CFF-8B1B-282A26D3DCB4}"/>
    <dgm:cxn modelId="{7016D918-EBDD-49D3-972B-7B96DA5C8F7D}" srcId="{56FDF8CE-0DB7-46C8-AD89-277EA7963E19}" destId="{CDA28192-6609-49F7-9ADD-E749C8366F31}" srcOrd="9" destOrd="0" parTransId="{6883FED4-6E15-401C-9BEE-55FA720BEC18}" sibTransId="{3B56322E-F91E-4CFA-89B7-87D0F70CC2A7}"/>
    <dgm:cxn modelId="{78B33C5A-79BC-43FF-87D8-53FD0067B662}" srcId="{B4E7DA89-9FBB-4188-9B81-6481FA8B1CAA}" destId="{56FDF8CE-0DB7-46C8-AD89-277EA7963E19}" srcOrd="2" destOrd="0" parTransId="{C813468C-1B35-454A-9E9E-1D8BFADEDE12}" sibTransId="{4228682E-53B6-4003-9F3B-C06F65DA41FD}"/>
    <dgm:cxn modelId="{14BF3226-0269-4476-8583-1EB9CA1E5BC9}" type="presOf" srcId="{AE04E9B6-4C90-4837-8BE4-762D3C16DBFE}" destId="{5A84BE6C-3D97-4762-B543-EEFD88375C60}" srcOrd="0" destOrd="6" presId="urn:microsoft.com/office/officeart/2005/8/layout/hList1"/>
    <dgm:cxn modelId="{A14D90EA-E70C-4863-901D-6FE3CBC0E8C1}" type="presOf" srcId="{44852CCE-F788-491F-A2C2-93A1D61F0091}" destId="{5A84BE6C-3D97-4762-B543-EEFD88375C60}" srcOrd="0" destOrd="0" presId="urn:microsoft.com/office/officeart/2005/8/layout/hList1"/>
    <dgm:cxn modelId="{1A12F6EB-7A42-44F4-8257-B83FA0F02485}" srcId="{68B33AED-F1FD-4557-BB79-8E31597A6711}" destId="{DB39BFDA-B598-4940-9738-4A9C87671394}" srcOrd="3" destOrd="0" parTransId="{3FB1EE13-DD63-4DC6-8499-CA15B8A724F7}" sibTransId="{29D4971D-5DC1-4B61-924F-A98E2C0E7C9A}"/>
    <dgm:cxn modelId="{66C46642-A9C4-4631-ADA2-40BA83CAB204}" type="presOf" srcId="{CDA28192-6609-49F7-9ADD-E749C8366F31}" destId="{5A84BE6C-3D97-4762-B543-EEFD88375C60}" srcOrd="0" destOrd="9" presId="urn:microsoft.com/office/officeart/2005/8/layout/hList1"/>
    <dgm:cxn modelId="{857DBDD0-56DD-4FC0-82C4-30F8811CF3B3}" type="presOf" srcId="{67EAD58B-A070-4564-92E6-43DBD7B9F149}" destId="{6F353EAD-5B37-40E5-AF56-30230B6DFB8B}" srcOrd="0" destOrd="1" presId="urn:microsoft.com/office/officeart/2005/8/layout/hList1"/>
    <dgm:cxn modelId="{5340B43B-96F6-4919-86A8-C24D0537EE97}" srcId="{56FDF8CE-0DB7-46C8-AD89-277EA7963E19}" destId="{D2A1D965-8757-4ACE-AF39-1C2553A530B6}" srcOrd="5" destOrd="0" parTransId="{D8A34620-AF8F-4253-BFA6-8EE7E4869B0D}" sibTransId="{E5C055D2-E4DD-4DE5-9982-7DC1CCA29C8D}"/>
    <dgm:cxn modelId="{02A33EEC-7561-417A-AF53-A8F090BDB0C3}" srcId="{56FDF8CE-0DB7-46C8-AD89-277EA7963E19}" destId="{4A6D2615-CFD9-4E0F-A92A-28CB35EDC4A8}" srcOrd="3" destOrd="0" parTransId="{43919B1D-6E9D-4E4C-9A80-402E0F48FF0C}" sibTransId="{00756D29-B383-4709-973A-1B35B268D8FD}"/>
    <dgm:cxn modelId="{1AA7E2E5-BAA7-47D3-BF4A-9CB97FE7BCF4}" type="presOf" srcId="{C83D7D52-4CFF-4874-AD3A-DE1E9D157F85}" destId="{046D9D5A-D3D9-4DD2-AFEA-774AB256DAC8}" srcOrd="0" destOrd="2" presId="urn:microsoft.com/office/officeart/2005/8/layout/hList1"/>
    <dgm:cxn modelId="{898777C1-F00E-4D17-B855-3AE76D0289B0}" type="presOf" srcId="{2087C08D-8D1A-4D3E-A128-0B809B7DBBF8}" destId="{6F353EAD-5B37-40E5-AF56-30230B6DFB8B}" srcOrd="0" destOrd="2" presId="urn:microsoft.com/office/officeart/2005/8/layout/hList1"/>
    <dgm:cxn modelId="{77A1966E-F00C-42BB-A716-D6C680D1EBA0}" type="presOf" srcId="{D97321F3-8355-466A-9C76-F96D07BD8CFA}" destId="{6F353EAD-5B37-40E5-AF56-30230B6DFB8B}" srcOrd="0" destOrd="0" presId="urn:microsoft.com/office/officeart/2005/8/layout/hList1"/>
    <dgm:cxn modelId="{0B097D1B-79F1-42E3-B389-8CCCB4933F74}" type="presOf" srcId="{8FDAD8CF-A553-4FF3-8611-8A566B079E12}" destId="{6F353EAD-5B37-40E5-AF56-30230B6DFB8B}" srcOrd="0" destOrd="4" presId="urn:microsoft.com/office/officeart/2005/8/layout/hList1"/>
    <dgm:cxn modelId="{438847D3-7494-449D-84FC-6865027163EA}" srcId="{56FDF8CE-0DB7-46C8-AD89-277EA7963E19}" destId="{9269E79B-F96E-4281-9540-1A7981A5951E}" srcOrd="2" destOrd="0" parTransId="{E274994A-755D-403F-9521-933DAFCB32A8}" sibTransId="{75C465BE-F0E9-46B9-B131-5CAD6FB80433}"/>
    <dgm:cxn modelId="{144007E2-0AE7-4C29-96D5-C3D85C54E4B1}" type="presOf" srcId="{68B33AED-F1FD-4557-BB79-8E31597A6711}" destId="{6E4D670A-9E44-488E-A431-036B5B89165E}" srcOrd="0" destOrd="0" presId="urn:microsoft.com/office/officeart/2005/8/layout/hList1"/>
    <dgm:cxn modelId="{59F66481-60A0-4CAD-A6DC-CBAAC1B4A728}" srcId="{56FDF8CE-0DB7-46C8-AD89-277EA7963E19}" destId="{0080C62E-3B31-4E50-B96D-D93E4C82E312}" srcOrd="7" destOrd="0" parTransId="{1A82A354-6F2B-4F8D-8842-B4B7ABEF8D8B}" sibTransId="{EEB3963A-E379-4CB9-97BD-468376C8DBF2}"/>
    <dgm:cxn modelId="{647B2203-9468-41A3-A4F1-A57F14ECDB61}" srcId="{68B33AED-F1FD-4557-BB79-8E31597A6711}" destId="{426A9222-04BC-4D41-8C9F-87A7030D0F50}" srcOrd="4" destOrd="0" parTransId="{79E57C9D-2183-4293-A7AD-C7A075DCF0D7}" sibTransId="{187CF7F7-D616-407F-B072-2E01399CB1FD}"/>
    <dgm:cxn modelId="{4954A901-596C-43BA-B19C-2DE02B3B99B2}" srcId="{225D2C21-9EFF-49C9-B9ED-03B3EB96EAA9}" destId="{D97321F3-8355-466A-9C76-F96D07BD8CFA}" srcOrd="0" destOrd="0" parTransId="{58838E38-9EEF-4C48-8FE4-98B75A39A264}" sibTransId="{D40685DD-EDF7-446D-859C-9D17C1CE62C4}"/>
    <dgm:cxn modelId="{2DE95C10-3330-4CC3-BB15-FB61CD1A3CFF}" type="presOf" srcId="{7AE1FCA4-51BE-4609-8591-9269FAE5261E}" destId="{5A84BE6C-3D97-4762-B543-EEFD88375C60}" srcOrd="0" destOrd="8" presId="urn:microsoft.com/office/officeart/2005/8/layout/hList1"/>
    <dgm:cxn modelId="{8032B74B-E28F-413C-8A36-5188571571E9}" type="presOf" srcId="{9269E79B-F96E-4281-9540-1A7981A5951E}" destId="{5A84BE6C-3D97-4762-B543-EEFD88375C60}" srcOrd="0" destOrd="2" presId="urn:microsoft.com/office/officeart/2005/8/layout/hList1"/>
    <dgm:cxn modelId="{229AC899-CB4A-499C-9D36-AF98A300E58B}" type="presOf" srcId="{0080C62E-3B31-4E50-B96D-D93E4C82E312}" destId="{5A84BE6C-3D97-4762-B543-EEFD88375C60}" srcOrd="0" destOrd="7" presId="urn:microsoft.com/office/officeart/2005/8/layout/hList1"/>
    <dgm:cxn modelId="{496A7074-7880-467E-A7C0-D9E1AB39EC3B}" srcId="{225D2C21-9EFF-49C9-B9ED-03B3EB96EAA9}" destId="{AD219E67-9D1E-41CC-A048-D722DD91B930}" srcOrd="3" destOrd="0" parTransId="{12A4A3A8-0442-4999-83F0-170127E90F63}" sibTransId="{740CB9A3-7856-4DF4-A5F7-9111EB42372E}"/>
    <dgm:cxn modelId="{2C908855-5473-483D-94D1-94159B6A1C20}" type="presOf" srcId="{AD219E67-9D1E-41CC-A048-D722DD91B930}" destId="{6F353EAD-5B37-40E5-AF56-30230B6DFB8B}" srcOrd="0" destOrd="3" presId="urn:microsoft.com/office/officeart/2005/8/layout/hList1"/>
    <dgm:cxn modelId="{B1253B7B-D0FA-4472-8728-E0AB6A3B568F}" srcId="{68B33AED-F1FD-4557-BB79-8E31597A6711}" destId="{D06E7253-1136-45E6-BA12-897B464BD58A}" srcOrd="1" destOrd="0" parTransId="{AC502103-2593-4AF6-A527-2C354B1E1163}" sibTransId="{41480B7F-7E45-48A4-90DD-2883052B65C6}"/>
    <dgm:cxn modelId="{3423196D-3B77-424D-898E-397EA5DE399F}" srcId="{56FDF8CE-0DB7-46C8-AD89-277EA7963E19}" destId="{7AE1FCA4-51BE-4609-8591-9269FAE5261E}" srcOrd="8" destOrd="0" parTransId="{21739B07-36E0-4FD7-BDA4-77BF571EA71B}" sibTransId="{4922CF07-BCF4-4DD4-BFE2-70C2EBDF6CDC}"/>
    <dgm:cxn modelId="{B6BF1D18-A049-4486-83C5-BA3C86528252}" srcId="{B4E7DA89-9FBB-4188-9B81-6481FA8B1CAA}" destId="{68B33AED-F1FD-4557-BB79-8E31597A6711}" srcOrd="0" destOrd="0" parTransId="{AD2D05B2-C04D-40B0-A900-BE207DE78837}" sibTransId="{31A92D87-A602-4222-800E-079CB8FE0EF1}"/>
    <dgm:cxn modelId="{45D126F5-B7CF-4CCA-8096-10EBDBB23553}" type="presOf" srcId="{A4144F3D-BB2B-4E59-9B3D-249894E1E520}" destId="{046D9D5A-D3D9-4DD2-AFEA-774AB256DAC8}" srcOrd="0" destOrd="0" presId="urn:microsoft.com/office/officeart/2005/8/layout/hList1"/>
    <dgm:cxn modelId="{97EE93E6-C993-4290-AFED-E8B28FDDA1F3}" type="presOf" srcId="{4A6D2615-CFD9-4E0F-A92A-28CB35EDC4A8}" destId="{5A84BE6C-3D97-4762-B543-EEFD88375C60}" srcOrd="0" destOrd="3" presId="urn:microsoft.com/office/officeart/2005/8/layout/hList1"/>
    <dgm:cxn modelId="{6CF2DBBE-DC0F-41F5-B5D6-14C1EE9379BC}" srcId="{56FDF8CE-0DB7-46C8-AD89-277EA7963E19}" destId="{44852CCE-F788-491F-A2C2-93A1D61F0091}" srcOrd="0" destOrd="0" parTransId="{1FDA39FC-36A1-452D-90B4-2E05C3EAD966}" sibTransId="{C3006530-C2AE-4DC4-B0EA-9C51D3E5A02B}"/>
    <dgm:cxn modelId="{6F79B1C5-AC58-4750-906F-C814A587C0F1}" type="presOf" srcId="{D06E7253-1136-45E6-BA12-897B464BD58A}" destId="{046D9D5A-D3D9-4DD2-AFEA-774AB256DAC8}" srcOrd="0" destOrd="1" presId="urn:microsoft.com/office/officeart/2005/8/layout/hList1"/>
    <dgm:cxn modelId="{87B38F5E-2D4B-4E07-884C-E4F4BAC0A051}" type="presOf" srcId="{DB39BFDA-B598-4940-9738-4A9C87671394}" destId="{046D9D5A-D3D9-4DD2-AFEA-774AB256DAC8}" srcOrd="0" destOrd="3" presId="urn:microsoft.com/office/officeart/2005/8/layout/hList1"/>
    <dgm:cxn modelId="{F777B2E3-CB66-438C-A420-56EAC635E8CB}" type="presOf" srcId="{AA07EADF-756A-4B88-9589-06343792D1A1}" destId="{5A84BE6C-3D97-4762-B543-EEFD88375C60}" srcOrd="0" destOrd="1" presId="urn:microsoft.com/office/officeart/2005/8/layout/hList1"/>
    <dgm:cxn modelId="{AF48E242-08F3-44BF-A8E7-94C8DDDA1DAE}" srcId="{56FDF8CE-0DB7-46C8-AD89-277EA7963E19}" destId="{AE04E9B6-4C90-4837-8BE4-762D3C16DBFE}" srcOrd="6" destOrd="0" parTransId="{2217F062-32DD-4907-9566-AC705C9B2016}" sibTransId="{DDAB286E-4281-4AE2-BA1D-6F9DABA0A6B3}"/>
    <dgm:cxn modelId="{20C1C43B-9FF7-4AE0-9438-79A34A22BF19}" type="presOf" srcId="{D2A1D965-8757-4ACE-AF39-1C2553A530B6}" destId="{5A84BE6C-3D97-4762-B543-EEFD88375C60}" srcOrd="0" destOrd="5" presId="urn:microsoft.com/office/officeart/2005/8/layout/hList1"/>
    <dgm:cxn modelId="{E79A0EE0-F107-4FF6-A240-66691C4D10E1}" type="presOf" srcId="{56FDF8CE-0DB7-46C8-AD89-277EA7963E19}" destId="{A6317FED-BC95-41E7-B282-419BC8B611F5}" srcOrd="0" destOrd="0" presId="urn:microsoft.com/office/officeart/2005/8/layout/hList1"/>
    <dgm:cxn modelId="{5D4D6904-1632-42C8-8A8C-D1F979FA3ACC}" srcId="{B4E7DA89-9FBB-4188-9B81-6481FA8B1CAA}" destId="{225D2C21-9EFF-49C9-B9ED-03B3EB96EAA9}" srcOrd="1" destOrd="0" parTransId="{D77A25E6-337E-4271-8D5C-AEA66460DA2F}" sibTransId="{E48A6DC7-A5F7-4F4D-9828-A81AF4CBF42F}"/>
    <dgm:cxn modelId="{6ABE42A4-E088-41C8-8B10-F2E0016255FF}" type="presOf" srcId="{B4E7DA89-9FBB-4188-9B81-6481FA8B1CAA}" destId="{D6F508A7-8356-4A1D-A723-3EE3F94DFE76}" srcOrd="0" destOrd="0" presId="urn:microsoft.com/office/officeart/2005/8/layout/hList1"/>
    <dgm:cxn modelId="{861DD132-D6CD-4231-B637-35E90C70662E}" srcId="{56FDF8CE-0DB7-46C8-AD89-277EA7963E19}" destId="{AA07EADF-756A-4B88-9589-06343792D1A1}" srcOrd="1" destOrd="0" parTransId="{0E882A3C-ED1F-4F78-945F-66087968B63C}" sibTransId="{928881C9-7742-48A8-9CCF-C76DCAC58885}"/>
    <dgm:cxn modelId="{4FC367C8-4203-437F-9B18-F8524B6C0FDD}" srcId="{225D2C21-9EFF-49C9-B9ED-03B3EB96EAA9}" destId="{67EAD58B-A070-4564-92E6-43DBD7B9F149}" srcOrd="1" destOrd="0" parTransId="{2889BF81-67A1-4553-87B2-AF58ABA2E45A}" sibTransId="{BE12D0C1-9F72-4C2D-B4F3-428BE36B3345}"/>
    <dgm:cxn modelId="{BB406328-0EC9-45DB-9AEE-15F26DE0BFF5}" srcId="{68B33AED-F1FD-4557-BB79-8E31597A6711}" destId="{A4144F3D-BB2B-4E59-9B3D-249894E1E520}" srcOrd="0" destOrd="0" parTransId="{A607CFF3-23D2-4AEA-A9A3-2FA55A6C9A7F}" sibTransId="{5D52C0B5-B14E-4D31-9DF5-3D1C16F62CA6}"/>
    <dgm:cxn modelId="{0E1F2551-C158-4AD6-86BE-87BBC72A8CCA}" type="presParOf" srcId="{D6F508A7-8356-4A1D-A723-3EE3F94DFE76}" destId="{CA7ED847-F498-40AE-BB5A-9B9FF67B0327}" srcOrd="0" destOrd="0" presId="urn:microsoft.com/office/officeart/2005/8/layout/hList1"/>
    <dgm:cxn modelId="{6E11F6F6-CCB8-4D9D-B338-65429CEB46B5}" type="presParOf" srcId="{CA7ED847-F498-40AE-BB5A-9B9FF67B0327}" destId="{6E4D670A-9E44-488E-A431-036B5B89165E}" srcOrd="0" destOrd="0" presId="urn:microsoft.com/office/officeart/2005/8/layout/hList1"/>
    <dgm:cxn modelId="{7EBC27FA-8E18-40E8-BA6F-9CD761228525}" type="presParOf" srcId="{CA7ED847-F498-40AE-BB5A-9B9FF67B0327}" destId="{046D9D5A-D3D9-4DD2-AFEA-774AB256DAC8}" srcOrd="1" destOrd="0" presId="urn:microsoft.com/office/officeart/2005/8/layout/hList1"/>
    <dgm:cxn modelId="{55974F70-3A9F-45BA-BFDF-2E0238708679}" type="presParOf" srcId="{D6F508A7-8356-4A1D-A723-3EE3F94DFE76}" destId="{40ADA6F0-C7C6-4528-8DB8-0F0762990B29}" srcOrd="1" destOrd="0" presId="urn:microsoft.com/office/officeart/2005/8/layout/hList1"/>
    <dgm:cxn modelId="{19327CF6-F920-46D2-882C-81B92F3FD84E}" type="presParOf" srcId="{D6F508A7-8356-4A1D-A723-3EE3F94DFE76}" destId="{84D48A58-9CD0-4503-883F-BAFE925BF8C9}" srcOrd="2" destOrd="0" presId="urn:microsoft.com/office/officeart/2005/8/layout/hList1"/>
    <dgm:cxn modelId="{8DE68B08-ECA3-438C-B6F9-B343186C5619}" type="presParOf" srcId="{84D48A58-9CD0-4503-883F-BAFE925BF8C9}" destId="{91A6CEEF-339D-4CCE-9C8A-4E5F8B6B4BE7}" srcOrd="0" destOrd="0" presId="urn:microsoft.com/office/officeart/2005/8/layout/hList1"/>
    <dgm:cxn modelId="{D31DFDDD-4692-4190-ABA2-17D856609D41}" type="presParOf" srcId="{84D48A58-9CD0-4503-883F-BAFE925BF8C9}" destId="{6F353EAD-5B37-40E5-AF56-30230B6DFB8B}" srcOrd="1" destOrd="0" presId="urn:microsoft.com/office/officeart/2005/8/layout/hList1"/>
    <dgm:cxn modelId="{AF5EEBD7-DC71-4A7A-86AD-6A94BA711E91}" type="presParOf" srcId="{D6F508A7-8356-4A1D-A723-3EE3F94DFE76}" destId="{234CADE2-938C-4D15-B8E3-F3A545301E7F}" srcOrd="3" destOrd="0" presId="urn:microsoft.com/office/officeart/2005/8/layout/hList1"/>
    <dgm:cxn modelId="{12CC66CC-EA8D-44D9-83D4-3D10E9F906C7}" type="presParOf" srcId="{D6F508A7-8356-4A1D-A723-3EE3F94DFE76}" destId="{B154BB04-0410-46E6-BEBD-90C1644DD035}" srcOrd="4" destOrd="0" presId="urn:microsoft.com/office/officeart/2005/8/layout/hList1"/>
    <dgm:cxn modelId="{6AF5FC63-1B9D-43CA-8DCB-31D5577ACC70}" type="presParOf" srcId="{B154BB04-0410-46E6-BEBD-90C1644DD035}" destId="{A6317FED-BC95-41E7-B282-419BC8B611F5}" srcOrd="0" destOrd="0" presId="urn:microsoft.com/office/officeart/2005/8/layout/hList1"/>
    <dgm:cxn modelId="{05DB970D-1AEB-419B-BFF7-6CF209B316EE}" type="presParOf" srcId="{B154BB04-0410-46E6-BEBD-90C1644DD035}" destId="{5A84BE6C-3D97-4762-B543-EEFD88375C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9A69D-C5EA-4831-9C64-AD94293DBED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9A6B5A5B-CBD0-41A5-B448-FBEF7BBE1847}">
      <dgm:prSet custT="1"/>
      <dgm:spPr>
        <a:effectLst/>
      </dgm:spPr>
      <dgm:t>
        <a:bodyPr/>
        <a:lstStyle/>
        <a:p>
          <a:pPr rtl="0"/>
          <a:r>
            <a:rPr lang="en-GB" sz="1400" b="1" i="0" dirty="0" err="1" smtClean="0"/>
            <a:t>Aggiornare</a:t>
          </a:r>
          <a:r>
            <a:rPr lang="en-GB" sz="1400" b="1" i="0" dirty="0" smtClean="0"/>
            <a:t> la </a:t>
          </a:r>
          <a:r>
            <a:rPr lang="en-GB" sz="1400" b="1" i="0" dirty="0" err="1" smtClean="0"/>
            <a:t>legislazione</a:t>
          </a:r>
          <a:r>
            <a:rPr lang="en-GB" sz="1400" b="1" i="0" dirty="0" smtClean="0"/>
            <a:t> </a:t>
          </a:r>
          <a:r>
            <a:rPr lang="en-GB" sz="1400" b="1" i="0" dirty="0" err="1" smtClean="0"/>
            <a:t>europea</a:t>
          </a:r>
          <a:r>
            <a:rPr lang="en-GB" sz="1400" b="1" i="0" dirty="0" smtClean="0"/>
            <a:t>, </a:t>
          </a:r>
          <a:r>
            <a:rPr lang="en-GB" sz="1400" b="1" i="0" dirty="0" err="1" smtClean="0"/>
            <a:t>intensificarne</a:t>
          </a:r>
          <a:r>
            <a:rPr lang="en-GB" sz="1400" b="1" i="0" dirty="0" smtClean="0"/>
            <a:t>  </a:t>
          </a:r>
          <a:r>
            <a:rPr lang="en-GB" sz="1400" b="1" i="0" dirty="0" err="1" smtClean="0"/>
            <a:t>l’attuazione</a:t>
          </a:r>
          <a:endParaRPr lang="en-GB" sz="1400" b="1" dirty="0"/>
        </a:p>
      </dgm:t>
    </dgm:pt>
    <dgm:pt modelId="{70DBDEC9-376B-438D-83F2-99E5E54766A8}" type="parTrans" cxnId="{93906CCB-84AC-43EF-981A-E83F8A0D9527}">
      <dgm:prSet/>
      <dgm:spPr/>
      <dgm:t>
        <a:bodyPr/>
        <a:lstStyle/>
        <a:p>
          <a:endParaRPr lang="en-GB"/>
        </a:p>
      </dgm:t>
    </dgm:pt>
    <dgm:pt modelId="{D82832FE-E612-4081-A15F-36C7CAA37347}" type="sibTrans" cxnId="{93906CCB-84AC-43EF-981A-E83F8A0D9527}">
      <dgm:prSet/>
      <dgm:spPr/>
      <dgm:t>
        <a:bodyPr/>
        <a:lstStyle/>
        <a:p>
          <a:endParaRPr lang="en-GB"/>
        </a:p>
      </dgm:t>
    </dgm:pt>
    <dgm:pt modelId="{2D289A68-8A7A-41B6-8491-C0994FEBB384}">
      <dgm:prSet/>
      <dgm:spPr>
        <a:effectLst/>
      </dgm:spPr>
      <dgm:t>
        <a:bodyPr/>
        <a:lstStyle/>
        <a:p>
          <a:pPr rtl="0"/>
          <a:r>
            <a:rPr lang="en-GB" b="1" i="0" dirty="0" err="1" smtClean="0"/>
            <a:t>Dialogo</a:t>
          </a:r>
          <a:r>
            <a:rPr lang="en-GB" b="1" i="0" dirty="0" smtClean="0"/>
            <a:t> </a:t>
          </a:r>
          <a:r>
            <a:rPr lang="en-GB" b="1" i="0" dirty="0" err="1" smtClean="0"/>
            <a:t>sociale</a:t>
          </a:r>
          <a:endParaRPr lang="en-GB" b="1" dirty="0"/>
        </a:p>
      </dgm:t>
    </dgm:pt>
    <dgm:pt modelId="{7E1CD284-A65C-4C44-868D-A8E9B9226CCD}" type="parTrans" cxnId="{9728A949-ABE5-4563-B168-AA423226F89E}">
      <dgm:prSet/>
      <dgm:spPr/>
      <dgm:t>
        <a:bodyPr/>
        <a:lstStyle/>
        <a:p>
          <a:endParaRPr lang="en-GB"/>
        </a:p>
      </dgm:t>
    </dgm:pt>
    <dgm:pt modelId="{D2E1886A-AE34-4735-806E-DE239321952B}" type="sibTrans" cxnId="{9728A949-ABE5-4563-B168-AA423226F89E}">
      <dgm:prSet/>
      <dgm:spPr/>
      <dgm:t>
        <a:bodyPr/>
        <a:lstStyle/>
        <a:p>
          <a:endParaRPr lang="en-GB"/>
        </a:p>
      </dgm:t>
    </dgm:pt>
    <dgm:pt modelId="{03502E99-3880-4DEE-A7D0-B456A2B0319D}">
      <dgm:prSet custT="1"/>
      <dgm:spPr>
        <a:effectLst/>
      </dgm:spPr>
      <dgm:t>
        <a:bodyPr/>
        <a:lstStyle/>
        <a:p>
          <a:pPr rtl="0"/>
          <a:r>
            <a:rPr lang="en-GB" sz="1400" b="1" i="0" dirty="0" err="1" smtClean="0"/>
            <a:t>Finanziament</a:t>
          </a:r>
          <a:r>
            <a:rPr lang="en-GB" sz="1100" b="1" i="0" dirty="0" err="1" smtClean="0"/>
            <a:t>i</a:t>
          </a:r>
          <a:endParaRPr lang="en-GB" sz="1100" b="1" dirty="0"/>
        </a:p>
      </dgm:t>
    </dgm:pt>
    <dgm:pt modelId="{BF2BA02F-BB83-4F79-B78B-F91CB8B2CE5F}" type="parTrans" cxnId="{C77D2953-A3BD-4205-9C3C-59F945483888}">
      <dgm:prSet/>
      <dgm:spPr/>
      <dgm:t>
        <a:bodyPr/>
        <a:lstStyle/>
        <a:p>
          <a:endParaRPr lang="en-GB"/>
        </a:p>
      </dgm:t>
    </dgm:pt>
    <dgm:pt modelId="{A5105D9A-4805-4111-9BBA-CF4EA8A5439B}" type="sibTrans" cxnId="{C77D2953-A3BD-4205-9C3C-59F945483888}">
      <dgm:prSet/>
      <dgm:spPr/>
      <dgm:t>
        <a:bodyPr/>
        <a:lstStyle/>
        <a:p>
          <a:endParaRPr lang="en-GB"/>
        </a:p>
      </dgm:t>
    </dgm:pt>
    <dgm:pt modelId="{A953F429-35DD-432C-94F9-9245A2CE0966}">
      <dgm:prSet/>
      <dgm:spPr>
        <a:effectLst/>
      </dgm:spPr>
      <dgm:t>
        <a:bodyPr/>
        <a:lstStyle/>
        <a:p>
          <a:pPr rtl="0"/>
          <a:r>
            <a:rPr lang="de-DE" b="1" dirty="0" err="1" smtClean="0"/>
            <a:t>Società</a:t>
          </a:r>
          <a:r>
            <a:rPr lang="de-DE" b="1" dirty="0" smtClean="0"/>
            <a:t> </a:t>
          </a:r>
          <a:r>
            <a:rPr lang="de-DE" b="1" dirty="0" err="1" smtClean="0"/>
            <a:t>civile</a:t>
          </a:r>
          <a:endParaRPr lang="en-GB" b="1" dirty="0"/>
        </a:p>
      </dgm:t>
    </dgm:pt>
    <dgm:pt modelId="{AC0EAD28-17B1-42A6-8D7B-3513868D5F53}" type="parTrans" cxnId="{5638074D-0F47-488D-8364-AEE45F082942}">
      <dgm:prSet/>
      <dgm:spPr/>
      <dgm:t>
        <a:bodyPr/>
        <a:lstStyle/>
        <a:p>
          <a:endParaRPr lang="en-GB"/>
        </a:p>
      </dgm:t>
    </dgm:pt>
    <dgm:pt modelId="{D7CD74F9-F2DD-445E-9BD1-46159B4151B3}" type="sibTrans" cxnId="{5638074D-0F47-488D-8364-AEE45F082942}">
      <dgm:prSet/>
      <dgm:spPr/>
      <dgm:t>
        <a:bodyPr/>
        <a:lstStyle/>
        <a:p>
          <a:endParaRPr lang="en-GB"/>
        </a:p>
      </dgm:t>
    </dgm:pt>
    <dgm:pt modelId="{0CCEF5DF-863E-4913-B5BB-E6D5B7F4245F}">
      <dgm:prSet/>
      <dgm:spPr>
        <a:effectLst/>
      </dgm:spPr>
      <dgm:t>
        <a:bodyPr/>
        <a:lstStyle/>
        <a:p>
          <a:pPr rtl="0"/>
          <a:r>
            <a:rPr lang="en-GB" b="1" i="0" dirty="0" err="1" smtClean="0"/>
            <a:t>Semestre</a:t>
          </a:r>
          <a:r>
            <a:rPr lang="en-GB" b="1" i="0" dirty="0" smtClean="0"/>
            <a:t> </a:t>
          </a:r>
          <a:r>
            <a:rPr lang="en-GB" b="1" i="0" dirty="0" err="1" smtClean="0"/>
            <a:t>europeo</a:t>
          </a:r>
          <a:endParaRPr lang="en-GB" b="1" dirty="0"/>
        </a:p>
      </dgm:t>
    </dgm:pt>
    <dgm:pt modelId="{35B7CA80-B050-4204-A736-C0AF7777EAA6}" type="parTrans" cxnId="{9C8F666F-DB5C-4E63-9763-6ABC5D6E9589}">
      <dgm:prSet/>
      <dgm:spPr/>
      <dgm:t>
        <a:bodyPr/>
        <a:lstStyle/>
        <a:p>
          <a:endParaRPr lang="en-GB"/>
        </a:p>
      </dgm:t>
    </dgm:pt>
    <dgm:pt modelId="{E376644E-65B9-495A-8606-6F7CECD3BBCD}" type="sibTrans" cxnId="{9C8F666F-DB5C-4E63-9763-6ABC5D6E9589}">
      <dgm:prSet/>
      <dgm:spPr/>
      <dgm:t>
        <a:bodyPr/>
        <a:lstStyle/>
        <a:p>
          <a:endParaRPr lang="en-GB"/>
        </a:p>
      </dgm:t>
    </dgm:pt>
    <dgm:pt modelId="{571F9E0A-F090-4B39-8648-424F7C39FB6E}" type="pres">
      <dgm:prSet presAssocID="{06B9A69D-C5EA-4831-9C64-AD94293DBEDE}" presName="Name0" presStyleCnt="0">
        <dgm:presLayoutVars>
          <dgm:dir/>
          <dgm:resizeHandles val="exact"/>
        </dgm:presLayoutVars>
      </dgm:prSet>
      <dgm:spPr/>
      <dgm:t>
        <a:bodyPr/>
        <a:lstStyle/>
        <a:p>
          <a:endParaRPr lang="en-GB"/>
        </a:p>
      </dgm:t>
    </dgm:pt>
    <dgm:pt modelId="{F648428C-581A-44F4-A7E3-C18AF689DE81}" type="pres">
      <dgm:prSet presAssocID="{9A6B5A5B-CBD0-41A5-B448-FBEF7BBE1847}" presName="Name5" presStyleLbl="vennNode1" presStyleIdx="0" presStyleCnt="5" custLinFactNeighborX="64693" custLinFactNeighborY="-2563">
        <dgm:presLayoutVars>
          <dgm:bulletEnabled val="1"/>
        </dgm:presLayoutVars>
      </dgm:prSet>
      <dgm:spPr/>
      <dgm:t>
        <a:bodyPr/>
        <a:lstStyle/>
        <a:p>
          <a:endParaRPr lang="en-GB"/>
        </a:p>
      </dgm:t>
    </dgm:pt>
    <dgm:pt modelId="{C249C6F7-05F2-4749-BA5B-C4D230041FD8}" type="pres">
      <dgm:prSet presAssocID="{D82832FE-E612-4081-A15F-36C7CAA37347}" presName="space" presStyleCnt="0"/>
      <dgm:spPr/>
    </dgm:pt>
    <dgm:pt modelId="{B07B2CCC-508D-4D0E-A239-213D74D8A5D7}" type="pres">
      <dgm:prSet presAssocID="{03502E99-3880-4DEE-A7D0-B456A2B0319D}" presName="Name5" presStyleLbl="vennNode1" presStyleIdx="1" presStyleCnt="5">
        <dgm:presLayoutVars>
          <dgm:bulletEnabled val="1"/>
        </dgm:presLayoutVars>
      </dgm:prSet>
      <dgm:spPr/>
      <dgm:t>
        <a:bodyPr/>
        <a:lstStyle/>
        <a:p>
          <a:endParaRPr lang="en-GB"/>
        </a:p>
      </dgm:t>
    </dgm:pt>
    <dgm:pt modelId="{C4E8B117-A269-4F8E-AAAE-FD76FB7760D7}" type="pres">
      <dgm:prSet presAssocID="{A5105D9A-4805-4111-9BBA-CF4EA8A5439B}" presName="space" presStyleCnt="0"/>
      <dgm:spPr/>
    </dgm:pt>
    <dgm:pt modelId="{F1663094-6624-4B7B-9C47-EF445E87CE83}" type="pres">
      <dgm:prSet presAssocID="{0CCEF5DF-863E-4913-B5BB-E6D5B7F4245F}" presName="Name5" presStyleLbl="vennNode1" presStyleIdx="2" presStyleCnt="5">
        <dgm:presLayoutVars>
          <dgm:bulletEnabled val="1"/>
        </dgm:presLayoutVars>
      </dgm:prSet>
      <dgm:spPr/>
      <dgm:t>
        <a:bodyPr/>
        <a:lstStyle/>
        <a:p>
          <a:endParaRPr lang="en-GB"/>
        </a:p>
      </dgm:t>
    </dgm:pt>
    <dgm:pt modelId="{931CA9D2-A447-4D01-9C06-FF88428EB511}" type="pres">
      <dgm:prSet presAssocID="{E376644E-65B9-495A-8606-6F7CECD3BBCD}" presName="space" presStyleCnt="0"/>
      <dgm:spPr/>
    </dgm:pt>
    <dgm:pt modelId="{74964719-73F0-4E3F-97C1-701792DEF2A4}" type="pres">
      <dgm:prSet presAssocID="{2D289A68-8A7A-41B6-8491-C0994FEBB384}" presName="Name5" presStyleLbl="vennNode1" presStyleIdx="3" presStyleCnt="5">
        <dgm:presLayoutVars>
          <dgm:bulletEnabled val="1"/>
        </dgm:presLayoutVars>
      </dgm:prSet>
      <dgm:spPr/>
      <dgm:t>
        <a:bodyPr/>
        <a:lstStyle/>
        <a:p>
          <a:endParaRPr lang="en-GB"/>
        </a:p>
      </dgm:t>
    </dgm:pt>
    <dgm:pt modelId="{DD501FC7-5467-4AD7-B7F1-15A1737EE271}" type="pres">
      <dgm:prSet presAssocID="{D2E1886A-AE34-4735-806E-DE239321952B}" presName="space" presStyleCnt="0"/>
      <dgm:spPr/>
    </dgm:pt>
    <dgm:pt modelId="{7EB60EDA-4111-479D-ABCA-8704E31228D1}" type="pres">
      <dgm:prSet presAssocID="{A953F429-35DD-432C-94F9-9245A2CE0966}" presName="Name5" presStyleLbl="vennNode1" presStyleIdx="4" presStyleCnt="5">
        <dgm:presLayoutVars>
          <dgm:bulletEnabled val="1"/>
        </dgm:presLayoutVars>
      </dgm:prSet>
      <dgm:spPr/>
      <dgm:t>
        <a:bodyPr/>
        <a:lstStyle/>
        <a:p>
          <a:endParaRPr lang="en-GB"/>
        </a:p>
      </dgm:t>
    </dgm:pt>
  </dgm:ptLst>
  <dgm:cxnLst>
    <dgm:cxn modelId="{9728A949-ABE5-4563-B168-AA423226F89E}" srcId="{06B9A69D-C5EA-4831-9C64-AD94293DBEDE}" destId="{2D289A68-8A7A-41B6-8491-C0994FEBB384}" srcOrd="3" destOrd="0" parTransId="{7E1CD284-A65C-4C44-868D-A8E9B9226CCD}" sibTransId="{D2E1886A-AE34-4735-806E-DE239321952B}"/>
    <dgm:cxn modelId="{5638074D-0F47-488D-8364-AEE45F082942}" srcId="{06B9A69D-C5EA-4831-9C64-AD94293DBEDE}" destId="{A953F429-35DD-432C-94F9-9245A2CE0966}" srcOrd="4" destOrd="0" parTransId="{AC0EAD28-17B1-42A6-8D7B-3513868D5F53}" sibTransId="{D7CD74F9-F2DD-445E-9BD1-46159B4151B3}"/>
    <dgm:cxn modelId="{E4005255-77D0-4327-A122-F87CE97EEE42}" type="presOf" srcId="{03502E99-3880-4DEE-A7D0-B456A2B0319D}" destId="{B07B2CCC-508D-4D0E-A239-213D74D8A5D7}" srcOrd="0" destOrd="0" presId="urn:microsoft.com/office/officeart/2005/8/layout/venn3"/>
    <dgm:cxn modelId="{2E904812-B73F-4FA8-BD26-27C8064A0BF3}" type="presOf" srcId="{06B9A69D-C5EA-4831-9C64-AD94293DBEDE}" destId="{571F9E0A-F090-4B39-8648-424F7C39FB6E}" srcOrd="0" destOrd="0" presId="urn:microsoft.com/office/officeart/2005/8/layout/venn3"/>
    <dgm:cxn modelId="{9C8F666F-DB5C-4E63-9763-6ABC5D6E9589}" srcId="{06B9A69D-C5EA-4831-9C64-AD94293DBEDE}" destId="{0CCEF5DF-863E-4913-B5BB-E6D5B7F4245F}" srcOrd="2" destOrd="0" parTransId="{35B7CA80-B050-4204-A736-C0AF7777EAA6}" sibTransId="{E376644E-65B9-495A-8606-6F7CECD3BBCD}"/>
    <dgm:cxn modelId="{C77D2953-A3BD-4205-9C3C-59F945483888}" srcId="{06B9A69D-C5EA-4831-9C64-AD94293DBEDE}" destId="{03502E99-3880-4DEE-A7D0-B456A2B0319D}" srcOrd="1" destOrd="0" parTransId="{BF2BA02F-BB83-4F79-B78B-F91CB8B2CE5F}" sibTransId="{A5105D9A-4805-4111-9BBA-CF4EA8A5439B}"/>
    <dgm:cxn modelId="{F1C31DDB-9579-40C2-BD9D-FB7CBB67A45C}" type="presOf" srcId="{A953F429-35DD-432C-94F9-9245A2CE0966}" destId="{7EB60EDA-4111-479D-ABCA-8704E31228D1}" srcOrd="0" destOrd="0" presId="urn:microsoft.com/office/officeart/2005/8/layout/venn3"/>
    <dgm:cxn modelId="{C670E403-B5FB-40DA-AD4A-D528D9AC51AE}" type="presOf" srcId="{9A6B5A5B-CBD0-41A5-B448-FBEF7BBE1847}" destId="{F648428C-581A-44F4-A7E3-C18AF689DE81}" srcOrd="0" destOrd="0" presId="urn:microsoft.com/office/officeart/2005/8/layout/venn3"/>
    <dgm:cxn modelId="{93906CCB-84AC-43EF-981A-E83F8A0D9527}" srcId="{06B9A69D-C5EA-4831-9C64-AD94293DBEDE}" destId="{9A6B5A5B-CBD0-41A5-B448-FBEF7BBE1847}" srcOrd="0" destOrd="0" parTransId="{70DBDEC9-376B-438D-83F2-99E5E54766A8}" sibTransId="{D82832FE-E612-4081-A15F-36C7CAA37347}"/>
    <dgm:cxn modelId="{35C194BC-E1A0-4A01-81AB-B17FD9307B10}" type="presOf" srcId="{0CCEF5DF-863E-4913-B5BB-E6D5B7F4245F}" destId="{F1663094-6624-4B7B-9C47-EF445E87CE83}" srcOrd="0" destOrd="0" presId="urn:microsoft.com/office/officeart/2005/8/layout/venn3"/>
    <dgm:cxn modelId="{CAE5C8A6-B82A-4C0B-886A-7A54FEA6D0E7}" type="presOf" srcId="{2D289A68-8A7A-41B6-8491-C0994FEBB384}" destId="{74964719-73F0-4E3F-97C1-701792DEF2A4}" srcOrd="0" destOrd="0" presId="urn:microsoft.com/office/officeart/2005/8/layout/venn3"/>
    <dgm:cxn modelId="{1028CA32-C339-435E-953A-600F1E5E945D}" type="presParOf" srcId="{571F9E0A-F090-4B39-8648-424F7C39FB6E}" destId="{F648428C-581A-44F4-A7E3-C18AF689DE81}" srcOrd="0" destOrd="0" presId="urn:microsoft.com/office/officeart/2005/8/layout/venn3"/>
    <dgm:cxn modelId="{0B756F61-EF4F-4F3B-812F-C770F6957442}" type="presParOf" srcId="{571F9E0A-F090-4B39-8648-424F7C39FB6E}" destId="{C249C6F7-05F2-4749-BA5B-C4D230041FD8}" srcOrd="1" destOrd="0" presId="urn:microsoft.com/office/officeart/2005/8/layout/venn3"/>
    <dgm:cxn modelId="{78095FA5-CD27-4CDF-82F5-A6E13536A391}" type="presParOf" srcId="{571F9E0A-F090-4B39-8648-424F7C39FB6E}" destId="{B07B2CCC-508D-4D0E-A239-213D74D8A5D7}" srcOrd="2" destOrd="0" presId="urn:microsoft.com/office/officeart/2005/8/layout/venn3"/>
    <dgm:cxn modelId="{14F02F78-D305-4449-A55B-627F6AEB6AB1}" type="presParOf" srcId="{571F9E0A-F090-4B39-8648-424F7C39FB6E}" destId="{C4E8B117-A269-4F8E-AAAE-FD76FB7760D7}" srcOrd="3" destOrd="0" presId="urn:microsoft.com/office/officeart/2005/8/layout/venn3"/>
    <dgm:cxn modelId="{10FC5C9F-087D-4B8F-AEB1-85F91F599E79}" type="presParOf" srcId="{571F9E0A-F090-4B39-8648-424F7C39FB6E}" destId="{F1663094-6624-4B7B-9C47-EF445E87CE83}" srcOrd="4" destOrd="0" presId="urn:microsoft.com/office/officeart/2005/8/layout/venn3"/>
    <dgm:cxn modelId="{1AF7D0E3-3F3F-4929-A96A-038EEBD8B23D}" type="presParOf" srcId="{571F9E0A-F090-4B39-8648-424F7C39FB6E}" destId="{931CA9D2-A447-4D01-9C06-FF88428EB511}" srcOrd="5" destOrd="0" presId="urn:microsoft.com/office/officeart/2005/8/layout/venn3"/>
    <dgm:cxn modelId="{C99D50AA-1069-4E04-BC8C-7B621589D31D}" type="presParOf" srcId="{571F9E0A-F090-4B39-8648-424F7C39FB6E}" destId="{74964719-73F0-4E3F-97C1-701792DEF2A4}" srcOrd="6" destOrd="0" presId="urn:microsoft.com/office/officeart/2005/8/layout/venn3"/>
    <dgm:cxn modelId="{B0712DEE-CF13-4EBB-9987-94BBC61634A2}" type="presParOf" srcId="{571F9E0A-F090-4B39-8648-424F7C39FB6E}" destId="{DD501FC7-5467-4AD7-B7F1-15A1737EE271}" srcOrd="7" destOrd="0" presId="urn:microsoft.com/office/officeart/2005/8/layout/venn3"/>
    <dgm:cxn modelId="{B577536C-2A68-4923-A5E1-2E85BDFC5775}" type="presParOf" srcId="{571F9E0A-F090-4B39-8648-424F7C39FB6E}" destId="{7EB60EDA-4111-479D-ABCA-8704E31228D1}" srcOrd="8" destOrd="0" presId="urn:microsoft.com/office/officeart/2005/8/layout/ven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C7AC3-C373-47E8-8687-DCEC50BE5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4B25ACB-8FDA-4F5D-9B0E-4762376A52F1}">
      <dgm:prSet phldrT="[Text]" custT="1"/>
      <dgm:spPr>
        <a:solidFill>
          <a:schemeClr val="tx2">
            <a:lumMod val="20000"/>
            <a:lumOff val="80000"/>
          </a:schemeClr>
        </a:solidFill>
      </dgm:spPr>
      <dgm:t>
        <a:bodyPr/>
        <a:lstStyle/>
        <a:p>
          <a:r>
            <a:rPr lang="fr-BE" sz="2000" b="1" dirty="0" err="1" smtClean="0">
              <a:solidFill>
                <a:schemeClr val="tx1"/>
              </a:solidFill>
            </a:rPr>
            <a:t>Cooperazione</a:t>
          </a:r>
          <a:r>
            <a:rPr lang="fr-BE" sz="2000" b="1" dirty="0" smtClean="0">
              <a:solidFill>
                <a:schemeClr val="tx1"/>
              </a:solidFill>
            </a:rPr>
            <a:t> </a:t>
          </a:r>
          <a:r>
            <a:rPr lang="fr-BE" sz="2000" b="1" dirty="0" err="1" smtClean="0">
              <a:solidFill>
                <a:schemeClr val="tx1"/>
              </a:solidFill>
            </a:rPr>
            <a:t>transnazionale</a:t>
          </a:r>
          <a:r>
            <a:rPr lang="fr-BE" sz="2000" b="1" dirty="0" smtClean="0">
              <a:solidFill>
                <a:schemeClr val="tx1"/>
              </a:solidFill>
            </a:rPr>
            <a:t> </a:t>
          </a:r>
          <a:r>
            <a:rPr lang="fr-BE" sz="1900" dirty="0" smtClean="0">
              <a:solidFill>
                <a:schemeClr val="tx1"/>
              </a:solidFill>
            </a:rPr>
            <a:t>con </a:t>
          </a:r>
          <a:r>
            <a:rPr lang="fr-BE" sz="1900" dirty="0" err="1" smtClean="0">
              <a:solidFill>
                <a:schemeClr val="tx1"/>
              </a:solidFill>
            </a:rPr>
            <a:t>lo</a:t>
          </a:r>
          <a:r>
            <a:rPr lang="fr-BE" sz="1900" dirty="0" smtClean="0">
              <a:solidFill>
                <a:schemeClr val="tx1"/>
              </a:solidFill>
            </a:rPr>
            <a:t> </a:t>
          </a:r>
          <a:r>
            <a:rPr lang="fr-BE" sz="1900" dirty="0" err="1" smtClean="0">
              <a:solidFill>
                <a:schemeClr val="tx1"/>
              </a:solidFill>
            </a:rPr>
            <a:t>scopo</a:t>
          </a:r>
          <a:r>
            <a:rPr lang="fr-BE" sz="1900" dirty="0" smtClean="0">
              <a:solidFill>
                <a:schemeClr val="tx1"/>
              </a:solidFill>
            </a:rPr>
            <a:t> di </a:t>
          </a:r>
          <a:r>
            <a:rPr lang="fr-BE" sz="1900" dirty="0" err="1" smtClean="0">
              <a:solidFill>
                <a:schemeClr val="tx1"/>
              </a:solidFill>
            </a:rPr>
            <a:t>sviluppare</a:t>
          </a:r>
          <a:r>
            <a:rPr lang="fr-BE" sz="1900" dirty="0" smtClean="0">
              <a:solidFill>
                <a:schemeClr val="tx1"/>
              </a:solidFill>
            </a:rPr>
            <a:t> e </a:t>
          </a:r>
          <a:r>
            <a:rPr lang="fr-BE" sz="1900" dirty="0" err="1" smtClean="0">
              <a:solidFill>
                <a:schemeClr val="tx1"/>
              </a:solidFill>
            </a:rPr>
            <a:t>trasferire</a:t>
          </a:r>
          <a:r>
            <a:rPr lang="fr-BE" sz="1900" dirty="0" smtClean="0">
              <a:solidFill>
                <a:schemeClr val="tx1"/>
              </a:solidFill>
            </a:rPr>
            <a:t> </a:t>
          </a:r>
          <a:r>
            <a:rPr lang="fr-BE" sz="1900" dirty="0" err="1" smtClean="0">
              <a:solidFill>
                <a:schemeClr val="tx1"/>
              </a:solidFill>
            </a:rPr>
            <a:t>soluzioni</a:t>
          </a:r>
          <a:r>
            <a:rPr lang="fr-BE" sz="1900" dirty="0" smtClean="0">
              <a:solidFill>
                <a:schemeClr val="tx1"/>
              </a:solidFill>
            </a:rPr>
            <a:t> </a:t>
          </a:r>
          <a:r>
            <a:rPr lang="fr-BE" sz="1900" dirty="0" err="1" smtClean="0">
              <a:solidFill>
                <a:schemeClr val="tx1"/>
              </a:solidFill>
            </a:rPr>
            <a:t>innovative</a:t>
          </a:r>
          <a:r>
            <a:rPr lang="fr-BE" sz="1900" dirty="0" smtClean="0">
              <a:solidFill>
                <a:schemeClr val="tx1"/>
              </a:solidFill>
            </a:rPr>
            <a:t> </a:t>
          </a:r>
          <a:r>
            <a:rPr lang="fr-BE" sz="1900" dirty="0" err="1" smtClean="0">
              <a:solidFill>
                <a:schemeClr val="tx1"/>
              </a:solidFill>
            </a:rPr>
            <a:t>nei</a:t>
          </a:r>
          <a:r>
            <a:rPr lang="fr-BE" sz="1900" dirty="0" smtClean="0">
              <a:solidFill>
                <a:schemeClr val="tx1"/>
              </a:solidFill>
            </a:rPr>
            <a:t> </a:t>
          </a:r>
          <a:r>
            <a:rPr lang="fr-BE" sz="1900" dirty="0" err="1" smtClean="0">
              <a:solidFill>
                <a:schemeClr val="tx1"/>
              </a:solidFill>
            </a:rPr>
            <a:t>settori</a:t>
          </a:r>
          <a:r>
            <a:rPr lang="fr-BE" sz="1900" dirty="0" smtClean="0">
              <a:solidFill>
                <a:schemeClr val="tx1"/>
              </a:solidFill>
            </a:rPr>
            <a:t> </a:t>
          </a:r>
          <a:r>
            <a:rPr lang="fr-BE" sz="1900" dirty="0" err="1" smtClean="0">
              <a:solidFill>
                <a:schemeClr val="tx1"/>
              </a:solidFill>
            </a:rPr>
            <a:t>occupazione</a:t>
          </a:r>
          <a:r>
            <a:rPr lang="fr-BE" sz="1900" dirty="0" smtClean="0">
              <a:solidFill>
                <a:schemeClr val="tx1"/>
              </a:solidFill>
            </a:rPr>
            <a:t>, </a:t>
          </a:r>
          <a:r>
            <a:rPr lang="fr-BE" sz="1900" dirty="0" err="1" smtClean="0">
              <a:solidFill>
                <a:schemeClr val="tx1"/>
              </a:solidFill>
            </a:rPr>
            <a:t>competenze</a:t>
          </a:r>
          <a:r>
            <a:rPr lang="fr-BE" sz="1900" dirty="0" smtClean="0">
              <a:solidFill>
                <a:schemeClr val="tx1"/>
              </a:solidFill>
            </a:rPr>
            <a:t> e </a:t>
          </a:r>
          <a:r>
            <a:rPr lang="fr-BE" sz="1900" dirty="0" err="1" smtClean="0">
              <a:solidFill>
                <a:schemeClr val="tx1"/>
              </a:solidFill>
            </a:rPr>
            <a:t>inclusione</a:t>
          </a:r>
          <a:r>
            <a:rPr lang="fr-BE" sz="1900" dirty="0" smtClean="0">
              <a:solidFill>
                <a:schemeClr val="tx1"/>
              </a:solidFill>
            </a:rPr>
            <a:t> sociale</a:t>
          </a:r>
          <a:endParaRPr lang="en-GB" sz="1900" dirty="0">
            <a:solidFill>
              <a:schemeClr val="tx1"/>
            </a:solidFill>
          </a:endParaRPr>
        </a:p>
      </dgm:t>
    </dgm:pt>
    <dgm:pt modelId="{04771DAC-149A-4BA1-A39A-BBC1EBBE52A8}" type="parTrans" cxnId="{898CF82F-7565-412D-B59F-72C5EA2BCA84}">
      <dgm:prSet/>
      <dgm:spPr/>
      <dgm:t>
        <a:bodyPr/>
        <a:lstStyle/>
        <a:p>
          <a:endParaRPr lang="en-GB"/>
        </a:p>
      </dgm:t>
    </dgm:pt>
    <dgm:pt modelId="{FEC0B7C1-00C5-4825-BEF0-9AAD96FEAC90}" type="sibTrans" cxnId="{898CF82F-7565-412D-B59F-72C5EA2BCA84}">
      <dgm:prSet/>
      <dgm:spPr/>
      <dgm:t>
        <a:bodyPr/>
        <a:lstStyle/>
        <a:p>
          <a:endParaRPr lang="en-GB"/>
        </a:p>
      </dgm:t>
    </dgm:pt>
    <dgm:pt modelId="{FBF1C1E2-A716-4E46-8232-20ED5BBA0516}">
      <dgm:prSet phldrT="[Text]" phldr="1"/>
      <dgm:spPr/>
      <dgm:t>
        <a:bodyPr/>
        <a:lstStyle/>
        <a:p>
          <a:endParaRPr lang="en-GB" dirty="0"/>
        </a:p>
      </dgm:t>
    </dgm:pt>
    <dgm:pt modelId="{F2CA3CC1-FFE1-4532-B44C-09FA52B152CD}" type="parTrans" cxnId="{47E3935A-C760-4B39-9FF0-12278982FF3E}">
      <dgm:prSet/>
      <dgm:spPr/>
      <dgm:t>
        <a:bodyPr/>
        <a:lstStyle/>
        <a:p>
          <a:endParaRPr lang="en-GB"/>
        </a:p>
      </dgm:t>
    </dgm:pt>
    <dgm:pt modelId="{CE8BF732-1D53-4C97-ABF8-AAC6A6DC0286}" type="sibTrans" cxnId="{47E3935A-C760-4B39-9FF0-12278982FF3E}">
      <dgm:prSet/>
      <dgm:spPr/>
      <dgm:t>
        <a:bodyPr/>
        <a:lstStyle/>
        <a:p>
          <a:endParaRPr lang="en-GB"/>
        </a:p>
      </dgm:t>
    </dgm:pt>
    <dgm:pt modelId="{56C77069-D3EC-4FEB-8250-AF28029390C4}">
      <dgm:prSet phldrT="[Text]"/>
      <dgm:spPr>
        <a:solidFill>
          <a:schemeClr val="tx2">
            <a:lumMod val="20000"/>
            <a:lumOff val="80000"/>
          </a:schemeClr>
        </a:solidFill>
      </dgm:spPr>
      <dgm:t>
        <a:bodyPr/>
        <a:lstStyle/>
        <a:p>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Gestione</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indiretta</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e.s</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Delega</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ad un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ente</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pubblico</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e.s</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autorità</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di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gestione</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 </a:t>
          </a:r>
          <a:r>
            <a:rPr kumimoji="0" lang="en-US" b="0" i="0" u="none" strike="noStrike" cap="none" spc="0" normalizeH="0" noProof="0" dirty="0" err="1" smtClean="0">
              <a:ln>
                <a:noFill/>
              </a:ln>
              <a:solidFill>
                <a:schemeClr val="tx1"/>
              </a:solidFill>
              <a:effectLst/>
              <a:uLnTx/>
              <a:uFillTx/>
              <a:latin typeface="Verdana" pitchFamily="34" charset="0"/>
              <a:ea typeface="+mn-ea"/>
              <a:cs typeface="+mn-cs"/>
            </a:rPr>
            <a:t>dell’FSE</a:t>
          </a:r>
          <a:r>
            <a:rPr kumimoji="0" lang="en-US" b="0" i="0" u="none" strike="noStrike" cap="none" spc="0" normalizeH="0" noProof="0" dirty="0" smtClean="0">
              <a:ln>
                <a:noFill/>
              </a:ln>
              <a:solidFill>
                <a:schemeClr val="tx1"/>
              </a:solidFill>
              <a:effectLst/>
              <a:uLnTx/>
              <a:uFillTx/>
              <a:latin typeface="Verdana" pitchFamily="34" charset="0"/>
              <a:ea typeface="+mn-ea"/>
              <a:cs typeface="+mn-cs"/>
            </a:rPr>
            <a:t>)</a:t>
          </a:r>
          <a:endParaRPr lang="en-GB" dirty="0">
            <a:solidFill>
              <a:schemeClr val="tx1"/>
            </a:solidFill>
          </a:endParaRPr>
        </a:p>
      </dgm:t>
    </dgm:pt>
    <dgm:pt modelId="{E7D04B33-889B-4015-A5BC-D87FAB715405}" type="parTrans" cxnId="{CC0C8269-FC48-48AF-A043-A977FA7A64B8}">
      <dgm:prSet/>
      <dgm:spPr/>
      <dgm:t>
        <a:bodyPr/>
        <a:lstStyle/>
        <a:p>
          <a:endParaRPr lang="en-GB"/>
        </a:p>
      </dgm:t>
    </dgm:pt>
    <dgm:pt modelId="{9B6EA1A6-37E1-44B3-AADE-6E38498570A5}" type="sibTrans" cxnId="{CC0C8269-FC48-48AF-A043-A977FA7A64B8}">
      <dgm:prSet/>
      <dgm:spPr/>
      <dgm:t>
        <a:bodyPr/>
        <a:lstStyle/>
        <a:p>
          <a:endParaRPr lang="en-GB"/>
        </a:p>
      </dgm:t>
    </dgm:pt>
    <dgm:pt modelId="{DA2921DE-A671-458A-A864-8228F28A8815}">
      <dgm:prSet phldrT="[Text]" phldr="1"/>
      <dgm:spPr/>
      <dgm:t>
        <a:bodyPr/>
        <a:lstStyle/>
        <a:p>
          <a:endParaRPr lang="en-GB" dirty="0"/>
        </a:p>
      </dgm:t>
    </dgm:pt>
    <dgm:pt modelId="{DEE93200-E8AC-448A-81D5-A4CEA8DCD8A0}" type="parTrans" cxnId="{179996F3-180B-4674-9E4C-4FB7C90026E8}">
      <dgm:prSet/>
      <dgm:spPr/>
      <dgm:t>
        <a:bodyPr/>
        <a:lstStyle/>
        <a:p>
          <a:endParaRPr lang="en-GB"/>
        </a:p>
      </dgm:t>
    </dgm:pt>
    <dgm:pt modelId="{7242B2B4-F827-4126-8E10-9A9FB3253EF5}" type="sibTrans" cxnId="{179996F3-180B-4674-9E4C-4FB7C90026E8}">
      <dgm:prSet/>
      <dgm:spPr/>
      <dgm:t>
        <a:bodyPr/>
        <a:lstStyle/>
        <a:p>
          <a:endParaRPr lang="en-GB"/>
        </a:p>
      </dgm:t>
    </dgm:pt>
    <dgm:pt modelId="{DC87FEBF-073B-4A18-8321-96D36C03A055}" type="pres">
      <dgm:prSet presAssocID="{E81C7AC3-C373-47E8-8687-DCEC50BE5E0F}" presName="linear" presStyleCnt="0">
        <dgm:presLayoutVars>
          <dgm:animLvl val="lvl"/>
          <dgm:resizeHandles val="exact"/>
        </dgm:presLayoutVars>
      </dgm:prSet>
      <dgm:spPr/>
      <dgm:t>
        <a:bodyPr/>
        <a:lstStyle/>
        <a:p>
          <a:endParaRPr lang="en-GB"/>
        </a:p>
      </dgm:t>
    </dgm:pt>
    <dgm:pt modelId="{59851F4B-C673-4BD2-9D5B-E8EBF7762E33}" type="pres">
      <dgm:prSet presAssocID="{C4B25ACB-8FDA-4F5D-9B0E-4762376A52F1}" presName="parentText" presStyleLbl="node1" presStyleIdx="0" presStyleCnt="2" custScaleY="148827">
        <dgm:presLayoutVars>
          <dgm:chMax val="0"/>
          <dgm:bulletEnabled val="1"/>
        </dgm:presLayoutVars>
      </dgm:prSet>
      <dgm:spPr/>
      <dgm:t>
        <a:bodyPr/>
        <a:lstStyle/>
        <a:p>
          <a:endParaRPr lang="en-GB"/>
        </a:p>
      </dgm:t>
    </dgm:pt>
    <dgm:pt modelId="{F4A07C78-A832-4D0D-93EC-64D2B53C19F1}" type="pres">
      <dgm:prSet presAssocID="{C4B25ACB-8FDA-4F5D-9B0E-4762376A52F1}" presName="childText" presStyleLbl="revTx" presStyleIdx="0" presStyleCnt="2">
        <dgm:presLayoutVars>
          <dgm:bulletEnabled val="1"/>
        </dgm:presLayoutVars>
      </dgm:prSet>
      <dgm:spPr/>
      <dgm:t>
        <a:bodyPr/>
        <a:lstStyle/>
        <a:p>
          <a:endParaRPr lang="en-GB"/>
        </a:p>
      </dgm:t>
    </dgm:pt>
    <dgm:pt modelId="{4F0E7747-514C-4094-AC8A-81296A8272B9}" type="pres">
      <dgm:prSet presAssocID="{56C77069-D3EC-4FEB-8250-AF28029390C4}" presName="parentText" presStyleLbl="node1" presStyleIdx="1" presStyleCnt="2">
        <dgm:presLayoutVars>
          <dgm:chMax val="0"/>
          <dgm:bulletEnabled val="1"/>
        </dgm:presLayoutVars>
      </dgm:prSet>
      <dgm:spPr/>
      <dgm:t>
        <a:bodyPr/>
        <a:lstStyle/>
        <a:p>
          <a:endParaRPr lang="en-GB"/>
        </a:p>
      </dgm:t>
    </dgm:pt>
    <dgm:pt modelId="{55CF1434-ECEA-4948-96A3-138A50F90646}" type="pres">
      <dgm:prSet presAssocID="{56C77069-D3EC-4FEB-8250-AF28029390C4}" presName="childText" presStyleLbl="revTx" presStyleIdx="1" presStyleCnt="2">
        <dgm:presLayoutVars>
          <dgm:bulletEnabled val="1"/>
        </dgm:presLayoutVars>
      </dgm:prSet>
      <dgm:spPr/>
      <dgm:t>
        <a:bodyPr/>
        <a:lstStyle/>
        <a:p>
          <a:endParaRPr lang="en-GB"/>
        </a:p>
      </dgm:t>
    </dgm:pt>
  </dgm:ptLst>
  <dgm:cxnLst>
    <dgm:cxn modelId="{898CF82F-7565-412D-B59F-72C5EA2BCA84}" srcId="{E81C7AC3-C373-47E8-8687-DCEC50BE5E0F}" destId="{C4B25ACB-8FDA-4F5D-9B0E-4762376A52F1}" srcOrd="0" destOrd="0" parTransId="{04771DAC-149A-4BA1-A39A-BBC1EBBE52A8}" sibTransId="{FEC0B7C1-00C5-4825-BEF0-9AAD96FEAC90}"/>
    <dgm:cxn modelId="{CC0C8269-FC48-48AF-A043-A977FA7A64B8}" srcId="{E81C7AC3-C373-47E8-8687-DCEC50BE5E0F}" destId="{56C77069-D3EC-4FEB-8250-AF28029390C4}" srcOrd="1" destOrd="0" parTransId="{E7D04B33-889B-4015-A5BC-D87FAB715405}" sibTransId="{9B6EA1A6-37E1-44B3-AADE-6E38498570A5}"/>
    <dgm:cxn modelId="{179996F3-180B-4674-9E4C-4FB7C90026E8}" srcId="{56C77069-D3EC-4FEB-8250-AF28029390C4}" destId="{DA2921DE-A671-458A-A864-8228F28A8815}" srcOrd="0" destOrd="0" parTransId="{DEE93200-E8AC-448A-81D5-A4CEA8DCD8A0}" sibTransId="{7242B2B4-F827-4126-8E10-9A9FB3253EF5}"/>
    <dgm:cxn modelId="{DC5B6926-1F47-4754-9DA1-F6206D164AC8}" type="presOf" srcId="{E81C7AC3-C373-47E8-8687-DCEC50BE5E0F}" destId="{DC87FEBF-073B-4A18-8321-96D36C03A055}" srcOrd="0" destOrd="0" presId="urn:microsoft.com/office/officeart/2005/8/layout/vList2"/>
    <dgm:cxn modelId="{47E3935A-C760-4B39-9FF0-12278982FF3E}" srcId="{C4B25ACB-8FDA-4F5D-9B0E-4762376A52F1}" destId="{FBF1C1E2-A716-4E46-8232-20ED5BBA0516}" srcOrd="0" destOrd="0" parTransId="{F2CA3CC1-FFE1-4532-B44C-09FA52B152CD}" sibTransId="{CE8BF732-1D53-4C97-ABF8-AAC6A6DC0286}"/>
    <dgm:cxn modelId="{4C8DB68D-290B-4C64-8D7C-95F777A8144B}" type="presOf" srcId="{C4B25ACB-8FDA-4F5D-9B0E-4762376A52F1}" destId="{59851F4B-C673-4BD2-9D5B-E8EBF7762E33}" srcOrd="0" destOrd="0" presId="urn:microsoft.com/office/officeart/2005/8/layout/vList2"/>
    <dgm:cxn modelId="{E314EDA0-A7F0-4BC4-BAAB-987311A2BDFF}" type="presOf" srcId="{DA2921DE-A671-458A-A864-8228F28A8815}" destId="{55CF1434-ECEA-4948-96A3-138A50F90646}" srcOrd="0" destOrd="0" presId="urn:microsoft.com/office/officeart/2005/8/layout/vList2"/>
    <dgm:cxn modelId="{7A3DD37B-FFAD-4B51-A5DC-74E52630000B}" type="presOf" srcId="{56C77069-D3EC-4FEB-8250-AF28029390C4}" destId="{4F0E7747-514C-4094-AC8A-81296A8272B9}" srcOrd="0" destOrd="0" presId="urn:microsoft.com/office/officeart/2005/8/layout/vList2"/>
    <dgm:cxn modelId="{077F5608-6F78-4AD1-BF37-A37CACB18262}" type="presOf" srcId="{FBF1C1E2-A716-4E46-8232-20ED5BBA0516}" destId="{F4A07C78-A832-4D0D-93EC-64D2B53C19F1}" srcOrd="0" destOrd="0" presId="urn:microsoft.com/office/officeart/2005/8/layout/vList2"/>
    <dgm:cxn modelId="{796CA848-94AF-43CC-974A-62A6381B372E}" type="presParOf" srcId="{DC87FEBF-073B-4A18-8321-96D36C03A055}" destId="{59851F4B-C673-4BD2-9D5B-E8EBF7762E33}" srcOrd="0" destOrd="0" presId="urn:microsoft.com/office/officeart/2005/8/layout/vList2"/>
    <dgm:cxn modelId="{FC2EF000-C58A-4C39-8FCD-DCEF332A7A29}" type="presParOf" srcId="{DC87FEBF-073B-4A18-8321-96D36C03A055}" destId="{F4A07C78-A832-4D0D-93EC-64D2B53C19F1}" srcOrd="1" destOrd="0" presId="urn:microsoft.com/office/officeart/2005/8/layout/vList2"/>
    <dgm:cxn modelId="{E51C8668-6F30-4D1C-BBF0-65044B5B30FD}" type="presParOf" srcId="{DC87FEBF-073B-4A18-8321-96D36C03A055}" destId="{4F0E7747-514C-4094-AC8A-81296A8272B9}" srcOrd="2" destOrd="0" presId="urn:microsoft.com/office/officeart/2005/8/layout/vList2"/>
    <dgm:cxn modelId="{AADC4A99-24E7-4571-B310-BF6E26B0C531}" type="presParOf" srcId="{DC87FEBF-073B-4A18-8321-96D36C03A055}" destId="{55CF1434-ECEA-4948-96A3-138A50F9064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39AD3-F98E-4644-994C-F1E0645CA2C1}">
      <dsp:nvSpPr>
        <dsp:cNvPr id="0" name=""/>
        <dsp:cNvSpPr/>
      </dsp:nvSpPr>
      <dsp:spPr>
        <a:xfrm rot="5400000">
          <a:off x="-222429" y="225592"/>
          <a:ext cx="1482862" cy="1038004"/>
        </a:xfrm>
        <a:prstGeom prst="chevron">
          <a:avLst/>
        </a:prstGeom>
        <a:solidFill>
          <a:schemeClr val="accent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kern="1200" dirty="0" err="1" smtClean="0">
              <a:solidFill>
                <a:schemeClr val="tx2"/>
              </a:solidFill>
            </a:rPr>
            <a:t>Sfide</a:t>
          </a:r>
          <a:endParaRPr lang="en-GB" sz="1400" kern="1200" dirty="0">
            <a:solidFill>
              <a:schemeClr val="tx2"/>
            </a:solidFill>
          </a:endParaRPr>
        </a:p>
      </dsp:txBody>
      <dsp:txXfrm rot="-5400000">
        <a:off x="0" y="522165"/>
        <a:ext cx="1038004" cy="444858"/>
      </dsp:txXfrm>
    </dsp:sp>
    <dsp:sp modelId="{E60346BA-8484-4915-B876-CFFF78FC7525}">
      <dsp:nvSpPr>
        <dsp:cNvPr id="0" name=""/>
        <dsp:cNvSpPr/>
      </dsp:nvSpPr>
      <dsp:spPr>
        <a:xfrm rot="5400000">
          <a:off x="3085071" y="-2043904"/>
          <a:ext cx="963860" cy="5057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b="1" kern="1200" dirty="0" err="1" smtClean="0"/>
            <a:t>Mutamenti</a:t>
          </a:r>
          <a:r>
            <a:rPr lang="fr-BE" sz="1600" b="1" kern="1200" dirty="0" smtClean="0"/>
            <a:t> </a:t>
          </a:r>
          <a:r>
            <a:rPr lang="fr-BE" sz="1600" b="1" kern="1200" dirty="0" err="1" smtClean="0"/>
            <a:t>tecnologici</a:t>
          </a:r>
          <a:r>
            <a:rPr lang="fr-BE" sz="1600" b="1" kern="1200" dirty="0" smtClean="0"/>
            <a:t>, </a:t>
          </a:r>
          <a:r>
            <a:rPr lang="fr-BE" sz="1600" b="1" kern="1200" dirty="0" err="1" smtClean="0"/>
            <a:t>economici</a:t>
          </a:r>
          <a:r>
            <a:rPr lang="fr-BE" sz="1600" b="1" kern="1200" dirty="0" smtClean="0"/>
            <a:t> e </a:t>
          </a:r>
          <a:r>
            <a:rPr lang="fr-BE" sz="1600" b="1" kern="1200" dirty="0" err="1" smtClean="0"/>
            <a:t>sociali</a:t>
          </a:r>
          <a:r>
            <a:rPr lang="fr-BE" sz="1600" b="1" kern="1200" dirty="0" smtClean="0"/>
            <a:t> </a:t>
          </a:r>
          <a:r>
            <a:rPr lang="fr-BE" sz="1600" b="1" kern="1200" dirty="0" err="1" smtClean="0"/>
            <a:t>che</a:t>
          </a:r>
          <a:r>
            <a:rPr lang="fr-BE" sz="1600" b="1" kern="1200" dirty="0" smtClean="0"/>
            <a:t> </a:t>
          </a:r>
          <a:r>
            <a:rPr lang="fr-BE" sz="1600" b="1" kern="1200" dirty="0" err="1" smtClean="0"/>
            <a:t>trasformano</a:t>
          </a:r>
          <a:r>
            <a:rPr lang="fr-BE" sz="1600" b="1" kern="1200" dirty="0" smtClean="0"/>
            <a:t> il </a:t>
          </a:r>
          <a:r>
            <a:rPr lang="fr-BE" sz="1600" b="1" kern="1200" dirty="0" err="1" smtClean="0"/>
            <a:t>mondo</a:t>
          </a:r>
          <a:r>
            <a:rPr lang="fr-BE" sz="1600" b="1" kern="1200" dirty="0" smtClean="0"/>
            <a:t> </a:t>
          </a:r>
          <a:r>
            <a:rPr lang="fr-BE" sz="1600" b="1" kern="1200" dirty="0" err="1" smtClean="0"/>
            <a:t>del</a:t>
          </a:r>
          <a:r>
            <a:rPr lang="fr-BE" sz="1600" b="1" kern="1200" dirty="0" smtClean="0"/>
            <a:t> </a:t>
          </a:r>
          <a:r>
            <a:rPr lang="fr-BE" sz="1600" b="1" kern="1200" dirty="0" err="1" smtClean="0"/>
            <a:t>lavoro</a:t>
          </a:r>
          <a:r>
            <a:rPr lang="fr-BE" sz="1600" b="1" kern="1200" dirty="0" smtClean="0"/>
            <a:t> in Europa</a:t>
          </a:r>
          <a:endParaRPr lang="en-GB" sz="1600" b="1" kern="1200" dirty="0"/>
        </a:p>
      </dsp:txBody>
      <dsp:txXfrm rot="-5400000">
        <a:off x="1038004" y="50215"/>
        <a:ext cx="5010943" cy="869756"/>
      </dsp:txXfrm>
    </dsp:sp>
    <dsp:sp modelId="{F5700E13-3183-4925-AFBA-59BD4CCDBE5B}">
      <dsp:nvSpPr>
        <dsp:cNvPr id="0" name=""/>
        <dsp:cNvSpPr/>
      </dsp:nvSpPr>
      <dsp:spPr>
        <a:xfrm rot="5400000">
          <a:off x="-222429" y="1512997"/>
          <a:ext cx="1482862" cy="1038004"/>
        </a:xfrm>
        <a:prstGeom prst="chevron">
          <a:avLst/>
        </a:prstGeom>
        <a:solidFill>
          <a:schemeClr val="tx2">
            <a:lumMod val="20000"/>
            <a:lumOff val="80000"/>
          </a:schemeClr>
        </a:solidFill>
        <a:ln w="25400" cap="flat" cmpd="sng" algn="ctr">
          <a:solidFill>
            <a:schemeClr val="accent3">
              <a:hueOff val="0"/>
              <a:satOff val="0"/>
              <a:lumOff val="-5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kern="1200" dirty="0" err="1" smtClean="0">
              <a:solidFill>
                <a:schemeClr val="tx2"/>
              </a:solidFill>
            </a:rPr>
            <a:t>Adattamento</a:t>
          </a:r>
          <a:endParaRPr lang="en-GB" sz="1400" kern="1200" dirty="0">
            <a:solidFill>
              <a:schemeClr val="tx2"/>
            </a:solidFill>
          </a:endParaRPr>
        </a:p>
      </dsp:txBody>
      <dsp:txXfrm rot="-5400000">
        <a:off x="0" y="1809570"/>
        <a:ext cx="1038004" cy="444858"/>
      </dsp:txXfrm>
    </dsp:sp>
    <dsp:sp modelId="{5A48E348-56E5-46F2-B5A2-2B2560943859}">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5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smtClean="0"/>
            <a:t>Necessario</a:t>
          </a:r>
          <a:r>
            <a:rPr lang="fr-BE" sz="1600" kern="1200" dirty="0" smtClean="0"/>
            <a:t> </a:t>
          </a:r>
          <a:r>
            <a:rPr lang="fr-BE" sz="1600" kern="1200" dirty="0" err="1" smtClean="0"/>
            <a:t>adattare</a:t>
          </a:r>
          <a:r>
            <a:rPr lang="fr-BE" sz="1600" kern="1200" dirty="0" smtClean="0"/>
            <a:t> le </a:t>
          </a:r>
          <a:r>
            <a:rPr lang="fr-BE" sz="1600" kern="1200" dirty="0" err="1" smtClean="0"/>
            <a:t>nostre</a:t>
          </a:r>
          <a:r>
            <a:rPr lang="fr-BE" sz="1600" kern="1200" dirty="0" smtClean="0"/>
            <a:t> </a:t>
          </a:r>
          <a:r>
            <a:rPr lang="fr-BE" sz="1600" kern="1200" dirty="0" err="1" smtClean="0"/>
            <a:t>politiche</a:t>
          </a:r>
          <a:r>
            <a:rPr lang="fr-BE" sz="1600" kern="1200" dirty="0" smtClean="0"/>
            <a:t> </a:t>
          </a:r>
          <a:r>
            <a:rPr lang="fr-BE" sz="1600" kern="1200" dirty="0" err="1" smtClean="0"/>
            <a:t>sull’istruzione</a:t>
          </a:r>
          <a:r>
            <a:rPr lang="fr-BE" sz="1600" kern="1200" dirty="0" smtClean="0"/>
            <a:t>, il </a:t>
          </a:r>
          <a:r>
            <a:rPr lang="fr-BE" sz="1600" kern="1200" dirty="0" err="1" smtClean="0"/>
            <a:t>lavoro</a:t>
          </a:r>
          <a:r>
            <a:rPr lang="fr-BE" sz="1600" kern="1200" dirty="0" smtClean="0"/>
            <a:t> e le </a:t>
          </a:r>
          <a:r>
            <a:rPr lang="fr-BE" sz="1600" kern="1200" dirty="0" err="1" smtClean="0"/>
            <a:t>politiche</a:t>
          </a:r>
          <a:r>
            <a:rPr lang="fr-BE" sz="1600" kern="1200" dirty="0" smtClean="0"/>
            <a:t> </a:t>
          </a:r>
          <a:r>
            <a:rPr lang="fr-BE" sz="1600" kern="1200" dirty="0" err="1" smtClean="0"/>
            <a:t>sociali</a:t>
          </a:r>
          <a:endParaRPr lang="en-GB" sz="1600" kern="1200" dirty="0"/>
        </a:p>
        <a:p>
          <a:pPr marL="171450" lvl="1" indent="-171450" algn="l" defTabSz="711200">
            <a:lnSpc>
              <a:spcPct val="90000"/>
            </a:lnSpc>
            <a:spcBef>
              <a:spcPct val="0"/>
            </a:spcBef>
            <a:spcAft>
              <a:spcPct val="15000"/>
            </a:spcAft>
            <a:buChar char="••"/>
          </a:pPr>
          <a:r>
            <a:rPr lang="fr-BE" sz="1600" kern="1200" dirty="0" err="1" smtClean="0"/>
            <a:t>Necessaria</a:t>
          </a:r>
          <a:r>
            <a:rPr lang="fr-BE" sz="1600" kern="1200" dirty="0" smtClean="0"/>
            <a:t> </a:t>
          </a:r>
          <a:r>
            <a:rPr lang="fr-BE" sz="1600" b="1" kern="1200" dirty="0" err="1" smtClean="0"/>
            <a:t>collaborazione</a:t>
          </a:r>
          <a:r>
            <a:rPr lang="fr-BE" sz="1600" b="1" kern="1200" dirty="0" smtClean="0"/>
            <a:t> </a:t>
          </a:r>
          <a:r>
            <a:rPr lang="fr-BE" sz="1600" b="1" kern="1200" dirty="0" err="1" smtClean="0"/>
            <a:t>tra</a:t>
          </a:r>
          <a:r>
            <a:rPr lang="fr-BE" sz="1600" b="1" kern="1200" dirty="0" smtClean="0"/>
            <a:t> </a:t>
          </a:r>
          <a:r>
            <a:rPr lang="fr-BE" sz="1600" b="1" kern="1200" dirty="0" err="1" smtClean="0"/>
            <a:t>pubblico</a:t>
          </a:r>
          <a:r>
            <a:rPr lang="fr-BE" sz="1600" b="1" kern="1200" dirty="0" smtClean="0"/>
            <a:t>, </a:t>
          </a:r>
          <a:r>
            <a:rPr lang="fr-BE" sz="1600" b="1" kern="1200" dirty="0" err="1" smtClean="0"/>
            <a:t>privato</a:t>
          </a:r>
          <a:r>
            <a:rPr lang="fr-BE" sz="1600" b="1" kern="1200" dirty="0" smtClean="0"/>
            <a:t> e </a:t>
          </a:r>
          <a:r>
            <a:rPr lang="fr-BE" sz="1600" b="1" kern="1200" dirty="0" err="1" smtClean="0"/>
            <a:t>terzo</a:t>
          </a:r>
          <a:r>
            <a:rPr lang="fr-BE" sz="1600" b="1" kern="1200" dirty="0" smtClean="0"/>
            <a:t> </a:t>
          </a:r>
          <a:r>
            <a:rPr lang="fr-BE" sz="1600" b="1" kern="1200" dirty="0" err="1" smtClean="0"/>
            <a:t>settore</a:t>
          </a:r>
          <a:endParaRPr lang="en-GB" sz="1600" b="1" kern="1200" dirty="0"/>
        </a:p>
      </dsp:txBody>
      <dsp:txXfrm rot="-5400000">
        <a:off x="1038004" y="1337621"/>
        <a:ext cx="5010943" cy="869756"/>
      </dsp:txXfrm>
    </dsp:sp>
    <dsp:sp modelId="{944B4F89-B248-4B6D-8A67-18046684EF54}">
      <dsp:nvSpPr>
        <dsp:cNvPr id="0" name=""/>
        <dsp:cNvSpPr/>
      </dsp:nvSpPr>
      <dsp:spPr>
        <a:xfrm rot="5400000">
          <a:off x="-222429" y="2800403"/>
          <a:ext cx="1482862" cy="1038004"/>
        </a:xfrm>
        <a:prstGeom prst="chevron">
          <a:avLst/>
        </a:prstGeom>
        <a:solidFill>
          <a:schemeClr val="accent4">
            <a:lumMod val="40000"/>
            <a:lumOff val="60000"/>
          </a:schemeClr>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kern="1200" dirty="0" err="1" smtClean="0">
              <a:solidFill>
                <a:schemeClr val="tx2"/>
              </a:solidFill>
            </a:rPr>
            <a:t>Supporto</a:t>
          </a:r>
          <a:r>
            <a:rPr lang="fr-BE" sz="1400" kern="1200" dirty="0" smtClean="0">
              <a:solidFill>
                <a:schemeClr val="tx2"/>
              </a:solidFill>
            </a:rPr>
            <a:t> </a:t>
          </a:r>
          <a:r>
            <a:rPr lang="fr-BE" sz="1400" kern="1200" dirty="0" err="1" smtClean="0">
              <a:solidFill>
                <a:schemeClr val="tx2"/>
              </a:solidFill>
            </a:rPr>
            <a:t>all’innovazione</a:t>
          </a:r>
          <a:r>
            <a:rPr lang="fr-BE" sz="1400" kern="1200" dirty="0" smtClean="0">
              <a:solidFill>
                <a:schemeClr val="tx2"/>
              </a:solidFill>
            </a:rPr>
            <a:t> </a:t>
          </a:r>
          <a:endParaRPr lang="en-GB" sz="1400" kern="1200" dirty="0">
            <a:solidFill>
              <a:schemeClr val="tx2"/>
            </a:solidFill>
          </a:endParaRPr>
        </a:p>
      </dsp:txBody>
      <dsp:txXfrm rot="-5400000">
        <a:off x="0" y="3096976"/>
        <a:ext cx="1038004" cy="444858"/>
      </dsp:txXfrm>
    </dsp:sp>
    <dsp:sp modelId="{4AFCD78D-6464-4802-B746-7B7A13B8853A}">
      <dsp:nvSpPr>
        <dsp:cNvPr id="0" name=""/>
        <dsp:cNvSpPr/>
      </dsp:nvSpPr>
      <dsp:spPr>
        <a:xfrm rot="5400000">
          <a:off x="3084818" y="531159"/>
          <a:ext cx="964367" cy="5057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smtClean="0"/>
            <a:t>Spazio</a:t>
          </a:r>
          <a:r>
            <a:rPr lang="fr-BE" sz="1600" kern="1200" dirty="0" smtClean="0"/>
            <a:t> e </a:t>
          </a:r>
          <a:r>
            <a:rPr lang="fr-BE" sz="1600" kern="1200" dirty="0" err="1" smtClean="0"/>
            <a:t>risorse</a:t>
          </a:r>
          <a:r>
            <a:rPr lang="fr-BE" sz="1600" kern="1200" dirty="0" smtClean="0"/>
            <a:t> per </a:t>
          </a:r>
          <a:r>
            <a:rPr lang="fr-BE" sz="1600" b="1" kern="1200" dirty="0" err="1" smtClean="0"/>
            <a:t>testare</a:t>
          </a:r>
          <a:r>
            <a:rPr lang="fr-BE" sz="1600" b="1" kern="1200" dirty="0" smtClean="0"/>
            <a:t> </a:t>
          </a:r>
          <a:r>
            <a:rPr lang="fr-BE" sz="1600" b="1" kern="1200" dirty="0" err="1" smtClean="0"/>
            <a:t>soluzioni</a:t>
          </a:r>
          <a:r>
            <a:rPr lang="fr-BE" sz="1600" b="1" kern="1200" dirty="0" smtClean="0"/>
            <a:t> </a:t>
          </a:r>
          <a:r>
            <a:rPr lang="fr-BE" sz="1600" b="1" kern="1200" dirty="0" err="1" smtClean="0"/>
            <a:t>innovative</a:t>
          </a:r>
          <a:endParaRPr lang="en-GB" sz="1600" b="1" kern="1200" dirty="0"/>
        </a:p>
        <a:p>
          <a:pPr marL="171450" lvl="1" indent="-171450" algn="l" defTabSz="711200">
            <a:lnSpc>
              <a:spcPct val="90000"/>
            </a:lnSpc>
            <a:spcBef>
              <a:spcPct val="0"/>
            </a:spcBef>
            <a:spcAft>
              <a:spcPct val="15000"/>
            </a:spcAft>
            <a:buChar char="••"/>
          </a:pPr>
          <a:r>
            <a:rPr lang="fr-BE" sz="1600" kern="1200" dirty="0" err="1" smtClean="0"/>
            <a:t>Supporto</a:t>
          </a:r>
          <a:r>
            <a:rPr lang="fr-BE" sz="1600" kern="1200" dirty="0" smtClean="0"/>
            <a:t> al </a:t>
          </a:r>
          <a:r>
            <a:rPr lang="fr-BE" sz="1600" kern="1200" dirty="0" err="1" smtClean="0"/>
            <a:t>trasferimento</a:t>
          </a:r>
          <a:r>
            <a:rPr lang="fr-BE" sz="1600" kern="1200" dirty="0" smtClean="0"/>
            <a:t> di </a:t>
          </a:r>
          <a:r>
            <a:rPr lang="fr-BE" sz="1600" kern="1200" dirty="0" err="1" smtClean="0"/>
            <a:t>soluzioni</a:t>
          </a:r>
          <a:r>
            <a:rPr lang="fr-BE" sz="1600" kern="1200" dirty="0" smtClean="0"/>
            <a:t> </a:t>
          </a:r>
          <a:r>
            <a:rPr lang="fr-BE" sz="1600" kern="1200" dirty="0" err="1" smtClean="0"/>
            <a:t>innovative</a:t>
          </a:r>
          <a:r>
            <a:rPr lang="fr-BE" sz="1600" kern="1200" dirty="0" smtClean="0"/>
            <a:t>, anche </a:t>
          </a:r>
          <a:r>
            <a:rPr lang="fr-BE" sz="1600" kern="1200" dirty="0" err="1" smtClean="0"/>
            <a:t>attraverso</a:t>
          </a:r>
          <a:r>
            <a:rPr lang="fr-BE" sz="1600" kern="1200" dirty="0" smtClean="0"/>
            <a:t> le </a:t>
          </a:r>
          <a:r>
            <a:rPr lang="fr-BE" sz="1600" kern="1200" dirty="0" err="1" smtClean="0"/>
            <a:t>frontiere</a:t>
          </a:r>
          <a:endParaRPr lang="en-GB" sz="1600" kern="1200" dirty="0"/>
        </a:p>
      </dsp:txBody>
      <dsp:txXfrm rot="-5400000">
        <a:off x="1038005" y="2625050"/>
        <a:ext cx="5010918" cy="870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670A-9E44-488E-A431-036B5B89165E}">
      <dsp:nvSpPr>
        <dsp:cNvPr id="0" name=""/>
        <dsp:cNvSpPr/>
      </dsp:nvSpPr>
      <dsp:spPr>
        <a:xfrm>
          <a:off x="2743" y="15075"/>
          <a:ext cx="2675381" cy="458811"/>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Equal opportunities and access to the labour market</a:t>
          </a:r>
          <a:endParaRPr lang="en-GB" sz="1200" kern="1200" dirty="0"/>
        </a:p>
      </dsp:txBody>
      <dsp:txXfrm>
        <a:off x="25140" y="37472"/>
        <a:ext cx="2630587" cy="436414"/>
      </dsp:txXfrm>
    </dsp:sp>
    <dsp:sp modelId="{046D9D5A-D3D9-4DD2-AFEA-774AB256DAC8}">
      <dsp:nvSpPr>
        <dsp:cNvPr id="0" name=""/>
        <dsp:cNvSpPr/>
      </dsp:nvSpPr>
      <dsp:spPr>
        <a:xfrm>
          <a:off x="2743" y="473887"/>
          <a:ext cx="2675381" cy="42490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dirty="0" smtClean="0"/>
            <a:t>Education, training and life-long learning</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Gender equality</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Equal opportunities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Active support to employment</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Secure and adaptable employment</a:t>
          </a:r>
          <a:endParaRPr lang="en-GB" sz="1200" kern="1200" dirty="0"/>
        </a:p>
      </dsp:txBody>
      <dsp:txXfrm>
        <a:off x="2743" y="473887"/>
        <a:ext cx="2675381" cy="4249066"/>
      </dsp:txXfrm>
    </dsp:sp>
    <dsp:sp modelId="{91A6CEEF-339D-4CCE-9C8A-4E5F8B6B4BE7}">
      <dsp:nvSpPr>
        <dsp:cNvPr id="0" name=""/>
        <dsp:cNvSpPr/>
      </dsp:nvSpPr>
      <dsp:spPr>
        <a:xfrm>
          <a:off x="3052679" y="15075"/>
          <a:ext cx="2675381" cy="458811"/>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Fair working conditions</a:t>
          </a:r>
          <a:endParaRPr lang="en-GB" sz="1200" kern="1200" dirty="0"/>
        </a:p>
      </dsp:txBody>
      <dsp:txXfrm>
        <a:off x="3075076" y="37472"/>
        <a:ext cx="2630587" cy="436414"/>
      </dsp:txXfrm>
    </dsp:sp>
    <dsp:sp modelId="{6F353EAD-5B37-40E5-AF56-30230B6DFB8B}">
      <dsp:nvSpPr>
        <dsp:cNvPr id="0" name=""/>
        <dsp:cNvSpPr/>
      </dsp:nvSpPr>
      <dsp:spPr>
        <a:xfrm>
          <a:off x="3052679" y="473887"/>
          <a:ext cx="2675381" cy="42490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dirty="0" smtClean="0"/>
            <a:t>Wages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Information about employment conditions and protection in case of dismissals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Social dialogue and involvement of workers </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Work-life balance</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smtClean="0"/>
            <a:t>Healthy, safe and well-adapted work environment</a:t>
          </a:r>
          <a:endParaRPr lang="en-GB" sz="1200" kern="1200"/>
        </a:p>
      </dsp:txBody>
      <dsp:txXfrm>
        <a:off x="3052679" y="473887"/>
        <a:ext cx="2675381" cy="4249066"/>
      </dsp:txXfrm>
    </dsp:sp>
    <dsp:sp modelId="{A6317FED-BC95-41E7-B282-419BC8B611F5}">
      <dsp:nvSpPr>
        <dsp:cNvPr id="0" name=""/>
        <dsp:cNvSpPr/>
      </dsp:nvSpPr>
      <dsp:spPr>
        <a:xfrm>
          <a:off x="6102614" y="15075"/>
          <a:ext cx="2675381" cy="458811"/>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Adequate and sustainable social protection</a:t>
          </a:r>
          <a:endParaRPr lang="en-GB" sz="1200" kern="1200" dirty="0"/>
        </a:p>
      </dsp:txBody>
      <dsp:txXfrm>
        <a:off x="6125011" y="37472"/>
        <a:ext cx="2630587" cy="436414"/>
      </dsp:txXfrm>
    </dsp:sp>
    <dsp:sp modelId="{5A84BE6C-3D97-4762-B543-EEFD88375C60}">
      <dsp:nvSpPr>
        <dsp:cNvPr id="0" name=""/>
        <dsp:cNvSpPr/>
      </dsp:nvSpPr>
      <dsp:spPr>
        <a:xfrm>
          <a:off x="6102614" y="473887"/>
          <a:ext cx="2675381" cy="42490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dirty="0" smtClean="0"/>
            <a:t>Childcare and support to children</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Social Protection</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Unemployment benefits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Minimum income</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Old age income and pensions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Health care</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Inclusion of people with disabilities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Long-term care </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dirty="0" smtClean="0"/>
            <a:t>Housing and assistance for the homeless</a:t>
          </a:r>
          <a:br>
            <a:rPr lang="en-GB" sz="1200" b="1" kern="1200" dirty="0" smtClean="0"/>
          </a:br>
          <a:endParaRPr lang="en-GB" sz="1200" kern="1200" dirty="0"/>
        </a:p>
        <a:p>
          <a:pPr marL="114300" lvl="1" indent="-114300" algn="l" defTabSz="533400" rtl="0">
            <a:lnSpc>
              <a:spcPct val="90000"/>
            </a:lnSpc>
            <a:spcBef>
              <a:spcPct val="0"/>
            </a:spcBef>
            <a:spcAft>
              <a:spcPct val="15000"/>
            </a:spcAft>
            <a:buChar char="••"/>
          </a:pPr>
          <a:r>
            <a:rPr lang="en-GB" sz="1200" b="1" kern="1200" smtClean="0"/>
            <a:t>Access to essential services</a:t>
          </a:r>
          <a:endParaRPr lang="en-GB" sz="1200" kern="1200"/>
        </a:p>
      </dsp:txBody>
      <dsp:txXfrm>
        <a:off x="6102614" y="473887"/>
        <a:ext cx="2675381" cy="4249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428C-581A-44F4-A7E3-C18AF689DE81}">
      <dsp:nvSpPr>
        <dsp:cNvPr id="0" name=""/>
        <dsp:cNvSpPr/>
      </dsp:nvSpPr>
      <dsp:spPr>
        <a:xfrm>
          <a:off x="251569" y="344111"/>
          <a:ext cx="1936654" cy="19366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81" tIns="17780" rIns="106581" bIns="17780" numCol="1" spcCol="1270" anchor="ctr" anchorCtr="0">
          <a:noAutofit/>
        </a:bodyPr>
        <a:lstStyle/>
        <a:p>
          <a:pPr lvl="0" algn="ctr" defTabSz="622300" rtl="0">
            <a:lnSpc>
              <a:spcPct val="90000"/>
            </a:lnSpc>
            <a:spcBef>
              <a:spcPct val="0"/>
            </a:spcBef>
            <a:spcAft>
              <a:spcPct val="35000"/>
            </a:spcAft>
          </a:pPr>
          <a:r>
            <a:rPr lang="en-GB" sz="1400" b="1" i="0" kern="1200" dirty="0" err="1" smtClean="0"/>
            <a:t>Aggiornare</a:t>
          </a:r>
          <a:r>
            <a:rPr lang="en-GB" sz="1400" b="1" i="0" kern="1200" dirty="0" smtClean="0"/>
            <a:t> la </a:t>
          </a:r>
          <a:r>
            <a:rPr lang="en-GB" sz="1400" b="1" i="0" kern="1200" dirty="0" err="1" smtClean="0"/>
            <a:t>legislazione</a:t>
          </a:r>
          <a:r>
            <a:rPr lang="en-GB" sz="1400" b="1" i="0" kern="1200" dirty="0" smtClean="0"/>
            <a:t> </a:t>
          </a:r>
          <a:r>
            <a:rPr lang="en-GB" sz="1400" b="1" i="0" kern="1200" dirty="0" err="1" smtClean="0"/>
            <a:t>europea</a:t>
          </a:r>
          <a:r>
            <a:rPr lang="en-GB" sz="1400" b="1" i="0" kern="1200" dirty="0" smtClean="0"/>
            <a:t>, </a:t>
          </a:r>
          <a:r>
            <a:rPr lang="en-GB" sz="1400" b="1" i="0" kern="1200" dirty="0" err="1" smtClean="0"/>
            <a:t>intensificarne</a:t>
          </a:r>
          <a:r>
            <a:rPr lang="en-GB" sz="1400" b="1" i="0" kern="1200" dirty="0" smtClean="0"/>
            <a:t>  </a:t>
          </a:r>
          <a:r>
            <a:rPr lang="en-GB" sz="1400" b="1" i="0" kern="1200" dirty="0" err="1" smtClean="0"/>
            <a:t>l’attuazione</a:t>
          </a:r>
          <a:endParaRPr lang="en-GB" sz="1400" b="1" kern="1200" dirty="0"/>
        </a:p>
      </dsp:txBody>
      <dsp:txXfrm>
        <a:off x="535185" y="627727"/>
        <a:ext cx="1369422" cy="1369422"/>
      </dsp:txXfrm>
    </dsp:sp>
    <dsp:sp modelId="{B07B2CCC-508D-4D0E-A239-213D74D8A5D7}">
      <dsp:nvSpPr>
        <dsp:cNvPr id="0" name=""/>
        <dsp:cNvSpPr/>
      </dsp:nvSpPr>
      <dsp:spPr>
        <a:xfrm>
          <a:off x="1550317" y="393747"/>
          <a:ext cx="1936654" cy="19366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81" tIns="17780" rIns="106581" bIns="17780" numCol="1" spcCol="1270" anchor="ctr" anchorCtr="0">
          <a:noAutofit/>
        </a:bodyPr>
        <a:lstStyle/>
        <a:p>
          <a:pPr lvl="0" algn="ctr" defTabSz="622300" rtl="0">
            <a:lnSpc>
              <a:spcPct val="90000"/>
            </a:lnSpc>
            <a:spcBef>
              <a:spcPct val="0"/>
            </a:spcBef>
            <a:spcAft>
              <a:spcPct val="35000"/>
            </a:spcAft>
          </a:pPr>
          <a:r>
            <a:rPr lang="en-GB" sz="1400" b="1" i="0" kern="1200" dirty="0" err="1" smtClean="0"/>
            <a:t>Finanziament</a:t>
          </a:r>
          <a:r>
            <a:rPr lang="en-GB" sz="1100" b="1" i="0" kern="1200" dirty="0" err="1" smtClean="0"/>
            <a:t>i</a:t>
          </a:r>
          <a:endParaRPr lang="en-GB" sz="1100" b="1" kern="1200" dirty="0"/>
        </a:p>
      </dsp:txBody>
      <dsp:txXfrm>
        <a:off x="1833933" y="677363"/>
        <a:ext cx="1369422" cy="1369422"/>
      </dsp:txXfrm>
    </dsp:sp>
    <dsp:sp modelId="{F1663094-6624-4B7B-9C47-EF445E87CE83}">
      <dsp:nvSpPr>
        <dsp:cNvPr id="0" name=""/>
        <dsp:cNvSpPr/>
      </dsp:nvSpPr>
      <dsp:spPr>
        <a:xfrm>
          <a:off x="3099641" y="393747"/>
          <a:ext cx="1936654" cy="19366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81" tIns="21590" rIns="106581" bIns="21590" numCol="1" spcCol="1270" anchor="ctr" anchorCtr="0">
          <a:noAutofit/>
        </a:bodyPr>
        <a:lstStyle/>
        <a:p>
          <a:pPr lvl="0" algn="ctr" defTabSz="755650" rtl="0">
            <a:lnSpc>
              <a:spcPct val="90000"/>
            </a:lnSpc>
            <a:spcBef>
              <a:spcPct val="0"/>
            </a:spcBef>
            <a:spcAft>
              <a:spcPct val="35000"/>
            </a:spcAft>
          </a:pPr>
          <a:r>
            <a:rPr lang="en-GB" sz="1700" b="1" i="0" kern="1200" dirty="0" err="1" smtClean="0"/>
            <a:t>Semestre</a:t>
          </a:r>
          <a:r>
            <a:rPr lang="en-GB" sz="1700" b="1" i="0" kern="1200" dirty="0" smtClean="0"/>
            <a:t> </a:t>
          </a:r>
          <a:r>
            <a:rPr lang="en-GB" sz="1700" b="1" i="0" kern="1200" dirty="0" err="1" smtClean="0"/>
            <a:t>europeo</a:t>
          </a:r>
          <a:endParaRPr lang="en-GB" sz="1700" b="1" kern="1200" dirty="0"/>
        </a:p>
      </dsp:txBody>
      <dsp:txXfrm>
        <a:off x="3383257" y="677363"/>
        <a:ext cx="1369422" cy="1369422"/>
      </dsp:txXfrm>
    </dsp:sp>
    <dsp:sp modelId="{74964719-73F0-4E3F-97C1-701792DEF2A4}">
      <dsp:nvSpPr>
        <dsp:cNvPr id="0" name=""/>
        <dsp:cNvSpPr/>
      </dsp:nvSpPr>
      <dsp:spPr>
        <a:xfrm>
          <a:off x="4648964" y="393747"/>
          <a:ext cx="1936654" cy="19366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81" tIns="21590" rIns="106581" bIns="21590" numCol="1" spcCol="1270" anchor="ctr" anchorCtr="0">
          <a:noAutofit/>
        </a:bodyPr>
        <a:lstStyle/>
        <a:p>
          <a:pPr lvl="0" algn="ctr" defTabSz="755650" rtl="0">
            <a:lnSpc>
              <a:spcPct val="90000"/>
            </a:lnSpc>
            <a:spcBef>
              <a:spcPct val="0"/>
            </a:spcBef>
            <a:spcAft>
              <a:spcPct val="35000"/>
            </a:spcAft>
          </a:pPr>
          <a:r>
            <a:rPr lang="en-GB" sz="1700" b="1" i="0" kern="1200" dirty="0" err="1" smtClean="0"/>
            <a:t>Dialogo</a:t>
          </a:r>
          <a:r>
            <a:rPr lang="en-GB" sz="1700" b="1" i="0" kern="1200" dirty="0" smtClean="0"/>
            <a:t> </a:t>
          </a:r>
          <a:r>
            <a:rPr lang="en-GB" sz="1700" b="1" i="0" kern="1200" dirty="0" err="1" smtClean="0"/>
            <a:t>sociale</a:t>
          </a:r>
          <a:endParaRPr lang="en-GB" sz="1700" b="1" kern="1200" dirty="0"/>
        </a:p>
      </dsp:txBody>
      <dsp:txXfrm>
        <a:off x="4932580" y="677363"/>
        <a:ext cx="1369422" cy="1369422"/>
      </dsp:txXfrm>
    </dsp:sp>
    <dsp:sp modelId="{7EB60EDA-4111-479D-ABCA-8704E31228D1}">
      <dsp:nvSpPr>
        <dsp:cNvPr id="0" name=""/>
        <dsp:cNvSpPr/>
      </dsp:nvSpPr>
      <dsp:spPr>
        <a:xfrm>
          <a:off x="6198288" y="393747"/>
          <a:ext cx="1936654" cy="19366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81" tIns="21590" rIns="106581" bIns="21590" numCol="1" spcCol="1270" anchor="ctr" anchorCtr="0">
          <a:noAutofit/>
        </a:bodyPr>
        <a:lstStyle/>
        <a:p>
          <a:pPr lvl="0" algn="ctr" defTabSz="755650" rtl="0">
            <a:lnSpc>
              <a:spcPct val="90000"/>
            </a:lnSpc>
            <a:spcBef>
              <a:spcPct val="0"/>
            </a:spcBef>
            <a:spcAft>
              <a:spcPct val="35000"/>
            </a:spcAft>
          </a:pPr>
          <a:r>
            <a:rPr lang="de-DE" sz="1700" b="1" kern="1200" dirty="0" err="1" smtClean="0"/>
            <a:t>Società</a:t>
          </a:r>
          <a:r>
            <a:rPr lang="de-DE" sz="1700" b="1" kern="1200" dirty="0" smtClean="0"/>
            <a:t> </a:t>
          </a:r>
          <a:r>
            <a:rPr lang="de-DE" sz="1700" b="1" kern="1200" dirty="0" err="1" smtClean="0"/>
            <a:t>civile</a:t>
          </a:r>
          <a:endParaRPr lang="en-GB" sz="1700" b="1" kern="1200" dirty="0"/>
        </a:p>
      </dsp:txBody>
      <dsp:txXfrm>
        <a:off x="6481904" y="677363"/>
        <a:ext cx="1369422" cy="1369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51F4B-C673-4BD2-9D5B-E8EBF7762E33}">
      <dsp:nvSpPr>
        <dsp:cNvPr id="0" name=""/>
        <dsp:cNvSpPr/>
      </dsp:nvSpPr>
      <dsp:spPr>
        <a:xfrm>
          <a:off x="0" y="12259"/>
          <a:ext cx="6096000" cy="201988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BE" sz="2000" b="1" kern="1200" dirty="0" err="1" smtClean="0">
              <a:solidFill>
                <a:schemeClr val="tx1"/>
              </a:solidFill>
            </a:rPr>
            <a:t>Cooperazione</a:t>
          </a:r>
          <a:r>
            <a:rPr lang="fr-BE" sz="2000" b="1" kern="1200" dirty="0" smtClean="0">
              <a:solidFill>
                <a:schemeClr val="tx1"/>
              </a:solidFill>
            </a:rPr>
            <a:t> </a:t>
          </a:r>
          <a:r>
            <a:rPr lang="fr-BE" sz="2000" b="1" kern="1200" dirty="0" err="1" smtClean="0">
              <a:solidFill>
                <a:schemeClr val="tx1"/>
              </a:solidFill>
            </a:rPr>
            <a:t>transnazionale</a:t>
          </a:r>
          <a:r>
            <a:rPr lang="fr-BE" sz="2000" b="1" kern="1200" dirty="0" smtClean="0">
              <a:solidFill>
                <a:schemeClr val="tx1"/>
              </a:solidFill>
            </a:rPr>
            <a:t> </a:t>
          </a:r>
          <a:r>
            <a:rPr lang="fr-BE" sz="1900" kern="1200" dirty="0" smtClean="0">
              <a:solidFill>
                <a:schemeClr val="tx1"/>
              </a:solidFill>
            </a:rPr>
            <a:t>con </a:t>
          </a:r>
          <a:r>
            <a:rPr lang="fr-BE" sz="1900" kern="1200" dirty="0" err="1" smtClean="0">
              <a:solidFill>
                <a:schemeClr val="tx1"/>
              </a:solidFill>
            </a:rPr>
            <a:t>lo</a:t>
          </a:r>
          <a:r>
            <a:rPr lang="fr-BE" sz="1900" kern="1200" dirty="0" smtClean="0">
              <a:solidFill>
                <a:schemeClr val="tx1"/>
              </a:solidFill>
            </a:rPr>
            <a:t> </a:t>
          </a:r>
          <a:r>
            <a:rPr lang="fr-BE" sz="1900" kern="1200" dirty="0" err="1" smtClean="0">
              <a:solidFill>
                <a:schemeClr val="tx1"/>
              </a:solidFill>
            </a:rPr>
            <a:t>scopo</a:t>
          </a:r>
          <a:r>
            <a:rPr lang="fr-BE" sz="1900" kern="1200" dirty="0" smtClean="0">
              <a:solidFill>
                <a:schemeClr val="tx1"/>
              </a:solidFill>
            </a:rPr>
            <a:t> di </a:t>
          </a:r>
          <a:r>
            <a:rPr lang="fr-BE" sz="1900" kern="1200" dirty="0" err="1" smtClean="0">
              <a:solidFill>
                <a:schemeClr val="tx1"/>
              </a:solidFill>
            </a:rPr>
            <a:t>sviluppare</a:t>
          </a:r>
          <a:r>
            <a:rPr lang="fr-BE" sz="1900" kern="1200" dirty="0" smtClean="0">
              <a:solidFill>
                <a:schemeClr val="tx1"/>
              </a:solidFill>
            </a:rPr>
            <a:t> e </a:t>
          </a:r>
          <a:r>
            <a:rPr lang="fr-BE" sz="1900" kern="1200" dirty="0" err="1" smtClean="0">
              <a:solidFill>
                <a:schemeClr val="tx1"/>
              </a:solidFill>
            </a:rPr>
            <a:t>trasferire</a:t>
          </a:r>
          <a:r>
            <a:rPr lang="fr-BE" sz="1900" kern="1200" dirty="0" smtClean="0">
              <a:solidFill>
                <a:schemeClr val="tx1"/>
              </a:solidFill>
            </a:rPr>
            <a:t> </a:t>
          </a:r>
          <a:r>
            <a:rPr lang="fr-BE" sz="1900" kern="1200" dirty="0" err="1" smtClean="0">
              <a:solidFill>
                <a:schemeClr val="tx1"/>
              </a:solidFill>
            </a:rPr>
            <a:t>soluzioni</a:t>
          </a:r>
          <a:r>
            <a:rPr lang="fr-BE" sz="1900" kern="1200" dirty="0" smtClean="0">
              <a:solidFill>
                <a:schemeClr val="tx1"/>
              </a:solidFill>
            </a:rPr>
            <a:t> </a:t>
          </a:r>
          <a:r>
            <a:rPr lang="fr-BE" sz="1900" kern="1200" dirty="0" err="1" smtClean="0">
              <a:solidFill>
                <a:schemeClr val="tx1"/>
              </a:solidFill>
            </a:rPr>
            <a:t>innovative</a:t>
          </a:r>
          <a:r>
            <a:rPr lang="fr-BE" sz="1900" kern="1200" dirty="0" smtClean="0">
              <a:solidFill>
                <a:schemeClr val="tx1"/>
              </a:solidFill>
            </a:rPr>
            <a:t> </a:t>
          </a:r>
          <a:r>
            <a:rPr lang="fr-BE" sz="1900" kern="1200" dirty="0" err="1" smtClean="0">
              <a:solidFill>
                <a:schemeClr val="tx1"/>
              </a:solidFill>
            </a:rPr>
            <a:t>nei</a:t>
          </a:r>
          <a:r>
            <a:rPr lang="fr-BE" sz="1900" kern="1200" dirty="0" smtClean="0">
              <a:solidFill>
                <a:schemeClr val="tx1"/>
              </a:solidFill>
            </a:rPr>
            <a:t> </a:t>
          </a:r>
          <a:r>
            <a:rPr lang="fr-BE" sz="1900" kern="1200" dirty="0" err="1" smtClean="0">
              <a:solidFill>
                <a:schemeClr val="tx1"/>
              </a:solidFill>
            </a:rPr>
            <a:t>settori</a:t>
          </a:r>
          <a:r>
            <a:rPr lang="fr-BE" sz="1900" kern="1200" dirty="0" smtClean="0">
              <a:solidFill>
                <a:schemeClr val="tx1"/>
              </a:solidFill>
            </a:rPr>
            <a:t> </a:t>
          </a:r>
          <a:r>
            <a:rPr lang="fr-BE" sz="1900" kern="1200" dirty="0" err="1" smtClean="0">
              <a:solidFill>
                <a:schemeClr val="tx1"/>
              </a:solidFill>
            </a:rPr>
            <a:t>occupazione</a:t>
          </a:r>
          <a:r>
            <a:rPr lang="fr-BE" sz="1900" kern="1200" dirty="0" smtClean="0">
              <a:solidFill>
                <a:schemeClr val="tx1"/>
              </a:solidFill>
            </a:rPr>
            <a:t>, </a:t>
          </a:r>
          <a:r>
            <a:rPr lang="fr-BE" sz="1900" kern="1200" dirty="0" err="1" smtClean="0">
              <a:solidFill>
                <a:schemeClr val="tx1"/>
              </a:solidFill>
            </a:rPr>
            <a:t>competenze</a:t>
          </a:r>
          <a:r>
            <a:rPr lang="fr-BE" sz="1900" kern="1200" dirty="0" smtClean="0">
              <a:solidFill>
                <a:schemeClr val="tx1"/>
              </a:solidFill>
            </a:rPr>
            <a:t> e </a:t>
          </a:r>
          <a:r>
            <a:rPr lang="fr-BE" sz="1900" kern="1200" dirty="0" err="1" smtClean="0">
              <a:solidFill>
                <a:schemeClr val="tx1"/>
              </a:solidFill>
            </a:rPr>
            <a:t>inclusione</a:t>
          </a:r>
          <a:r>
            <a:rPr lang="fr-BE" sz="1900" kern="1200" dirty="0" smtClean="0">
              <a:solidFill>
                <a:schemeClr val="tx1"/>
              </a:solidFill>
            </a:rPr>
            <a:t> sociale</a:t>
          </a:r>
          <a:endParaRPr lang="en-GB" sz="1900" kern="1200" dirty="0">
            <a:solidFill>
              <a:schemeClr val="tx1"/>
            </a:solidFill>
          </a:endParaRPr>
        </a:p>
      </dsp:txBody>
      <dsp:txXfrm>
        <a:off x="98602" y="110861"/>
        <a:ext cx="5898796" cy="1822676"/>
      </dsp:txXfrm>
    </dsp:sp>
    <dsp:sp modelId="{F4A07C78-A832-4D0D-93EC-64D2B53C19F1}">
      <dsp:nvSpPr>
        <dsp:cNvPr id="0" name=""/>
        <dsp:cNvSpPr/>
      </dsp:nvSpPr>
      <dsp:spPr>
        <a:xfrm>
          <a:off x="0" y="2032140"/>
          <a:ext cx="6096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2032140"/>
        <a:ext cx="6096000" cy="331200"/>
      </dsp:txXfrm>
    </dsp:sp>
    <dsp:sp modelId="{4F0E7747-514C-4094-AC8A-81296A8272B9}">
      <dsp:nvSpPr>
        <dsp:cNvPr id="0" name=""/>
        <dsp:cNvSpPr/>
      </dsp:nvSpPr>
      <dsp:spPr>
        <a:xfrm>
          <a:off x="0" y="2363340"/>
          <a:ext cx="6096000" cy="135720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Gestione</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indiretta</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e.s</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Delega</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ad un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ente</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pubblico</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e.s</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autorità</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di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gestione</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 </a:t>
          </a:r>
          <a:r>
            <a:rPr kumimoji="0" lang="en-US" sz="2000" b="0" i="0" u="none" strike="noStrike" kern="1200" cap="none" spc="0" normalizeH="0" noProof="0" dirty="0" err="1" smtClean="0">
              <a:ln>
                <a:noFill/>
              </a:ln>
              <a:solidFill>
                <a:schemeClr val="tx1"/>
              </a:solidFill>
              <a:effectLst/>
              <a:uLnTx/>
              <a:uFillTx/>
              <a:latin typeface="Verdana" pitchFamily="34" charset="0"/>
              <a:ea typeface="+mn-ea"/>
              <a:cs typeface="+mn-cs"/>
            </a:rPr>
            <a:t>dell’FSE</a:t>
          </a:r>
          <a:r>
            <a:rPr kumimoji="0" lang="en-US" sz="2000" b="0" i="0" u="none" strike="noStrike" kern="1200" cap="none" spc="0" normalizeH="0" noProof="0" dirty="0" smtClean="0">
              <a:ln>
                <a:noFill/>
              </a:ln>
              <a:solidFill>
                <a:schemeClr val="tx1"/>
              </a:solidFill>
              <a:effectLst/>
              <a:uLnTx/>
              <a:uFillTx/>
              <a:latin typeface="Verdana" pitchFamily="34" charset="0"/>
              <a:ea typeface="+mn-ea"/>
              <a:cs typeface="+mn-cs"/>
            </a:rPr>
            <a:t>)</a:t>
          </a:r>
          <a:endParaRPr lang="en-GB" sz="2000" kern="1200" dirty="0">
            <a:solidFill>
              <a:schemeClr val="tx1"/>
            </a:solidFill>
          </a:endParaRPr>
        </a:p>
      </dsp:txBody>
      <dsp:txXfrm>
        <a:off x="66253" y="2429593"/>
        <a:ext cx="5963494" cy="1224694"/>
      </dsp:txXfrm>
    </dsp:sp>
    <dsp:sp modelId="{55CF1434-ECEA-4948-96A3-138A50F90646}">
      <dsp:nvSpPr>
        <dsp:cNvPr id="0" name=""/>
        <dsp:cNvSpPr/>
      </dsp:nvSpPr>
      <dsp:spPr>
        <a:xfrm>
          <a:off x="0" y="3720540"/>
          <a:ext cx="6096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3720540"/>
        <a:ext cx="6096000" cy="3312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74" tIns="44887" rIns="89774" bIns="4488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7" y="0"/>
            <a:ext cx="2890665" cy="488226"/>
          </a:xfrm>
          <a:prstGeom prst="rect">
            <a:avLst/>
          </a:prstGeom>
          <a:noFill/>
          <a:ln w="9525">
            <a:noFill/>
            <a:miter lim="800000"/>
            <a:headEnd/>
            <a:tailEnd/>
          </a:ln>
          <a:effectLst/>
        </p:spPr>
        <p:txBody>
          <a:bodyPr vert="horz" wrap="square" lIns="89774" tIns="44887" rIns="89774" bIns="4488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74" tIns="44887" rIns="89774" bIns="4488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7" y="9263815"/>
            <a:ext cx="2890665" cy="488225"/>
          </a:xfrm>
          <a:prstGeom prst="rect">
            <a:avLst/>
          </a:prstGeom>
          <a:noFill/>
          <a:ln w="9525">
            <a:noFill/>
            <a:miter lim="800000"/>
            <a:headEnd/>
            <a:tailEnd/>
          </a:ln>
          <a:effectLst/>
        </p:spPr>
        <p:txBody>
          <a:bodyPr vert="horz" wrap="square" lIns="89774" tIns="44887" rIns="89774" bIns="44887"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74" tIns="44887" rIns="89774" bIns="4488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7" y="0"/>
            <a:ext cx="2890665" cy="488226"/>
          </a:xfrm>
          <a:prstGeom prst="rect">
            <a:avLst/>
          </a:prstGeom>
          <a:noFill/>
          <a:ln w="9525">
            <a:noFill/>
            <a:miter lim="800000"/>
            <a:headEnd/>
            <a:tailEnd/>
          </a:ln>
          <a:effectLst/>
        </p:spPr>
        <p:txBody>
          <a:bodyPr vert="horz" wrap="square" lIns="89774" tIns="44887" rIns="89774" bIns="4488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74" tIns="44887" rIns="89774" bIns="4488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74" tIns="44887" rIns="89774" bIns="4488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7" y="9263815"/>
            <a:ext cx="2890665" cy="488225"/>
          </a:xfrm>
          <a:prstGeom prst="rect">
            <a:avLst/>
          </a:prstGeom>
          <a:noFill/>
          <a:ln w="9525">
            <a:noFill/>
            <a:miter lim="800000"/>
            <a:headEnd/>
            <a:tailEnd/>
          </a:ln>
          <a:effectLst/>
        </p:spPr>
        <p:txBody>
          <a:bodyPr vert="horz" wrap="square" lIns="89774" tIns="44887" rIns="89774" bIns="44887"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myintracomm.ec.europa.eu/dg/empl/funds/esf/Post-2020ProgrammingPeriod/ISSG%20clusters/04.%20SMWP/_Planning/Planning%20SMWP%20January%202019.doc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c.europa.eu/info/business-economy-euro/economic-and-fiscal-policy-coordination/eu-economic-governance-monitoring-prevention-correction/european-semester/framework/europe-2020-strategy_i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europa.eu/europe2020/index_en.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c.europa.eu/social/main.jsp?catId=751&amp;langId=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97302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1127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technological, economic and social drivers of the next decade (demographic change and migration, exponential use of IT-based systems and applications, circular and sharing economy, urban/rural divide, citizens´ expectation of equality and well-being, work-life-balance and social justice) will substantially transform the world of work across Europe.</a:t>
            </a:r>
          </a:p>
          <a:p>
            <a:r>
              <a:rPr lang="en-GB" dirty="0"/>
              <a:t> </a:t>
            </a:r>
          </a:p>
          <a:p>
            <a:r>
              <a:rPr lang="en-GB" dirty="0"/>
              <a:t>Shaping these transformations of the world of work in line with the European Pillar of Social Rights calls for </a:t>
            </a:r>
          </a:p>
          <a:p>
            <a:pPr lvl="0"/>
            <a:r>
              <a:rPr lang="en-GB" dirty="0"/>
              <a:t>adaptation of employment, education and training, and social inclusion policies,</a:t>
            </a:r>
          </a:p>
          <a:p>
            <a:pPr lvl="0"/>
            <a:r>
              <a:rPr lang="en-GB" dirty="0"/>
              <a:t>new relationships and collaborations between public, private and third sector organisations at local, regional and national levels</a:t>
            </a:r>
          </a:p>
          <a:p>
            <a:r>
              <a:rPr lang="en-GB" dirty="0"/>
              <a:t> </a:t>
            </a:r>
          </a:p>
          <a:p>
            <a:r>
              <a:rPr lang="en-GB" dirty="0"/>
              <a:t>Bottom-up approaches / partnerships lead to:</a:t>
            </a:r>
          </a:p>
          <a:p>
            <a:pPr lvl="0"/>
            <a:r>
              <a:rPr lang="en-US" b="1" dirty="0"/>
              <a:t>new combinations</a:t>
            </a:r>
            <a:r>
              <a:rPr lang="en-US" dirty="0"/>
              <a:t> of tools and methods, practices and measures which lead to innovative solutions</a:t>
            </a:r>
            <a:endParaRPr lang="en-GB" dirty="0"/>
          </a:p>
          <a:p>
            <a:pPr lvl="0"/>
            <a:r>
              <a:rPr lang="en-GB" dirty="0"/>
              <a:t>involve, mobilize, commit and empower stakeholders and citizens to shape transformations/adaptations - &gt; better acceptance on the ground</a:t>
            </a:r>
          </a:p>
          <a:p>
            <a:r>
              <a:rPr lang="en-GB" dirty="0"/>
              <a:t> </a:t>
            </a:r>
          </a:p>
          <a:p>
            <a:r>
              <a:rPr lang="en-GB" dirty="0"/>
              <a:t>This calls for:</a:t>
            </a:r>
          </a:p>
          <a:p>
            <a:pPr lvl="0"/>
            <a:r>
              <a:rPr lang="en-US" dirty="0"/>
              <a:t>providing</a:t>
            </a:r>
            <a:r>
              <a:rPr lang="en-US" b="1" dirty="0"/>
              <a:t> space and resources for EU-wide experimentation to test suitability, feasibility and acceptance of social change </a:t>
            </a:r>
            <a:endParaRPr lang="en-GB" dirty="0"/>
          </a:p>
          <a:p>
            <a:pPr lvl="0"/>
            <a:r>
              <a:rPr lang="en-GB" b="1" dirty="0"/>
              <a:t>assisting organisations that have demonstrated innovation and transformation related to the world of work, by transferring their models across borders to speed the transfer, </a:t>
            </a:r>
            <a:r>
              <a:rPr lang="en-GB" dirty="0"/>
              <a:t>capitalising on the broad range of experience and expertise gained elsewhere Europe, avoiding unnecessary duplication of work or following blind alleys, or reducing the risks inherent in innovation by benefitting from peer encouragement, guidance and learning.</a:t>
            </a:r>
          </a:p>
        </p:txBody>
      </p:sp>
      <p:sp>
        <p:nvSpPr>
          <p:cNvPr id="4" name="Slide Number Placeholder 3"/>
          <p:cNvSpPr>
            <a:spLocks noGrp="1"/>
          </p:cNvSpPr>
          <p:nvPr>
            <p:ph type="sldNum" sz="quarter" idx="10"/>
          </p:nvPr>
        </p:nvSpPr>
        <p:spPr/>
        <p:txBody>
          <a:bodyPr/>
          <a:lstStyle/>
          <a:p>
            <a:pPr defTabSz="900437">
              <a:defRPr/>
            </a:pPr>
            <a:fld id="{36441B25-C4D1-47DB-817D-B9C4FC5392FB}" type="slidenum">
              <a:rPr lang="en-GB">
                <a:solidFill>
                  <a:srgbClr val="000000"/>
                </a:solidFill>
              </a:rPr>
              <a:pPr defTabSz="900437">
                <a:defRPr/>
              </a:pPr>
              <a:t>11</a:t>
            </a:fld>
            <a:endParaRPr lang="en-GB">
              <a:solidFill>
                <a:srgbClr val="000000"/>
              </a:solidFill>
            </a:endParaRPr>
          </a:p>
        </p:txBody>
      </p:sp>
    </p:spTree>
    <p:extLst>
      <p:ext uri="{BB962C8B-B14F-4D97-AF65-F5344CB8AC3E}">
        <p14:creationId xmlns:p14="http://schemas.microsoft.com/office/powerpoint/2010/main" val="3200887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15985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11107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65720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288440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2023704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21796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Alcuni</a:t>
            </a:r>
            <a:r>
              <a:rPr lang="en-US" baseline="0" dirty="0" smtClean="0"/>
              <a:t> </a:t>
            </a:r>
            <a:r>
              <a:rPr lang="en-US" baseline="0" dirty="0" err="1" smtClean="0"/>
              <a:t>dati</a:t>
            </a:r>
            <a:r>
              <a:rPr lang="en-US" baseline="0" dirty="0" smtClean="0"/>
              <a:t> </a:t>
            </a:r>
            <a:r>
              <a:rPr lang="en-US" baseline="0" dirty="0" err="1" smtClean="0"/>
              <a:t>presi</a:t>
            </a:r>
            <a:r>
              <a:rPr lang="en-US" baseline="0" dirty="0" smtClean="0"/>
              <a:t> da studio </a:t>
            </a:r>
            <a:r>
              <a:rPr lang="en-US" baseline="0" dirty="0" err="1" smtClean="0"/>
              <a:t>commissionato</a:t>
            </a:r>
            <a:r>
              <a:rPr lang="en-US" baseline="0" dirty="0" smtClean="0"/>
              <a:t> </a:t>
            </a:r>
            <a:r>
              <a:rPr lang="en-US" baseline="0" dirty="0" err="1" smtClean="0"/>
              <a:t>dalla</a:t>
            </a:r>
            <a:r>
              <a:rPr lang="en-US" baseline="0" dirty="0" smtClean="0"/>
              <a:t> </a:t>
            </a:r>
            <a:r>
              <a:rPr lang="en-US" baseline="0" dirty="0" err="1" smtClean="0"/>
              <a:t>Commissione</a:t>
            </a:r>
            <a:r>
              <a:rPr lang="en-US" baseline="0" dirty="0" smtClean="0"/>
              <a:t> </a:t>
            </a:r>
            <a:r>
              <a:rPr lang="en-US" baseline="0" dirty="0" err="1" smtClean="0"/>
              <a:t>alla</a:t>
            </a:r>
            <a:r>
              <a:rPr lang="en-US" baseline="0" dirty="0" smtClean="0"/>
              <a:t> Fondazione </a:t>
            </a:r>
            <a:r>
              <a:rPr lang="en-US" baseline="0" dirty="0" err="1" smtClean="0"/>
              <a:t>Brodolini</a:t>
            </a:r>
            <a:r>
              <a:rPr lang="en-US" baseline="0" dirty="0" smtClean="0"/>
              <a:t> </a:t>
            </a:r>
            <a:r>
              <a:rPr lang="en-US" baseline="0" dirty="0" err="1" smtClean="0"/>
              <a:t>dell’aprile</a:t>
            </a:r>
            <a:r>
              <a:rPr lang="en-US" baseline="0" dirty="0" smtClean="0"/>
              <a:t> 2018 ‘</a:t>
            </a:r>
            <a:r>
              <a:rPr lang="en-US" b="1" baseline="0" dirty="0" smtClean="0"/>
              <a:t>ESF performance and thematic reports – The ESF support to social innovation’ </a:t>
            </a:r>
            <a:r>
              <a:rPr lang="en-US" b="1" baseline="0" dirty="0" err="1" smtClean="0"/>
              <a:t>che</a:t>
            </a:r>
            <a:r>
              <a:rPr lang="en-US" b="1" baseline="0" dirty="0" smtClean="0"/>
              <a:t> </a:t>
            </a:r>
            <a:r>
              <a:rPr lang="en-US" b="1" baseline="0" dirty="0" err="1" smtClean="0"/>
              <a:t>contiene</a:t>
            </a:r>
            <a:r>
              <a:rPr lang="en-US" b="1" baseline="0" dirty="0" smtClean="0"/>
              <a:t> </a:t>
            </a:r>
            <a:r>
              <a:rPr lang="en-US" b="1" baseline="0" dirty="0" err="1" smtClean="0"/>
              <a:t>casi</a:t>
            </a:r>
            <a:r>
              <a:rPr lang="en-US" b="1" baseline="0" dirty="0" smtClean="0"/>
              <a:t> studio </a:t>
            </a:r>
            <a:r>
              <a:rPr lang="en-US" b="1" baseline="0" dirty="0" err="1" smtClean="0"/>
              <a:t>su</a:t>
            </a:r>
            <a:r>
              <a:rPr lang="en-US" b="1" baseline="0" dirty="0" smtClean="0"/>
              <a:t> Italia, </a:t>
            </a:r>
            <a:r>
              <a:rPr lang="en-US" b="1" baseline="0" dirty="0" err="1" smtClean="0"/>
              <a:t>Svezia</a:t>
            </a:r>
            <a:r>
              <a:rPr lang="en-US" b="1" baseline="0" dirty="0" smtClean="0"/>
              <a:t>, </a:t>
            </a:r>
            <a:r>
              <a:rPr lang="en-US" b="1" baseline="0" dirty="0" err="1" smtClean="0"/>
              <a:t>poland</a:t>
            </a:r>
            <a:endParaRPr lang="en-US" b="1" dirty="0" smtClean="0"/>
          </a:p>
          <a:p>
            <a:endParaRPr lang="en-US" dirty="0" smtClean="0"/>
          </a:p>
          <a:p>
            <a:r>
              <a:rPr lang="en-US" dirty="0" smtClean="0"/>
              <a:t>From</a:t>
            </a:r>
            <a:r>
              <a:rPr lang="en-US" baseline="0" dirty="0" smtClean="0"/>
              <a:t> the study: ‘</a:t>
            </a:r>
            <a:r>
              <a:rPr lang="en-US" dirty="0" smtClean="0"/>
              <a:t>Italian Operation </a:t>
            </a:r>
            <a:r>
              <a:rPr lang="en-US" dirty="0" err="1" smtClean="0"/>
              <a:t>Programmes</a:t>
            </a:r>
            <a:r>
              <a:rPr lang="en-US" dirty="0" smtClean="0"/>
              <a:t>, in compliance with the Italian Partnership Agreement, envisage a wide range of initiatives in order to promote Social Innovation. It is worth to point out that Italian MAs have programmed social innovation applying a mainstreaming logic instead of opting for dedicated priority axes.  Two National Operational </a:t>
            </a:r>
            <a:r>
              <a:rPr lang="en-US" dirty="0" err="1" smtClean="0"/>
              <a:t>Programmes</a:t>
            </a:r>
            <a:r>
              <a:rPr lang="en-US" dirty="0" smtClean="0"/>
              <a:t> cover social innovation using ESF funding: the National Operational </a:t>
            </a:r>
            <a:r>
              <a:rPr lang="en-US" dirty="0" err="1" smtClean="0"/>
              <a:t>Programme</a:t>
            </a:r>
            <a:r>
              <a:rPr lang="en-US" dirty="0" smtClean="0"/>
              <a:t> “Metropolitan Cities” aims at improving the quality of social services in order to promote social inclusion in metropolitan areas and the National OP “Inclusion” pilot social innovation projects to identify effective models of intervention as to allow a more efficient allocation of public resources. In </a:t>
            </a: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180006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OT:</a:t>
            </a:r>
            <a:r>
              <a:rPr lang="fr-BE" baseline="0" dirty="0" smtClean="0"/>
              <a:t> </a:t>
            </a:r>
            <a:r>
              <a:rPr lang="fr-BE" baseline="0" dirty="0" err="1" smtClean="0"/>
              <a:t>Obiettivi</a:t>
            </a:r>
            <a:r>
              <a:rPr lang="fr-BE" baseline="0" dirty="0" smtClean="0"/>
              <a:t> </a:t>
            </a:r>
            <a:r>
              <a:rPr lang="fr-BE" baseline="0" dirty="0" err="1" smtClean="0"/>
              <a:t>tematici</a:t>
            </a:r>
            <a:r>
              <a:rPr lang="fr-BE" baseline="0" dirty="0" smtClean="0"/>
              <a:t> -  da </a:t>
            </a:r>
            <a:r>
              <a:rPr lang="fr-BE" baseline="0" dirty="0" err="1" smtClean="0"/>
              <a:t>regolamento</a:t>
            </a:r>
            <a:r>
              <a:rPr lang="fr-BE" baseline="0" dirty="0" smtClean="0"/>
              <a:t> </a:t>
            </a: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63447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Ringraziamo</a:t>
            </a:r>
            <a:r>
              <a:rPr lang="fr-BE" dirty="0" smtClean="0"/>
              <a:t> per l’</a:t>
            </a:r>
            <a:r>
              <a:rPr lang="fr-BE" dirty="0" err="1" smtClean="0"/>
              <a:t>invito</a:t>
            </a:r>
            <a:r>
              <a:rPr lang="fr-BE" dirty="0" smtClean="0"/>
              <a:t> e l’</a:t>
            </a:r>
            <a:r>
              <a:rPr lang="fr-BE" dirty="0" err="1" smtClean="0"/>
              <a:t>iniziativa</a:t>
            </a:r>
            <a:r>
              <a:rPr lang="fr-BE" dirty="0" smtClean="0"/>
              <a:t>.</a:t>
            </a:r>
            <a:r>
              <a:rPr lang="fr-BE" baseline="0" dirty="0" smtClean="0"/>
              <a:t> La </a:t>
            </a:r>
            <a:r>
              <a:rPr lang="fr-BE" baseline="0" dirty="0" err="1" smtClean="0"/>
              <a:t>regione</a:t>
            </a:r>
            <a:r>
              <a:rPr lang="fr-BE" baseline="0" dirty="0" smtClean="0"/>
              <a:t> </a:t>
            </a:r>
            <a:r>
              <a:rPr lang="fr-BE" baseline="0" dirty="0" err="1" smtClean="0"/>
              <a:t>che</a:t>
            </a:r>
            <a:r>
              <a:rPr lang="fr-BE" baseline="0" dirty="0" smtClean="0"/>
              <a:t> ha </a:t>
            </a:r>
            <a:r>
              <a:rPr lang="fr-BE" baseline="0" dirty="0" err="1" smtClean="0"/>
              <a:t>avuto</a:t>
            </a:r>
            <a:r>
              <a:rPr lang="fr-BE" baseline="0" dirty="0" smtClean="0"/>
              <a:t> la </a:t>
            </a:r>
            <a:r>
              <a:rPr lang="fr-BE" baseline="0" dirty="0" err="1" smtClean="0"/>
              <a:t>miglior</a:t>
            </a:r>
            <a:r>
              <a:rPr lang="fr-BE" baseline="0" dirty="0" smtClean="0"/>
              <a:t> performance in termine di </a:t>
            </a:r>
            <a:r>
              <a:rPr lang="fr-BE" baseline="0" dirty="0" err="1" smtClean="0"/>
              <a:t>spesa</a:t>
            </a:r>
            <a:r>
              <a:rPr lang="fr-BE" baseline="0" dirty="0" smtClean="0"/>
              <a:t> </a:t>
            </a:r>
            <a:r>
              <a:rPr lang="fr-BE" baseline="0" dirty="0" err="1" smtClean="0"/>
              <a:t>certificata</a:t>
            </a:r>
            <a:r>
              <a:rPr lang="fr-BE" baseline="0" dirty="0" smtClean="0"/>
              <a:t> (+100% </a:t>
            </a:r>
            <a:r>
              <a:rPr lang="fr-BE" baseline="0" dirty="0" err="1" smtClean="0"/>
              <a:t>obiettivo</a:t>
            </a:r>
            <a:r>
              <a:rPr lang="fr-BE" baseline="0" dirty="0" smtClean="0"/>
              <a:t>)  </a:t>
            </a:r>
            <a:r>
              <a:rPr lang="fr-BE" baseline="0" dirty="0" err="1" smtClean="0"/>
              <a:t>Siamo</a:t>
            </a:r>
            <a:r>
              <a:rPr lang="fr-BE" baseline="0" dirty="0" smtClean="0"/>
              <a:t> </a:t>
            </a:r>
            <a:r>
              <a:rPr lang="fr-BE" baseline="0" dirty="0" err="1" smtClean="0"/>
              <a:t>felici</a:t>
            </a:r>
            <a:r>
              <a:rPr lang="fr-BE" baseline="0" dirty="0" smtClean="0"/>
              <a:t> </a:t>
            </a:r>
            <a:r>
              <a:rPr lang="fr-BE" baseline="0" dirty="0" err="1" smtClean="0"/>
              <a:t>che</a:t>
            </a:r>
            <a:r>
              <a:rPr lang="fr-BE" baseline="0" dirty="0" smtClean="0"/>
              <a:t> </a:t>
            </a:r>
            <a:r>
              <a:rPr lang="fr-BE" baseline="0" dirty="0" err="1" smtClean="0"/>
              <a:t>abbia</a:t>
            </a:r>
            <a:r>
              <a:rPr lang="fr-BE" baseline="0" dirty="0" smtClean="0"/>
              <a:t> </a:t>
            </a:r>
            <a:r>
              <a:rPr lang="fr-BE" baseline="0" dirty="0" err="1" smtClean="0"/>
              <a:t>promosso</a:t>
            </a:r>
            <a:r>
              <a:rPr lang="fr-BE" baseline="0" dirty="0" smtClean="0"/>
              <a:t> </a:t>
            </a:r>
            <a:r>
              <a:rPr lang="fr-BE" baseline="0" dirty="0" err="1" smtClean="0"/>
              <a:t>questa</a:t>
            </a:r>
            <a:r>
              <a:rPr lang="fr-BE" baseline="0" dirty="0" smtClean="0"/>
              <a:t> </a:t>
            </a:r>
            <a:r>
              <a:rPr lang="fr-BE" baseline="0" dirty="0" err="1" smtClean="0"/>
              <a:t>iniziativa</a:t>
            </a:r>
            <a:r>
              <a:rPr lang="fr-BE" baseline="0" dirty="0" smtClean="0"/>
              <a:t> </a:t>
            </a:r>
            <a:r>
              <a:rPr lang="fr-BE" baseline="0" dirty="0" err="1" smtClean="0"/>
              <a:t>che</a:t>
            </a:r>
            <a:r>
              <a:rPr lang="fr-BE" baseline="0" dirty="0" smtClean="0"/>
              <a:t> </a:t>
            </a:r>
            <a:r>
              <a:rPr lang="fr-BE" baseline="0" dirty="0" err="1" smtClean="0"/>
              <a:t>miri</a:t>
            </a:r>
            <a:r>
              <a:rPr lang="fr-BE" baseline="0" dirty="0" smtClean="0"/>
              <a:t> a </a:t>
            </a:r>
            <a:r>
              <a:rPr lang="fr-BE" baseline="0" dirty="0" err="1" smtClean="0"/>
              <a:t>promuovere</a:t>
            </a:r>
            <a:r>
              <a:rPr lang="fr-BE" baseline="0" dirty="0" smtClean="0"/>
              <a:t> un </a:t>
            </a:r>
            <a:r>
              <a:rPr lang="fr-BE" baseline="0" dirty="0" err="1" smtClean="0"/>
              <a:t>coordinamento</a:t>
            </a:r>
            <a:r>
              <a:rPr lang="fr-BE" baseline="0" dirty="0" smtClean="0"/>
              <a:t> </a:t>
            </a:r>
            <a:r>
              <a:rPr lang="fr-BE" baseline="0" dirty="0" err="1" smtClean="0"/>
              <a:t>nell’ambito</a:t>
            </a:r>
            <a:r>
              <a:rPr lang="fr-BE" baseline="0" dirty="0" smtClean="0"/>
              <a:t> </a:t>
            </a:r>
            <a:r>
              <a:rPr lang="fr-BE" baseline="0" dirty="0" err="1" smtClean="0"/>
              <a:t>dell’innovazione</a:t>
            </a:r>
            <a:r>
              <a:rPr lang="fr-BE" baseline="0" dirty="0" smtClean="0"/>
              <a:t> sociale </a:t>
            </a:r>
          </a:p>
          <a:p>
            <a:endParaRPr lang="fr-BE" baseline="0" dirty="0" smtClean="0"/>
          </a:p>
          <a:p>
            <a:r>
              <a:rPr lang="fr-BE" baseline="0" dirty="0" smtClean="0"/>
              <a:t>2007-2013 – </a:t>
            </a:r>
            <a:r>
              <a:rPr lang="fr-BE" baseline="0" dirty="0" err="1" smtClean="0"/>
              <a:t>pagamento</a:t>
            </a:r>
            <a:r>
              <a:rPr lang="fr-BE" baseline="0" dirty="0" smtClean="0"/>
              <a:t> </a:t>
            </a:r>
            <a:r>
              <a:rPr lang="fr-BE" baseline="0" dirty="0" err="1" smtClean="0"/>
              <a:t>della</a:t>
            </a:r>
            <a:r>
              <a:rPr lang="fr-BE" baseline="0" dirty="0" smtClean="0"/>
              <a:t> </a:t>
            </a:r>
            <a:r>
              <a:rPr lang="fr-BE" baseline="0" dirty="0" err="1" smtClean="0"/>
              <a:t>chiusura</a:t>
            </a:r>
            <a:r>
              <a:rPr lang="fr-BE" baseline="0" dirty="0" smtClean="0"/>
              <a:t>: 19 M EUR. Procure </a:t>
            </a:r>
            <a:r>
              <a:rPr lang="fr-BE" baseline="0" dirty="0" err="1" smtClean="0"/>
              <a:t>coperto</a:t>
            </a:r>
            <a:r>
              <a:rPr lang="fr-BE" baseline="0" dirty="0" smtClean="0"/>
              <a:t> da overbooking. </a:t>
            </a:r>
            <a:r>
              <a:rPr lang="fr-BE" baseline="0" dirty="0" err="1" smtClean="0"/>
              <a:t>Lettera</a:t>
            </a:r>
            <a:r>
              <a:rPr lang="fr-BE" baseline="0" dirty="0" smtClean="0"/>
              <a:t> </a:t>
            </a:r>
            <a:r>
              <a:rPr lang="fr-BE" baseline="0" dirty="0" err="1" smtClean="0"/>
              <a:t>accetta</a:t>
            </a:r>
            <a:r>
              <a:rPr lang="fr-BE" baseline="0" dirty="0" smtClean="0"/>
              <a:t> la </a:t>
            </a:r>
            <a:r>
              <a:rPr lang="fr-BE" baseline="0" dirty="0" err="1" smtClean="0"/>
              <a:t>proposta</a:t>
            </a:r>
            <a:r>
              <a:rPr lang="fr-BE" baseline="0" dirty="0" smtClean="0"/>
              <a:t> di </a:t>
            </a:r>
            <a:r>
              <a:rPr lang="fr-BE" baseline="0" dirty="0" err="1" smtClean="0"/>
              <a:t>rettifica</a:t>
            </a:r>
            <a:r>
              <a:rPr lang="fr-BE" baseline="0" dirty="0" smtClean="0"/>
              <a:t> pur </a:t>
            </a:r>
            <a:r>
              <a:rPr lang="fr-BE" baseline="0" dirty="0" err="1" smtClean="0"/>
              <a:t>dissentendo</a:t>
            </a:r>
            <a:r>
              <a:rPr lang="fr-BE" baseline="0" dirty="0" smtClean="0"/>
              <a:t> con le </a:t>
            </a:r>
            <a:r>
              <a:rPr lang="fr-BE" baseline="0" dirty="0" err="1" smtClean="0"/>
              <a:t>conclusioni</a:t>
            </a:r>
            <a:r>
              <a:rPr lang="fr-BE" baseline="0" dirty="0" smtClean="0"/>
              <a:t> </a:t>
            </a:r>
            <a:r>
              <a:rPr lang="fr-BE" baseline="0" dirty="0" err="1" smtClean="0"/>
              <a:t>della</a:t>
            </a:r>
            <a:r>
              <a:rPr lang="fr-BE" baseline="0" dirty="0" smtClean="0"/>
              <a:t> </a:t>
            </a:r>
            <a:r>
              <a:rPr lang="fr-BE" baseline="0" dirty="0" err="1" smtClean="0"/>
              <a:t>Commissione</a:t>
            </a:r>
            <a:endParaRPr lang="fr-BE" baseline="0" dirty="0" smtClean="0"/>
          </a:p>
          <a:p>
            <a:endParaRPr lang="fr-BE" baseline="0" dirty="0" smtClean="0"/>
          </a:p>
          <a:p>
            <a:r>
              <a:rPr lang="fr-BE" dirty="0" smtClean="0"/>
              <a:t>- Budget: 872 M EUR (50% UE, 35% </a:t>
            </a:r>
            <a:r>
              <a:rPr lang="fr-BE" dirty="0" err="1" smtClean="0"/>
              <a:t>nazionale</a:t>
            </a:r>
            <a:r>
              <a:rPr lang="fr-BE" dirty="0" smtClean="0"/>
              <a:t>, 15% </a:t>
            </a:r>
            <a:r>
              <a:rPr lang="fr-BE" dirty="0" err="1" smtClean="0"/>
              <a:t>regionale</a:t>
            </a:r>
            <a:r>
              <a:rPr lang="fr-BE" dirty="0" smtClean="0"/>
              <a:t>)</a:t>
            </a:r>
          </a:p>
          <a:p>
            <a:endParaRPr lang="fr-BE" dirty="0" smtClean="0"/>
          </a:p>
          <a:p>
            <a:pPr lvl="1"/>
            <a:r>
              <a:rPr lang="it-IT" b="1" i="0" dirty="0" smtClean="0"/>
              <a:t>Occupazione </a:t>
            </a:r>
            <a:r>
              <a:rPr lang="it-IT" b="0" i="0" dirty="0" smtClean="0"/>
              <a:t>(45,6% della dotazione finanziaria)</a:t>
            </a:r>
          </a:p>
          <a:p>
            <a:pPr lvl="1"/>
            <a:r>
              <a:rPr lang="it-IT" b="1" i="0" dirty="0" smtClean="0"/>
              <a:t>Inclusione sociale e lotta alla povertà </a:t>
            </a:r>
            <a:r>
              <a:rPr lang="it-IT" b="0" i="0" dirty="0" smtClean="0"/>
              <a:t>(20,4%)</a:t>
            </a:r>
          </a:p>
          <a:p>
            <a:pPr lvl="1"/>
            <a:r>
              <a:rPr lang="it-IT" b="1" i="0" dirty="0" smtClean="0"/>
              <a:t>Istruzione e formazione </a:t>
            </a:r>
            <a:r>
              <a:rPr lang="it-IT" b="0" i="0" dirty="0" smtClean="0"/>
              <a:t>(29,7%)</a:t>
            </a:r>
          </a:p>
          <a:p>
            <a:pPr lvl="1"/>
            <a:r>
              <a:rPr lang="it-IT" b="1" i="0" dirty="0" smtClean="0"/>
              <a:t>Capacità istituzionale e amministrativa</a:t>
            </a:r>
            <a:r>
              <a:rPr lang="it-IT" i="0" dirty="0" smtClean="0"/>
              <a:t>(0,3%)</a:t>
            </a:r>
          </a:p>
          <a:p>
            <a:pPr lvl="1"/>
            <a:r>
              <a:rPr lang="it-IT" i="0" dirty="0" smtClean="0"/>
              <a:t>Assistenza tecnica(4%).</a:t>
            </a:r>
          </a:p>
          <a:p>
            <a:endParaRPr lang="fr-BE" dirty="0" smtClean="0"/>
          </a:p>
          <a:p>
            <a:endParaRPr lang="en-GB"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631938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40596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90399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199131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191268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5146">
              <a:spcBef>
                <a:spcPct val="30000"/>
              </a:spcBef>
              <a:defRPr sz="1200">
                <a:solidFill>
                  <a:schemeClr val="tx1"/>
                </a:solidFill>
                <a:latin typeface="Arial" panose="020B0604020202020204" pitchFamily="34" charset="0"/>
              </a:defRPr>
            </a:lvl1pPr>
            <a:lvl2pPr marL="702919" indent="-268075" defTabSz="935146">
              <a:spcBef>
                <a:spcPct val="30000"/>
              </a:spcBef>
              <a:defRPr sz="1200">
                <a:solidFill>
                  <a:schemeClr val="tx1"/>
                </a:solidFill>
                <a:latin typeface="Arial" panose="020B0604020202020204" pitchFamily="34" charset="0"/>
              </a:defRPr>
            </a:lvl2pPr>
            <a:lvl3pPr marL="1080095" indent="-215084" defTabSz="935146">
              <a:spcBef>
                <a:spcPct val="30000"/>
              </a:spcBef>
              <a:defRPr sz="1200">
                <a:solidFill>
                  <a:schemeClr val="tx1"/>
                </a:solidFill>
                <a:latin typeface="Arial" panose="020B0604020202020204" pitchFamily="34" charset="0"/>
              </a:defRPr>
            </a:lvl3pPr>
            <a:lvl4pPr marL="1513379" indent="-215084" defTabSz="935146">
              <a:spcBef>
                <a:spcPct val="30000"/>
              </a:spcBef>
              <a:defRPr sz="1200">
                <a:solidFill>
                  <a:schemeClr val="tx1"/>
                </a:solidFill>
                <a:latin typeface="Arial" panose="020B0604020202020204" pitchFamily="34" charset="0"/>
              </a:defRPr>
            </a:lvl4pPr>
            <a:lvl5pPr marL="1946663" indent="-215084" defTabSz="935146">
              <a:spcBef>
                <a:spcPct val="30000"/>
              </a:spcBef>
              <a:defRPr sz="1200">
                <a:solidFill>
                  <a:schemeClr val="tx1"/>
                </a:solidFill>
                <a:latin typeface="Arial" panose="020B0604020202020204" pitchFamily="34" charset="0"/>
              </a:defRPr>
            </a:lvl5pPr>
            <a:lvl6pPr marL="2395533" indent="-215084" defTabSz="935146" eaLnBrk="0" fontAlgn="base" hangingPunct="0">
              <a:spcBef>
                <a:spcPct val="30000"/>
              </a:spcBef>
              <a:spcAft>
                <a:spcPct val="0"/>
              </a:spcAft>
              <a:defRPr sz="1200">
                <a:solidFill>
                  <a:schemeClr val="tx1"/>
                </a:solidFill>
                <a:latin typeface="Arial" panose="020B0604020202020204" pitchFamily="34" charset="0"/>
              </a:defRPr>
            </a:lvl6pPr>
            <a:lvl7pPr marL="2844403" indent="-215084" defTabSz="935146" eaLnBrk="0" fontAlgn="base" hangingPunct="0">
              <a:spcBef>
                <a:spcPct val="30000"/>
              </a:spcBef>
              <a:spcAft>
                <a:spcPct val="0"/>
              </a:spcAft>
              <a:defRPr sz="1200">
                <a:solidFill>
                  <a:schemeClr val="tx1"/>
                </a:solidFill>
                <a:latin typeface="Arial" panose="020B0604020202020204" pitchFamily="34" charset="0"/>
              </a:defRPr>
            </a:lvl7pPr>
            <a:lvl8pPr marL="3293274" indent="-215084" defTabSz="935146" eaLnBrk="0" fontAlgn="base" hangingPunct="0">
              <a:spcBef>
                <a:spcPct val="30000"/>
              </a:spcBef>
              <a:spcAft>
                <a:spcPct val="0"/>
              </a:spcAft>
              <a:defRPr sz="1200">
                <a:solidFill>
                  <a:schemeClr val="tx1"/>
                </a:solidFill>
                <a:latin typeface="Arial" panose="020B0604020202020204" pitchFamily="34" charset="0"/>
              </a:defRPr>
            </a:lvl8pPr>
            <a:lvl9pPr marL="3742143" indent="-215084" defTabSz="93514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A301D0-F3C7-4BA7-8DBA-57C0892B9856}" type="slidenum">
              <a:rPr lang="en-GB" altLang="en-US"/>
              <a:pPr>
                <a:spcBef>
                  <a:spcPct val="0"/>
                </a:spcBef>
              </a:pPr>
              <a:t>25</a:t>
            </a:fld>
            <a:endParaRPr lang="en-GB" altLang="en-US"/>
          </a:p>
        </p:txBody>
      </p:sp>
      <p:sp>
        <p:nvSpPr>
          <p:cNvPr id="15363" name="Rectangle 2"/>
          <p:cNvSpPr>
            <a:spLocks noGrp="1" noRot="1" noChangeAspect="1" noChangeArrowheads="1" noTextEdit="1"/>
          </p:cNvSpPr>
          <p:nvPr>
            <p:ph type="sldImg"/>
          </p:nvPr>
        </p:nvSpPr>
        <p:spPr>
          <a:xfrm>
            <a:off x="896938" y="731838"/>
            <a:ext cx="4875212" cy="3657600"/>
          </a:xfrm>
          <a:ln/>
        </p:spPr>
      </p:sp>
      <p:sp>
        <p:nvSpPr>
          <p:cNvPr id="15364" name="Rectangle 3"/>
          <p:cNvSpPr>
            <a:spLocks noGrp="1" noChangeArrowheads="1"/>
          </p:cNvSpPr>
          <p:nvPr>
            <p:ph type="body" idx="1"/>
          </p:nvPr>
        </p:nvSpPr>
        <p:spPr>
          <a:noFill/>
        </p:spPr>
        <p:txBody>
          <a:bodyPr/>
          <a:lstStyle/>
          <a:p>
            <a:pPr eaLnBrk="1" hangingPunct="1">
              <a:lnSpc>
                <a:spcPct val="80000"/>
              </a:lnSpc>
            </a:pPr>
            <a:endParaRPr lang="en-US" altLang="en-US" sz="900">
              <a:latin typeface="Arial" panose="020B0604020202020204" pitchFamily="34" charset="0"/>
            </a:endParaRPr>
          </a:p>
        </p:txBody>
      </p:sp>
    </p:spTree>
    <p:extLst>
      <p:ext uri="{BB962C8B-B14F-4D97-AF65-F5344CB8AC3E}">
        <p14:creationId xmlns:p14="http://schemas.microsoft.com/office/powerpoint/2010/main" val="197050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862013" y="709613"/>
            <a:ext cx="4876800" cy="3657600"/>
          </a:xfrm>
          <a:ln/>
        </p:spPr>
      </p:sp>
      <p:sp>
        <p:nvSpPr>
          <p:cNvPr id="22531" name="Notes Placeholder 2"/>
          <p:cNvSpPr>
            <a:spLocks noGrp="1"/>
          </p:cNvSpPr>
          <p:nvPr>
            <p:ph type="body" idx="1"/>
          </p:nvPr>
        </p:nvSpPr>
        <p:spPr>
          <a:noFill/>
        </p:spPr>
        <p:txBody>
          <a:bodyPr/>
          <a:lstStyle/>
          <a:p>
            <a:r>
              <a:rPr lang="en-US" altLang="en-US" smtClean="0">
                <a:latin typeface="Arial" panose="020B0604020202020204" pitchFamily="34" charset="0"/>
              </a:rPr>
              <a:t>Updated January 2018</a:t>
            </a:r>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856" indent="-278986">
              <a:spcBef>
                <a:spcPct val="30000"/>
              </a:spcBef>
              <a:defRPr sz="1200">
                <a:solidFill>
                  <a:schemeClr val="tx1"/>
                </a:solidFill>
                <a:latin typeface="Arial" panose="020B0604020202020204" pitchFamily="34" charset="0"/>
              </a:defRPr>
            </a:lvl2pPr>
            <a:lvl3pPr marL="1119058" indent="-222877">
              <a:spcBef>
                <a:spcPct val="30000"/>
              </a:spcBef>
              <a:defRPr sz="1200">
                <a:solidFill>
                  <a:schemeClr val="tx1"/>
                </a:solidFill>
                <a:latin typeface="Arial" panose="020B0604020202020204" pitchFamily="34" charset="0"/>
              </a:defRPr>
            </a:lvl3pPr>
            <a:lvl4pPr marL="1567928" indent="-222877">
              <a:spcBef>
                <a:spcPct val="30000"/>
              </a:spcBef>
              <a:defRPr sz="1200">
                <a:solidFill>
                  <a:schemeClr val="tx1"/>
                </a:solidFill>
                <a:latin typeface="Arial" panose="020B0604020202020204" pitchFamily="34" charset="0"/>
              </a:defRPr>
            </a:lvl4pPr>
            <a:lvl5pPr marL="2015240" indent="-222877">
              <a:spcBef>
                <a:spcPct val="30000"/>
              </a:spcBef>
              <a:defRPr sz="1200">
                <a:solidFill>
                  <a:schemeClr val="tx1"/>
                </a:solidFill>
                <a:latin typeface="Arial" panose="020B0604020202020204" pitchFamily="34" charset="0"/>
              </a:defRPr>
            </a:lvl5pPr>
            <a:lvl6pPr marL="2464110" indent="-222877" eaLnBrk="0" fontAlgn="base" hangingPunct="0">
              <a:spcBef>
                <a:spcPct val="30000"/>
              </a:spcBef>
              <a:spcAft>
                <a:spcPct val="0"/>
              </a:spcAft>
              <a:defRPr sz="1200">
                <a:solidFill>
                  <a:schemeClr val="tx1"/>
                </a:solidFill>
                <a:latin typeface="Arial" panose="020B0604020202020204" pitchFamily="34" charset="0"/>
              </a:defRPr>
            </a:lvl6pPr>
            <a:lvl7pPr marL="2912980" indent="-222877" eaLnBrk="0" fontAlgn="base" hangingPunct="0">
              <a:spcBef>
                <a:spcPct val="30000"/>
              </a:spcBef>
              <a:spcAft>
                <a:spcPct val="0"/>
              </a:spcAft>
              <a:defRPr sz="1200">
                <a:solidFill>
                  <a:schemeClr val="tx1"/>
                </a:solidFill>
                <a:latin typeface="Arial" panose="020B0604020202020204" pitchFamily="34" charset="0"/>
              </a:defRPr>
            </a:lvl7pPr>
            <a:lvl8pPr marL="3361850" indent="-222877" eaLnBrk="0" fontAlgn="base" hangingPunct="0">
              <a:spcBef>
                <a:spcPct val="30000"/>
              </a:spcBef>
              <a:spcAft>
                <a:spcPct val="0"/>
              </a:spcAft>
              <a:defRPr sz="1200">
                <a:solidFill>
                  <a:schemeClr val="tx1"/>
                </a:solidFill>
                <a:latin typeface="Arial" panose="020B0604020202020204" pitchFamily="34" charset="0"/>
              </a:defRPr>
            </a:lvl8pPr>
            <a:lvl9pPr marL="3810720" indent="-2228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067811-6504-434E-A506-0195396AE671}" type="slidenum">
              <a:rPr lang="en-GB" altLang="en-US"/>
              <a:pPr>
                <a:spcBef>
                  <a:spcPct val="0"/>
                </a:spcBef>
              </a:pPr>
              <a:t>26</a:t>
            </a:fld>
            <a:endParaRPr lang="en-GB" altLang="en-US"/>
          </a:p>
        </p:txBody>
      </p:sp>
    </p:spTree>
    <p:extLst>
      <p:ext uri="{BB962C8B-B14F-4D97-AF65-F5344CB8AC3E}">
        <p14:creationId xmlns:p14="http://schemas.microsoft.com/office/powerpoint/2010/main" val="84127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5146">
              <a:spcBef>
                <a:spcPct val="30000"/>
              </a:spcBef>
              <a:defRPr sz="1200">
                <a:solidFill>
                  <a:schemeClr val="tx1"/>
                </a:solidFill>
                <a:latin typeface="Arial" panose="020B0604020202020204" pitchFamily="34" charset="0"/>
              </a:defRPr>
            </a:lvl1pPr>
            <a:lvl2pPr marL="702919" indent="-268075" defTabSz="935146">
              <a:spcBef>
                <a:spcPct val="30000"/>
              </a:spcBef>
              <a:defRPr sz="1200">
                <a:solidFill>
                  <a:schemeClr val="tx1"/>
                </a:solidFill>
                <a:latin typeface="Arial" panose="020B0604020202020204" pitchFamily="34" charset="0"/>
              </a:defRPr>
            </a:lvl2pPr>
            <a:lvl3pPr marL="1080095" indent="-215084" defTabSz="935146">
              <a:spcBef>
                <a:spcPct val="30000"/>
              </a:spcBef>
              <a:defRPr sz="1200">
                <a:solidFill>
                  <a:schemeClr val="tx1"/>
                </a:solidFill>
                <a:latin typeface="Arial" panose="020B0604020202020204" pitchFamily="34" charset="0"/>
              </a:defRPr>
            </a:lvl3pPr>
            <a:lvl4pPr marL="1513379" indent="-215084" defTabSz="935146">
              <a:spcBef>
                <a:spcPct val="30000"/>
              </a:spcBef>
              <a:defRPr sz="1200">
                <a:solidFill>
                  <a:schemeClr val="tx1"/>
                </a:solidFill>
                <a:latin typeface="Arial" panose="020B0604020202020204" pitchFamily="34" charset="0"/>
              </a:defRPr>
            </a:lvl4pPr>
            <a:lvl5pPr marL="1946663" indent="-215084" defTabSz="935146">
              <a:spcBef>
                <a:spcPct val="30000"/>
              </a:spcBef>
              <a:defRPr sz="1200">
                <a:solidFill>
                  <a:schemeClr val="tx1"/>
                </a:solidFill>
                <a:latin typeface="Arial" panose="020B0604020202020204" pitchFamily="34" charset="0"/>
              </a:defRPr>
            </a:lvl5pPr>
            <a:lvl6pPr marL="2395533" indent="-215084" defTabSz="935146" eaLnBrk="0" fontAlgn="base" hangingPunct="0">
              <a:spcBef>
                <a:spcPct val="30000"/>
              </a:spcBef>
              <a:spcAft>
                <a:spcPct val="0"/>
              </a:spcAft>
              <a:defRPr sz="1200">
                <a:solidFill>
                  <a:schemeClr val="tx1"/>
                </a:solidFill>
                <a:latin typeface="Arial" panose="020B0604020202020204" pitchFamily="34" charset="0"/>
              </a:defRPr>
            </a:lvl6pPr>
            <a:lvl7pPr marL="2844403" indent="-215084" defTabSz="935146" eaLnBrk="0" fontAlgn="base" hangingPunct="0">
              <a:spcBef>
                <a:spcPct val="30000"/>
              </a:spcBef>
              <a:spcAft>
                <a:spcPct val="0"/>
              </a:spcAft>
              <a:defRPr sz="1200">
                <a:solidFill>
                  <a:schemeClr val="tx1"/>
                </a:solidFill>
                <a:latin typeface="Arial" panose="020B0604020202020204" pitchFamily="34" charset="0"/>
              </a:defRPr>
            </a:lvl7pPr>
            <a:lvl8pPr marL="3293274" indent="-215084" defTabSz="935146" eaLnBrk="0" fontAlgn="base" hangingPunct="0">
              <a:spcBef>
                <a:spcPct val="30000"/>
              </a:spcBef>
              <a:spcAft>
                <a:spcPct val="0"/>
              </a:spcAft>
              <a:defRPr sz="1200">
                <a:solidFill>
                  <a:schemeClr val="tx1"/>
                </a:solidFill>
                <a:latin typeface="Arial" panose="020B0604020202020204" pitchFamily="34" charset="0"/>
              </a:defRPr>
            </a:lvl8pPr>
            <a:lvl9pPr marL="3742143" indent="-215084" defTabSz="93514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EC367-1EB5-42E5-B3E5-BBFF1BDA269C}" type="slidenum">
              <a:rPr lang="en-GB" altLang="en-US"/>
              <a:pPr>
                <a:spcBef>
                  <a:spcPct val="0"/>
                </a:spcBef>
              </a:pPr>
              <a:t>27</a:t>
            </a:fld>
            <a:endParaRPr lang="en-GB" altLang="en-US"/>
          </a:p>
        </p:txBody>
      </p:sp>
      <p:sp>
        <p:nvSpPr>
          <p:cNvPr id="19459" name="Rectangle 2"/>
          <p:cNvSpPr>
            <a:spLocks noGrp="1" noRot="1" noChangeAspect="1" noChangeArrowheads="1" noTextEdit="1"/>
          </p:cNvSpPr>
          <p:nvPr>
            <p:ph type="sldImg"/>
          </p:nvPr>
        </p:nvSpPr>
        <p:spPr>
          <a:xfrm>
            <a:off x="896938" y="731838"/>
            <a:ext cx="4875212" cy="3657600"/>
          </a:xfrm>
          <a:ln/>
        </p:spPr>
      </p:sp>
      <p:sp>
        <p:nvSpPr>
          <p:cNvPr id="19460" name="Rectangle 3"/>
          <p:cNvSpPr>
            <a:spLocks noGrp="1" noChangeArrowheads="1"/>
          </p:cNvSpPr>
          <p:nvPr>
            <p:ph type="body" idx="1"/>
          </p:nvPr>
        </p:nvSpPr>
        <p:spPr>
          <a:noFill/>
        </p:spPr>
        <p:txBody>
          <a:bodyPr/>
          <a:lstStyle/>
          <a:p>
            <a:pPr marL="218201" indent="-218201" eaLnBrk="1" hangingPunct="1"/>
            <a:endParaRPr lang="en-GB" altLang="en-US" sz="900">
              <a:latin typeface="Arial" panose="020B0604020202020204" pitchFamily="34" charset="0"/>
            </a:endParaRPr>
          </a:p>
        </p:txBody>
      </p:sp>
    </p:spTree>
    <p:extLst>
      <p:ext uri="{BB962C8B-B14F-4D97-AF65-F5344CB8AC3E}">
        <p14:creationId xmlns:p14="http://schemas.microsoft.com/office/powerpoint/2010/main" val="86404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327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856" indent="-278986">
              <a:spcBef>
                <a:spcPct val="30000"/>
              </a:spcBef>
              <a:defRPr sz="1200">
                <a:solidFill>
                  <a:schemeClr val="tx1"/>
                </a:solidFill>
                <a:latin typeface="Arial" panose="020B0604020202020204" pitchFamily="34" charset="0"/>
              </a:defRPr>
            </a:lvl2pPr>
            <a:lvl3pPr marL="1119058" indent="-222877">
              <a:spcBef>
                <a:spcPct val="30000"/>
              </a:spcBef>
              <a:defRPr sz="1200">
                <a:solidFill>
                  <a:schemeClr val="tx1"/>
                </a:solidFill>
                <a:latin typeface="Arial" panose="020B0604020202020204" pitchFamily="34" charset="0"/>
              </a:defRPr>
            </a:lvl3pPr>
            <a:lvl4pPr marL="1567928" indent="-222877">
              <a:spcBef>
                <a:spcPct val="30000"/>
              </a:spcBef>
              <a:defRPr sz="1200">
                <a:solidFill>
                  <a:schemeClr val="tx1"/>
                </a:solidFill>
                <a:latin typeface="Arial" panose="020B0604020202020204" pitchFamily="34" charset="0"/>
              </a:defRPr>
            </a:lvl4pPr>
            <a:lvl5pPr marL="2015240" indent="-222877">
              <a:spcBef>
                <a:spcPct val="30000"/>
              </a:spcBef>
              <a:defRPr sz="1200">
                <a:solidFill>
                  <a:schemeClr val="tx1"/>
                </a:solidFill>
                <a:latin typeface="Arial" panose="020B0604020202020204" pitchFamily="34" charset="0"/>
              </a:defRPr>
            </a:lvl5pPr>
            <a:lvl6pPr marL="2464110" indent="-222877" eaLnBrk="0" fontAlgn="base" hangingPunct="0">
              <a:spcBef>
                <a:spcPct val="30000"/>
              </a:spcBef>
              <a:spcAft>
                <a:spcPct val="0"/>
              </a:spcAft>
              <a:defRPr sz="1200">
                <a:solidFill>
                  <a:schemeClr val="tx1"/>
                </a:solidFill>
                <a:latin typeface="Arial" panose="020B0604020202020204" pitchFamily="34" charset="0"/>
              </a:defRPr>
            </a:lvl6pPr>
            <a:lvl7pPr marL="2912980" indent="-222877" eaLnBrk="0" fontAlgn="base" hangingPunct="0">
              <a:spcBef>
                <a:spcPct val="30000"/>
              </a:spcBef>
              <a:spcAft>
                <a:spcPct val="0"/>
              </a:spcAft>
              <a:defRPr sz="1200">
                <a:solidFill>
                  <a:schemeClr val="tx1"/>
                </a:solidFill>
                <a:latin typeface="Arial" panose="020B0604020202020204" pitchFamily="34" charset="0"/>
              </a:defRPr>
            </a:lvl7pPr>
            <a:lvl8pPr marL="3361850" indent="-222877" eaLnBrk="0" fontAlgn="base" hangingPunct="0">
              <a:spcBef>
                <a:spcPct val="30000"/>
              </a:spcBef>
              <a:spcAft>
                <a:spcPct val="0"/>
              </a:spcAft>
              <a:defRPr sz="1200">
                <a:solidFill>
                  <a:schemeClr val="tx1"/>
                </a:solidFill>
                <a:latin typeface="Arial" panose="020B0604020202020204" pitchFamily="34" charset="0"/>
              </a:defRPr>
            </a:lvl8pPr>
            <a:lvl9pPr marL="3810720" indent="-2228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148A48-EC23-4A2F-B66C-6CA9A7C60B38}" type="slidenum">
              <a:rPr lang="en-GB" altLang="en-US"/>
              <a:pPr>
                <a:spcBef>
                  <a:spcPct val="0"/>
                </a:spcBef>
              </a:pPr>
              <a:t>28</a:t>
            </a:fld>
            <a:endParaRPr lang="en-GB" altLang="en-US"/>
          </a:p>
        </p:txBody>
      </p:sp>
    </p:spTree>
    <p:extLst>
      <p:ext uri="{BB962C8B-B14F-4D97-AF65-F5344CB8AC3E}">
        <p14:creationId xmlns:p14="http://schemas.microsoft.com/office/powerpoint/2010/main" val="322314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a:p>
        </p:txBody>
      </p:sp>
    </p:spTree>
    <p:extLst>
      <p:ext uri="{BB962C8B-B14F-4D97-AF65-F5344CB8AC3E}">
        <p14:creationId xmlns:p14="http://schemas.microsoft.com/office/powerpoint/2010/main" val="1552125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a:p>
        </p:txBody>
      </p:sp>
    </p:spTree>
    <p:extLst>
      <p:ext uri="{BB962C8B-B14F-4D97-AF65-F5344CB8AC3E}">
        <p14:creationId xmlns:p14="http://schemas.microsoft.com/office/powerpoint/2010/main" val="28691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816004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31</a:t>
            </a:fld>
            <a:endParaRPr lang="en-GB"/>
          </a:p>
        </p:txBody>
      </p:sp>
    </p:spTree>
    <p:extLst>
      <p:ext uri="{BB962C8B-B14F-4D97-AF65-F5344CB8AC3E}">
        <p14:creationId xmlns:p14="http://schemas.microsoft.com/office/powerpoint/2010/main" val="3229276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218022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a:p>
        </p:txBody>
      </p:sp>
    </p:spTree>
    <p:extLst>
      <p:ext uri="{BB962C8B-B14F-4D97-AF65-F5344CB8AC3E}">
        <p14:creationId xmlns:p14="http://schemas.microsoft.com/office/powerpoint/2010/main" val="544684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26" indent="-168326">
              <a:buFont typeface="Arial" panose="020B0604020202020204" pitchFamily="34" charset="0"/>
              <a:buChar char="•"/>
            </a:pPr>
            <a:r>
              <a:rPr lang="en-GB" b="1" dirty="0" smtClean="0"/>
              <a:t>Overview of the MFF proposal</a:t>
            </a:r>
            <a:r>
              <a:rPr lang="en-GB" dirty="0" smtClean="0"/>
              <a:t>.</a:t>
            </a:r>
          </a:p>
          <a:p>
            <a:pPr marL="168326" indent="-168326">
              <a:buFont typeface="Arial" panose="020B0604020202020204" pitchFamily="34" charset="0"/>
              <a:buChar char="•"/>
            </a:pPr>
            <a:endParaRPr lang="en-GB" dirty="0" smtClean="0"/>
          </a:p>
          <a:p>
            <a:pPr marL="168326" indent="-168326">
              <a:buFont typeface="Arial" panose="020B0604020202020204" pitchFamily="34" charset="0"/>
              <a:buChar char="•"/>
            </a:pPr>
            <a:r>
              <a:rPr lang="en-GB" dirty="0" smtClean="0"/>
              <a:t>ESF+ falls under part in green under the </a:t>
            </a:r>
            <a:r>
              <a:rPr lang="en-GB" b="1" dirty="0" smtClean="0"/>
              <a:t>new heading: II</a:t>
            </a:r>
            <a:r>
              <a:rPr lang="en-GB" b="1" baseline="0" dirty="0" smtClean="0"/>
              <a:t> Cohesion and Values</a:t>
            </a:r>
            <a:r>
              <a:rPr lang="en-GB" baseline="0" dirty="0" smtClean="0"/>
              <a:t>.</a:t>
            </a:r>
            <a:endParaRPr lang="en-GB" dirty="0" smtClean="0"/>
          </a:p>
          <a:p>
            <a:pPr marL="168326" indent="-168326">
              <a:buFont typeface="Arial" panose="020B0604020202020204" pitchFamily="34" charset="0"/>
              <a:buChar char="•"/>
            </a:pPr>
            <a:endParaRPr lang="en-GB" dirty="0" smtClean="0"/>
          </a:p>
          <a:p>
            <a:pPr marL="168326" indent="-168326" defTabSz="897740" eaLnBrk="1" fontAlgn="auto" hangingPunct="1">
              <a:spcBef>
                <a:spcPts val="0"/>
              </a:spcBef>
              <a:spcAft>
                <a:spcPts val="0"/>
              </a:spcAft>
              <a:buFont typeface="Arial" panose="020B0604020202020204" pitchFamily="34" charset="0"/>
              <a:buChar char="•"/>
              <a:defRPr/>
            </a:pPr>
            <a:r>
              <a:rPr lang="en-US" dirty="0">
                <a:latin typeface="+mn-lt"/>
              </a:rPr>
              <a:t>Despite overall cuts, Cohesion Policy has the largest share, with EUR 442.4 billion </a:t>
            </a:r>
            <a:r>
              <a:rPr lang="en-GB" dirty="0">
                <a:latin typeface="+mn-lt"/>
              </a:rPr>
              <a:t>and its </a:t>
            </a:r>
            <a:r>
              <a:rPr lang="en-GB" b="1" dirty="0">
                <a:latin typeface="+mn-lt"/>
              </a:rPr>
              <a:t>nominal amount</a:t>
            </a:r>
            <a:r>
              <a:rPr lang="en-GB" dirty="0">
                <a:latin typeface="+mn-lt"/>
              </a:rPr>
              <a:t> will be preserved. This will allow the same level of investment for economic and social cohesion thanks to </a:t>
            </a:r>
            <a:r>
              <a:rPr lang="en-GB" b="1" dirty="0">
                <a:latin typeface="+mn-lt"/>
              </a:rPr>
              <a:t>greater ownership at national level </a:t>
            </a:r>
            <a:r>
              <a:rPr lang="en-GB" dirty="0">
                <a:latin typeface="+mn-lt"/>
              </a:rPr>
              <a:t>with </a:t>
            </a:r>
            <a:r>
              <a:rPr lang="en-GB" b="1" dirty="0">
                <a:latin typeface="+mn-lt"/>
              </a:rPr>
              <a:t>higher national co-financing rates</a:t>
            </a:r>
            <a:r>
              <a:rPr lang="en-GB" dirty="0">
                <a:latin typeface="+mn-lt"/>
              </a:rPr>
              <a:t>. </a:t>
            </a:r>
            <a:endParaRPr lang="fr-BE" dirty="0">
              <a:latin typeface="+mn-lt"/>
            </a:endParaRPr>
          </a:p>
          <a:p>
            <a:pPr marL="168326" indent="-168326">
              <a:buFont typeface="Arial" panose="020B0604020202020204" pitchFamily="34" charset="0"/>
              <a:buChar char="•"/>
            </a:pPr>
            <a:endParaRPr lang="en-US" dirty="0">
              <a:latin typeface="+mn-lt"/>
            </a:endParaRPr>
          </a:p>
          <a:p>
            <a:pPr marL="168326" indent="-168326">
              <a:buFont typeface="Arial" panose="020B0604020202020204" pitchFamily="34" charset="0"/>
              <a:buChar char="•"/>
            </a:pPr>
            <a:endParaRPr lang="en-US" dirty="0">
              <a:latin typeface="+mn-lt"/>
            </a:endParaRPr>
          </a:p>
          <a:p>
            <a:pPr marL="168326" indent="-168326" defTabSz="897740" eaLnBrk="1" fontAlgn="auto" hangingPunct="1">
              <a:spcBef>
                <a:spcPts val="0"/>
              </a:spcBef>
              <a:spcAft>
                <a:spcPts val="0"/>
              </a:spcAft>
              <a:buFont typeface="Arial" panose="020B0604020202020204" pitchFamily="34" charset="0"/>
              <a:buChar char="•"/>
              <a:defRPr/>
            </a:pPr>
            <a:r>
              <a:rPr lang="en-US" dirty="0">
                <a:latin typeface="+mn-lt"/>
              </a:rPr>
              <a:t>The </a:t>
            </a:r>
            <a:r>
              <a:rPr lang="en-US" b="1" dirty="0">
                <a:latin typeface="+mn-lt"/>
              </a:rPr>
              <a:t>ESF+ envelope </a:t>
            </a:r>
            <a:r>
              <a:rPr lang="en-US" dirty="0">
                <a:latin typeface="+mn-lt"/>
              </a:rPr>
              <a:t>(around 27% of cohesion policy – which is a 4% increase from the 2014-2020 period) of </a:t>
            </a:r>
            <a:r>
              <a:rPr lang="en-US" b="1" dirty="0">
                <a:latin typeface="+mn-lt"/>
              </a:rPr>
              <a:t>EUR 101.2 </a:t>
            </a:r>
            <a:r>
              <a:rPr lang="en-US" dirty="0">
                <a:latin typeface="+mn-lt"/>
              </a:rPr>
              <a:t>billion shows the commitment of this Commission to Social Europe.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34</a:t>
            </a:fld>
            <a:endParaRPr lang="en-GB"/>
          </a:p>
        </p:txBody>
      </p:sp>
    </p:spTree>
    <p:extLst>
      <p:ext uri="{BB962C8B-B14F-4D97-AF65-F5344CB8AC3E}">
        <p14:creationId xmlns:p14="http://schemas.microsoft.com/office/powerpoint/2010/main" val="1009193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35</a:t>
            </a:fld>
            <a:endParaRPr lang="en-GB"/>
          </a:p>
        </p:txBody>
      </p:sp>
    </p:spTree>
    <p:extLst>
      <p:ext uri="{BB962C8B-B14F-4D97-AF65-F5344CB8AC3E}">
        <p14:creationId xmlns:p14="http://schemas.microsoft.com/office/powerpoint/2010/main" val="723112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4010381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 FSE + è </a:t>
            </a:r>
            <a:r>
              <a:rPr lang="en-US" dirty="0" err="1" smtClean="0"/>
              <a:t>il</a:t>
            </a:r>
            <a:r>
              <a:rPr lang="en-US" dirty="0" smtClean="0"/>
              <a:t> </a:t>
            </a:r>
            <a:r>
              <a:rPr lang="en-US" dirty="0" err="1" smtClean="0"/>
              <a:t>risultato</a:t>
            </a:r>
            <a:r>
              <a:rPr lang="en-US" dirty="0" smtClean="0"/>
              <a:t> </a:t>
            </a:r>
            <a:r>
              <a:rPr lang="en-US" dirty="0" err="1" smtClean="0"/>
              <a:t>della</a:t>
            </a:r>
            <a:r>
              <a:rPr lang="en-US" dirty="0" smtClean="0"/>
              <a:t> </a:t>
            </a:r>
            <a:r>
              <a:rPr lang="en-US" dirty="0" err="1" smtClean="0"/>
              <a:t>fusione</a:t>
            </a:r>
            <a:r>
              <a:rPr lang="en-US" dirty="0" smtClean="0"/>
              <a:t> di 5 </a:t>
            </a:r>
            <a:r>
              <a:rPr lang="en-US" dirty="0" err="1" smtClean="0"/>
              <a:t>fondi</a:t>
            </a:r>
            <a:r>
              <a:rPr lang="en-US" dirty="0" smtClean="0"/>
              <a:t> </a:t>
            </a:r>
            <a:r>
              <a:rPr lang="en-US" dirty="0" err="1" smtClean="0"/>
              <a:t>dell’UE:FSE</a:t>
            </a:r>
            <a:r>
              <a:rPr lang="en-US" dirty="0" smtClean="0"/>
              <a:t>, IOG, FEAD, </a:t>
            </a:r>
            <a:r>
              <a:rPr lang="en-US" dirty="0" err="1" smtClean="0"/>
              <a:t>EaSI</a:t>
            </a:r>
            <a:r>
              <a:rPr lang="en-US" dirty="0" smtClean="0"/>
              <a:t> e </a:t>
            </a:r>
            <a:r>
              <a:rPr lang="en-US" dirty="0" err="1" smtClean="0"/>
              <a:t>programma</a:t>
            </a:r>
            <a:r>
              <a:rPr lang="en-US" dirty="0" smtClean="0"/>
              <a:t> </a:t>
            </a:r>
            <a:r>
              <a:rPr lang="en-US" dirty="0" err="1" smtClean="0"/>
              <a:t>dell’UE</a:t>
            </a:r>
            <a:r>
              <a:rPr lang="en-US" dirty="0" smtClean="0"/>
              <a:t> per la salute. </a:t>
            </a:r>
          </a:p>
          <a:p>
            <a:endParaRPr lang="en-US" dirty="0" smtClean="0"/>
          </a:p>
          <a:p>
            <a:r>
              <a:rPr lang="en-US" dirty="0" smtClean="0"/>
              <a:t>Il </a:t>
            </a:r>
            <a:r>
              <a:rPr lang="en-US" dirty="0" err="1" smtClean="0"/>
              <a:t>regolamento</a:t>
            </a:r>
            <a:r>
              <a:rPr lang="en-US" dirty="0" smtClean="0"/>
              <a:t> FSE + </a:t>
            </a:r>
            <a:r>
              <a:rPr lang="en-US" dirty="0" err="1" smtClean="0"/>
              <a:t>sostituirà</a:t>
            </a:r>
            <a:r>
              <a:rPr lang="en-US" dirty="0" smtClean="0"/>
              <a:t> </a:t>
            </a:r>
            <a:r>
              <a:rPr lang="en-US" dirty="0" err="1" smtClean="0"/>
              <a:t>l’attuale</a:t>
            </a:r>
            <a:r>
              <a:rPr lang="en-US" dirty="0" smtClean="0"/>
              <a:t> </a:t>
            </a:r>
            <a:r>
              <a:rPr lang="en-US" dirty="0" err="1" smtClean="0"/>
              <a:t>normativa</a:t>
            </a:r>
            <a:r>
              <a:rPr lang="en-US" dirty="0" smtClean="0"/>
              <a:t> </a:t>
            </a:r>
            <a:r>
              <a:rPr lang="en-US" dirty="0" err="1" smtClean="0"/>
              <a:t>concernente</a:t>
            </a:r>
            <a:r>
              <a:rPr lang="en-US" dirty="0" smtClean="0"/>
              <a:t> </a:t>
            </a:r>
            <a:r>
              <a:rPr lang="en-US" dirty="0" err="1" smtClean="0"/>
              <a:t>il</a:t>
            </a:r>
            <a:r>
              <a:rPr lang="en-US" dirty="0" smtClean="0"/>
              <a:t> FSE, </a:t>
            </a:r>
            <a:r>
              <a:rPr lang="en-US" dirty="0" err="1" smtClean="0"/>
              <a:t>il</a:t>
            </a:r>
            <a:r>
              <a:rPr lang="en-US" dirty="0" smtClean="0"/>
              <a:t> FEAD, </a:t>
            </a:r>
            <a:r>
              <a:rPr lang="en-US" dirty="0" err="1" smtClean="0"/>
              <a:t>l’EaSI</a:t>
            </a:r>
            <a:r>
              <a:rPr lang="en-US" dirty="0" smtClean="0"/>
              <a:t> e </a:t>
            </a:r>
            <a:r>
              <a:rPr lang="en-US" dirty="0" err="1" smtClean="0"/>
              <a:t>il</a:t>
            </a:r>
            <a:r>
              <a:rPr lang="en-US" dirty="0" smtClean="0"/>
              <a:t> </a:t>
            </a:r>
            <a:r>
              <a:rPr lang="en-US" dirty="0" err="1" smtClean="0"/>
              <a:t>programma</a:t>
            </a:r>
            <a:r>
              <a:rPr lang="en-US" dirty="0" smtClean="0"/>
              <a:t> </a:t>
            </a:r>
            <a:r>
              <a:rPr lang="en-US" dirty="0" err="1" smtClean="0"/>
              <a:t>dell’UE</a:t>
            </a:r>
            <a:r>
              <a:rPr lang="en-US" dirty="0" smtClean="0"/>
              <a:t> per la salute e </a:t>
            </a:r>
            <a:r>
              <a:rPr lang="en-US" dirty="0" err="1" smtClean="0"/>
              <a:t>avrà</a:t>
            </a:r>
            <a:r>
              <a:rPr lang="en-US" dirty="0" smtClean="0"/>
              <a:t> </a:t>
            </a:r>
            <a:r>
              <a:rPr lang="en-US" dirty="0" err="1" smtClean="0"/>
              <a:t>una</a:t>
            </a:r>
            <a:r>
              <a:rPr lang="en-US" dirty="0" smtClean="0"/>
              <a:t> </a:t>
            </a:r>
            <a:r>
              <a:rPr lang="en-US" dirty="0" err="1" smtClean="0"/>
              <a:t>molteplicità</a:t>
            </a:r>
            <a:r>
              <a:rPr lang="en-US" dirty="0" smtClean="0"/>
              <a:t> di </a:t>
            </a:r>
            <a:r>
              <a:rPr lang="en-US" dirty="0" err="1" smtClean="0"/>
              <a:t>basi</a:t>
            </a:r>
            <a:r>
              <a:rPr lang="en-US" dirty="0" smtClean="0"/>
              <a:t> </a:t>
            </a:r>
            <a:r>
              <a:rPr lang="en-US" dirty="0" err="1" smtClean="0"/>
              <a:t>giuridiche</a:t>
            </a:r>
            <a:r>
              <a:rPr lang="en-US" dirty="0" smtClean="0"/>
              <a:t>.</a:t>
            </a:r>
          </a:p>
          <a:p>
            <a:endParaRPr lang="en-US" dirty="0" smtClean="0"/>
          </a:p>
          <a:p>
            <a:r>
              <a:rPr lang="en-US" dirty="0" smtClean="0"/>
              <a:t>Il FSE + </a:t>
            </a:r>
            <a:r>
              <a:rPr lang="en-US" dirty="0" err="1" smtClean="0"/>
              <a:t>includerà</a:t>
            </a:r>
            <a:r>
              <a:rPr lang="en-US" dirty="0" smtClean="0"/>
              <a:t> </a:t>
            </a:r>
            <a:r>
              <a:rPr lang="en-US" dirty="0" err="1" smtClean="0"/>
              <a:t>elementi</a:t>
            </a:r>
            <a:r>
              <a:rPr lang="en-US" dirty="0" smtClean="0"/>
              <a:t> </a:t>
            </a:r>
            <a:r>
              <a:rPr lang="en-US" dirty="0" err="1" smtClean="0"/>
              <a:t>diversi</a:t>
            </a:r>
            <a:r>
              <a:rPr lang="en-US" dirty="0" smtClean="0"/>
              <a:t>, </a:t>
            </a:r>
            <a:r>
              <a:rPr lang="en-US" dirty="0" err="1" smtClean="0"/>
              <a:t>garantendo</a:t>
            </a:r>
            <a:r>
              <a:rPr lang="en-US" dirty="0" smtClean="0"/>
              <a:t> la </a:t>
            </a:r>
            <a:r>
              <a:rPr lang="en-US" dirty="0" err="1" smtClean="0"/>
              <a:t>continuità</a:t>
            </a:r>
            <a:r>
              <a:rPr lang="en-US" dirty="0" smtClean="0"/>
              <a:t> </a:t>
            </a:r>
            <a:r>
              <a:rPr lang="en-US" dirty="0" err="1" smtClean="0"/>
              <a:t>delle</a:t>
            </a:r>
            <a:r>
              <a:rPr lang="en-US" dirty="0" smtClean="0"/>
              <a:t> </a:t>
            </a:r>
            <a:r>
              <a:rPr lang="en-US" dirty="0" err="1" smtClean="0"/>
              <a:t>priorità</a:t>
            </a:r>
            <a:r>
              <a:rPr lang="en-US" dirty="0" smtClean="0"/>
              <a:t> </a:t>
            </a:r>
            <a:r>
              <a:rPr lang="en-US" dirty="0" err="1" smtClean="0"/>
              <a:t>politiche</a:t>
            </a:r>
            <a:r>
              <a:rPr lang="en-US" dirty="0" smtClean="0"/>
              <a:t> </a:t>
            </a:r>
            <a:r>
              <a:rPr lang="en-US" dirty="0" err="1" smtClean="0"/>
              <a:t>dei</a:t>
            </a:r>
            <a:r>
              <a:rPr lang="en-US" dirty="0" smtClean="0"/>
              <a:t> </a:t>
            </a:r>
            <a:r>
              <a:rPr lang="en-US" dirty="0" err="1" smtClean="0"/>
              <a:t>precedenti</a:t>
            </a:r>
            <a:r>
              <a:rPr lang="en-US" dirty="0" smtClean="0"/>
              <a:t> </a:t>
            </a:r>
            <a:r>
              <a:rPr lang="en-US" dirty="0" err="1" smtClean="0"/>
              <a:t>programmi</a:t>
            </a:r>
            <a:r>
              <a:rPr lang="en-US" dirty="0" smtClean="0"/>
              <a:t>.</a:t>
            </a:r>
          </a:p>
          <a:p>
            <a:endParaRPr lang="en-US" dirty="0" smtClean="0"/>
          </a:p>
          <a:p>
            <a:endParaRPr lang="en-US" dirty="0" smtClean="0"/>
          </a:p>
          <a:p>
            <a:r>
              <a:rPr lang="en-US" dirty="0" err="1" smtClean="0"/>
              <a:t>Oltre</a:t>
            </a:r>
            <a:r>
              <a:rPr lang="en-US" dirty="0" smtClean="0"/>
              <a:t> a </a:t>
            </a:r>
            <a:r>
              <a:rPr lang="en-US" dirty="0" err="1" smtClean="0"/>
              <a:t>disposizioni</a:t>
            </a:r>
            <a:r>
              <a:rPr lang="en-US" dirty="0" smtClean="0"/>
              <a:t> </a:t>
            </a:r>
            <a:r>
              <a:rPr lang="en-US" dirty="0" err="1" smtClean="0"/>
              <a:t>generali</a:t>
            </a:r>
            <a:r>
              <a:rPr lang="en-US" dirty="0" smtClean="0"/>
              <a:t> </a:t>
            </a:r>
            <a:r>
              <a:rPr lang="en-US" dirty="0" err="1" smtClean="0"/>
              <a:t>applicabili</a:t>
            </a:r>
            <a:r>
              <a:rPr lang="en-US" dirty="0" smtClean="0"/>
              <a:t> a </a:t>
            </a:r>
            <a:r>
              <a:rPr lang="en-US" dirty="0" err="1" smtClean="0"/>
              <a:t>tutte</a:t>
            </a:r>
            <a:r>
              <a:rPr lang="en-US" dirty="0" smtClean="0"/>
              <a:t> le </a:t>
            </a:r>
            <a:r>
              <a:rPr lang="en-US" dirty="0" err="1" smtClean="0"/>
              <a:t>componenti</a:t>
            </a:r>
            <a:r>
              <a:rPr lang="en-US" dirty="0" smtClean="0"/>
              <a:t> del FSE +, </a:t>
            </a:r>
            <a:r>
              <a:rPr lang="en-US" dirty="0" err="1" smtClean="0"/>
              <a:t>il</a:t>
            </a:r>
            <a:r>
              <a:rPr lang="en-US" dirty="0" smtClean="0"/>
              <a:t> </a:t>
            </a:r>
            <a:r>
              <a:rPr lang="en-US" dirty="0" err="1" smtClean="0"/>
              <a:t>regolamento</a:t>
            </a:r>
            <a:r>
              <a:rPr lang="en-US" dirty="0" smtClean="0"/>
              <a:t> </a:t>
            </a:r>
            <a:r>
              <a:rPr lang="en-US" dirty="0" err="1" smtClean="0"/>
              <a:t>stabilirà</a:t>
            </a:r>
            <a:r>
              <a:rPr lang="en-US" dirty="0" smtClean="0"/>
              <a:t>:</a:t>
            </a:r>
          </a:p>
          <a:p>
            <a:endParaRPr lang="en-US" dirty="0" smtClean="0"/>
          </a:p>
          <a:p>
            <a:pPr marL="168057" indent="-168057">
              <a:buFont typeface="Courier New" panose="02070309020205020404" pitchFamily="49" charset="0"/>
              <a:buChar char="o"/>
            </a:pPr>
            <a:r>
              <a:rPr lang="en-US" b="1" dirty="0" err="1" smtClean="0"/>
              <a:t>Norme</a:t>
            </a:r>
            <a:r>
              <a:rPr lang="en-US" b="1" dirty="0" smtClean="0"/>
              <a:t> </a:t>
            </a:r>
            <a:r>
              <a:rPr lang="en-US" b="1" dirty="0" err="1" smtClean="0"/>
              <a:t>comuni</a:t>
            </a:r>
            <a:r>
              <a:rPr lang="en-US" b="1" dirty="0" smtClean="0"/>
              <a:t> per </a:t>
            </a:r>
            <a:r>
              <a:rPr lang="en-US" b="1" dirty="0" err="1" smtClean="0"/>
              <a:t>il</a:t>
            </a:r>
            <a:r>
              <a:rPr lang="en-US" b="1" dirty="0" smtClean="0"/>
              <a:t> FSE + </a:t>
            </a:r>
            <a:r>
              <a:rPr lang="en-US" b="1" dirty="0" err="1" smtClean="0"/>
              <a:t>nell’ambito</a:t>
            </a:r>
            <a:r>
              <a:rPr lang="en-US" b="1" dirty="0" smtClean="0"/>
              <a:t> </a:t>
            </a:r>
            <a:r>
              <a:rPr lang="en-US" b="1" dirty="0" err="1" smtClean="0"/>
              <a:t>della</a:t>
            </a:r>
            <a:r>
              <a:rPr lang="en-US" b="1" dirty="0" smtClean="0"/>
              <a:t> </a:t>
            </a:r>
            <a:r>
              <a:rPr lang="en-US" b="1" dirty="0" err="1" smtClean="0"/>
              <a:t>componente</a:t>
            </a:r>
            <a:r>
              <a:rPr lang="en-US" b="1" dirty="0" smtClean="0"/>
              <a:t> </a:t>
            </a:r>
            <a:r>
              <a:rPr lang="en-US" b="1" dirty="0" err="1" smtClean="0"/>
              <a:t>gestione</a:t>
            </a:r>
            <a:r>
              <a:rPr lang="en-US" b="1" dirty="0" smtClean="0"/>
              <a:t> </a:t>
            </a:r>
            <a:r>
              <a:rPr lang="en-US" b="1" dirty="0" err="1" smtClean="0"/>
              <a:t>concorrente</a:t>
            </a:r>
            <a:r>
              <a:rPr lang="en-US" dirty="0" smtClean="0"/>
              <a:t>. </a:t>
            </a:r>
          </a:p>
          <a:p>
            <a:pPr marL="616209" lvl="1" indent="-168057">
              <a:buFont typeface="Arial" panose="020B0604020202020204" pitchFamily="34" charset="0"/>
              <a:buChar char="•"/>
            </a:pPr>
            <a:r>
              <a:rPr lang="en-US" baseline="0" dirty="0" smtClean="0"/>
              <a:t>È </a:t>
            </a:r>
            <a:r>
              <a:rPr lang="en-US" baseline="0" dirty="0" err="1" smtClean="0"/>
              <a:t>tuttavia</a:t>
            </a:r>
            <a:r>
              <a:rPr lang="en-US" baseline="0" dirty="0" smtClean="0"/>
              <a:t> </a:t>
            </a:r>
            <a:r>
              <a:rPr lang="en-US" baseline="0" dirty="0" err="1" smtClean="0"/>
              <a:t>importante</a:t>
            </a:r>
            <a:r>
              <a:rPr lang="en-US" baseline="0" dirty="0" smtClean="0"/>
              <a:t> </a:t>
            </a:r>
            <a:r>
              <a:rPr lang="en-US" baseline="0" dirty="0" err="1" smtClean="0"/>
              <a:t>notare</a:t>
            </a:r>
            <a:r>
              <a:rPr lang="en-US" baseline="0" dirty="0" smtClean="0"/>
              <a:t> </a:t>
            </a:r>
            <a:r>
              <a:rPr lang="en-US" baseline="0" dirty="0" err="1" smtClean="0"/>
              <a:t>che</a:t>
            </a:r>
            <a:r>
              <a:rPr lang="en-US" baseline="0" dirty="0" smtClean="0"/>
              <a:t> </a:t>
            </a:r>
            <a:r>
              <a:rPr lang="en-US" baseline="0" dirty="0" err="1" smtClean="0"/>
              <a:t>il</a:t>
            </a:r>
            <a:r>
              <a:rPr lang="en-US" baseline="0" dirty="0" smtClean="0"/>
              <a:t> </a:t>
            </a:r>
            <a:r>
              <a:rPr lang="en-US" baseline="0" dirty="0" err="1" smtClean="0"/>
              <a:t>regolamento</a:t>
            </a:r>
            <a:r>
              <a:rPr lang="en-US" baseline="0" dirty="0" smtClean="0"/>
              <a:t> </a:t>
            </a:r>
            <a:r>
              <a:rPr lang="en-US" baseline="0" dirty="0" err="1" smtClean="0"/>
              <a:t>recante</a:t>
            </a:r>
            <a:r>
              <a:rPr lang="en-US" baseline="0" dirty="0" smtClean="0"/>
              <a:t> </a:t>
            </a:r>
            <a:r>
              <a:rPr lang="en-US" baseline="0" dirty="0" err="1" smtClean="0"/>
              <a:t>disposizioni</a:t>
            </a:r>
            <a:r>
              <a:rPr lang="en-US" baseline="0" dirty="0" smtClean="0"/>
              <a:t> </a:t>
            </a:r>
            <a:r>
              <a:rPr lang="en-US" baseline="0" dirty="0" err="1" smtClean="0"/>
              <a:t>comuni</a:t>
            </a:r>
            <a:r>
              <a:rPr lang="en-US" baseline="0" dirty="0" smtClean="0"/>
              <a:t> </a:t>
            </a:r>
            <a:r>
              <a:rPr lang="en-US" baseline="0" dirty="0" err="1" smtClean="0"/>
              <a:t>definirà</a:t>
            </a:r>
            <a:r>
              <a:rPr lang="en-US" baseline="0" dirty="0" smtClean="0"/>
              <a:t> </a:t>
            </a:r>
            <a:r>
              <a:rPr lang="en-US" baseline="0" dirty="0" err="1" smtClean="0"/>
              <a:t>il</a:t>
            </a:r>
            <a:r>
              <a:rPr lang="en-US" baseline="0" dirty="0" smtClean="0"/>
              <a:t> </a:t>
            </a:r>
            <a:r>
              <a:rPr lang="en-US" baseline="0" dirty="0" err="1" smtClean="0"/>
              <a:t>quadro</a:t>
            </a:r>
            <a:r>
              <a:rPr lang="en-US" baseline="0" dirty="0" smtClean="0"/>
              <a:t> </a:t>
            </a:r>
            <a:r>
              <a:rPr lang="en-US" baseline="0" dirty="0" err="1" smtClean="0"/>
              <a:t>d’azione</a:t>
            </a:r>
            <a:r>
              <a:rPr lang="en-US" baseline="0" dirty="0" smtClean="0"/>
              <a:t> per la </a:t>
            </a:r>
            <a:r>
              <a:rPr lang="en-US" baseline="0" dirty="0" err="1" smtClean="0"/>
              <a:t>maggior</a:t>
            </a:r>
            <a:r>
              <a:rPr lang="en-US" baseline="0" dirty="0" smtClean="0"/>
              <a:t> parte </a:t>
            </a:r>
            <a:r>
              <a:rPr lang="en-US" baseline="0" dirty="0" err="1" smtClean="0"/>
              <a:t>dei</a:t>
            </a:r>
            <a:r>
              <a:rPr lang="en-US" baseline="0" dirty="0" smtClean="0"/>
              <a:t> </a:t>
            </a:r>
            <a:r>
              <a:rPr lang="en-US" baseline="0" dirty="0" err="1" smtClean="0"/>
              <a:t>Fondi</a:t>
            </a:r>
            <a:r>
              <a:rPr lang="en-US" baseline="0" dirty="0" smtClean="0"/>
              <a:t> di </a:t>
            </a:r>
            <a:r>
              <a:rPr lang="en-US" baseline="0" dirty="0" err="1" smtClean="0"/>
              <a:t>gestione</a:t>
            </a:r>
            <a:r>
              <a:rPr lang="en-US" baseline="0" dirty="0" smtClean="0"/>
              <a:t> </a:t>
            </a:r>
            <a:r>
              <a:rPr lang="en-US" baseline="0" dirty="0" err="1" smtClean="0"/>
              <a:t>concorrente</a:t>
            </a:r>
            <a:r>
              <a:rPr lang="en-US" baseline="0" dirty="0" smtClean="0"/>
              <a:t>, </a:t>
            </a:r>
            <a:r>
              <a:rPr lang="en-US" baseline="0" dirty="0" err="1" smtClean="0"/>
              <a:t>incluso</a:t>
            </a:r>
            <a:r>
              <a:rPr lang="en-US" baseline="0" dirty="0" smtClean="0"/>
              <a:t> </a:t>
            </a:r>
            <a:r>
              <a:rPr lang="en-US" baseline="0" dirty="0" err="1" smtClean="0"/>
              <a:t>il</a:t>
            </a:r>
            <a:r>
              <a:rPr lang="en-US" baseline="0" dirty="0" smtClean="0"/>
              <a:t> FSE + </a:t>
            </a:r>
            <a:r>
              <a:rPr lang="en-US" baseline="0" dirty="0" err="1" smtClean="0"/>
              <a:t>nell’ambito</a:t>
            </a:r>
            <a:r>
              <a:rPr lang="en-US" baseline="0" dirty="0" smtClean="0"/>
              <a:t> </a:t>
            </a:r>
            <a:r>
              <a:rPr lang="en-US" baseline="0" dirty="0" err="1" smtClean="0"/>
              <a:t>della</a:t>
            </a:r>
            <a:r>
              <a:rPr lang="en-US" baseline="0" dirty="0" smtClean="0"/>
              <a:t> </a:t>
            </a:r>
            <a:r>
              <a:rPr lang="en-US" baseline="0" dirty="0" err="1" smtClean="0"/>
              <a:t>gestione</a:t>
            </a:r>
            <a:r>
              <a:rPr lang="en-US" baseline="0" dirty="0" smtClean="0"/>
              <a:t> </a:t>
            </a:r>
            <a:r>
              <a:rPr lang="en-US" baseline="0" dirty="0" err="1" smtClean="0"/>
              <a:t>concorrente.In</a:t>
            </a:r>
            <a:r>
              <a:rPr lang="en-US" baseline="0" dirty="0" smtClean="0"/>
              <a:t> </a:t>
            </a:r>
            <a:r>
              <a:rPr lang="en-US" baseline="0" dirty="0" err="1" smtClean="0"/>
              <a:t>particolare</a:t>
            </a:r>
            <a:r>
              <a:rPr lang="en-US" baseline="0" dirty="0" smtClean="0"/>
              <a:t>, </a:t>
            </a:r>
            <a:r>
              <a:rPr lang="en-US" baseline="0" dirty="0" err="1" smtClean="0"/>
              <a:t>il</a:t>
            </a:r>
            <a:r>
              <a:rPr lang="en-US" baseline="0" dirty="0" smtClean="0"/>
              <a:t> CPR </a:t>
            </a:r>
            <a:r>
              <a:rPr lang="en-US" baseline="0" dirty="0" err="1" smtClean="0"/>
              <a:t>stabilisce</a:t>
            </a:r>
            <a:r>
              <a:rPr lang="en-US" baseline="0" dirty="0" smtClean="0"/>
              <a:t> </a:t>
            </a:r>
            <a:r>
              <a:rPr lang="en-US" baseline="0" dirty="0" err="1" smtClean="0"/>
              <a:t>norme</a:t>
            </a:r>
            <a:r>
              <a:rPr lang="en-US" baseline="0" dirty="0" smtClean="0"/>
              <a:t> </a:t>
            </a:r>
            <a:r>
              <a:rPr lang="en-US" baseline="0" dirty="0" err="1" smtClean="0"/>
              <a:t>comuni</a:t>
            </a:r>
            <a:r>
              <a:rPr lang="en-US" baseline="0" dirty="0" smtClean="0"/>
              <a:t> </a:t>
            </a:r>
            <a:r>
              <a:rPr lang="en-US" baseline="0" dirty="0" err="1" smtClean="0"/>
              <a:t>riguardanti</a:t>
            </a:r>
            <a:r>
              <a:rPr lang="en-US" baseline="0" dirty="0" smtClean="0"/>
              <a:t> </a:t>
            </a:r>
            <a:r>
              <a:rPr lang="en-US" baseline="0" dirty="0" err="1" smtClean="0"/>
              <a:t>gli</a:t>
            </a:r>
            <a:r>
              <a:rPr lang="en-US" baseline="0" dirty="0" smtClean="0"/>
              <a:t> </a:t>
            </a:r>
            <a:r>
              <a:rPr lang="en-US" baseline="0" dirty="0" err="1" smtClean="0"/>
              <a:t>obiettivi</a:t>
            </a:r>
            <a:r>
              <a:rPr lang="en-US" baseline="0" dirty="0" smtClean="0"/>
              <a:t> </a:t>
            </a:r>
            <a:r>
              <a:rPr lang="en-US" baseline="0" dirty="0" err="1" smtClean="0"/>
              <a:t>delle</a:t>
            </a:r>
            <a:r>
              <a:rPr lang="en-US" baseline="0" dirty="0" smtClean="0"/>
              <a:t> </a:t>
            </a:r>
            <a:r>
              <a:rPr lang="en-US" baseline="0" dirty="0" err="1" smtClean="0"/>
              <a:t>politiche</a:t>
            </a:r>
            <a:r>
              <a:rPr lang="en-US" baseline="0" dirty="0" smtClean="0"/>
              <a:t> da </a:t>
            </a:r>
            <a:r>
              <a:rPr lang="en-US" baseline="0" dirty="0" err="1" smtClean="0"/>
              <a:t>sostenere</a:t>
            </a:r>
            <a:r>
              <a:rPr lang="en-US" baseline="0" dirty="0" smtClean="0"/>
              <a:t> </a:t>
            </a:r>
            <a:r>
              <a:rPr lang="en-US" baseline="0" dirty="0" err="1" smtClean="0"/>
              <a:t>mediante</a:t>
            </a:r>
            <a:r>
              <a:rPr lang="en-US" baseline="0" dirty="0" smtClean="0"/>
              <a:t> i </a:t>
            </a:r>
            <a:r>
              <a:rPr lang="en-US" baseline="0" dirty="0" err="1" smtClean="0"/>
              <a:t>Fondi</a:t>
            </a:r>
            <a:r>
              <a:rPr lang="en-US" baseline="0" dirty="0" smtClean="0"/>
              <a:t>, la </a:t>
            </a:r>
            <a:r>
              <a:rPr lang="en-US" baseline="0" dirty="0" err="1" smtClean="0"/>
              <a:t>programmazione</a:t>
            </a:r>
            <a:r>
              <a:rPr lang="en-US" baseline="0" dirty="0" smtClean="0"/>
              <a:t>, </a:t>
            </a:r>
            <a:r>
              <a:rPr lang="en-US" baseline="0" dirty="0" err="1" smtClean="0"/>
              <a:t>il</a:t>
            </a:r>
            <a:r>
              <a:rPr lang="en-US" baseline="0" dirty="0" smtClean="0"/>
              <a:t> </a:t>
            </a:r>
            <a:r>
              <a:rPr lang="en-US" baseline="0" dirty="0" err="1" smtClean="0"/>
              <a:t>monitoraggio</a:t>
            </a:r>
            <a:r>
              <a:rPr lang="en-US" baseline="0" dirty="0" smtClean="0"/>
              <a:t> e la </a:t>
            </a:r>
            <a:r>
              <a:rPr lang="en-US" baseline="0" dirty="0" err="1" smtClean="0"/>
              <a:t>valutazione</a:t>
            </a:r>
            <a:r>
              <a:rPr lang="en-US" baseline="0" dirty="0" smtClean="0"/>
              <a:t>, la </a:t>
            </a:r>
            <a:r>
              <a:rPr lang="en-US" baseline="0" dirty="0" err="1" smtClean="0"/>
              <a:t>gestione</a:t>
            </a:r>
            <a:r>
              <a:rPr lang="en-US" baseline="0" dirty="0" smtClean="0"/>
              <a:t> e </a:t>
            </a:r>
            <a:r>
              <a:rPr lang="en-US" baseline="0" dirty="0" err="1" smtClean="0"/>
              <a:t>il</a:t>
            </a:r>
            <a:r>
              <a:rPr lang="en-US" baseline="0" dirty="0" smtClean="0"/>
              <a:t> </a:t>
            </a:r>
            <a:r>
              <a:rPr lang="en-US" baseline="0" dirty="0" err="1" smtClean="0"/>
              <a:t>controllo</a:t>
            </a:r>
            <a:r>
              <a:rPr lang="en-US" baseline="0" dirty="0" smtClean="0"/>
              <a:t>, </a:t>
            </a:r>
            <a:r>
              <a:rPr lang="en-US" baseline="0" dirty="0" err="1" smtClean="0"/>
              <a:t>l’informazione</a:t>
            </a:r>
            <a:r>
              <a:rPr lang="en-US" baseline="0" dirty="0" smtClean="0"/>
              <a:t> e la </a:t>
            </a:r>
            <a:r>
              <a:rPr lang="en-US" baseline="0" dirty="0" err="1" smtClean="0"/>
              <a:t>comunicazione</a:t>
            </a:r>
            <a:r>
              <a:rPr lang="en-US" baseline="0" dirty="0" smtClean="0"/>
              <a:t> e le </a:t>
            </a:r>
            <a:r>
              <a:rPr lang="en-US" baseline="0" dirty="0" err="1" smtClean="0"/>
              <a:t>questioni</a:t>
            </a:r>
            <a:r>
              <a:rPr lang="en-US" baseline="0" dirty="0" smtClean="0"/>
              <a:t> </a:t>
            </a:r>
            <a:r>
              <a:rPr lang="en-US" baseline="0" dirty="0" err="1" smtClean="0"/>
              <a:t>finanziarie.Il</a:t>
            </a:r>
            <a:r>
              <a:rPr lang="en-US" baseline="0" dirty="0" smtClean="0"/>
              <a:t> </a:t>
            </a:r>
            <a:r>
              <a:rPr lang="en-US" baseline="0" dirty="0" err="1" smtClean="0"/>
              <a:t>regolamento</a:t>
            </a:r>
            <a:r>
              <a:rPr lang="en-US" baseline="0" dirty="0" smtClean="0"/>
              <a:t> FSE + </a:t>
            </a:r>
            <a:r>
              <a:rPr lang="en-US" baseline="0" dirty="0" err="1" smtClean="0"/>
              <a:t>stabilisce</a:t>
            </a:r>
            <a:r>
              <a:rPr lang="en-US" baseline="0" dirty="0" smtClean="0"/>
              <a:t> </a:t>
            </a:r>
            <a:r>
              <a:rPr lang="en-US" baseline="0" dirty="0" err="1" smtClean="0"/>
              <a:t>pertanto</a:t>
            </a:r>
            <a:r>
              <a:rPr lang="en-US" baseline="0" dirty="0" smtClean="0"/>
              <a:t> </a:t>
            </a:r>
            <a:r>
              <a:rPr lang="en-US" baseline="0" dirty="0" err="1" smtClean="0"/>
              <a:t>norme</a:t>
            </a:r>
            <a:r>
              <a:rPr lang="en-US" baseline="0" dirty="0" smtClean="0"/>
              <a:t> </a:t>
            </a:r>
            <a:r>
              <a:rPr lang="en-US" baseline="0" dirty="0" err="1" smtClean="0"/>
              <a:t>complementari</a:t>
            </a:r>
            <a:r>
              <a:rPr lang="en-US" baseline="0" dirty="0" smtClean="0"/>
              <a:t> </a:t>
            </a:r>
            <a:r>
              <a:rPr lang="en-US" baseline="0" dirty="0" err="1" smtClean="0"/>
              <a:t>all’RDC</a:t>
            </a:r>
            <a:r>
              <a:rPr lang="en-US" baseline="0" dirty="0" smtClean="0"/>
              <a:t> </a:t>
            </a:r>
            <a:r>
              <a:rPr lang="en-US" baseline="0" dirty="0" err="1" smtClean="0"/>
              <a:t>che</a:t>
            </a:r>
            <a:r>
              <a:rPr lang="en-US" baseline="0" dirty="0" smtClean="0"/>
              <a:t> </a:t>
            </a:r>
            <a:r>
              <a:rPr lang="en-US" baseline="0" dirty="0" err="1" smtClean="0"/>
              <a:t>sono</a:t>
            </a:r>
            <a:r>
              <a:rPr lang="en-US" baseline="0" dirty="0" smtClean="0"/>
              <a:t> </a:t>
            </a:r>
            <a:r>
              <a:rPr lang="en-US" baseline="0" dirty="0" err="1" smtClean="0"/>
              <a:t>adattate</a:t>
            </a:r>
            <a:r>
              <a:rPr lang="en-US" baseline="0" dirty="0" smtClean="0"/>
              <a:t> </a:t>
            </a:r>
            <a:r>
              <a:rPr lang="en-US" baseline="0" dirty="0" err="1" smtClean="0"/>
              <a:t>alla</a:t>
            </a:r>
            <a:r>
              <a:rPr lang="en-US" baseline="0" dirty="0" smtClean="0"/>
              <a:t> </a:t>
            </a:r>
            <a:r>
              <a:rPr lang="en-US" baseline="0" dirty="0" err="1" smtClean="0"/>
              <a:t>natura</a:t>
            </a:r>
            <a:r>
              <a:rPr lang="en-US" baseline="0" dirty="0" smtClean="0"/>
              <a:t> </a:t>
            </a:r>
            <a:r>
              <a:rPr lang="en-US" baseline="0" dirty="0" err="1" smtClean="0"/>
              <a:t>specifica</a:t>
            </a:r>
            <a:r>
              <a:rPr lang="en-US" baseline="0" dirty="0" smtClean="0"/>
              <a:t> </a:t>
            </a:r>
            <a:r>
              <a:rPr lang="en-US" baseline="0" dirty="0" err="1" smtClean="0"/>
              <a:t>delle</a:t>
            </a:r>
            <a:r>
              <a:rPr lang="en-US" baseline="0" dirty="0" smtClean="0"/>
              <a:t> </a:t>
            </a:r>
            <a:r>
              <a:rPr lang="en-US" baseline="0" dirty="0" err="1" smtClean="0"/>
              <a:t>operazioni</a:t>
            </a:r>
            <a:r>
              <a:rPr lang="en-US" baseline="0" dirty="0" smtClean="0"/>
              <a:t> </a:t>
            </a:r>
            <a:r>
              <a:rPr lang="en-US" baseline="0" dirty="0" err="1" smtClean="0"/>
              <a:t>che</a:t>
            </a:r>
            <a:r>
              <a:rPr lang="en-US" baseline="0" dirty="0" smtClean="0"/>
              <a:t> </a:t>
            </a:r>
            <a:r>
              <a:rPr lang="en-US" baseline="0" dirty="0" err="1" smtClean="0"/>
              <a:t>finanzia</a:t>
            </a:r>
            <a:r>
              <a:rPr lang="en-US" baseline="0" dirty="0" smtClean="0"/>
              <a:t>.</a:t>
            </a:r>
          </a:p>
          <a:p>
            <a:pPr marL="616209" lvl="1" indent="-168057">
              <a:buFont typeface="Arial" panose="020B0604020202020204" pitchFamily="34" charset="0"/>
              <a:buChar char="•"/>
            </a:pPr>
            <a:endParaRPr lang="en-US" baseline="0" dirty="0" smtClean="0"/>
          </a:p>
          <a:p>
            <a:pPr marL="616209" lvl="1" indent="-168057">
              <a:buFont typeface="Arial" panose="020B0604020202020204" pitchFamily="34" charset="0"/>
              <a:buChar char="•"/>
            </a:pPr>
            <a:r>
              <a:rPr lang="en-US" baseline="0" dirty="0" smtClean="0"/>
              <a:t>È utile </a:t>
            </a:r>
            <a:r>
              <a:rPr lang="en-US" baseline="0" dirty="0" err="1" smtClean="0"/>
              <a:t>leggere</a:t>
            </a:r>
            <a:r>
              <a:rPr lang="en-US" baseline="0" dirty="0" smtClean="0"/>
              <a:t> </a:t>
            </a:r>
            <a:r>
              <a:rPr lang="en-US" baseline="0" dirty="0" err="1" smtClean="0"/>
              <a:t>congiuntamente</a:t>
            </a:r>
            <a:r>
              <a:rPr lang="en-US" baseline="0" dirty="0" smtClean="0"/>
              <a:t> </a:t>
            </a:r>
            <a:r>
              <a:rPr lang="en-US" baseline="0" dirty="0" err="1" smtClean="0"/>
              <a:t>sia</a:t>
            </a:r>
            <a:r>
              <a:rPr lang="en-US" baseline="0" dirty="0" smtClean="0"/>
              <a:t> </a:t>
            </a:r>
            <a:r>
              <a:rPr lang="en-US" baseline="0" dirty="0" err="1" smtClean="0"/>
              <a:t>il</a:t>
            </a:r>
            <a:r>
              <a:rPr lang="en-US" baseline="0" dirty="0" smtClean="0"/>
              <a:t> </a:t>
            </a:r>
            <a:r>
              <a:rPr lang="en-US" baseline="0" dirty="0" err="1" smtClean="0"/>
              <a:t>regolamento</a:t>
            </a:r>
            <a:r>
              <a:rPr lang="en-US" baseline="0" dirty="0" smtClean="0"/>
              <a:t> </a:t>
            </a:r>
            <a:r>
              <a:rPr lang="en-US" baseline="0" dirty="0" err="1" smtClean="0"/>
              <a:t>sulle</a:t>
            </a:r>
            <a:r>
              <a:rPr lang="en-US" baseline="0" dirty="0" smtClean="0"/>
              <a:t> </a:t>
            </a:r>
            <a:r>
              <a:rPr lang="en-US" baseline="0" dirty="0" err="1" smtClean="0"/>
              <a:t>disposizioni</a:t>
            </a:r>
            <a:r>
              <a:rPr lang="en-US" baseline="0" dirty="0" smtClean="0"/>
              <a:t> </a:t>
            </a:r>
            <a:r>
              <a:rPr lang="en-US" baseline="0" dirty="0" err="1" smtClean="0"/>
              <a:t>comuni</a:t>
            </a:r>
            <a:r>
              <a:rPr lang="en-US" baseline="0" dirty="0" smtClean="0"/>
              <a:t>, </a:t>
            </a:r>
            <a:r>
              <a:rPr lang="en-US" baseline="0" dirty="0" err="1" smtClean="0"/>
              <a:t>sia</a:t>
            </a:r>
            <a:r>
              <a:rPr lang="en-US" baseline="0" dirty="0" smtClean="0"/>
              <a:t> la </a:t>
            </a:r>
            <a:r>
              <a:rPr lang="en-US" baseline="0" dirty="0" err="1" smtClean="0"/>
              <a:t>sezione</a:t>
            </a:r>
            <a:r>
              <a:rPr lang="en-US" baseline="0" dirty="0" smtClean="0"/>
              <a:t> </a:t>
            </a:r>
            <a:r>
              <a:rPr lang="en-US" baseline="0" dirty="0" err="1" smtClean="0"/>
              <a:t>condivisa</a:t>
            </a:r>
            <a:r>
              <a:rPr lang="en-US" baseline="0" dirty="0" smtClean="0"/>
              <a:t> per la </a:t>
            </a:r>
            <a:r>
              <a:rPr lang="en-US" baseline="0" dirty="0" err="1" smtClean="0"/>
              <a:t>gestione</a:t>
            </a:r>
            <a:r>
              <a:rPr lang="en-US" baseline="0" dirty="0" smtClean="0"/>
              <a:t>, al fine di </a:t>
            </a:r>
            <a:r>
              <a:rPr lang="en-US" baseline="0" dirty="0" err="1" smtClean="0"/>
              <a:t>comprendere</a:t>
            </a:r>
            <a:r>
              <a:rPr lang="en-US" baseline="0" dirty="0" smtClean="0"/>
              <a:t> </a:t>
            </a:r>
            <a:r>
              <a:rPr lang="en-US" baseline="0" dirty="0" err="1" smtClean="0"/>
              <a:t>appieno</a:t>
            </a:r>
            <a:r>
              <a:rPr lang="en-US" baseline="0" dirty="0" smtClean="0"/>
              <a:t> </a:t>
            </a:r>
            <a:r>
              <a:rPr lang="en-US" baseline="0" dirty="0" err="1" smtClean="0"/>
              <a:t>il</a:t>
            </a:r>
            <a:r>
              <a:rPr lang="en-US" baseline="0" dirty="0" smtClean="0"/>
              <a:t> </a:t>
            </a:r>
            <a:r>
              <a:rPr lang="en-US" baseline="0" dirty="0" err="1" smtClean="0"/>
              <a:t>modo</a:t>
            </a:r>
            <a:r>
              <a:rPr lang="en-US" baseline="0" dirty="0" smtClean="0"/>
              <a:t> in cui </a:t>
            </a:r>
            <a:r>
              <a:rPr lang="en-US" baseline="0" dirty="0" err="1" smtClean="0"/>
              <a:t>l’attuazione</a:t>
            </a:r>
            <a:r>
              <a:rPr lang="en-US" baseline="0" dirty="0" smtClean="0"/>
              <a:t> e la </a:t>
            </a:r>
            <a:r>
              <a:rPr lang="en-US" baseline="0" dirty="0" err="1" smtClean="0"/>
              <a:t>programmazione</a:t>
            </a:r>
            <a:r>
              <a:rPr lang="en-US" baseline="0" dirty="0" smtClean="0"/>
              <a:t> </a:t>
            </a:r>
            <a:r>
              <a:rPr lang="en-US" baseline="0" dirty="0" err="1" smtClean="0"/>
              <a:t>avranno</a:t>
            </a:r>
            <a:r>
              <a:rPr lang="en-US" baseline="0" dirty="0" smtClean="0"/>
              <a:t> </a:t>
            </a:r>
            <a:r>
              <a:rPr lang="en-US" baseline="0" dirty="0" err="1" smtClean="0"/>
              <a:t>effetto</a:t>
            </a:r>
            <a:r>
              <a:rPr lang="en-US" baseline="0" dirty="0" smtClean="0"/>
              <a:t>.</a:t>
            </a:r>
          </a:p>
          <a:p>
            <a:pPr marL="616209" lvl="1" indent="-168057">
              <a:buFont typeface="Arial" panose="020B0604020202020204" pitchFamily="34" charset="0"/>
              <a:buChar char="•"/>
            </a:pPr>
            <a:endParaRPr lang="en-US" baseline="0" dirty="0" smtClean="0"/>
          </a:p>
          <a:p>
            <a:pPr marL="616209" lvl="1" indent="-168057">
              <a:buFont typeface="Arial" panose="020B0604020202020204" pitchFamily="34" charset="0"/>
              <a:buChar char="•"/>
            </a:pPr>
            <a:r>
              <a:rPr lang="en-US" baseline="0" dirty="0" err="1" smtClean="0"/>
              <a:t>Rispetto</a:t>
            </a:r>
            <a:r>
              <a:rPr lang="en-US" baseline="0" dirty="0" smtClean="0"/>
              <a:t> </a:t>
            </a:r>
            <a:r>
              <a:rPr lang="en-US" baseline="0" dirty="0" err="1" smtClean="0"/>
              <a:t>all’attuale</a:t>
            </a:r>
            <a:r>
              <a:rPr lang="en-US" baseline="0" dirty="0" smtClean="0"/>
              <a:t> </a:t>
            </a:r>
            <a:r>
              <a:rPr lang="en-US" baseline="0" dirty="0" err="1" smtClean="0"/>
              <a:t>periodo</a:t>
            </a:r>
            <a:r>
              <a:rPr lang="en-US" baseline="0" dirty="0" smtClean="0"/>
              <a:t> di </a:t>
            </a:r>
            <a:r>
              <a:rPr lang="en-US" baseline="0" dirty="0" err="1" smtClean="0"/>
              <a:t>programmazione</a:t>
            </a:r>
            <a:r>
              <a:rPr lang="en-US" baseline="0" dirty="0" smtClean="0"/>
              <a:t>, </a:t>
            </a:r>
            <a:r>
              <a:rPr lang="en-US" baseline="0" dirty="0" err="1" smtClean="0"/>
              <a:t>si</a:t>
            </a:r>
            <a:r>
              <a:rPr lang="en-US" baseline="0" dirty="0" smtClean="0"/>
              <a:t> </a:t>
            </a:r>
            <a:r>
              <a:rPr lang="en-US" baseline="0" dirty="0" err="1" smtClean="0"/>
              <a:t>sono</a:t>
            </a:r>
            <a:r>
              <a:rPr lang="en-US" baseline="0" dirty="0" smtClean="0"/>
              <a:t> </a:t>
            </a:r>
            <a:r>
              <a:rPr lang="en-US" baseline="0" dirty="0" err="1" smtClean="0"/>
              <a:t>registrati</a:t>
            </a:r>
            <a:r>
              <a:rPr lang="en-US" baseline="0" dirty="0" smtClean="0"/>
              <a:t> </a:t>
            </a:r>
            <a:r>
              <a:rPr lang="en-US" baseline="0" dirty="0" err="1" smtClean="0"/>
              <a:t>miglioramenti</a:t>
            </a:r>
            <a:r>
              <a:rPr lang="en-US" baseline="0" dirty="0" smtClean="0"/>
              <a:t> </a:t>
            </a:r>
            <a:r>
              <a:rPr lang="en-US" baseline="0" dirty="0" err="1" smtClean="0"/>
              <a:t>sostanziali</a:t>
            </a:r>
            <a:r>
              <a:rPr lang="en-US" baseline="0" dirty="0" smtClean="0"/>
              <a:t> e </a:t>
            </a:r>
            <a:r>
              <a:rPr lang="en-US" baseline="0" dirty="0" err="1" smtClean="0"/>
              <a:t>semplificazioni</a:t>
            </a:r>
            <a:r>
              <a:rPr lang="en-US" baseline="0" dirty="0" smtClean="0"/>
              <a:t> </a:t>
            </a:r>
            <a:r>
              <a:rPr lang="en-US" baseline="0" dirty="0" err="1" smtClean="0"/>
              <a:t>che</a:t>
            </a:r>
            <a:r>
              <a:rPr lang="en-US" baseline="0" dirty="0" smtClean="0"/>
              <a:t> </a:t>
            </a:r>
            <a:r>
              <a:rPr lang="en-US" baseline="0" dirty="0" err="1" smtClean="0"/>
              <a:t>dovrebbero</a:t>
            </a:r>
            <a:r>
              <a:rPr lang="en-US" baseline="0" dirty="0" smtClean="0"/>
              <a:t> </a:t>
            </a:r>
            <a:r>
              <a:rPr lang="en-US" baseline="0" dirty="0" err="1" smtClean="0"/>
              <a:t>garantire</a:t>
            </a:r>
            <a:r>
              <a:rPr lang="en-US" baseline="0" dirty="0" smtClean="0"/>
              <a:t> </a:t>
            </a:r>
            <a:r>
              <a:rPr lang="en-US" baseline="0" dirty="0" err="1" smtClean="0"/>
              <a:t>l’avvio</a:t>
            </a:r>
            <a:r>
              <a:rPr lang="en-US" baseline="0" dirty="0" smtClean="0"/>
              <a:t> </a:t>
            </a:r>
            <a:r>
              <a:rPr lang="en-US" baseline="0" dirty="0" err="1" smtClean="0"/>
              <a:t>immediato</a:t>
            </a:r>
            <a:r>
              <a:rPr lang="en-US" baseline="0" dirty="0" smtClean="0"/>
              <a:t> </a:t>
            </a:r>
            <a:r>
              <a:rPr lang="en-US" baseline="0" dirty="0" err="1" smtClean="0"/>
              <a:t>dell’attuazione</a:t>
            </a:r>
            <a:r>
              <a:rPr lang="en-US" baseline="0" dirty="0" smtClean="0"/>
              <a:t> del </a:t>
            </a:r>
            <a:r>
              <a:rPr lang="en-US" baseline="0" dirty="0" err="1" smtClean="0"/>
              <a:t>programma</a:t>
            </a:r>
            <a:r>
              <a:rPr lang="en-US" baseline="0" dirty="0" smtClean="0"/>
              <a:t> e la </a:t>
            </a:r>
            <a:r>
              <a:rPr lang="en-US" baseline="0" dirty="0" err="1" smtClean="0"/>
              <a:t>riduzione</a:t>
            </a:r>
            <a:r>
              <a:rPr lang="en-US" baseline="0" dirty="0" smtClean="0"/>
              <a:t> </a:t>
            </a:r>
            <a:r>
              <a:rPr lang="en-US" baseline="0" dirty="0" err="1" smtClean="0"/>
              <a:t>significativa</a:t>
            </a:r>
            <a:r>
              <a:rPr lang="en-US" baseline="0" dirty="0" smtClean="0"/>
              <a:t> </a:t>
            </a:r>
            <a:r>
              <a:rPr lang="en-US" baseline="0" dirty="0" err="1" smtClean="0"/>
              <a:t>degli</a:t>
            </a:r>
            <a:r>
              <a:rPr lang="en-US" baseline="0" dirty="0" smtClean="0"/>
              <a:t> </a:t>
            </a:r>
            <a:r>
              <a:rPr lang="en-US" baseline="0" dirty="0" err="1" smtClean="0"/>
              <a:t>oneri</a:t>
            </a:r>
            <a:r>
              <a:rPr lang="en-US" baseline="0" dirty="0" smtClean="0"/>
              <a:t> </a:t>
            </a:r>
            <a:r>
              <a:rPr lang="en-US" baseline="0" dirty="0" err="1" smtClean="0"/>
              <a:t>amministrativi</a:t>
            </a:r>
            <a:r>
              <a:rPr lang="en-US" baseline="0" dirty="0" smtClean="0"/>
              <a:t> a </a:t>
            </a:r>
            <a:r>
              <a:rPr lang="en-US" baseline="0" dirty="0" err="1" smtClean="0"/>
              <a:t>carico</a:t>
            </a:r>
            <a:r>
              <a:rPr lang="en-US" baseline="0" dirty="0" smtClean="0"/>
              <a:t> </a:t>
            </a:r>
            <a:r>
              <a:rPr lang="en-US" baseline="0" dirty="0" err="1" smtClean="0"/>
              <a:t>dei</a:t>
            </a:r>
            <a:r>
              <a:rPr lang="en-US" baseline="0" dirty="0" smtClean="0"/>
              <a:t> </a:t>
            </a:r>
            <a:r>
              <a:rPr lang="en-US" baseline="0" dirty="0" err="1" smtClean="0"/>
              <a:t>beneficiari</a:t>
            </a:r>
            <a:r>
              <a:rPr lang="en-US" baseline="0" dirty="0" smtClean="0"/>
              <a:t> e </a:t>
            </a:r>
            <a:r>
              <a:rPr lang="en-US" baseline="0" dirty="0" err="1" smtClean="0"/>
              <a:t>delle</a:t>
            </a:r>
            <a:r>
              <a:rPr lang="en-US" baseline="0" dirty="0" smtClean="0"/>
              <a:t> </a:t>
            </a:r>
            <a:r>
              <a:rPr lang="en-US" baseline="0" dirty="0" err="1" smtClean="0"/>
              <a:t>autorità</a:t>
            </a:r>
            <a:r>
              <a:rPr lang="en-US" baseline="0" dirty="0" smtClean="0"/>
              <a:t> </a:t>
            </a:r>
            <a:r>
              <a:rPr lang="en-US" baseline="0" dirty="0" err="1" smtClean="0"/>
              <a:t>responsabili</a:t>
            </a:r>
            <a:r>
              <a:rPr lang="en-US" baseline="0" dirty="0" smtClean="0"/>
              <a:t> </a:t>
            </a:r>
            <a:r>
              <a:rPr lang="en-US" baseline="0" dirty="0" err="1" smtClean="0"/>
              <a:t>dei</a:t>
            </a:r>
            <a:r>
              <a:rPr lang="en-US" baseline="0" dirty="0" smtClean="0"/>
              <a:t> </a:t>
            </a:r>
            <a:r>
              <a:rPr lang="en-US" baseline="0" dirty="0" err="1" smtClean="0"/>
              <a:t>programmi</a:t>
            </a:r>
            <a:r>
              <a:rPr lang="en-US" baseline="0" dirty="0" smtClean="0"/>
              <a:t>.</a:t>
            </a:r>
          </a:p>
          <a:p>
            <a:endParaRPr lang="en-US" dirty="0" smtClean="0"/>
          </a:p>
          <a:p>
            <a:r>
              <a:rPr lang="en-US" dirty="0" smtClean="0"/>
              <a:t>— </a:t>
            </a:r>
            <a:r>
              <a:rPr lang="en-US" b="1" dirty="0" err="1" smtClean="0"/>
              <a:t>regole</a:t>
            </a:r>
            <a:r>
              <a:rPr lang="en-US" b="1" dirty="0" smtClean="0"/>
              <a:t> per (</a:t>
            </a:r>
            <a:r>
              <a:rPr lang="en-US" b="1" dirty="0" err="1" smtClean="0"/>
              <a:t>nella</a:t>
            </a:r>
            <a:r>
              <a:rPr lang="en-US" b="1" dirty="0" smtClean="0"/>
              <a:t>) </a:t>
            </a:r>
            <a:r>
              <a:rPr lang="en-US" b="1" dirty="0" err="1" smtClean="0"/>
              <a:t>gestione</a:t>
            </a:r>
            <a:r>
              <a:rPr lang="en-US" b="1" dirty="0" smtClean="0"/>
              <a:t> </a:t>
            </a:r>
            <a:r>
              <a:rPr lang="en-US" b="1" dirty="0" err="1" smtClean="0"/>
              <a:t>diretta</a:t>
            </a:r>
            <a:r>
              <a:rPr lang="en-US" b="1" dirty="0" smtClean="0"/>
              <a:t> (ex </a:t>
            </a:r>
            <a:r>
              <a:rPr lang="en-US" b="1" dirty="0" err="1" smtClean="0"/>
              <a:t>EaSI</a:t>
            </a:r>
            <a:r>
              <a:rPr lang="en-US" dirty="0" smtClean="0"/>
              <a:t> e </a:t>
            </a:r>
            <a:r>
              <a:rPr lang="en-US" dirty="0" err="1" smtClean="0"/>
              <a:t>programma</a:t>
            </a:r>
            <a:r>
              <a:rPr lang="en-US" dirty="0" smtClean="0"/>
              <a:t> </a:t>
            </a:r>
            <a:r>
              <a:rPr lang="en-US" dirty="0" err="1" smtClean="0"/>
              <a:t>dell’UE</a:t>
            </a:r>
            <a:r>
              <a:rPr lang="en-US" dirty="0" smtClean="0"/>
              <a:t> per la salute e </a:t>
            </a:r>
            <a:r>
              <a:rPr lang="en-US" dirty="0" err="1" smtClean="0"/>
              <a:t>parti</a:t>
            </a:r>
            <a:r>
              <a:rPr lang="en-US" dirty="0" smtClean="0"/>
              <a:t> </a:t>
            </a:r>
            <a:r>
              <a:rPr lang="en-US" dirty="0" err="1" smtClean="0"/>
              <a:t>specifiche</a:t>
            </a:r>
            <a:r>
              <a:rPr lang="en-US" dirty="0" smtClean="0"/>
              <a:t> ex FSE, ad </a:t>
            </a:r>
            <a:r>
              <a:rPr lang="en-US" dirty="0" err="1" smtClean="0"/>
              <a:t>esempio</a:t>
            </a:r>
            <a:r>
              <a:rPr lang="en-US" dirty="0" smtClean="0"/>
              <a:t> </a:t>
            </a:r>
            <a:r>
              <a:rPr lang="en-US" dirty="0" err="1" smtClean="0"/>
              <a:t>azioni</a:t>
            </a:r>
            <a:r>
              <a:rPr lang="en-US" dirty="0" smtClean="0"/>
              <a:t> di </a:t>
            </a:r>
            <a:r>
              <a:rPr lang="en-US" dirty="0" err="1" smtClean="0"/>
              <a:t>transnazionalità</a:t>
            </a:r>
            <a:r>
              <a:rPr lang="en-US" dirty="0" smtClean="0"/>
              <a:t>). </a:t>
            </a:r>
          </a:p>
          <a:p>
            <a:endParaRPr lang="en-US" dirty="0" smtClean="0"/>
          </a:p>
          <a:p>
            <a:pPr marL="616209" lvl="1" indent="-168057">
              <a:buFont typeface="Arial" panose="020B0604020202020204" pitchFamily="34" charset="0"/>
              <a:buChar char="•"/>
            </a:pPr>
            <a:r>
              <a:rPr lang="en-US" dirty="0" err="1" smtClean="0"/>
              <a:t>Nell’ambito</a:t>
            </a:r>
            <a:r>
              <a:rPr lang="en-US" dirty="0" smtClean="0"/>
              <a:t> </a:t>
            </a:r>
            <a:r>
              <a:rPr lang="en-US" dirty="0" err="1" smtClean="0"/>
              <a:t>della</a:t>
            </a:r>
            <a:r>
              <a:rPr lang="en-US" dirty="0" smtClean="0"/>
              <a:t> </a:t>
            </a:r>
            <a:r>
              <a:rPr lang="en-US" dirty="0" err="1" smtClean="0"/>
              <a:t>sezione</a:t>
            </a:r>
            <a:r>
              <a:rPr lang="en-US" dirty="0" smtClean="0"/>
              <a:t> «</a:t>
            </a:r>
            <a:r>
              <a:rPr lang="en-US" dirty="0" err="1" smtClean="0"/>
              <a:t>gestione</a:t>
            </a:r>
            <a:r>
              <a:rPr lang="en-US" dirty="0" smtClean="0"/>
              <a:t> </a:t>
            </a:r>
            <a:r>
              <a:rPr lang="en-US" dirty="0" err="1" smtClean="0"/>
              <a:t>diretta</a:t>
            </a:r>
            <a:r>
              <a:rPr lang="en-US" dirty="0" smtClean="0"/>
              <a:t>», </a:t>
            </a:r>
            <a:r>
              <a:rPr lang="en-US" dirty="0" err="1" smtClean="0"/>
              <a:t>il</a:t>
            </a:r>
            <a:r>
              <a:rPr lang="en-US" dirty="0" smtClean="0"/>
              <a:t> FSE + </a:t>
            </a:r>
            <a:r>
              <a:rPr lang="en-US" dirty="0" err="1" smtClean="0"/>
              <a:t>includerà</a:t>
            </a:r>
            <a:r>
              <a:rPr lang="en-US" dirty="0" smtClean="0"/>
              <a:t> </a:t>
            </a:r>
            <a:r>
              <a:rPr lang="en-US" dirty="0" err="1" smtClean="0"/>
              <a:t>una</a:t>
            </a:r>
            <a:r>
              <a:rPr lang="en-US" dirty="0" smtClean="0"/>
              <a:t> </a:t>
            </a:r>
            <a:r>
              <a:rPr lang="en-US" dirty="0" err="1" smtClean="0"/>
              <a:t>serie</a:t>
            </a:r>
            <a:r>
              <a:rPr lang="en-US" dirty="0" smtClean="0"/>
              <a:t> di </a:t>
            </a:r>
            <a:r>
              <a:rPr lang="en-US" dirty="0" err="1" smtClean="0"/>
              <a:t>miglioramenti</a:t>
            </a:r>
            <a:r>
              <a:rPr lang="en-US" dirty="0" smtClean="0"/>
              <a:t>, </a:t>
            </a:r>
            <a:r>
              <a:rPr lang="en-US" dirty="0" err="1" smtClean="0"/>
              <a:t>tra</a:t>
            </a:r>
            <a:r>
              <a:rPr lang="en-US" dirty="0" smtClean="0"/>
              <a:t> cui </a:t>
            </a:r>
            <a:r>
              <a:rPr lang="en-US" dirty="0" err="1" smtClean="0"/>
              <a:t>una</a:t>
            </a:r>
            <a:r>
              <a:rPr lang="en-US" dirty="0" smtClean="0"/>
              <a:t> </a:t>
            </a:r>
            <a:r>
              <a:rPr lang="en-US" dirty="0" err="1" smtClean="0"/>
              <a:t>maggiore</a:t>
            </a:r>
            <a:r>
              <a:rPr lang="en-US" dirty="0" smtClean="0"/>
              <a:t> </a:t>
            </a:r>
            <a:r>
              <a:rPr lang="en-US" dirty="0" err="1" smtClean="0"/>
              <a:t>attenzione</a:t>
            </a:r>
            <a:r>
              <a:rPr lang="en-US" dirty="0" smtClean="0"/>
              <a:t> per i </a:t>
            </a:r>
            <a:r>
              <a:rPr lang="en-US" dirty="0" err="1" smtClean="0"/>
              <a:t>gruppi</a:t>
            </a:r>
            <a:r>
              <a:rPr lang="en-US" dirty="0" smtClean="0"/>
              <a:t> </a:t>
            </a:r>
            <a:r>
              <a:rPr lang="en-US" dirty="0" err="1" smtClean="0"/>
              <a:t>svantaggiati</a:t>
            </a:r>
            <a:r>
              <a:rPr lang="en-US" dirty="0" smtClean="0"/>
              <a:t> e la </a:t>
            </a:r>
            <a:r>
              <a:rPr lang="en-US" dirty="0" err="1" smtClean="0"/>
              <a:t>parità</a:t>
            </a:r>
            <a:r>
              <a:rPr lang="en-US" dirty="0" smtClean="0"/>
              <a:t> di </a:t>
            </a:r>
            <a:r>
              <a:rPr lang="en-US" dirty="0" err="1" smtClean="0"/>
              <a:t>genere</a:t>
            </a:r>
            <a:r>
              <a:rPr lang="en-US" dirty="0" smtClean="0"/>
              <a:t>, </a:t>
            </a:r>
            <a:r>
              <a:rPr lang="en-US" dirty="0" err="1" smtClean="0"/>
              <a:t>una</a:t>
            </a:r>
            <a:r>
              <a:rPr lang="en-US" dirty="0" smtClean="0"/>
              <a:t> </a:t>
            </a:r>
            <a:r>
              <a:rPr lang="en-US" dirty="0" err="1" smtClean="0"/>
              <a:t>maggiore</a:t>
            </a:r>
            <a:r>
              <a:rPr lang="en-US" dirty="0" smtClean="0"/>
              <a:t> </a:t>
            </a:r>
            <a:r>
              <a:rPr lang="en-US" dirty="0" err="1" smtClean="0"/>
              <a:t>flessibilità</a:t>
            </a:r>
            <a:r>
              <a:rPr lang="en-US" dirty="0" smtClean="0"/>
              <a:t> del </a:t>
            </a:r>
            <a:r>
              <a:rPr lang="en-US" dirty="0" err="1" smtClean="0"/>
              <a:t>bilancio</a:t>
            </a:r>
            <a:r>
              <a:rPr lang="en-US" dirty="0" smtClean="0"/>
              <a:t> e </a:t>
            </a:r>
            <a:r>
              <a:rPr lang="en-US" dirty="0" err="1" smtClean="0"/>
              <a:t>una</a:t>
            </a:r>
            <a:r>
              <a:rPr lang="en-US" dirty="0" smtClean="0"/>
              <a:t> </a:t>
            </a:r>
            <a:r>
              <a:rPr lang="en-US" dirty="0" err="1" smtClean="0"/>
              <a:t>migliore</a:t>
            </a:r>
            <a:r>
              <a:rPr lang="en-US" dirty="0" smtClean="0"/>
              <a:t> </a:t>
            </a:r>
            <a:r>
              <a:rPr lang="en-US" dirty="0" err="1" smtClean="0"/>
              <a:t>integrazione</a:t>
            </a:r>
            <a:r>
              <a:rPr lang="en-US" dirty="0" smtClean="0"/>
              <a:t> </a:t>
            </a:r>
            <a:r>
              <a:rPr lang="en-US" dirty="0" err="1" smtClean="0"/>
              <a:t>tra</a:t>
            </a:r>
            <a:r>
              <a:rPr lang="en-US" dirty="0" smtClean="0"/>
              <a:t> le </a:t>
            </a:r>
            <a:r>
              <a:rPr lang="en-US" dirty="0" err="1" smtClean="0"/>
              <a:t>attività</a:t>
            </a:r>
            <a:r>
              <a:rPr lang="en-US" dirty="0" smtClean="0"/>
              <a:t> </a:t>
            </a:r>
            <a:r>
              <a:rPr lang="en-US" dirty="0" err="1" smtClean="0"/>
              <a:t>attuali</a:t>
            </a:r>
            <a:r>
              <a:rPr lang="en-US" dirty="0" smtClean="0"/>
              <a:t>.</a:t>
            </a:r>
          </a:p>
          <a:p>
            <a:pPr marL="616209" lvl="1" indent="-168057">
              <a:buFont typeface="Arial" panose="020B0604020202020204" pitchFamily="34" charset="0"/>
              <a:buChar char="•"/>
            </a:pPr>
            <a:endParaRPr lang="en-US" dirty="0" smtClean="0"/>
          </a:p>
          <a:p>
            <a:pPr marL="616209" lvl="1" indent="-168057">
              <a:buFont typeface="Arial" panose="020B0604020202020204" pitchFamily="34" charset="0"/>
              <a:buChar char="•"/>
            </a:pPr>
            <a:r>
              <a:rPr lang="en-US" dirty="0" smtClean="0"/>
              <a:t>Le </a:t>
            </a:r>
            <a:r>
              <a:rPr lang="en-US" dirty="0" err="1" smtClean="0"/>
              <a:t>complementarità</a:t>
            </a:r>
            <a:r>
              <a:rPr lang="en-US" dirty="0" smtClean="0"/>
              <a:t> </a:t>
            </a:r>
            <a:r>
              <a:rPr lang="en-US" dirty="0" err="1" smtClean="0"/>
              <a:t>tra</a:t>
            </a:r>
            <a:r>
              <a:rPr lang="en-US" dirty="0" smtClean="0"/>
              <a:t> la </a:t>
            </a:r>
            <a:r>
              <a:rPr lang="en-US" dirty="0" err="1" smtClean="0"/>
              <a:t>sperimentazione</a:t>
            </a:r>
            <a:r>
              <a:rPr lang="en-US" dirty="0" smtClean="0"/>
              <a:t> </a:t>
            </a:r>
            <a:r>
              <a:rPr lang="en-US" dirty="0" err="1" smtClean="0"/>
              <a:t>sociale</a:t>
            </a:r>
            <a:r>
              <a:rPr lang="en-US" dirty="0" smtClean="0"/>
              <a:t>, </a:t>
            </a:r>
            <a:r>
              <a:rPr lang="en-US" dirty="0" err="1" smtClean="0"/>
              <a:t>il</a:t>
            </a:r>
            <a:r>
              <a:rPr lang="en-US" dirty="0" smtClean="0"/>
              <a:t> </a:t>
            </a:r>
            <a:r>
              <a:rPr lang="en-US" dirty="0" err="1" smtClean="0"/>
              <a:t>lavoro</a:t>
            </a:r>
            <a:r>
              <a:rPr lang="en-US" dirty="0" smtClean="0"/>
              <a:t> di </a:t>
            </a:r>
            <a:r>
              <a:rPr lang="en-US" dirty="0" err="1" smtClean="0"/>
              <a:t>analisi</a:t>
            </a:r>
            <a:r>
              <a:rPr lang="en-US" dirty="0" smtClean="0"/>
              <a:t>, </a:t>
            </a:r>
            <a:r>
              <a:rPr lang="en-US" dirty="0" err="1" smtClean="0"/>
              <a:t>il</a:t>
            </a:r>
            <a:r>
              <a:rPr lang="en-US" dirty="0" smtClean="0"/>
              <a:t> </a:t>
            </a:r>
            <a:r>
              <a:rPr lang="en-US" dirty="0" err="1" smtClean="0"/>
              <a:t>rafforzamento</a:t>
            </a:r>
            <a:r>
              <a:rPr lang="en-US" dirty="0" smtClean="0"/>
              <a:t> </a:t>
            </a:r>
            <a:r>
              <a:rPr lang="en-US" dirty="0" err="1" smtClean="0"/>
              <a:t>delle</a:t>
            </a:r>
            <a:r>
              <a:rPr lang="en-US" dirty="0" smtClean="0"/>
              <a:t> </a:t>
            </a:r>
            <a:r>
              <a:rPr lang="en-US" dirty="0" err="1" smtClean="0"/>
              <a:t>capacità</a:t>
            </a:r>
            <a:r>
              <a:rPr lang="en-US" dirty="0" smtClean="0"/>
              <a:t>, le </a:t>
            </a:r>
            <a:r>
              <a:rPr lang="en-US" dirty="0" err="1" smtClean="0"/>
              <a:t>attività</a:t>
            </a:r>
            <a:r>
              <a:rPr lang="en-US" dirty="0" smtClean="0"/>
              <a:t> </a:t>
            </a:r>
            <a:r>
              <a:rPr lang="en-US" dirty="0" err="1" smtClean="0"/>
              <a:t>transnazionali</a:t>
            </a:r>
            <a:r>
              <a:rPr lang="en-US" dirty="0" smtClean="0"/>
              <a:t> e </a:t>
            </a:r>
            <a:r>
              <a:rPr lang="en-US" dirty="0" err="1" smtClean="0"/>
              <a:t>una</a:t>
            </a:r>
            <a:r>
              <a:rPr lang="en-US" dirty="0" smtClean="0"/>
              <a:t> </a:t>
            </a:r>
            <a:r>
              <a:rPr lang="en-US" dirty="0" err="1" smtClean="0"/>
              <a:t>maggiore</a:t>
            </a:r>
            <a:r>
              <a:rPr lang="en-US" dirty="0" smtClean="0"/>
              <a:t> </a:t>
            </a:r>
            <a:r>
              <a:rPr lang="en-US" dirty="0" err="1" smtClean="0"/>
              <a:t>diffusione</a:t>
            </a:r>
            <a:r>
              <a:rPr lang="en-US" dirty="0" smtClean="0"/>
              <a:t>/</a:t>
            </a:r>
            <a:r>
              <a:rPr lang="en-US" dirty="0" err="1" smtClean="0"/>
              <a:t>diffusione</a:t>
            </a:r>
            <a:r>
              <a:rPr lang="en-US" dirty="0" smtClean="0"/>
              <a:t> a </a:t>
            </a:r>
            <a:r>
              <a:rPr lang="en-US" dirty="0" err="1" smtClean="0"/>
              <a:t>livello</a:t>
            </a:r>
            <a:r>
              <a:rPr lang="en-US" dirty="0" smtClean="0"/>
              <a:t> </a:t>
            </a:r>
            <a:r>
              <a:rPr lang="en-US" dirty="0" err="1" smtClean="0"/>
              <a:t>nazionale</a:t>
            </a:r>
            <a:r>
              <a:rPr lang="en-US" dirty="0" smtClean="0"/>
              <a:t> </a:t>
            </a:r>
            <a:r>
              <a:rPr lang="en-US" dirty="0" err="1" smtClean="0"/>
              <a:t>diventeranno</a:t>
            </a:r>
            <a:r>
              <a:rPr lang="en-US" dirty="0" smtClean="0"/>
              <a:t> </a:t>
            </a:r>
            <a:r>
              <a:rPr lang="en-US" dirty="0" err="1" smtClean="0"/>
              <a:t>più</a:t>
            </a:r>
            <a:r>
              <a:rPr lang="en-US" dirty="0" smtClean="0"/>
              <a:t> </a:t>
            </a:r>
            <a:r>
              <a:rPr lang="en-US" dirty="0" err="1" smtClean="0"/>
              <a:t>chiare</a:t>
            </a:r>
            <a:r>
              <a:rPr lang="en-US" dirty="0" smtClean="0"/>
              <a:t> </a:t>
            </a:r>
            <a:r>
              <a:rPr lang="en-US" dirty="0" err="1" smtClean="0"/>
              <a:t>nell’ambito</a:t>
            </a:r>
            <a:r>
              <a:rPr lang="en-US" dirty="0" smtClean="0"/>
              <a:t> </a:t>
            </a:r>
            <a:r>
              <a:rPr lang="en-US" dirty="0" err="1" smtClean="0"/>
              <a:t>della</a:t>
            </a:r>
            <a:r>
              <a:rPr lang="en-US" dirty="0" smtClean="0"/>
              <a:t> </a:t>
            </a:r>
            <a:r>
              <a:rPr lang="en-US" dirty="0" err="1" smtClean="0"/>
              <a:t>struttura</a:t>
            </a:r>
            <a:r>
              <a:rPr lang="en-US" dirty="0" smtClean="0"/>
              <a:t> del FSE e </a:t>
            </a:r>
            <a:r>
              <a:rPr lang="en-US" dirty="0" err="1" smtClean="0"/>
              <a:t>della</a:t>
            </a:r>
            <a:r>
              <a:rPr lang="en-US" dirty="0" smtClean="0"/>
              <a:t> </a:t>
            </a:r>
            <a:r>
              <a:rPr lang="en-US" dirty="0" err="1" smtClean="0"/>
              <a:t>semplificazione</a:t>
            </a:r>
            <a:r>
              <a:rPr lang="en-US" dirty="0" smtClean="0"/>
              <a:t> </a:t>
            </a:r>
            <a:r>
              <a:rPr lang="en-US" dirty="0" err="1" smtClean="0"/>
              <a:t>semplificate</a:t>
            </a:r>
            <a:r>
              <a:rPr lang="en-US" dirty="0" smtClean="0"/>
              <a:t>.</a:t>
            </a:r>
          </a:p>
          <a:p>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37</a:t>
            </a:fld>
            <a:endParaRPr lang="en-GB"/>
          </a:p>
        </p:txBody>
      </p:sp>
    </p:spTree>
    <p:extLst>
      <p:ext uri="{BB962C8B-B14F-4D97-AF65-F5344CB8AC3E}">
        <p14:creationId xmlns:p14="http://schemas.microsoft.com/office/powerpoint/2010/main" val="2902406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ESF+ shared management strand has a set budget of 100 billion euros. The aim is that</a:t>
            </a:r>
            <a:r>
              <a:rPr lang="en-US" baseline="0" dirty="0" smtClean="0"/>
              <a:t> a</a:t>
            </a:r>
            <a:r>
              <a:rPr lang="en-US" dirty="0" smtClean="0"/>
              <a:t>t least 4% of the ESF+ resources under shared management will</a:t>
            </a:r>
            <a:r>
              <a:rPr lang="en-US" baseline="0" dirty="0" smtClean="0"/>
              <a:t> </a:t>
            </a:r>
            <a:r>
              <a:rPr lang="en-US" dirty="0" smtClean="0"/>
              <a:t>be allocated to the support for</a:t>
            </a:r>
            <a:r>
              <a:rPr lang="en-US" baseline="0" dirty="0" smtClean="0"/>
              <a:t> </a:t>
            </a:r>
            <a:r>
              <a:rPr lang="en-US" dirty="0" smtClean="0"/>
              <a:t>the most deprived (i.e. the ex-FEAD).</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38</a:t>
            </a:fld>
            <a:endParaRPr lang="en-GB"/>
          </a:p>
        </p:txBody>
      </p:sp>
    </p:spTree>
    <p:extLst>
      <p:ext uri="{BB962C8B-B14F-4D97-AF65-F5344CB8AC3E}">
        <p14:creationId xmlns:p14="http://schemas.microsoft.com/office/powerpoint/2010/main" val="2184303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State of Play of the Negotiations</a:t>
            </a:r>
            <a:endParaRPr lang="fr-BE" dirty="0"/>
          </a:p>
          <a:p>
            <a:r>
              <a:rPr lang="en-GB" b="1" i="1" dirty="0"/>
              <a:t>EP</a:t>
            </a:r>
            <a:endParaRPr lang="fr-BE" dirty="0"/>
          </a:p>
          <a:p>
            <a:pPr lvl="0"/>
            <a:r>
              <a:rPr lang="en-GB" dirty="0"/>
              <a:t>ESF+: </a:t>
            </a:r>
            <a:endParaRPr lang="fr-BE" dirty="0"/>
          </a:p>
          <a:p>
            <a:pPr lvl="1"/>
            <a:r>
              <a:rPr lang="en-GB" dirty="0"/>
              <a:t>The vote in the ENVI Committee took place on 13 November and in the EMPL Committee on 3 December 2018, adopting the report with an overwhelming majority. </a:t>
            </a:r>
            <a:endParaRPr lang="fr-BE" dirty="0"/>
          </a:p>
          <a:p>
            <a:pPr lvl="1"/>
            <a:r>
              <a:rPr lang="en-GB" dirty="0"/>
              <a:t>The adoption of the mandate in Plenary is expected to take place on 15 January 2018.  </a:t>
            </a:r>
            <a:endParaRPr lang="fr-BE" dirty="0"/>
          </a:p>
          <a:p>
            <a:pPr lvl="0"/>
            <a:r>
              <a:rPr lang="en-GB" dirty="0"/>
              <a:t>CPR</a:t>
            </a:r>
            <a:endParaRPr lang="fr-BE" dirty="0"/>
          </a:p>
          <a:p>
            <a:pPr lvl="1"/>
            <a:r>
              <a:rPr lang="en-GB" dirty="0"/>
              <a:t>The REGI Committee will vote on its Report on the CPR on 21-22 January </a:t>
            </a:r>
            <a:endParaRPr lang="fr-BE" dirty="0"/>
          </a:p>
          <a:p>
            <a:r>
              <a:rPr lang="en-GB" dirty="0"/>
              <a:t> </a:t>
            </a:r>
            <a:endParaRPr lang="fr-BE" dirty="0"/>
          </a:p>
          <a:p>
            <a:r>
              <a:rPr lang="en-GB" b="1" i="1" dirty="0"/>
              <a:t>Council</a:t>
            </a:r>
            <a:endParaRPr lang="fr-BE" dirty="0"/>
          </a:p>
          <a:p>
            <a:pPr lvl="0"/>
            <a:r>
              <a:rPr lang="en-GB" dirty="0"/>
              <a:t>CPR</a:t>
            </a:r>
            <a:endParaRPr lang="fr-BE" dirty="0"/>
          </a:p>
          <a:p>
            <a:pPr lvl="1"/>
            <a:r>
              <a:rPr lang="en-GB" dirty="0"/>
              <a:t>A partial general approach was adopted on 19 December 2018 in COREPER covering Block 1: Programming and Block 5: Management and Control, however this excludes Block 2 (the mid-term review and enabling conditions and thus as a result also excludes Article 4(1) ESF+ on the specific objectives. </a:t>
            </a:r>
            <a:endParaRPr lang="fr-BE" dirty="0"/>
          </a:p>
          <a:p>
            <a:pPr lvl="1"/>
            <a:r>
              <a:rPr lang="en-GB" dirty="0"/>
              <a:t>Instead the PRES drafted a Presidency Report on this Block and the Romanian Presidency of the EU will finalise this block.  </a:t>
            </a:r>
            <a:endParaRPr lang="fr-BE" dirty="0"/>
          </a:p>
          <a:p>
            <a:pPr lvl="0"/>
            <a:r>
              <a:rPr lang="en-GB" dirty="0"/>
              <a:t>ESF+</a:t>
            </a:r>
            <a:endParaRPr lang="fr-BE" dirty="0"/>
          </a:p>
          <a:p>
            <a:pPr lvl="1"/>
            <a:r>
              <a:rPr lang="en-GB" dirty="0"/>
              <a:t>As the ESF+ Article 4 Specific Objectives are part of Block 2 they will be finalised by the Romanian Presidency of the EU </a:t>
            </a:r>
            <a:endParaRPr lang="fr-BE" dirty="0"/>
          </a:p>
          <a:p>
            <a:pPr lvl="1"/>
            <a:r>
              <a:rPr lang="en-GB" dirty="0"/>
              <a:t>Over 3 meetings in January (10</a:t>
            </a:r>
            <a:r>
              <a:rPr lang="en-GB" baseline="30000" dirty="0"/>
              <a:t>th</a:t>
            </a:r>
            <a:r>
              <a:rPr lang="en-GB" dirty="0"/>
              <a:t>, 15</a:t>
            </a:r>
            <a:r>
              <a:rPr lang="en-GB" baseline="30000" dirty="0"/>
              <a:t>th</a:t>
            </a:r>
            <a:r>
              <a:rPr lang="en-GB" dirty="0"/>
              <a:t> and 22</a:t>
            </a:r>
            <a:r>
              <a:rPr lang="en-GB" baseline="30000" dirty="0"/>
              <a:t>nd</a:t>
            </a:r>
            <a:r>
              <a:rPr lang="en-GB" dirty="0"/>
              <a:t>) the SMWP will discuss the rest of the ESF+ Regulation proposal </a:t>
            </a:r>
            <a:endParaRPr lang="fr-BE" dirty="0"/>
          </a:p>
          <a:p>
            <a:pPr lvl="1"/>
            <a:r>
              <a:rPr lang="en-GB" dirty="0"/>
              <a:t>The first meeting on 10 Jan will cover Part II of the ESF+ Regulation proposal which covers the provisions applicable to the shared management strand of the ESF+ including the ex-FEAD</a:t>
            </a:r>
            <a:endParaRPr lang="fr-BE" dirty="0"/>
          </a:p>
          <a:p>
            <a:r>
              <a:rPr lang="en-IE" dirty="0"/>
              <a:t> </a:t>
            </a:r>
            <a:endParaRPr lang="fr-BE" dirty="0"/>
          </a:p>
          <a:p>
            <a:pPr lvl="0"/>
            <a:r>
              <a:rPr lang="en-US" b="1" dirty="0"/>
              <a:t>Romanian Presidency </a:t>
            </a:r>
            <a:endParaRPr lang="fr-BE" dirty="0"/>
          </a:p>
          <a:p>
            <a:pPr lvl="0"/>
            <a:r>
              <a:rPr lang="en-US" dirty="0"/>
              <a:t>SMWP planning can be found</a:t>
            </a:r>
            <a:r>
              <a:rPr lang="en-US" b="1" dirty="0"/>
              <a:t> </a:t>
            </a:r>
            <a:r>
              <a:rPr lang="en-GB" u="sng" dirty="0">
                <a:hlinkClick r:id="rId3"/>
              </a:rPr>
              <a:t>here</a:t>
            </a:r>
            <a:endParaRPr lang="en-GB" u="sng" dirty="0"/>
          </a:p>
          <a:p>
            <a:pPr lvl="0"/>
            <a:endParaRPr lang="en-GB" u="sng" dirty="0"/>
          </a:p>
          <a:p>
            <a:pPr lvl="0"/>
            <a:endParaRPr lang="en-GB" u="sng" dirty="0"/>
          </a:p>
          <a:p>
            <a:pPr lvl="0"/>
            <a:endParaRPr lang="en-GB" u="sng" dirty="0"/>
          </a:p>
          <a:p>
            <a:pPr lvl="0"/>
            <a:r>
              <a:rPr lang="en-GB" u="sng" dirty="0" err="1"/>
              <a:t>Parlamento</a:t>
            </a:r>
            <a:r>
              <a:rPr lang="en-GB" u="sng" dirty="0"/>
              <a:t> </a:t>
            </a:r>
            <a:r>
              <a:rPr lang="en-GB" u="sng" dirty="0" err="1"/>
              <a:t>europeo</a:t>
            </a:r>
            <a:r>
              <a:rPr lang="en-GB" u="sng" dirty="0"/>
              <a:t>: </a:t>
            </a:r>
            <a:r>
              <a:rPr lang="en-GB" u="sng" dirty="0" err="1"/>
              <a:t>emendamenti</a:t>
            </a:r>
            <a:r>
              <a:rPr lang="en-GB" u="sng" dirty="0"/>
              <a:t> </a:t>
            </a:r>
            <a:r>
              <a:rPr lang="en-GB" u="sng" dirty="0" err="1"/>
              <a:t>su</a:t>
            </a:r>
            <a:r>
              <a:rPr lang="en-GB" u="sng" dirty="0"/>
              <a:t> </a:t>
            </a:r>
            <a:r>
              <a:rPr lang="en-GB" u="sng" dirty="0" err="1"/>
              <a:t>innovazione</a:t>
            </a:r>
            <a:r>
              <a:rPr lang="en-GB" u="sng" dirty="0"/>
              <a:t> </a:t>
            </a:r>
            <a:r>
              <a:rPr lang="en-GB" u="sng" dirty="0" err="1"/>
              <a:t>sociale</a:t>
            </a:r>
            <a:r>
              <a:rPr lang="en-GB" u="sng" dirty="0"/>
              <a:t> : </a:t>
            </a:r>
            <a:r>
              <a:rPr lang="en-GB" u="sng" dirty="0" err="1"/>
              <a:t>aggiunto</a:t>
            </a:r>
            <a:r>
              <a:rPr lang="en-GB" u="sng" dirty="0"/>
              <a:t>: </a:t>
            </a:r>
            <a:r>
              <a:rPr lang="it-IT" dirty="0"/>
              <a:t>1 bis.  </a:t>
            </a:r>
            <a:r>
              <a:rPr lang="it-IT" b="1" i="1" dirty="0"/>
              <a:t>Gli Stati membri identificano nei loro programmi operativi, o in una fase successiva durante l'attuazione, gli ambiti per l'innovazione sociale e le sperimentazioni sociali che corrispondono alle esigenze specifiche degli Stati membri.</a:t>
            </a:r>
            <a:endParaRPr lang="fr-BE" dirty="0"/>
          </a:p>
          <a:p>
            <a:endParaRPr lang="en-US" baseline="0" dirty="0" smtClean="0"/>
          </a:p>
        </p:txBody>
      </p:sp>
      <p:sp>
        <p:nvSpPr>
          <p:cNvPr id="4" name="Slide Number Placeholder 3"/>
          <p:cNvSpPr>
            <a:spLocks noGrp="1"/>
          </p:cNvSpPr>
          <p:nvPr>
            <p:ph type="sldNum" sz="quarter" idx="10"/>
          </p:nvPr>
        </p:nvSpPr>
        <p:spPr/>
        <p:txBody>
          <a:bodyPr/>
          <a:lstStyle/>
          <a:p>
            <a:pPr defTabSz="897740">
              <a:defRPr/>
            </a:pPr>
            <a:fld id="{36441B25-C4D1-47DB-817D-B9C4FC5392FB}" type="slidenum">
              <a:rPr lang="en-GB">
                <a:solidFill>
                  <a:srgbClr val="000000"/>
                </a:solidFill>
              </a:rPr>
              <a:pPr defTabSz="897740">
                <a:defRPr/>
              </a:pPr>
              <a:t>39</a:t>
            </a:fld>
            <a:endParaRPr lang="en-GB">
              <a:solidFill>
                <a:srgbClr val="000000"/>
              </a:solidFill>
            </a:endParaRPr>
          </a:p>
        </p:txBody>
      </p:sp>
    </p:spTree>
    <p:extLst>
      <p:ext uri="{BB962C8B-B14F-4D97-AF65-F5344CB8AC3E}">
        <p14:creationId xmlns:p14="http://schemas.microsoft.com/office/powerpoint/2010/main" val="4211109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68326" indent="-168326">
              <a:buFontTx/>
              <a:buChar char="-"/>
            </a:pPr>
            <a:r>
              <a:rPr lang="en-GB" dirty="0" smtClean="0"/>
              <a:t>As</a:t>
            </a:r>
            <a:r>
              <a:rPr lang="en-GB" baseline="0" dirty="0" smtClean="0"/>
              <a:t> a whole, the ESF+ Regulation will aim to support MS to achieve high employment levels, fair social protection and a skilled and resilient workforce ready for the future world of work in line with the principles set out in the European Pillar of Social Rights.</a:t>
            </a:r>
          </a:p>
          <a:p>
            <a:pPr marL="168326" indent="-168326">
              <a:buFontTx/>
              <a:buChar char="-"/>
            </a:pPr>
            <a:endParaRPr lang="en-GB" baseline="0" dirty="0" smtClean="0"/>
          </a:p>
          <a:p>
            <a:pPr marL="168326" indent="-168326">
              <a:buFontTx/>
              <a:buChar char="-"/>
            </a:pPr>
            <a:r>
              <a:rPr lang="en-GB" baseline="0" dirty="0" smtClean="0"/>
              <a:t>In addition it will also contribute to MS policies which ensure equal opportunities, access to the labour market, fair working conditions, social protection and inclusion and a high level of human health protection. </a:t>
            </a:r>
          </a:p>
          <a:p>
            <a:pPr marL="168326" indent="-168326">
              <a:buFontTx/>
              <a:buChar char="-"/>
            </a:pPr>
            <a:endParaRPr lang="en-GB" baseline="0" dirty="0" smtClean="0"/>
          </a:p>
          <a:p>
            <a:pPr marL="168326" indent="-168326">
              <a:buFontTx/>
              <a:buChar char="-"/>
            </a:pPr>
            <a:r>
              <a:rPr lang="en-GB" baseline="0" dirty="0" smtClean="0"/>
              <a:t>The shared management strand will focus on the Employment Guidelines and the challenges which have been identified in the CSRs and the European Semester. </a:t>
            </a:r>
            <a:endParaRPr lang="en-GB" dirty="0" smtClean="0"/>
          </a:p>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40</a:t>
            </a:fld>
            <a:endParaRPr lang="en-GB"/>
          </a:p>
        </p:txBody>
      </p:sp>
    </p:spTree>
    <p:extLst>
      <p:ext uri="{BB962C8B-B14F-4D97-AF65-F5344CB8AC3E}">
        <p14:creationId xmlns:p14="http://schemas.microsoft.com/office/powerpoint/2010/main" val="74114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27024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dirty="0"/>
              <a:t>Pilastro europeo dei Diritti Sociali</a:t>
            </a:r>
            <a:endParaRPr lang="en-GB" dirty="0"/>
          </a:p>
          <a:p>
            <a:r>
              <a:rPr lang="it-IT" dirty="0"/>
              <a:t> </a:t>
            </a:r>
            <a:endParaRPr lang="en-GB" dirty="0"/>
          </a:p>
          <a:p>
            <a:pPr lvl="0"/>
            <a:r>
              <a:rPr lang="it-IT" dirty="0"/>
              <a:t>La Commissione, al termine di un processo di consultazione, ha presentato il 26 aprile 2017 una propria comunicazione e una proposta di proclamazione congiunta del Parlamento, del Consiglio e della Commissione.</a:t>
            </a:r>
            <a:endParaRPr lang="en-GB" dirty="0"/>
          </a:p>
          <a:p>
            <a:pPr lvl="0"/>
            <a:r>
              <a:rPr lang="it-IT" dirty="0"/>
              <a:t>Di cosa si tratta? Il Pilastro europeo dei Diritti Sociali, pilastro in breve, è un quadro di riferimento che stabilisce 20 principi e diritti fondamentali per sostenere il buon funzionamento e l'equità dei mercati del lavoro e dei sistemi di protezione sociale. </a:t>
            </a:r>
            <a:endParaRPr lang="en-GB" dirty="0"/>
          </a:p>
          <a:p>
            <a:pPr defTabSz="897740">
              <a:defRPr/>
            </a:pPr>
            <a:r>
              <a:rPr lang="it-IT" dirty="0"/>
              <a:t>Nelle intenzioni, esso è destinato a servire da bussola per un nuovo processo di convergenza verso migliori condizioni di vita e di lavoro in Europa (</a:t>
            </a:r>
            <a:r>
              <a:rPr lang="it-IT" dirty="0">
                <a:solidFill>
                  <a:srgbClr val="20AA63"/>
                </a:solidFill>
              </a:rPr>
              <a:t>Il pilastro è concepito principalmente per la zona euro ma è applicabile a tutti gli Stati membri dell'UE che desiderino aderirvi).</a:t>
            </a:r>
          </a:p>
          <a:p>
            <a:pPr lvl="0"/>
            <a:r>
              <a:rPr lang="it-IT" dirty="0"/>
              <a:t>. Il Pilastro ribadisce alcuni diritti già presenti nell'</a:t>
            </a:r>
            <a:r>
              <a:rPr lang="it-IT" dirty="0" err="1"/>
              <a:t>acquis</a:t>
            </a:r>
            <a:r>
              <a:rPr lang="it-IT" dirty="0"/>
              <a:t> dell'UE e nelle normative internazionali, integrandoli in modo da tener conto delle nuove realtà. I 20 principi e diritti del pilastro sono articolati in tre categorie: pari opportunità e accesso al mercato del lavoro, condizioni di lavoro eque e protezione e inclusione sociali. Essi pongono l'accento sulle modalità per affrontare i nuovi sviluppi nel mondo del lavoro e nella società al fine di realizzare la promessa, contenuta nei trattati, di un'economia sociale di mercato fortemente competitiva, che mira alla piena occupazione e al progresso sociale.</a:t>
            </a:r>
            <a:endParaRPr lang="en-GB" dirty="0"/>
          </a:p>
          <a:p>
            <a:pPr lvl="0"/>
            <a:r>
              <a:rPr lang="it-IT" dirty="0"/>
              <a:t>Assicurare il rispetto di tali principi e diritti è un processo dinamico ed è responsabilità congiunta degli Stati membri, delle istituzioni dell'UE, delle parti sociali e di altri soggetti interessati. Le istituzioni europee aiuteranno a definire il quadro e preparare la strada per l'attuazione del pilastro, nel rispetto delle competenze e delle tradizioni di dialogo sociale degli Stati membri. Saranno necessarie ulteriori iniziative legislative affinché alcuni principi e diritti compresi nel pilastro divengano effettivi. Ove necessario, la legislazione dell'UE vigente sarà aggiornata, integrata e applicata più efficacemente.</a:t>
            </a:r>
            <a:endParaRPr lang="en-GB" dirty="0"/>
          </a:p>
          <a:p>
            <a:pPr lvl="0"/>
            <a:r>
              <a:rPr lang="it-IT" dirty="0"/>
              <a:t>Il pilastro ispirerà le attività condotte nell'ambito del semestre europeo e nell'ottica del completamento dell'Unione economica e monetaria.</a:t>
            </a:r>
            <a:endParaRPr lang="en-GB" dirty="0"/>
          </a:p>
          <a:p>
            <a:pPr lvl="0"/>
            <a:r>
              <a:rPr lang="it-IT" dirty="0"/>
              <a:t>In questo ambito è già stata presentata una prima proposta legislativa: la revisione della direttiva in materia di equilibrio vita privata-vita professionale.  Essa fissa alcuni parametri minimi in materia, ad esempio, di congedo parentale e di maternità e paternità, e che ora dovrà essere discussa dal </a:t>
            </a:r>
            <a:r>
              <a:rPr lang="it-IT" dirty="0" err="1"/>
              <a:t>colegislatore</a:t>
            </a:r>
            <a:r>
              <a:rPr lang="it-IT" dirty="0"/>
              <a:t> (parlamento europeo e Consiglio).</a:t>
            </a:r>
            <a:endParaRPr lang="en-GB" dirty="0"/>
          </a:p>
          <a:p>
            <a:pPr lvl="0"/>
            <a:r>
              <a:rPr lang="it-IT" dirty="0"/>
              <a:t>I fondi europei, in particolare il Fondo sociale europeo, saranno inoltre chiamati ad assicurare sostegno finanziario per l'attuazione di molti aspetti fondamentali del pilastro.</a:t>
            </a:r>
            <a:endParaRPr lang="en-GB" dirty="0"/>
          </a:p>
          <a:p>
            <a:endParaRPr lang="en-GB" dirty="0"/>
          </a:p>
        </p:txBody>
      </p:sp>
      <p:sp>
        <p:nvSpPr>
          <p:cNvPr id="4" name="Slide Number Placeholder 3"/>
          <p:cNvSpPr>
            <a:spLocks noGrp="1"/>
          </p:cNvSpPr>
          <p:nvPr>
            <p:ph type="sldNum" sz="quarter" idx="10"/>
          </p:nvPr>
        </p:nvSpPr>
        <p:spPr/>
        <p:txBody>
          <a:bodyPr/>
          <a:lstStyle/>
          <a:p>
            <a:pPr defTabSz="897740">
              <a:defRPr/>
            </a:pPr>
            <a:fld id="{36441B25-C4D1-47DB-817D-B9C4FC5392FB}" type="slidenum">
              <a:rPr lang="en-GB">
                <a:solidFill>
                  <a:srgbClr val="000000"/>
                </a:solidFill>
              </a:rPr>
              <a:pPr defTabSz="897740">
                <a:defRPr/>
              </a:pPr>
              <a:t>41</a:t>
            </a:fld>
            <a:endParaRPr lang="en-GB">
              <a:solidFill>
                <a:srgbClr val="000000"/>
              </a:solidFill>
            </a:endParaRPr>
          </a:p>
        </p:txBody>
      </p:sp>
    </p:spTree>
    <p:extLst>
      <p:ext uri="{BB962C8B-B14F-4D97-AF65-F5344CB8AC3E}">
        <p14:creationId xmlns:p14="http://schemas.microsoft.com/office/powerpoint/2010/main" val="1837405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856" indent="-278986">
              <a:spcBef>
                <a:spcPct val="30000"/>
              </a:spcBef>
              <a:defRPr sz="1200">
                <a:solidFill>
                  <a:schemeClr val="tx1"/>
                </a:solidFill>
                <a:latin typeface="Arial" panose="020B0604020202020204" pitchFamily="34" charset="0"/>
              </a:defRPr>
            </a:lvl2pPr>
            <a:lvl3pPr marL="1119058" indent="-222877">
              <a:spcBef>
                <a:spcPct val="30000"/>
              </a:spcBef>
              <a:defRPr sz="1200">
                <a:solidFill>
                  <a:schemeClr val="tx1"/>
                </a:solidFill>
                <a:latin typeface="Arial" panose="020B0604020202020204" pitchFamily="34" charset="0"/>
              </a:defRPr>
            </a:lvl3pPr>
            <a:lvl4pPr marL="1567928" indent="-222877">
              <a:spcBef>
                <a:spcPct val="30000"/>
              </a:spcBef>
              <a:defRPr sz="1200">
                <a:solidFill>
                  <a:schemeClr val="tx1"/>
                </a:solidFill>
                <a:latin typeface="Arial" panose="020B0604020202020204" pitchFamily="34" charset="0"/>
              </a:defRPr>
            </a:lvl4pPr>
            <a:lvl5pPr marL="2015240" indent="-222877">
              <a:spcBef>
                <a:spcPct val="30000"/>
              </a:spcBef>
              <a:defRPr sz="1200">
                <a:solidFill>
                  <a:schemeClr val="tx1"/>
                </a:solidFill>
                <a:latin typeface="Arial" panose="020B0604020202020204" pitchFamily="34" charset="0"/>
              </a:defRPr>
            </a:lvl5pPr>
            <a:lvl6pPr marL="2464110" indent="-222877" eaLnBrk="0" fontAlgn="base" hangingPunct="0">
              <a:spcBef>
                <a:spcPct val="30000"/>
              </a:spcBef>
              <a:spcAft>
                <a:spcPct val="0"/>
              </a:spcAft>
              <a:defRPr sz="1200">
                <a:solidFill>
                  <a:schemeClr val="tx1"/>
                </a:solidFill>
                <a:latin typeface="Arial" panose="020B0604020202020204" pitchFamily="34" charset="0"/>
              </a:defRPr>
            </a:lvl6pPr>
            <a:lvl7pPr marL="2912980" indent="-222877" eaLnBrk="0" fontAlgn="base" hangingPunct="0">
              <a:spcBef>
                <a:spcPct val="30000"/>
              </a:spcBef>
              <a:spcAft>
                <a:spcPct val="0"/>
              </a:spcAft>
              <a:defRPr sz="1200">
                <a:solidFill>
                  <a:schemeClr val="tx1"/>
                </a:solidFill>
                <a:latin typeface="Arial" panose="020B0604020202020204" pitchFamily="34" charset="0"/>
              </a:defRPr>
            </a:lvl7pPr>
            <a:lvl8pPr marL="3361850" indent="-222877" eaLnBrk="0" fontAlgn="base" hangingPunct="0">
              <a:spcBef>
                <a:spcPct val="30000"/>
              </a:spcBef>
              <a:spcAft>
                <a:spcPct val="0"/>
              </a:spcAft>
              <a:defRPr sz="1200">
                <a:solidFill>
                  <a:schemeClr val="tx1"/>
                </a:solidFill>
                <a:latin typeface="Arial" panose="020B0604020202020204" pitchFamily="34" charset="0"/>
              </a:defRPr>
            </a:lvl8pPr>
            <a:lvl9pPr marL="3810720" indent="-222877" eaLnBrk="0" fontAlgn="base" hangingPunct="0">
              <a:spcBef>
                <a:spcPct val="30000"/>
              </a:spcBef>
              <a:spcAft>
                <a:spcPct val="0"/>
              </a:spcAft>
              <a:defRPr sz="1200">
                <a:solidFill>
                  <a:schemeClr val="tx1"/>
                </a:solidFill>
                <a:latin typeface="Arial" panose="020B0604020202020204" pitchFamily="34" charset="0"/>
              </a:defRPr>
            </a:lvl9pPr>
          </a:lstStyle>
          <a:p>
            <a:pPr defTabSz="897740">
              <a:spcBef>
                <a:spcPct val="0"/>
              </a:spcBef>
              <a:defRPr/>
            </a:pPr>
            <a:fld id="{84A10E4D-6D55-4A24-808B-5FE9D96A76BC}" type="slidenum">
              <a:rPr lang="en-GB" altLang="en-US">
                <a:solidFill>
                  <a:srgbClr val="000000"/>
                </a:solidFill>
              </a:rPr>
              <a:pPr defTabSz="897740">
                <a:spcBef>
                  <a:spcPct val="0"/>
                </a:spcBef>
                <a:defRPr/>
              </a:pPr>
              <a:t>42</a:t>
            </a:fld>
            <a:endParaRPr lang="en-GB" altLang="en-US">
              <a:solidFill>
                <a:srgbClr val="000000"/>
              </a:solidFill>
            </a:endParaRPr>
          </a:p>
        </p:txBody>
      </p:sp>
    </p:spTree>
    <p:extLst>
      <p:ext uri="{BB962C8B-B14F-4D97-AF65-F5344CB8AC3E}">
        <p14:creationId xmlns:p14="http://schemas.microsoft.com/office/powerpoint/2010/main" val="2381672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856" indent="-278986">
              <a:spcBef>
                <a:spcPct val="30000"/>
              </a:spcBef>
              <a:defRPr sz="1200">
                <a:solidFill>
                  <a:schemeClr val="tx1"/>
                </a:solidFill>
                <a:latin typeface="Arial" panose="020B0604020202020204" pitchFamily="34" charset="0"/>
              </a:defRPr>
            </a:lvl2pPr>
            <a:lvl3pPr marL="1119058" indent="-222877">
              <a:spcBef>
                <a:spcPct val="30000"/>
              </a:spcBef>
              <a:defRPr sz="1200">
                <a:solidFill>
                  <a:schemeClr val="tx1"/>
                </a:solidFill>
                <a:latin typeface="Arial" panose="020B0604020202020204" pitchFamily="34" charset="0"/>
              </a:defRPr>
            </a:lvl3pPr>
            <a:lvl4pPr marL="1567928" indent="-222877">
              <a:spcBef>
                <a:spcPct val="30000"/>
              </a:spcBef>
              <a:defRPr sz="1200">
                <a:solidFill>
                  <a:schemeClr val="tx1"/>
                </a:solidFill>
                <a:latin typeface="Arial" panose="020B0604020202020204" pitchFamily="34" charset="0"/>
              </a:defRPr>
            </a:lvl4pPr>
            <a:lvl5pPr marL="2015240" indent="-222877">
              <a:spcBef>
                <a:spcPct val="30000"/>
              </a:spcBef>
              <a:defRPr sz="1200">
                <a:solidFill>
                  <a:schemeClr val="tx1"/>
                </a:solidFill>
                <a:latin typeface="Arial" panose="020B0604020202020204" pitchFamily="34" charset="0"/>
              </a:defRPr>
            </a:lvl5pPr>
            <a:lvl6pPr marL="2464110" indent="-222877" eaLnBrk="0" fontAlgn="base" hangingPunct="0">
              <a:spcBef>
                <a:spcPct val="30000"/>
              </a:spcBef>
              <a:spcAft>
                <a:spcPct val="0"/>
              </a:spcAft>
              <a:defRPr sz="1200">
                <a:solidFill>
                  <a:schemeClr val="tx1"/>
                </a:solidFill>
                <a:latin typeface="Arial" panose="020B0604020202020204" pitchFamily="34" charset="0"/>
              </a:defRPr>
            </a:lvl6pPr>
            <a:lvl7pPr marL="2912980" indent="-222877" eaLnBrk="0" fontAlgn="base" hangingPunct="0">
              <a:spcBef>
                <a:spcPct val="30000"/>
              </a:spcBef>
              <a:spcAft>
                <a:spcPct val="0"/>
              </a:spcAft>
              <a:defRPr sz="1200">
                <a:solidFill>
                  <a:schemeClr val="tx1"/>
                </a:solidFill>
                <a:latin typeface="Arial" panose="020B0604020202020204" pitchFamily="34" charset="0"/>
              </a:defRPr>
            </a:lvl7pPr>
            <a:lvl8pPr marL="3361850" indent="-222877" eaLnBrk="0" fontAlgn="base" hangingPunct="0">
              <a:spcBef>
                <a:spcPct val="30000"/>
              </a:spcBef>
              <a:spcAft>
                <a:spcPct val="0"/>
              </a:spcAft>
              <a:defRPr sz="1200">
                <a:solidFill>
                  <a:schemeClr val="tx1"/>
                </a:solidFill>
                <a:latin typeface="Arial" panose="020B0604020202020204" pitchFamily="34" charset="0"/>
              </a:defRPr>
            </a:lvl8pPr>
            <a:lvl9pPr marL="3810720" indent="-2228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B9E4F0-B828-42E4-A6CF-A2A121D006DB}" type="slidenum">
              <a:rPr lang="en-GB" altLang="en-US"/>
              <a:pPr>
                <a:spcBef>
                  <a:spcPct val="0"/>
                </a:spcBef>
              </a:pPr>
              <a:t>43</a:t>
            </a:fld>
            <a:endParaRPr lang="en-GB" altLang="en-US"/>
          </a:p>
        </p:txBody>
      </p:sp>
    </p:spTree>
    <p:extLst>
      <p:ext uri="{BB962C8B-B14F-4D97-AF65-F5344CB8AC3E}">
        <p14:creationId xmlns:p14="http://schemas.microsoft.com/office/powerpoint/2010/main" val="2594510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44</a:t>
            </a:fld>
            <a:endParaRPr lang="en-GB"/>
          </a:p>
        </p:txBody>
      </p:sp>
    </p:spTree>
    <p:extLst>
      <p:ext uri="{BB962C8B-B14F-4D97-AF65-F5344CB8AC3E}">
        <p14:creationId xmlns:p14="http://schemas.microsoft.com/office/powerpoint/2010/main" val="1738809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Semestre </a:t>
            </a:r>
            <a:r>
              <a:rPr lang="fr-BE" dirty="0" err="1" smtClean="0"/>
              <a:t>europeo</a:t>
            </a:r>
            <a:r>
              <a:rPr lang="fr-BE" dirty="0" smtClean="0"/>
              <a:t>: </a:t>
            </a:r>
            <a:r>
              <a:rPr lang="it-IT" dirty="0"/>
              <a:t>Ogni anno la Commissione effettua un’analisi dettagliata dei piani di ciascun paese per quanto riguarda le riforme di bilancio, macroeconomiche e strutturali. Poi rivolge ai governi dell’UE raccomandazioni specifiche per paese per i successivi 12-18 mesi.</a:t>
            </a:r>
          </a:p>
          <a:p>
            <a:r>
              <a:rPr lang="it-IT" dirty="0"/>
              <a:t>Inoltre, monitora gli sforzi compiuti dai paesi dell’UE per raggiungere gli </a:t>
            </a:r>
            <a:r>
              <a:rPr lang="it-IT" u="sng" dirty="0">
                <a:hlinkClick r:id="rId3"/>
              </a:rPr>
              <a:t>obiettivi di "Europa 2020"</a:t>
            </a:r>
            <a:r>
              <a:rPr lang="it-IT" dirty="0"/>
              <a:t>.</a:t>
            </a:r>
          </a:p>
          <a:p>
            <a:r>
              <a:rPr lang="it-IT" dirty="0"/>
              <a:t>e proposte della Commissione sono approvate e adottate formalmente dal Consiglio </a:t>
            </a:r>
          </a:p>
          <a:p>
            <a:r>
              <a:rPr lang="it-IT" b="1" dirty="0"/>
              <a:t>Ruolo dei governi dell’UE</a:t>
            </a:r>
          </a:p>
          <a:p>
            <a:r>
              <a:rPr lang="it-IT" dirty="0"/>
              <a:t>In base a quello che ritiene il modo più adeguato di intervenire, il governo nazionale interessato adotta decisioni programmatiche in risposta alle raccomandazioni specifiche per paese</a:t>
            </a:r>
          </a:p>
          <a:p>
            <a:endParaRPr lang="it-IT" dirty="0"/>
          </a:p>
          <a:p>
            <a:r>
              <a:rPr lang="it-IT" dirty="0"/>
              <a:t>Introdotto nel 2010, il semestre europeo consente ai paesi membri dell’UE di coordinare le loro politiche economiche per tutto l’anno e di affrontare le sfide economiche che interessano l’UE. Per saperne di più sugli obiettivi del semestre europeo e il ruolo delle varie istituzioni dell’UE</a:t>
            </a:r>
          </a:p>
          <a:p>
            <a:endParaRPr lang="it-IT" dirty="0"/>
          </a:p>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45</a:t>
            </a:fld>
            <a:endParaRPr lang="en-GB"/>
          </a:p>
        </p:txBody>
      </p:sp>
    </p:spTree>
    <p:extLst>
      <p:ext uri="{BB962C8B-B14F-4D97-AF65-F5344CB8AC3E}">
        <p14:creationId xmlns:p14="http://schemas.microsoft.com/office/powerpoint/2010/main" val="2392466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46</a:t>
            </a:fld>
            <a:endParaRPr lang="en-GB"/>
          </a:p>
        </p:txBody>
      </p:sp>
    </p:spTree>
    <p:extLst>
      <p:ext uri="{BB962C8B-B14F-4D97-AF65-F5344CB8AC3E}">
        <p14:creationId xmlns:p14="http://schemas.microsoft.com/office/powerpoint/2010/main" val="4117537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896213">
              <a:defRPr/>
            </a:pPr>
            <a:fld id="{36441B25-C4D1-47DB-817D-B9C4FC5392FB}" type="slidenum">
              <a:rPr lang="en-GB">
                <a:solidFill>
                  <a:srgbClr val="000000"/>
                </a:solidFill>
              </a:rPr>
              <a:pPr defTabSz="896213">
                <a:defRPr/>
              </a:pPr>
              <a:t>47</a:t>
            </a:fld>
            <a:endParaRPr lang="en-GB">
              <a:solidFill>
                <a:srgbClr val="000000"/>
              </a:solidFill>
            </a:endParaRPr>
          </a:p>
        </p:txBody>
      </p:sp>
    </p:spTree>
    <p:extLst>
      <p:ext uri="{BB962C8B-B14F-4D97-AF65-F5344CB8AC3E}">
        <p14:creationId xmlns:p14="http://schemas.microsoft.com/office/powerpoint/2010/main" val="1674691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68057" indent="-168057">
              <a:buFontTx/>
              <a:buChar char="-"/>
            </a:pPr>
            <a:r>
              <a:rPr lang="en-GB" dirty="0"/>
              <a:t>Come </a:t>
            </a:r>
            <a:r>
              <a:rPr lang="en-GB" dirty="0" err="1"/>
              <a:t>nel</a:t>
            </a:r>
            <a:r>
              <a:rPr lang="en-GB" dirty="0"/>
              <a:t> </a:t>
            </a:r>
            <a:r>
              <a:rPr lang="en-GB" dirty="0" err="1"/>
              <a:t>periodo</a:t>
            </a:r>
            <a:r>
              <a:rPr lang="en-GB" dirty="0"/>
              <a:t> di </a:t>
            </a:r>
            <a:r>
              <a:rPr lang="en-GB" dirty="0" err="1"/>
              <a:t>programmazione</a:t>
            </a:r>
            <a:r>
              <a:rPr lang="en-GB" dirty="0"/>
              <a:t> in </a:t>
            </a:r>
            <a:r>
              <a:rPr lang="en-GB" dirty="0" err="1"/>
              <a:t>corso</a:t>
            </a:r>
            <a:r>
              <a:rPr lang="en-GB" dirty="0"/>
              <a:t>, gli </a:t>
            </a:r>
            <a:r>
              <a:rPr lang="en-GB" dirty="0" err="1"/>
              <a:t>organismi</a:t>
            </a:r>
            <a:r>
              <a:rPr lang="en-GB" dirty="0"/>
              <a:t> di cui </a:t>
            </a:r>
            <a:r>
              <a:rPr lang="en-GB" dirty="0" err="1"/>
              <a:t>all’articolo</a:t>
            </a:r>
            <a:r>
              <a:rPr lang="en-GB" dirty="0"/>
              <a:t> 6 del </a:t>
            </a:r>
            <a:r>
              <a:rPr lang="en-GB" dirty="0" err="1"/>
              <a:t>regolamento</a:t>
            </a:r>
            <a:r>
              <a:rPr lang="en-GB" dirty="0"/>
              <a:t> </a:t>
            </a:r>
            <a:r>
              <a:rPr lang="en-GB" dirty="0" err="1"/>
              <a:t>recante</a:t>
            </a:r>
            <a:r>
              <a:rPr lang="en-GB" dirty="0"/>
              <a:t> </a:t>
            </a:r>
            <a:r>
              <a:rPr lang="en-GB" dirty="0" err="1"/>
              <a:t>disposizioni</a:t>
            </a:r>
            <a:r>
              <a:rPr lang="en-GB" dirty="0"/>
              <a:t> </a:t>
            </a:r>
            <a:r>
              <a:rPr lang="en-GB" dirty="0" err="1"/>
              <a:t>comuni</a:t>
            </a:r>
            <a:r>
              <a:rPr lang="en-GB" dirty="0"/>
              <a:t> (vale a </a:t>
            </a:r>
            <a:r>
              <a:rPr dirty="0"/>
              <a:t>dire </a:t>
            </a:r>
            <a:r>
              <a:rPr dirty="0" err="1"/>
              <a:t>autorità</a:t>
            </a:r>
            <a:r>
              <a:rPr lang="en-US" baseline="0" dirty="0"/>
              <a:t> </a:t>
            </a:r>
            <a:r>
              <a:rPr lang="en-US" baseline="0" dirty="0" err="1"/>
              <a:t>pubbliche</a:t>
            </a:r>
            <a:r>
              <a:rPr lang="en-US" baseline="0" dirty="0"/>
              <a:t> urbane e </a:t>
            </a:r>
            <a:r>
              <a:rPr lang="en-US" baseline="0" dirty="0" err="1"/>
              <a:t>altre</a:t>
            </a:r>
            <a:r>
              <a:rPr lang="en-US" baseline="0" dirty="0"/>
              <a:t> </a:t>
            </a:r>
            <a:r>
              <a:rPr lang="en-US" baseline="0" dirty="0" err="1"/>
              <a:t>autorità</a:t>
            </a:r>
            <a:r>
              <a:rPr lang="en-US" baseline="0" dirty="0"/>
              <a:t> </a:t>
            </a:r>
            <a:r>
              <a:rPr lang="en-US" baseline="0" dirty="0" err="1"/>
              <a:t>pubbliche</a:t>
            </a:r>
            <a:r>
              <a:rPr lang="en-US" baseline="0" dirty="0" smtClean="0"/>
              <a:t>; </a:t>
            </a:r>
            <a:r>
              <a:rPr lang="en-US" baseline="0" dirty="0" err="1" smtClean="0"/>
              <a:t>parti</a:t>
            </a:r>
            <a:r>
              <a:rPr lang="en-US" baseline="0" dirty="0" smtClean="0"/>
              <a:t> </a:t>
            </a:r>
            <a:r>
              <a:rPr lang="en-US" baseline="0" dirty="0" err="1"/>
              <a:t>economiche</a:t>
            </a:r>
            <a:r>
              <a:rPr lang="en-US" baseline="0" dirty="0"/>
              <a:t> e </a:t>
            </a:r>
            <a:r>
              <a:rPr lang="en-US" baseline="0" dirty="0" err="1"/>
              <a:t>sociali</a:t>
            </a:r>
            <a:r>
              <a:rPr lang="en-US" baseline="0" dirty="0" smtClean="0"/>
              <a:t>; gli </a:t>
            </a:r>
            <a:r>
              <a:rPr lang="en-US" baseline="0" dirty="0" err="1"/>
              <a:t>organismi</a:t>
            </a:r>
            <a:r>
              <a:rPr lang="en-US" baseline="0" dirty="0"/>
              <a:t> </a:t>
            </a:r>
            <a:r>
              <a:rPr lang="en-US" baseline="0" dirty="0" err="1"/>
              <a:t>pertinenti</a:t>
            </a:r>
            <a:r>
              <a:rPr lang="en-US" baseline="0" dirty="0"/>
              <a:t> </a:t>
            </a:r>
            <a:r>
              <a:rPr lang="en-US" baseline="0" dirty="0" err="1"/>
              <a:t>che</a:t>
            </a:r>
            <a:r>
              <a:rPr lang="en-US" baseline="0" dirty="0"/>
              <a:t> </a:t>
            </a:r>
            <a:r>
              <a:rPr lang="en-US" baseline="0" dirty="0" err="1"/>
              <a:t>rappresentano</a:t>
            </a:r>
            <a:r>
              <a:rPr lang="en-US" baseline="0" dirty="0"/>
              <a:t> la </a:t>
            </a:r>
            <a:r>
              <a:rPr lang="en-US" baseline="0" dirty="0" err="1"/>
              <a:t>società</a:t>
            </a:r>
            <a:r>
              <a:rPr lang="en-US" baseline="0" dirty="0"/>
              <a:t> </a:t>
            </a:r>
            <a:r>
              <a:rPr lang="en-US" baseline="0" dirty="0" err="1"/>
              <a:t>civile</a:t>
            </a:r>
            <a:r>
              <a:rPr lang="en-US" baseline="0" dirty="0"/>
              <a:t>, </a:t>
            </a:r>
            <a:r>
              <a:rPr lang="en-US" baseline="0" dirty="0" err="1"/>
              <a:t>i</a:t>
            </a:r>
            <a:r>
              <a:rPr lang="en-US" baseline="0" dirty="0"/>
              <a:t> partner </a:t>
            </a:r>
            <a:r>
              <a:rPr lang="en-US" baseline="0" dirty="0" err="1"/>
              <a:t>ambientali</a:t>
            </a:r>
            <a:r>
              <a:rPr lang="en-US" baseline="0" dirty="0"/>
              <a:t> e gli </a:t>
            </a:r>
            <a:r>
              <a:rPr lang="en-US" baseline="0" dirty="0" err="1"/>
              <a:t>organismi</a:t>
            </a:r>
            <a:r>
              <a:rPr lang="en-US" baseline="0" dirty="0"/>
              <a:t> </a:t>
            </a:r>
            <a:r>
              <a:rPr lang="en-US" baseline="0" dirty="0" err="1"/>
              <a:t>responsabili</a:t>
            </a:r>
            <a:r>
              <a:rPr lang="en-US" baseline="0" dirty="0"/>
              <a:t> </a:t>
            </a:r>
            <a:r>
              <a:rPr lang="en-US" baseline="0" dirty="0" err="1"/>
              <a:t>della</a:t>
            </a:r>
            <a:r>
              <a:rPr lang="en-US" baseline="0" dirty="0"/>
              <a:t> </a:t>
            </a:r>
            <a:r>
              <a:rPr lang="en-US" baseline="0" dirty="0" err="1"/>
              <a:t>promozione</a:t>
            </a:r>
            <a:r>
              <a:rPr lang="en-US" baseline="0" dirty="0"/>
              <a:t> </a:t>
            </a:r>
            <a:r>
              <a:rPr lang="en-US" baseline="0" dirty="0" err="1"/>
              <a:t>dell’inclusione</a:t>
            </a:r>
            <a:r>
              <a:rPr lang="en-US" baseline="0" dirty="0"/>
              <a:t> </a:t>
            </a:r>
            <a:r>
              <a:rPr lang="en-US" baseline="0" dirty="0" err="1"/>
              <a:t>sociale</a:t>
            </a:r>
            <a:r>
              <a:rPr lang="en-US" baseline="0" dirty="0"/>
              <a:t>, </a:t>
            </a:r>
            <a:r>
              <a:rPr lang="en-US" baseline="0" dirty="0" err="1"/>
              <a:t>dei</a:t>
            </a:r>
            <a:r>
              <a:rPr lang="en-US" baseline="0" dirty="0"/>
              <a:t> </a:t>
            </a:r>
            <a:r>
              <a:rPr lang="en-US" baseline="0" dirty="0" err="1"/>
              <a:t>diritti</a:t>
            </a:r>
            <a:r>
              <a:rPr lang="en-US" baseline="0" dirty="0"/>
              <a:t> </a:t>
            </a:r>
            <a:r>
              <a:rPr lang="en-US" baseline="0" dirty="0" err="1"/>
              <a:t>fondamentali</a:t>
            </a:r>
            <a:r>
              <a:rPr lang="en-US" baseline="0" dirty="0"/>
              <a:t>, </a:t>
            </a:r>
            <a:r>
              <a:rPr lang="en-US" baseline="0" dirty="0" err="1"/>
              <a:t>dei</a:t>
            </a:r>
            <a:r>
              <a:rPr lang="en-US" baseline="0" dirty="0"/>
              <a:t> </a:t>
            </a:r>
            <a:r>
              <a:rPr lang="en-US" baseline="0" dirty="0" err="1"/>
              <a:t>diritti</a:t>
            </a:r>
            <a:r>
              <a:rPr lang="en-US" baseline="0" dirty="0"/>
              <a:t> </a:t>
            </a:r>
            <a:r>
              <a:rPr lang="en-US" baseline="0" dirty="0" err="1"/>
              <a:t>delle</a:t>
            </a:r>
            <a:r>
              <a:rPr lang="en-US" baseline="0" dirty="0"/>
              <a:t> </a:t>
            </a:r>
            <a:r>
              <a:rPr lang="en-US" baseline="0" dirty="0" err="1"/>
              <a:t>persone</a:t>
            </a:r>
            <a:r>
              <a:rPr lang="en-US" baseline="0" dirty="0"/>
              <a:t> con </a:t>
            </a:r>
            <a:r>
              <a:rPr lang="en-US" baseline="0" dirty="0" err="1"/>
              <a:t>disabilità</a:t>
            </a:r>
            <a:r>
              <a:rPr lang="en-US" baseline="0" dirty="0"/>
              <a:t>, </a:t>
            </a:r>
            <a:r>
              <a:rPr lang="en-US" baseline="0" dirty="0" err="1"/>
              <a:t>della</a:t>
            </a:r>
            <a:r>
              <a:rPr lang="en-US" baseline="0" dirty="0"/>
              <a:t> </a:t>
            </a:r>
            <a:r>
              <a:rPr lang="en-US" baseline="0" dirty="0" err="1"/>
              <a:t>parità</a:t>
            </a:r>
            <a:r>
              <a:rPr lang="en-US" baseline="0" dirty="0"/>
              <a:t> di </a:t>
            </a:r>
            <a:r>
              <a:rPr lang="en-US" baseline="0" dirty="0" err="1"/>
              <a:t>genere</a:t>
            </a:r>
            <a:r>
              <a:rPr lang="en-US" baseline="0" dirty="0"/>
              <a:t> e </a:t>
            </a:r>
            <a:r>
              <a:rPr lang="en-US" baseline="0" dirty="0" err="1"/>
              <a:t>della</a:t>
            </a:r>
            <a:r>
              <a:rPr lang="en-US" baseline="0" dirty="0"/>
              <a:t> non </a:t>
            </a:r>
            <a:r>
              <a:rPr lang="en-US" baseline="0" dirty="0" err="1"/>
              <a:t>discriminazione</a:t>
            </a:r>
            <a:r>
              <a:rPr lang="en-US" baseline="0" dirty="0"/>
              <a:t>) </a:t>
            </a:r>
            <a:r>
              <a:rPr lang="en-US" baseline="0" dirty="0" err="1"/>
              <a:t>restano</a:t>
            </a:r>
            <a:r>
              <a:rPr lang="en-US" baseline="0" dirty="0"/>
              <a:t> </a:t>
            </a:r>
            <a:r>
              <a:rPr lang="en-US" baseline="0" dirty="0" err="1"/>
              <a:t>essenziali</a:t>
            </a:r>
            <a:r>
              <a:rPr lang="en-US" baseline="0" dirty="0"/>
              <a:t> per la </a:t>
            </a:r>
            <a:r>
              <a:rPr lang="en-US" baseline="0" dirty="0" err="1"/>
              <a:t>preparazione</a:t>
            </a:r>
            <a:r>
              <a:rPr lang="en-US" baseline="0" dirty="0"/>
              <a:t> </a:t>
            </a:r>
            <a:r>
              <a:rPr lang="en-US" baseline="0" dirty="0" err="1"/>
              <a:t>dell’accordo</a:t>
            </a:r>
            <a:r>
              <a:rPr lang="en-US" baseline="0" dirty="0"/>
              <a:t> di </a:t>
            </a:r>
            <a:r>
              <a:rPr lang="en-US" baseline="0" dirty="0" err="1"/>
              <a:t>partenariato</a:t>
            </a:r>
            <a:r>
              <a:rPr lang="en-US" baseline="0" dirty="0"/>
              <a:t> e per la </a:t>
            </a:r>
            <a:r>
              <a:rPr lang="en-US" baseline="0" dirty="0" err="1"/>
              <a:t>programmazione</a:t>
            </a:r>
            <a:r>
              <a:rPr lang="en-US" baseline="0" dirty="0"/>
              <a:t> e </a:t>
            </a:r>
            <a:r>
              <a:rPr lang="en-US" baseline="0" dirty="0" err="1"/>
              <a:t>attuazione</a:t>
            </a:r>
            <a:r>
              <a:rPr lang="en-US" baseline="0" dirty="0"/>
              <a:t> </a:t>
            </a:r>
            <a:r>
              <a:rPr lang="en-US" baseline="0" dirty="0" err="1"/>
              <a:t>dei</a:t>
            </a:r>
            <a:r>
              <a:rPr lang="en-US" baseline="0" dirty="0"/>
              <a:t> </a:t>
            </a:r>
            <a:r>
              <a:rPr lang="en-US" baseline="0" dirty="0" err="1"/>
              <a:t>programmi</a:t>
            </a:r>
            <a:r>
              <a:rPr lang="en-US" baseline="0" dirty="0"/>
              <a:t> </a:t>
            </a:r>
            <a:r>
              <a:rPr lang="en-US" baseline="0" dirty="0" smtClean="0"/>
              <a:t>FSE+. </a:t>
            </a:r>
            <a:endParaRPr lang="en-US" baseline="0" dirty="0"/>
          </a:p>
          <a:p>
            <a:pPr marL="168057" indent="-168057">
              <a:buFontTx/>
              <a:buChar char="-"/>
            </a:pPr>
            <a:endParaRPr lang="en-US" baseline="0" dirty="0" smtClean="0"/>
          </a:p>
          <a:p>
            <a:pPr marL="168057" indent="-168057">
              <a:buFontTx/>
              <a:buChar char="-"/>
            </a:pPr>
            <a:r>
              <a:rPr lang="en-US" baseline="0" dirty="0"/>
              <a:t>Il campo di </a:t>
            </a:r>
            <a:r>
              <a:rPr lang="en-US" baseline="0" dirty="0" err="1"/>
              <a:t>applicazione</a:t>
            </a:r>
            <a:r>
              <a:rPr lang="en-US" baseline="0" dirty="0"/>
              <a:t> per lo </a:t>
            </a:r>
            <a:r>
              <a:rPr lang="en-US" baseline="0" dirty="0" err="1"/>
              <a:t>sviluppo</a:t>
            </a:r>
            <a:r>
              <a:rPr lang="en-US" baseline="0" dirty="0"/>
              <a:t> </a:t>
            </a:r>
            <a:r>
              <a:rPr lang="en-US" baseline="0" dirty="0" err="1"/>
              <a:t>delle</a:t>
            </a:r>
            <a:r>
              <a:rPr lang="en-US" baseline="0" dirty="0"/>
              <a:t> </a:t>
            </a:r>
            <a:r>
              <a:rPr lang="en-US" baseline="0" dirty="0" err="1"/>
              <a:t>capacità</a:t>
            </a:r>
            <a:r>
              <a:rPr lang="en-US" baseline="0" dirty="0"/>
              <a:t> </a:t>
            </a:r>
            <a:r>
              <a:rPr lang="en-US" baseline="0" dirty="0" err="1"/>
              <a:t>continuerà</a:t>
            </a:r>
            <a:r>
              <a:rPr lang="en-US" baseline="0" dirty="0"/>
              <a:t> come </a:t>
            </a:r>
            <a:r>
              <a:rPr lang="en-US" baseline="0" dirty="0" err="1"/>
              <a:t>nel</a:t>
            </a:r>
            <a:r>
              <a:rPr lang="en-US" baseline="0" dirty="0"/>
              <a:t> </a:t>
            </a:r>
            <a:r>
              <a:rPr lang="en-US" baseline="0" dirty="0" err="1"/>
              <a:t>periodo</a:t>
            </a:r>
            <a:r>
              <a:rPr lang="en-US" baseline="0" dirty="0"/>
              <a:t> di </a:t>
            </a:r>
            <a:r>
              <a:rPr lang="en-US" baseline="0" dirty="0" err="1"/>
              <a:t>programmazione</a:t>
            </a:r>
            <a:r>
              <a:rPr lang="en-US" baseline="0" dirty="0"/>
              <a:t> </a:t>
            </a:r>
            <a:r>
              <a:rPr lang="en-US" baseline="0" dirty="0" err="1"/>
              <a:t>attuale</a:t>
            </a:r>
            <a:r>
              <a:rPr lang="en-US" baseline="0" dirty="0" smtClean="0"/>
              <a:t>.</a:t>
            </a:r>
          </a:p>
          <a:p>
            <a:pPr marL="168057" indent="-168057">
              <a:buFontTx/>
              <a:buChar char="-"/>
            </a:pPr>
            <a:r>
              <a:rPr lang="en-US" baseline="0" dirty="0" err="1" smtClean="0"/>
              <a:t>Scompare</a:t>
            </a:r>
            <a:r>
              <a:rPr lang="en-US" baseline="0" dirty="0" smtClean="0"/>
              <a:t> la </a:t>
            </a:r>
            <a:r>
              <a:rPr lang="en-US" baseline="0" dirty="0" err="1" smtClean="0"/>
              <a:t>delimitazione</a:t>
            </a:r>
            <a:r>
              <a:rPr lang="en-US" baseline="0" dirty="0" smtClean="0"/>
              <a:t> </a:t>
            </a:r>
            <a:r>
              <a:rPr lang="en-US" baseline="0" dirty="0" err="1" smtClean="0"/>
              <a:t>geografica</a:t>
            </a:r>
            <a:r>
              <a:rPr lang="en-US" baseline="0" dirty="0" smtClean="0"/>
              <a:t> (</a:t>
            </a:r>
            <a:r>
              <a:rPr lang="en-US" baseline="0" dirty="0" err="1" smtClean="0"/>
              <a:t>regioni</a:t>
            </a:r>
            <a:r>
              <a:rPr lang="en-US" baseline="0" dirty="0" smtClean="0"/>
              <a:t> in </a:t>
            </a:r>
            <a:r>
              <a:rPr lang="en-US" baseline="0" dirty="0" err="1" smtClean="0"/>
              <a:t>ritardo</a:t>
            </a:r>
            <a:r>
              <a:rPr lang="en-US" baseline="0" dirty="0" smtClean="0"/>
              <a:t> e in </a:t>
            </a:r>
            <a:r>
              <a:rPr lang="en-US" baseline="0" dirty="0" err="1" smtClean="0"/>
              <a:t>transizione</a:t>
            </a:r>
            <a:r>
              <a:rPr lang="en-US" baseline="0" dirty="0" smtClean="0"/>
              <a:t> e </a:t>
            </a:r>
            <a:r>
              <a:rPr lang="en-US" baseline="0" dirty="0" err="1" smtClean="0"/>
              <a:t>paesi</a:t>
            </a:r>
            <a:r>
              <a:rPr lang="en-US" baseline="0" dirty="0" smtClean="0"/>
              <a:t> </a:t>
            </a:r>
            <a:r>
              <a:rPr lang="en-US" baseline="0" dirty="0" err="1" smtClean="0"/>
              <a:t>coperti</a:t>
            </a:r>
            <a:r>
              <a:rPr lang="en-US" baseline="0" dirty="0" smtClean="0"/>
              <a:t> dal </a:t>
            </a:r>
            <a:r>
              <a:rPr lang="en-US" baseline="0" dirty="0" err="1" smtClean="0"/>
              <a:t>fondo</a:t>
            </a:r>
            <a:r>
              <a:rPr lang="en-US" baseline="0" dirty="0" smtClean="0"/>
              <a:t> di </a:t>
            </a:r>
            <a:r>
              <a:rPr lang="en-US" baseline="0" dirty="0" err="1" smtClean="0"/>
              <a:t>coesione</a:t>
            </a:r>
            <a:r>
              <a:rPr lang="en-US" baseline="0" dirty="0" smtClean="0"/>
              <a:t>) per cui </a:t>
            </a:r>
            <a:r>
              <a:rPr lang="en-US" baseline="0" dirty="0" err="1" smtClean="0"/>
              <a:t>queste</a:t>
            </a:r>
            <a:r>
              <a:rPr lang="en-US" baseline="0" dirty="0" smtClean="0"/>
              <a:t> </a:t>
            </a:r>
            <a:r>
              <a:rPr lang="en-US" baseline="0" dirty="0" err="1" smtClean="0"/>
              <a:t>azioni</a:t>
            </a:r>
            <a:r>
              <a:rPr lang="en-US" baseline="0" dirty="0" smtClean="0"/>
              <a:t> </a:t>
            </a:r>
            <a:r>
              <a:rPr lang="en-US" baseline="0" dirty="0" err="1" smtClean="0"/>
              <a:t>sono</a:t>
            </a:r>
            <a:r>
              <a:rPr lang="en-US" baseline="0" dirty="0" smtClean="0"/>
              <a:t> </a:t>
            </a:r>
            <a:r>
              <a:rPr lang="en-US" baseline="0" dirty="0" err="1" smtClean="0"/>
              <a:t>obbligatorie</a:t>
            </a:r>
            <a:r>
              <a:rPr lang="en-US" baseline="0" dirty="0" smtClean="0"/>
              <a:t>: </a:t>
            </a:r>
            <a:r>
              <a:rPr lang="en-US" baseline="0" dirty="0" err="1" smtClean="0"/>
              <a:t>esse</a:t>
            </a:r>
            <a:r>
              <a:rPr lang="en-US" baseline="0" dirty="0" smtClean="0"/>
              <a:t> </a:t>
            </a:r>
            <a:r>
              <a:rPr lang="en-US" baseline="0" dirty="0" err="1" smtClean="0"/>
              <a:t>sono</a:t>
            </a:r>
            <a:r>
              <a:rPr lang="en-US" baseline="0" dirty="0" smtClean="0"/>
              <a:t> </a:t>
            </a:r>
            <a:r>
              <a:rPr lang="en-US" baseline="0" dirty="0" err="1" smtClean="0"/>
              <a:t>dunque</a:t>
            </a:r>
            <a:r>
              <a:rPr lang="en-US" baseline="0" dirty="0" smtClean="0"/>
              <a:t> </a:t>
            </a:r>
            <a:r>
              <a:rPr lang="en-US" baseline="0" dirty="0" err="1" smtClean="0"/>
              <a:t>obbligatorie</a:t>
            </a:r>
            <a:r>
              <a:rPr lang="en-US" baseline="0" dirty="0" smtClean="0"/>
              <a:t> per OGNI OP.</a:t>
            </a:r>
            <a:endParaRPr lang="en-GB" dirty="0"/>
          </a:p>
        </p:txBody>
      </p:sp>
      <p:sp>
        <p:nvSpPr>
          <p:cNvPr id="4" name="Slide Number Placeholder 3"/>
          <p:cNvSpPr>
            <a:spLocks noGrp="1"/>
          </p:cNvSpPr>
          <p:nvPr>
            <p:ph type="sldNum" sz="quarter" idx="10"/>
          </p:nvPr>
        </p:nvSpPr>
        <p:spPr/>
        <p:txBody>
          <a:bodyPr/>
          <a:lstStyle/>
          <a:p>
            <a:pPr defTabSz="896303">
              <a:defRPr/>
            </a:pPr>
            <a:fld id="{36441B25-C4D1-47DB-817D-B9C4FC5392FB}" type="slidenum">
              <a:rPr lang="en-GB">
                <a:solidFill>
                  <a:srgbClr val="000000"/>
                </a:solidFill>
              </a:rPr>
              <a:pPr defTabSz="896303">
                <a:defRPr/>
              </a:pPr>
              <a:t>48</a:t>
            </a:fld>
            <a:endParaRPr lang="en-GB">
              <a:solidFill>
                <a:srgbClr val="000000"/>
              </a:solidFill>
            </a:endParaRPr>
          </a:p>
        </p:txBody>
      </p:sp>
    </p:spTree>
    <p:extLst>
      <p:ext uri="{BB962C8B-B14F-4D97-AF65-F5344CB8AC3E}">
        <p14:creationId xmlns:p14="http://schemas.microsoft.com/office/powerpoint/2010/main" val="437964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49</a:t>
            </a:fld>
            <a:endParaRPr lang="en-GB"/>
          </a:p>
        </p:txBody>
      </p:sp>
    </p:spTree>
    <p:extLst>
      <p:ext uri="{BB962C8B-B14F-4D97-AF65-F5344CB8AC3E}">
        <p14:creationId xmlns:p14="http://schemas.microsoft.com/office/powerpoint/2010/main" val="1492583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i="1" dirty="0" smtClean="0"/>
              <a:t>Article 2</a:t>
            </a:r>
          </a:p>
          <a:p>
            <a:r>
              <a:rPr lang="fr-BE" b="1" i="0" dirty="0" err="1" smtClean="0"/>
              <a:t>Definitions</a:t>
            </a:r>
            <a:endParaRPr lang="fr-BE" b="1" i="0" dirty="0" smtClean="0"/>
          </a:p>
          <a:p>
            <a:endParaRPr lang="fr-BE" b="1" i="0" dirty="0" smtClean="0"/>
          </a:p>
          <a:p>
            <a:r>
              <a:rPr lang="en-GB" dirty="0" smtClean="0"/>
              <a:t>(16) 'social innovations' mean activities that are social both as to their ends and their means</a:t>
            </a:r>
          </a:p>
          <a:p>
            <a:r>
              <a:rPr lang="en-GB" dirty="0" smtClean="0"/>
              <a:t>and in particular those which relate to the development and implementation of new ideas</a:t>
            </a:r>
          </a:p>
          <a:p>
            <a:r>
              <a:rPr lang="en-GB" dirty="0" smtClean="0"/>
              <a:t>(concerning products, services and models) that simultaneously meet social needs and create</a:t>
            </a:r>
          </a:p>
          <a:p>
            <a:r>
              <a:rPr lang="en-GB" dirty="0" smtClean="0"/>
              <a:t>new social relationships or collaborations, thereby benefiting society and boosting its capacity</a:t>
            </a:r>
          </a:p>
          <a:p>
            <a:r>
              <a:rPr lang="en-GB" dirty="0" smtClean="0"/>
              <a:t>to act;</a:t>
            </a:r>
          </a:p>
          <a:p>
            <a:r>
              <a:rPr lang="en-GB" dirty="0" smtClean="0"/>
              <a:t>(17) 'social experimentations' mean policy interventions that offer an innovative response to social needs, implemented on a small scale and in conditions that enable their impact to be measured, prior to being implemented in other contexts or on a larger scale, if the results prove convincing;</a:t>
            </a:r>
            <a:endParaRPr lang="en-GB" b="1" i="0" dirty="0" smtClean="0"/>
          </a:p>
          <a:p>
            <a:endParaRPr lang="en-GB" i="1" dirty="0" smtClean="0"/>
          </a:p>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50</a:t>
            </a:fld>
            <a:endParaRPr lang="en-GB"/>
          </a:p>
        </p:txBody>
      </p:sp>
    </p:spTree>
    <p:extLst>
      <p:ext uri="{BB962C8B-B14F-4D97-AF65-F5344CB8AC3E}">
        <p14:creationId xmlns:p14="http://schemas.microsoft.com/office/powerpoint/2010/main" val="398329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928475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ESF+ will support </a:t>
            </a:r>
            <a:r>
              <a:rPr lang="en-GB" b="1" dirty="0"/>
              <a:t>social innovation as a cross-cutting principle</a:t>
            </a:r>
            <a:r>
              <a:rPr lang="en-GB" dirty="0"/>
              <a:t> </a:t>
            </a:r>
            <a:r>
              <a:rPr lang="en-GB" b="1" dirty="0"/>
              <a:t>in the shared management strand</a:t>
            </a:r>
            <a:r>
              <a:rPr lang="en-GB" dirty="0"/>
              <a:t> aimed at re-designing delivery mechanisms for employment, education, social inclusion and support to the most deprived. This will also be ensured through a strengthened bottom-up approach based on partnerships involving public authorities, the private sector and civil society (such as community-led local development). For this purpose, we propose as an incentive that these actions benefit from increased EU co-financing rates (95%).</a:t>
            </a:r>
          </a:p>
          <a:p>
            <a:r>
              <a:rPr lang="en-GB" dirty="0"/>
              <a:t>In parallel, </a:t>
            </a:r>
            <a:r>
              <a:rPr lang="en-GB" b="1" dirty="0"/>
              <a:t>the ESF+ EaSI strand will continue to test new policy approaches</a:t>
            </a:r>
            <a:r>
              <a:rPr lang="en-GB" dirty="0"/>
              <a:t> at a small-scale through social experimentation methods and to serve as a basis for the social innovation upscaling activities under shared management. </a:t>
            </a:r>
          </a:p>
          <a:p>
            <a:r>
              <a:rPr lang="en-GB" dirty="0"/>
              <a:t>The </a:t>
            </a:r>
            <a:r>
              <a:rPr lang="en-GB" b="1" dirty="0"/>
              <a:t>transfer or upscaling in the same country and across borders</a:t>
            </a:r>
            <a:r>
              <a:rPr lang="en-GB" dirty="0"/>
              <a:t> of successful innovations will be also promoted through transnational partnerships, mutual learning, methodological/technical support for stakeholders and the creation of an appropriate knowledge management system.</a:t>
            </a:r>
          </a:p>
          <a:p>
            <a:pPr marL="166794" indent="-166794" defTabSz="889571">
              <a:buFont typeface="Arial" panose="020B0604020202020204" pitchFamily="34" charset="0"/>
              <a:buChar char="•"/>
              <a:defRPr/>
            </a:pPr>
            <a:endParaRPr lang="en-US" dirty="0">
              <a:solidFill>
                <a:schemeClr val="bg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51</a:t>
            </a:fld>
            <a:endParaRPr lang="en-GB" dirty="0"/>
          </a:p>
        </p:txBody>
      </p:sp>
    </p:spTree>
    <p:extLst>
      <p:ext uri="{BB962C8B-B14F-4D97-AF65-F5344CB8AC3E}">
        <p14:creationId xmlns:p14="http://schemas.microsoft.com/office/powerpoint/2010/main" val="3044520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Article 13</a:t>
            </a:r>
          </a:p>
          <a:p>
            <a:r>
              <a:rPr lang="en-GB" b="1" dirty="0" smtClean="0"/>
              <a:t>Innovative actions</a:t>
            </a:r>
          </a:p>
          <a:p>
            <a:pPr fontAlgn="base"/>
            <a:r>
              <a:rPr lang="it-IT" dirty="0"/>
              <a:t>Azioni innovative </a:t>
            </a:r>
          </a:p>
          <a:p>
            <a:pPr fontAlgn="base"/>
            <a:r>
              <a:rPr lang="it-IT" dirty="0"/>
              <a:t>1.    Gli Stati membri sostengono azioni di innovazione sociale e sperimentazioni sociali o consolidano approcci dal basso verso l'alto basati su partenariati che coinvolgono le autorità pubbliche, il settore privato e la società civile, come i gruppi di azione locale che progettano e attuano strategie di sviluppo locale di tipo partecipativo. </a:t>
            </a:r>
          </a:p>
          <a:p>
            <a:pPr fontAlgn="base"/>
            <a:r>
              <a:rPr lang="it-IT" dirty="0"/>
              <a:t>2.    Gli Stati membri possono sostenere l'applicazione su larga scala di approcci innovativi testati su scala ridotta (sperimentazioni sociali) elaborati nell'ambito della componente Occupazione e innovazione sociale e di altri programmi dell'Unione. </a:t>
            </a:r>
          </a:p>
          <a:p>
            <a:pPr fontAlgn="base"/>
            <a:r>
              <a:rPr lang="it-IT" dirty="0"/>
              <a:t>3.    Le azioni e gli approcci innovativi possono essere programmati nell'ambito di uno qualsiasi degli obiettivi specifici di cui all'articolo 4, paragrafo 1, punti da i) a x). </a:t>
            </a:r>
          </a:p>
          <a:p>
            <a:endParaRPr lang="en-GB" dirty="0"/>
          </a:p>
        </p:txBody>
      </p:sp>
      <p:sp>
        <p:nvSpPr>
          <p:cNvPr id="4" name="Slide Number Placeholder 3"/>
          <p:cNvSpPr>
            <a:spLocks noGrp="1"/>
          </p:cNvSpPr>
          <p:nvPr>
            <p:ph type="sldNum" sz="quarter" idx="10"/>
          </p:nvPr>
        </p:nvSpPr>
        <p:spPr/>
        <p:txBody>
          <a:bodyPr/>
          <a:lstStyle/>
          <a:p>
            <a:pPr defTabSz="900437">
              <a:defRPr/>
            </a:pPr>
            <a:fld id="{36441B25-C4D1-47DB-817D-B9C4FC5392FB}" type="slidenum">
              <a:rPr lang="en-GB">
                <a:solidFill>
                  <a:srgbClr val="000000"/>
                </a:solidFill>
              </a:rPr>
              <a:pPr defTabSz="900437">
                <a:defRPr/>
              </a:pPr>
              <a:t>52</a:t>
            </a:fld>
            <a:endParaRPr lang="en-GB">
              <a:solidFill>
                <a:srgbClr val="000000"/>
              </a:solidFill>
            </a:endParaRPr>
          </a:p>
        </p:txBody>
      </p:sp>
    </p:spTree>
    <p:extLst>
      <p:ext uri="{BB962C8B-B14F-4D97-AF65-F5344CB8AC3E}">
        <p14:creationId xmlns:p14="http://schemas.microsoft.com/office/powerpoint/2010/main" val="1188896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t-IT" dirty="0"/>
              <a:t>Obiettivi operativi </a:t>
            </a:r>
          </a:p>
          <a:p>
            <a:pPr fontAlgn="base"/>
            <a:r>
              <a:rPr lang="it-IT" dirty="0"/>
              <a:t>Gli obiettivi operativi della componente Occupazione e innovazione sociale sono i seguenti: </a:t>
            </a:r>
          </a:p>
          <a:p>
            <a:pPr fontAlgn="base"/>
            <a:r>
              <a:rPr lang="it-IT" dirty="0"/>
              <a:t>a)    sviluppare conoscenze analitiche comparative di elevata qualità, per garantire che le politiche volte al conseguimento degli obiettivi specifici di cui all'articolo 4 si fondino su dati attendibili e rispondano alle esigenze, alle sfide e alle condizioni dei paesi associati; </a:t>
            </a:r>
          </a:p>
          <a:p>
            <a:pPr fontAlgn="base"/>
            <a:r>
              <a:rPr lang="it-IT" dirty="0"/>
              <a:t>b)    facilitare uno scambio di informazioni efficiente e inclusivo, l'apprendimento reciproco, l'esame tra pari e il dialogo sulle politiche nei settori di cui all'articolo 4 per assistere i paesi associati nell'adozione di opportune misure politiche; </a:t>
            </a:r>
          </a:p>
          <a:p>
            <a:pPr fontAlgn="base"/>
            <a:r>
              <a:rPr lang="it-IT" dirty="0"/>
              <a:t>c)    sostenere sperimentazioni sociali nei settori di cui all'articolo 4 e rafforzare la capacità dei portatori di interessi ad attuare, trasferire o applicare su larga scala le innovazioni testate nel campo della politica sociale; </a:t>
            </a:r>
          </a:p>
          <a:p>
            <a:pPr fontAlgn="base"/>
            <a:r>
              <a:rPr lang="it-IT" dirty="0"/>
              <a:t>d)    fornire specifici servizi di sostegno ai datori di lavoro e alle persone in cerca di lavoro in vista dello sviluppo di mercati del lavoro europei integrati, dalla fase di preparazione precedente l'assunzione all'assistenza successiva al collocamento, per coprire i posti di lavoro vacanti in determinati settori, ambiti professionali, paesi, regioni frontaliere o per gruppi particolari (ad esempio le persone vulnerabili); </a:t>
            </a:r>
          </a:p>
          <a:p>
            <a:pPr fontAlgn="base"/>
            <a:r>
              <a:rPr lang="it-IT" dirty="0"/>
              <a:t>e)    sostenere lo sviluppo dell'ecosistema di mercato relativo alla fornitura di </a:t>
            </a:r>
            <a:r>
              <a:rPr lang="it-IT" dirty="0" err="1"/>
              <a:t>microfinanza</a:t>
            </a:r>
            <a:r>
              <a:rPr lang="it-IT" dirty="0"/>
              <a:t> per le microimprese nelle fasi di avvio e di sviluppo, in particolare quelle che occupano persone vulnerabili; </a:t>
            </a:r>
          </a:p>
          <a:p>
            <a:pPr fontAlgn="base"/>
            <a:r>
              <a:rPr lang="it-IT" dirty="0"/>
              <a:t>f)    sostenere la creazione di reti a livello di Unione e il dialogo con e tra i pertinenti portatori di interessi nei settori di cui all'articolo 4 e contribuire a sviluppare la capacità istituzionale di tali portatori di interessi, compresi i servizi pubblici per l'impiego (SPI), gli istituti di sicurezza sociale, gli istituti di </a:t>
            </a:r>
            <a:r>
              <a:rPr lang="it-IT" dirty="0" err="1"/>
              <a:t>microfinanza</a:t>
            </a:r>
            <a:r>
              <a:rPr lang="it-IT" dirty="0"/>
              <a:t> e gli enti che forniscono finanziamenti alle imprese sociali e all'economia sociale; </a:t>
            </a:r>
          </a:p>
          <a:p>
            <a:pPr fontAlgn="base"/>
            <a:r>
              <a:rPr lang="it-IT" dirty="0"/>
              <a:t>g)    sostenere lo sviluppo di imprese sociali e l'emergere di un mercato degli investimenti sociali, agevolando le interazioni tra pubblico e privato e la partecipazione di fondazioni e attori filantropici in tale mercato; </a:t>
            </a:r>
          </a:p>
          <a:p>
            <a:pPr fontAlgn="base"/>
            <a:r>
              <a:rPr lang="it-IT" dirty="0"/>
              <a:t>h)    fornire orientamenti per lo sviluppo delle infrastrutture sociali (compresi alloggi, assistenza all'infanzia, istruzione e formazione, assistenza sanitaria e assistenza di lunga durata), necessarie per l'attuazione del pilastro europeo dei diritti sociali; </a:t>
            </a:r>
          </a:p>
          <a:p>
            <a:pPr fontAlgn="base"/>
            <a:r>
              <a:rPr lang="it-IT" dirty="0"/>
              <a:t>i)    sostenere la cooperazione transnazionale al fine di accelerare e facilitare l'applicazione su larga scala di soluzioni innovative, in particolare per i settori dell'occupazione, delle competenze e dell'inclusione sociale, in tutta Europa; </a:t>
            </a:r>
          </a:p>
          <a:p>
            <a:pPr fontAlgn="base"/>
            <a:r>
              <a:rPr lang="it-IT" dirty="0"/>
              <a:t>j)    sostenere l'attuazione delle pertinenti norme internazionali sociali e del lavoro nel contesto della gestione della globalizzazione e della dimensione esterna delle politiche dell'Unione nei settori di cui all'articolo 4. </a:t>
            </a:r>
          </a:p>
          <a:p>
            <a:endParaRPr lang="en-GB" dirty="0"/>
          </a:p>
        </p:txBody>
      </p:sp>
      <p:sp>
        <p:nvSpPr>
          <p:cNvPr id="4" name="Slide Number Placeholder 3"/>
          <p:cNvSpPr>
            <a:spLocks noGrp="1"/>
          </p:cNvSpPr>
          <p:nvPr>
            <p:ph type="sldNum" sz="quarter" idx="10"/>
          </p:nvPr>
        </p:nvSpPr>
        <p:spPr/>
        <p:txBody>
          <a:bodyPr/>
          <a:lstStyle/>
          <a:p>
            <a:pPr defTabSz="900437">
              <a:defRPr/>
            </a:pPr>
            <a:fld id="{36441B25-C4D1-47DB-817D-B9C4FC5392FB}" type="slidenum">
              <a:rPr lang="en-GB">
                <a:solidFill>
                  <a:srgbClr val="000000"/>
                </a:solidFill>
              </a:rPr>
              <a:pPr defTabSz="900437">
                <a:defRPr/>
              </a:pPr>
              <a:t>53</a:t>
            </a:fld>
            <a:endParaRPr lang="en-GB">
              <a:solidFill>
                <a:srgbClr val="000000"/>
              </a:solidFill>
            </a:endParaRPr>
          </a:p>
        </p:txBody>
      </p:sp>
    </p:spTree>
    <p:extLst>
      <p:ext uri="{BB962C8B-B14F-4D97-AF65-F5344CB8AC3E}">
        <p14:creationId xmlns:p14="http://schemas.microsoft.com/office/powerpoint/2010/main" val="3558749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54</a:t>
            </a:fld>
            <a:endParaRPr lang="en-GB"/>
          </a:p>
        </p:txBody>
      </p:sp>
    </p:spTree>
    <p:extLst>
      <p:ext uri="{BB962C8B-B14F-4D97-AF65-F5344CB8AC3E}">
        <p14:creationId xmlns:p14="http://schemas.microsoft.com/office/powerpoint/2010/main" val="23993104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856" indent="-278986">
              <a:spcBef>
                <a:spcPct val="30000"/>
              </a:spcBef>
              <a:defRPr sz="1200">
                <a:solidFill>
                  <a:schemeClr val="tx1"/>
                </a:solidFill>
                <a:latin typeface="Arial" panose="020B0604020202020204" pitchFamily="34" charset="0"/>
              </a:defRPr>
            </a:lvl2pPr>
            <a:lvl3pPr marL="1119058" indent="-222877">
              <a:spcBef>
                <a:spcPct val="30000"/>
              </a:spcBef>
              <a:defRPr sz="1200">
                <a:solidFill>
                  <a:schemeClr val="tx1"/>
                </a:solidFill>
                <a:latin typeface="Arial" panose="020B0604020202020204" pitchFamily="34" charset="0"/>
              </a:defRPr>
            </a:lvl3pPr>
            <a:lvl4pPr marL="1567928" indent="-222877">
              <a:spcBef>
                <a:spcPct val="30000"/>
              </a:spcBef>
              <a:defRPr sz="1200">
                <a:solidFill>
                  <a:schemeClr val="tx1"/>
                </a:solidFill>
                <a:latin typeface="Arial" panose="020B0604020202020204" pitchFamily="34" charset="0"/>
              </a:defRPr>
            </a:lvl4pPr>
            <a:lvl5pPr marL="2015240" indent="-222877">
              <a:spcBef>
                <a:spcPct val="30000"/>
              </a:spcBef>
              <a:defRPr sz="1200">
                <a:solidFill>
                  <a:schemeClr val="tx1"/>
                </a:solidFill>
                <a:latin typeface="Arial" panose="020B0604020202020204" pitchFamily="34" charset="0"/>
              </a:defRPr>
            </a:lvl5pPr>
            <a:lvl6pPr marL="2464110" indent="-222877" eaLnBrk="0" fontAlgn="base" hangingPunct="0">
              <a:spcBef>
                <a:spcPct val="30000"/>
              </a:spcBef>
              <a:spcAft>
                <a:spcPct val="0"/>
              </a:spcAft>
              <a:defRPr sz="1200">
                <a:solidFill>
                  <a:schemeClr val="tx1"/>
                </a:solidFill>
                <a:latin typeface="Arial" panose="020B0604020202020204" pitchFamily="34" charset="0"/>
              </a:defRPr>
            </a:lvl6pPr>
            <a:lvl7pPr marL="2912980" indent="-222877" eaLnBrk="0" fontAlgn="base" hangingPunct="0">
              <a:spcBef>
                <a:spcPct val="30000"/>
              </a:spcBef>
              <a:spcAft>
                <a:spcPct val="0"/>
              </a:spcAft>
              <a:defRPr sz="1200">
                <a:solidFill>
                  <a:schemeClr val="tx1"/>
                </a:solidFill>
                <a:latin typeface="Arial" panose="020B0604020202020204" pitchFamily="34" charset="0"/>
              </a:defRPr>
            </a:lvl7pPr>
            <a:lvl8pPr marL="3361850" indent="-222877" eaLnBrk="0" fontAlgn="base" hangingPunct="0">
              <a:spcBef>
                <a:spcPct val="30000"/>
              </a:spcBef>
              <a:spcAft>
                <a:spcPct val="0"/>
              </a:spcAft>
              <a:defRPr sz="1200">
                <a:solidFill>
                  <a:schemeClr val="tx1"/>
                </a:solidFill>
                <a:latin typeface="Arial" panose="020B0604020202020204" pitchFamily="34" charset="0"/>
              </a:defRPr>
            </a:lvl8pPr>
            <a:lvl9pPr marL="3810720" indent="-222877" eaLnBrk="0" fontAlgn="base" hangingPunct="0">
              <a:spcBef>
                <a:spcPct val="30000"/>
              </a:spcBef>
              <a:spcAft>
                <a:spcPct val="0"/>
              </a:spcAft>
              <a:defRPr sz="1200">
                <a:solidFill>
                  <a:schemeClr val="tx1"/>
                </a:solidFill>
                <a:latin typeface="Arial" panose="020B0604020202020204" pitchFamily="34" charset="0"/>
              </a:defRPr>
            </a:lvl9pPr>
          </a:lstStyle>
          <a:p>
            <a:pPr defTabSz="897740">
              <a:spcBef>
                <a:spcPct val="0"/>
              </a:spcBef>
              <a:defRPr/>
            </a:pPr>
            <a:fld id="{B17682D4-8E1A-4F02-B173-902568479CBC}" type="slidenum">
              <a:rPr lang="en-GB" altLang="en-US">
                <a:solidFill>
                  <a:srgbClr val="000000"/>
                </a:solidFill>
                <a:cs typeface="Arial" panose="020B0604020202020204" pitchFamily="34" charset="0"/>
              </a:rPr>
              <a:pPr defTabSz="897740">
                <a:spcBef>
                  <a:spcPct val="0"/>
                </a:spcBef>
                <a:defRPr/>
              </a:pPr>
              <a:t>55</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44697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25691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8766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40"/>
            <a:r>
              <a:rPr lang="en-US" dirty="0"/>
              <a:t>The European platform against poverty and social exclusion is one of seven flagship initiatives of the </a:t>
            </a:r>
            <a:r>
              <a:rPr lang="en-US" u="sng" dirty="0">
                <a:hlinkClick r:id="rId3"/>
              </a:rPr>
              <a:t>Europe 2020 strategy</a:t>
            </a:r>
            <a:r>
              <a:rPr lang="en-US" dirty="0"/>
              <a:t> for smart, sustainable and inclusive growth. It is designed to help EU countries reach the headline target of lifting 20 million people out of </a:t>
            </a:r>
            <a:r>
              <a:rPr lang="en-US" u="sng" dirty="0">
                <a:hlinkClick r:id="rId4"/>
              </a:rPr>
              <a:t>poverty and social exclusion</a:t>
            </a:r>
            <a:r>
              <a:rPr lang="en-US" dirty="0"/>
              <a:t>. The platform was launched by the European Commission in 2010 and will remain active until 2020.Its objective is to ensure that social inclusion emerges alongside economic growth - fostering a high-employment economy delivering both social and territorial cohesion throughout Europe. In order to achieve this, the European Commission has set quantitative targets including reducing the number of Europeans living below the national poverty lines by 25% by 2020.</a:t>
            </a:r>
          </a:p>
          <a:p>
            <a:pPr defTabSz="897740"/>
            <a:endParaRPr lang="en-US" dirty="0"/>
          </a:p>
          <a:p>
            <a:pPr defTabSz="897740"/>
            <a:endParaRPr lang="en-US" dirty="0"/>
          </a:p>
          <a:p>
            <a:pPr defTabSz="897740"/>
            <a:r>
              <a:rPr lang="it-IT" dirty="0"/>
              <a:t>Il documento di riflessione sulla dimensione sociale dell'Europa solleva questioni come sostenere il nostro tenore di vita, creare nuovi e migliori posti di lavoro, dotare le persone delle giuste competenze e rendere più unita la nostra società, in previsione della società e del mondo del lavoro di domani. Vengono presentate tre opzioni:</a:t>
            </a:r>
          </a:p>
          <a:p>
            <a:pPr marL="171429" indent="-171429" defTabSz="897740">
              <a:buFont typeface="Arial" panose="020B0604020202020204" pitchFamily="34" charset="0"/>
              <a:buChar char="•"/>
            </a:pPr>
            <a:r>
              <a:rPr lang="it-IT" b="1" dirty="0"/>
              <a:t>limitare la dimensione sociale alla libera circolazione</a:t>
            </a:r>
          </a:p>
          <a:p>
            <a:pPr marL="171429" indent="-171429" defTabSz="897740">
              <a:buFont typeface="Arial" panose="020B0604020202020204" pitchFamily="34" charset="0"/>
              <a:buChar char="•"/>
            </a:pPr>
            <a:r>
              <a:rPr lang="it-IT" b="1" dirty="0"/>
              <a:t>chi vuol fare di più in campo sociale fa di più</a:t>
            </a:r>
          </a:p>
          <a:p>
            <a:pPr marL="171429" indent="-171429" defTabSz="897740">
              <a:buFont typeface="Arial" panose="020B0604020202020204" pitchFamily="34" charset="0"/>
              <a:buChar char="•"/>
            </a:pPr>
            <a:r>
              <a:rPr lang="it-IT" b="1" dirty="0"/>
              <a:t>i 27 paesi dell'UE approfondiscono insieme la dimensione sociale dell'Europa</a:t>
            </a:r>
            <a:endParaRPr lang="fr-BE" dirty="0" smtClean="0"/>
          </a:p>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83137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71580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63363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pitchFamily="34" charset="0"/>
              </a:defRPr>
            </a:lvl1pPr>
            <a:lvl2pPr marL="742950" indent="-285750" defTabSz="457200" eaLnBrk="0" hangingPunct="0">
              <a:defRPr sz="7600" b="1">
                <a:solidFill>
                  <a:srgbClr val="FFD624"/>
                </a:solidFill>
                <a:latin typeface="Verdana" pitchFamily="34" charset="0"/>
                <a:cs typeface="Arial" pitchFamily="34" charset="0"/>
              </a:defRPr>
            </a:lvl2pPr>
            <a:lvl3pPr marL="1143000" indent="-228600" defTabSz="457200" eaLnBrk="0" hangingPunct="0">
              <a:defRPr sz="7600" b="1">
                <a:solidFill>
                  <a:srgbClr val="FFD624"/>
                </a:solidFill>
                <a:latin typeface="Verdana" pitchFamily="34" charset="0"/>
                <a:cs typeface="Arial" pitchFamily="34" charset="0"/>
              </a:defRPr>
            </a:lvl3pPr>
            <a:lvl4pPr marL="1600200" indent="-228600" defTabSz="457200" eaLnBrk="0" hangingPunct="0">
              <a:defRPr sz="7600" b="1">
                <a:solidFill>
                  <a:srgbClr val="FFD624"/>
                </a:solidFill>
                <a:latin typeface="Verdana" pitchFamily="34" charset="0"/>
                <a:cs typeface="Arial" pitchFamily="34" charset="0"/>
              </a:defRPr>
            </a:lvl4pPr>
            <a:lvl5pPr marL="2057400" indent="-228600" defTabSz="457200" eaLnBrk="0" hangingPunct="0">
              <a:defRPr sz="7600" b="1">
                <a:solidFill>
                  <a:srgbClr val="FFD624"/>
                </a:solidFill>
                <a:latin typeface="Verdana" pitchFamily="34" charset="0"/>
                <a:cs typeface="Arial"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dirty="0"/>
          </a:p>
        </p:txBody>
      </p:sp>
      <p:sp>
        <p:nvSpPr>
          <p:cNvPr id="7" name="Text Box 22"/>
          <p:cNvSpPr txBox="1">
            <a:spLocks noChangeArrowheads="1"/>
          </p:cNvSpPr>
          <p:nvPr userDrawn="1"/>
        </p:nvSpPr>
        <p:spPr bwMode="auto">
          <a:xfrm>
            <a:off x="4140200" y="6643688"/>
            <a:ext cx="863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50000"/>
              </a:spcBef>
              <a:defRPr/>
            </a:pPr>
            <a:r>
              <a:rPr lang="fr-BE" sz="800" b="0" i="1" dirty="0" smtClean="0">
                <a:solidFill>
                  <a:schemeClr val="bg1"/>
                </a:solidFill>
                <a:latin typeface="PF Square Sans Pro" pitchFamily="2" charset="0"/>
                <a:cs typeface="+mn-cs"/>
              </a:rPr>
              <a:t>Social Europe</a:t>
            </a:r>
            <a:endParaRPr lang="en-GB" sz="800" b="0" i="1" dirty="0" smtClean="0">
              <a:solidFill>
                <a:schemeClr val="bg1"/>
              </a:solidFill>
              <a:latin typeface="PF Square Sans Pro" pitchFamily="2" charset="0"/>
              <a:cs typeface="+mn-cs"/>
            </a:endParaRPr>
          </a:p>
        </p:txBody>
      </p:sp>
      <p:pic>
        <p:nvPicPr>
          <p:cNvPr id="8" name="Picture 23" descr="thumb_"/>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46563" y="6657975"/>
            <a:ext cx="641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9"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10"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11" name="Rectangle 8"/>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ACFAD64A-2D72-4A1C-A14C-E49CE5ECDD26}" type="slidenum">
              <a:rPr lang="en-GB" altLang="en-US"/>
              <a:pPr>
                <a:defRPr/>
              </a:pPr>
              <a:t>‹#›</a:t>
            </a:fld>
            <a:endParaRPr lang="en-GB" altLang="en-US"/>
          </a:p>
        </p:txBody>
      </p:sp>
    </p:spTree>
    <p:extLst>
      <p:ext uri="{BB962C8B-B14F-4D97-AF65-F5344CB8AC3E}">
        <p14:creationId xmlns:p14="http://schemas.microsoft.com/office/powerpoint/2010/main" val="289306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BA1279E-9024-4224-BB21-4D2F1C2856D6}" type="slidenum">
              <a:rPr lang="en-GB" altLang="en-US"/>
              <a:pPr>
                <a:defRPr/>
              </a:pPr>
              <a:t>‹#›</a:t>
            </a:fld>
            <a:endParaRPr lang="en-GB" altLang="en-US"/>
          </a:p>
        </p:txBody>
      </p:sp>
    </p:spTree>
    <p:extLst>
      <p:ext uri="{BB962C8B-B14F-4D97-AF65-F5344CB8AC3E}">
        <p14:creationId xmlns:p14="http://schemas.microsoft.com/office/powerpoint/2010/main" val="276781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B767AA-EFBA-409B-BD35-E21167691B45}" type="slidenum">
              <a:rPr lang="en-GB" altLang="en-US"/>
              <a:pPr>
                <a:defRPr/>
              </a:pPr>
              <a:t>‹#›</a:t>
            </a:fld>
            <a:endParaRPr lang="en-GB" altLang="en-US"/>
          </a:p>
        </p:txBody>
      </p:sp>
    </p:spTree>
    <p:extLst>
      <p:ext uri="{BB962C8B-B14F-4D97-AF65-F5344CB8AC3E}">
        <p14:creationId xmlns:p14="http://schemas.microsoft.com/office/powerpoint/2010/main" val="362778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592A72F-DDFB-4C1C-85A5-53AF663FD3FA}" type="slidenum">
              <a:rPr lang="en-GB" altLang="en-US"/>
              <a:pPr>
                <a:defRPr/>
              </a:pPr>
              <a:t>‹#›</a:t>
            </a:fld>
            <a:endParaRPr lang="en-GB" altLang="en-US"/>
          </a:p>
        </p:txBody>
      </p:sp>
    </p:spTree>
    <p:extLst>
      <p:ext uri="{BB962C8B-B14F-4D97-AF65-F5344CB8AC3E}">
        <p14:creationId xmlns:p14="http://schemas.microsoft.com/office/powerpoint/2010/main" val="122592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D7BA85-FE62-4AF9-802F-E0DEC5A72180}" type="slidenum">
              <a:rPr lang="en-GB" altLang="en-US"/>
              <a:pPr>
                <a:defRPr/>
              </a:pPr>
              <a:t>‹#›</a:t>
            </a:fld>
            <a:endParaRPr lang="en-GB" altLang="en-US"/>
          </a:p>
        </p:txBody>
      </p:sp>
    </p:spTree>
    <p:extLst>
      <p:ext uri="{BB962C8B-B14F-4D97-AF65-F5344CB8AC3E}">
        <p14:creationId xmlns:p14="http://schemas.microsoft.com/office/powerpoint/2010/main" val="7644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2219BC-D7AF-4409-AE50-F5F9F75CD1BB}" type="slidenum">
              <a:rPr lang="en-GB" altLang="en-US"/>
              <a:pPr>
                <a:defRPr/>
              </a:pPr>
              <a:t>‹#›</a:t>
            </a:fld>
            <a:endParaRPr lang="en-GB" altLang="en-US"/>
          </a:p>
        </p:txBody>
      </p:sp>
    </p:spTree>
    <p:extLst>
      <p:ext uri="{BB962C8B-B14F-4D97-AF65-F5344CB8AC3E}">
        <p14:creationId xmlns:p14="http://schemas.microsoft.com/office/powerpoint/2010/main" val="96318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5871218-C5E7-4FFA-90DA-594B389E6F17}" type="slidenum">
              <a:rPr lang="en-GB" altLang="en-US"/>
              <a:pPr>
                <a:defRPr/>
              </a:pPr>
              <a:t>‹#›</a:t>
            </a:fld>
            <a:endParaRPr lang="en-GB" altLang="en-US"/>
          </a:p>
        </p:txBody>
      </p:sp>
    </p:spTree>
    <p:extLst>
      <p:ext uri="{BB962C8B-B14F-4D97-AF65-F5344CB8AC3E}">
        <p14:creationId xmlns:p14="http://schemas.microsoft.com/office/powerpoint/2010/main" val="216676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838538-4EA3-4FB3-9F61-AA2E4422E1DB}" type="slidenum">
              <a:rPr lang="en-GB" altLang="en-US"/>
              <a:pPr>
                <a:defRPr/>
              </a:pPr>
              <a:t>‹#›</a:t>
            </a:fld>
            <a:endParaRPr lang="en-GB" altLang="en-US"/>
          </a:p>
        </p:txBody>
      </p:sp>
    </p:spTree>
    <p:extLst>
      <p:ext uri="{BB962C8B-B14F-4D97-AF65-F5344CB8AC3E}">
        <p14:creationId xmlns:p14="http://schemas.microsoft.com/office/powerpoint/2010/main" val="3911420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635BD7-A949-484F-A2DA-A471968E5F6C}" type="slidenum">
              <a:rPr lang="en-GB" altLang="en-US"/>
              <a:pPr>
                <a:defRPr/>
              </a:pPr>
              <a:t>‹#›</a:t>
            </a:fld>
            <a:endParaRPr lang="en-GB" altLang="en-US"/>
          </a:p>
        </p:txBody>
      </p:sp>
    </p:spTree>
    <p:extLst>
      <p:ext uri="{BB962C8B-B14F-4D97-AF65-F5344CB8AC3E}">
        <p14:creationId xmlns:p14="http://schemas.microsoft.com/office/powerpoint/2010/main" val="390448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93988A-0FFE-45C7-B241-B8117698043F}" type="slidenum">
              <a:rPr lang="en-GB" altLang="en-US"/>
              <a:pPr>
                <a:defRPr/>
              </a:pPr>
              <a:t>‹#›</a:t>
            </a:fld>
            <a:endParaRPr lang="en-GB" altLang="en-US"/>
          </a:p>
        </p:txBody>
      </p:sp>
    </p:spTree>
    <p:extLst>
      <p:ext uri="{BB962C8B-B14F-4D97-AF65-F5344CB8AC3E}">
        <p14:creationId xmlns:p14="http://schemas.microsoft.com/office/powerpoint/2010/main" val="101810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0A43AE-2F40-4D92-8F08-6A80675FC0F9}" type="slidenum">
              <a:rPr lang="en-GB" altLang="en-US"/>
              <a:pPr>
                <a:defRPr/>
              </a:pPr>
              <a:t>‹#›</a:t>
            </a:fld>
            <a:endParaRPr lang="en-GB" altLang="en-US"/>
          </a:p>
        </p:txBody>
      </p:sp>
    </p:spTree>
    <p:extLst>
      <p:ext uri="{BB962C8B-B14F-4D97-AF65-F5344CB8AC3E}">
        <p14:creationId xmlns:p14="http://schemas.microsoft.com/office/powerpoint/2010/main" val="196754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9039569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27384"/>
            <a:ext cx="9144000" cy="989013"/>
          </a:xfrm>
          <a:prstGeom prst="rect">
            <a:avLst/>
          </a:prstGeom>
          <a:solidFill>
            <a:schemeClr val="accent3"/>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endParaRPr lang="en-GB" dirty="0"/>
          </a:p>
        </p:txBody>
      </p:sp>
      <p:sp>
        <p:nvSpPr>
          <p:cNvPr id="18" name="Rectangle 5"/>
          <p:cNvSpPr>
            <a:spLocks noGrp="1" noChangeArrowheads="1"/>
          </p:cNvSpPr>
          <p:nvPr>
            <p:ph type="ftr" sz="quarter" idx="11"/>
          </p:nvPr>
        </p:nvSpPr>
        <p:spPr>
          <a:xfrm>
            <a:off x="3124200" y="6093296"/>
            <a:ext cx="2895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12" name="Picture 3" descr="C:\DOCUME~1\lenain\LOCALS~1\Temp\7zEAF.tmp\Footer Box Social Europe.png"/>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4255200" y="6669360"/>
            <a:ext cx="610200" cy="406800"/>
          </a:xfrm>
          <a:prstGeom prst="rect">
            <a:avLst/>
          </a:prstGeom>
          <a:noFill/>
        </p:spPr>
      </p:pic>
      <p:pic>
        <p:nvPicPr>
          <p:cNvPr id="3" name="Picture 2" descr="C:\DOCUME~1\lenain\LOCALS~1\Temp\7zEB0.tmp\LOGO-CE for Social Europe EN Negative.png"/>
          <p:cNvPicPr>
            <a:picLocks noChangeAspect="1" noChangeArrowheads="1"/>
          </p:cNvPicPr>
          <p:nvPr userDrawn="1"/>
        </p:nvPicPr>
        <p:blipFill>
          <a:blip r:embed="rId3" cstate="print"/>
          <a:srcRect/>
          <a:stretch>
            <a:fillRect/>
          </a:stretch>
        </p:blipFill>
        <p:spPr bwMode="auto">
          <a:xfrm>
            <a:off x="3754800" y="306000"/>
            <a:ext cx="1620466" cy="1249200"/>
          </a:xfrm>
          <a:prstGeom prst="rect">
            <a:avLst/>
          </a:prstGeom>
          <a:noFill/>
        </p:spPr>
      </p:pic>
    </p:spTree>
    <p:extLst>
      <p:ext uri="{BB962C8B-B14F-4D97-AF65-F5344CB8AC3E}">
        <p14:creationId xmlns:p14="http://schemas.microsoft.com/office/powerpoint/2010/main" val="31473745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a:t>Clicca per modificare lo stile del Master.</a:t>
            </a:r>
            <a:endParaRPr lang="en-GB" dirty="0"/>
          </a:p>
        </p:txBody>
      </p:sp>
    </p:spTree>
    <p:extLst>
      <p:ext uri="{BB962C8B-B14F-4D97-AF65-F5344CB8AC3E}">
        <p14:creationId xmlns:p14="http://schemas.microsoft.com/office/powerpoint/2010/main" val="896577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2120386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0780698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33871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723549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8212456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3" cy="6858000"/>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1764007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000"/>
          <a:stretch/>
        </p:blipFill>
        <p:spPr>
          <a:xfrm>
            <a:off x="3657600" y="2272"/>
            <a:ext cx="5486399" cy="685799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87247"/>
            <a:ext cx="9144000" cy="573024"/>
          </a:xfrm>
          <a:prstGeom prst="rect">
            <a:avLst/>
          </a:prstGeom>
        </p:spPr>
      </p:pic>
      <p:pic>
        <p:nvPicPr>
          <p:cNvPr id="5"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3483750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U:\5_Websites\5.7_Web_Teams_Meetings_and_Coordination\2017\Diana All Files\MFF\support\banner\BudgetHeader_018.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20387" b="16055"/>
          <a:stretch/>
        </p:blipFill>
        <p:spPr bwMode="auto">
          <a:xfrm>
            <a:off x="0" y="-135184"/>
            <a:ext cx="9144000" cy="158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35184"/>
            <a:ext cx="9144000" cy="1584000"/>
          </a:xfrm>
          <a:prstGeom prst="rect">
            <a:avLst/>
          </a:prstGeom>
          <a:gradFill>
            <a:gsLst>
              <a:gs pos="100000">
                <a:schemeClr val="bg1">
                  <a:alpha val="0"/>
                </a:schemeClr>
              </a:gs>
              <a:gs pos="34000">
                <a:srgbClr val="00A19A">
                  <a:alpha val="7000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536064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9" name="Picture 2" descr="U:\5_Websites\5.7_Web_Teams_Meetings_and_Coordination\2017\Diana All Files\MFF\support\banner\BudgetHeader_018.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35917" b="32304"/>
          <a:stretch/>
        </p:blipFill>
        <p:spPr bwMode="auto">
          <a:xfrm>
            <a:off x="0" y="0"/>
            <a:ext cx="9144000" cy="792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0"/>
            <a:ext cx="9144000" cy="792000"/>
          </a:xfrm>
          <a:prstGeom prst="rect">
            <a:avLst/>
          </a:prstGeom>
          <a:gradFill>
            <a:gsLst>
              <a:gs pos="100000">
                <a:schemeClr val="bg1">
                  <a:alpha val="0"/>
                </a:schemeClr>
              </a:gs>
              <a:gs pos="34000">
                <a:srgbClr val="00A19A">
                  <a:alpha val="7000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Slide Number Placeholder 1"/>
          <p:cNvSpPr>
            <a:spLocks noGrp="1"/>
          </p:cNvSpPr>
          <p:nvPr>
            <p:ph type="sldNum" sz="quarter" idx="12"/>
          </p:nvPr>
        </p:nvSpPr>
        <p:spPr>
          <a:xfrm>
            <a:off x="6948264" y="6525344"/>
            <a:ext cx="2133600" cy="188218"/>
          </a:xfrm>
          <a:prstGeom prst="rect">
            <a:avLst/>
          </a:prstGeom>
        </p:spPr>
        <p:txBody>
          <a:bodyPr/>
          <a:lstStyle/>
          <a:p>
            <a:pPr algn="r"/>
            <a:fld id="{279E3BDE-8276-44AE-BF78-C886F50EAFBF}" type="slidenum">
              <a:rPr lang="en-GB" sz="1000" smtClean="0"/>
              <a:pPr algn="r"/>
              <a:t>‹#›</a:t>
            </a:fld>
            <a:endParaRPr lang="en-GB" sz="1000" dirty="0"/>
          </a:p>
        </p:txBody>
      </p:sp>
    </p:spTree>
    <p:extLst>
      <p:ext uri="{BB962C8B-B14F-4D97-AF65-F5344CB8AC3E}">
        <p14:creationId xmlns:p14="http://schemas.microsoft.com/office/powerpoint/2010/main" val="18149443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123950"/>
            <a:ext cx="8229600" cy="936625"/>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10832845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590550" y="278503"/>
            <a:ext cx="8229600" cy="9366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pic>
        <p:nvPicPr>
          <p:cNvPr id="6" name="Picture 2" descr="U:\5_Websites\5.7_Web_Teams_Meetings_and_Coordination\2017\Diana All Files\MFF\support\banner\BudgetHeader_018.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20387" b="16055"/>
          <a:stretch/>
        </p:blipFill>
        <p:spPr bwMode="auto">
          <a:xfrm>
            <a:off x="0" y="-135184"/>
            <a:ext cx="9144000" cy="158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35184"/>
            <a:ext cx="9144000" cy="1584000"/>
          </a:xfrm>
          <a:prstGeom prst="rect">
            <a:avLst/>
          </a:prstGeom>
          <a:gradFill>
            <a:gsLst>
              <a:gs pos="100000">
                <a:schemeClr val="bg1">
                  <a:alpha val="0"/>
                </a:schemeClr>
              </a:gs>
              <a:gs pos="34000">
                <a:srgbClr val="00A19A">
                  <a:alpha val="7000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8" name="Slide Number Placeholder 1"/>
          <p:cNvSpPr txBox="1">
            <a:spLocks/>
          </p:cNvSpPr>
          <p:nvPr userDrawn="1"/>
        </p:nvSpPr>
        <p:spPr bwMode="auto">
          <a:xfrm>
            <a:off x="6948264" y="6525344"/>
            <a:ext cx="2133600" cy="1882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fld id="{279E3BDE-8276-44AE-BF78-C886F50EAFBF}" type="slidenum">
              <a:rPr lang="en-GB" sz="1000" smtClean="0">
                <a:solidFill>
                  <a:srgbClr val="000000"/>
                </a:solidFill>
              </a:rPr>
              <a:pPr/>
              <a:t>‹#›</a:t>
            </a:fld>
            <a:endParaRPr lang="en-GB" sz="1000" dirty="0">
              <a:solidFill>
                <a:srgbClr val="000000"/>
              </a:solidFill>
            </a:endParaRPr>
          </a:p>
        </p:txBody>
      </p:sp>
    </p:spTree>
    <p:extLst>
      <p:ext uri="{BB962C8B-B14F-4D97-AF65-F5344CB8AC3E}">
        <p14:creationId xmlns:p14="http://schemas.microsoft.com/office/powerpoint/2010/main" val="6031323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78689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415450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4957844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572831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564070D-7FB4-465F-B8E3-B9D462749D5B}" type="slidenum">
              <a:rPr lang="en-GB" altLang="en-US"/>
              <a:pPr/>
              <a:t>‹#›</a:t>
            </a:fld>
            <a:endParaRPr lang="en-GB" altLang="en-US"/>
          </a:p>
        </p:txBody>
      </p:sp>
    </p:spTree>
    <p:extLst>
      <p:ext uri="{BB962C8B-B14F-4D97-AF65-F5344CB8AC3E}">
        <p14:creationId xmlns:p14="http://schemas.microsoft.com/office/powerpoint/2010/main" val="15938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latin typeface="Arial" panose="020B0604020202020204" pitchFamily="34" charset="0"/>
              </a:defRPr>
            </a:lvl1pPr>
          </a:lstStyle>
          <a:p>
            <a:pPr>
              <a:defRPr/>
            </a:pPr>
            <a:fld id="{DC6349DD-3DDA-4B3F-9998-7888355BCC16}"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dirty="0"/>
          </a:p>
        </p:txBody>
      </p:sp>
      <p:pic>
        <p:nvPicPr>
          <p:cNvPr id="1033"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18"/>
          <p:cNvSpPr txBox="1">
            <a:spLocks noChangeArrowheads="1"/>
          </p:cNvSpPr>
          <p:nvPr userDrawn="1"/>
        </p:nvSpPr>
        <p:spPr bwMode="auto">
          <a:xfrm>
            <a:off x="4140200" y="6643688"/>
            <a:ext cx="863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50000"/>
              </a:spcBef>
              <a:defRPr/>
            </a:pPr>
            <a:r>
              <a:rPr lang="fr-BE" sz="800" b="0" i="1" dirty="0" smtClean="0">
                <a:solidFill>
                  <a:schemeClr val="bg1"/>
                </a:solidFill>
                <a:latin typeface="PF Square Sans Pro" pitchFamily="2" charset="0"/>
                <a:cs typeface="+mn-cs"/>
              </a:rPr>
              <a:t>Social Europe</a:t>
            </a:r>
            <a:endParaRPr lang="en-GB" sz="800" b="0" i="1" dirty="0" smtClean="0">
              <a:solidFill>
                <a:schemeClr val="bg1"/>
              </a:solidFill>
              <a:latin typeface="PF Square Sans Pro" pitchFamily="2" charset="0"/>
              <a:cs typeface="+mn-cs"/>
            </a:endParaRPr>
          </a:p>
        </p:txBody>
      </p:sp>
      <p:pic>
        <p:nvPicPr>
          <p:cNvPr id="1035" name="Picture 19" descr="thumb_"/>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246563" y="6657975"/>
            <a:ext cx="641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1464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76" r:id="rId12"/>
    <p:sldLayoutId id="2147483797"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423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iming>
    <p:tnLst>
      <p:par>
        <p:cTn id="1" dur="indefinite" restart="never" nodeType="tmRoot"/>
      </p:par>
    </p:tnLst>
  </p:timing>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510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iming>
    <p:tnLst>
      <p:par>
        <p:cTn id="1" dur="indefinite" restart="never" nodeType="tmRoot"/>
      </p:par>
    </p:tnLst>
  </p:timing>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social/BlobServlet?docId=19689&amp;langId=en"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social/main.jsp?catId=1081&amp;langId=en&amp;moreLinks=yes"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ec.europa.eu/social/main.jsp?catId=629&amp;langId=en"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www.europarl.europa.eu/sides/getDoc.do?pubRef=-//EP//TEXT+TA+P8-TA-2019-0020+0+DOC+XML+V0//IT&amp;language=IT"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composite-indicators.jrc.ec.europa.eu/social-scoreboard/"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mailto:EMPL-E4-UNIT@ec.europa.eu"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hyperlink" Target="http://ec.europa.eu/social/eas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3200" dirty="0" smtClean="0"/>
              <a:t>Forum </a:t>
            </a:r>
            <a:r>
              <a:rPr lang="fr-BE" sz="3200" dirty="0" err="1" smtClean="0"/>
              <a:t>dell’Innovazione</a:t>
            </a:r>
            <a:r>
              <a:rPr lang="fr-BE" sz="3200" dirty="0" smtClean="0"/>
              <a:t> sociale </a:t>
            </a:r>
            <a:endParaRPr lang="en-GB" sz="3200" dirty="0"/>
          </a:p>
        </p:txBody>
      </p:sp>
      <p:sp>
        <p:nvSpPr>
          <p:cNvPr id="3" name="Subtitle 2"/>
          <p:cNvSpPr>
            <a:spLocks noGrp="1"/>
          </p:cNvSpPr>
          <p:nvPr>
            <p:ph type="subTitle" idx="1"/>
          </p:nvPr>
        </p:nvSpPr>
        <p:spPr/>
        <p:txBody>
          <a:bodyPr/>
          <a:lstStyle/>
          <a:p>
            <a:r>
              <a:rPr lang="fr-BE" dirty="0" smtClean="0"/>
              <a:t>			Torino, 23 </a:t>
            </a:r>
            <a:r>
              <a:rPr lang="fr-BE" dirty="0" err="1" smtClean="0"/>
              <a:t>gennaio</a:t>
            </a:r>
            <a:r>
              <a:rPr lang="fr-BE" dirty="0" smtClean="0"/>
              <a:t> 2019</a:t>
            </a:r>
          </a:p>
          <a:p>
            <a:endParaRPr lang="fr-BE" dirty="0" smtClean="0"/>
          </a:p>
          <a:p>
            <a:r>
              <a:rPr lang="fr-BE" dirty="0" smtClean="0"/>
              <a:t>POR FSE </a:t>
            </a:r>
            <a:r>
              <a:rPr lang="fr-BE" dirty="0" err="1" smtClean="0"/>
              <a:t>Piemonte</a:t>
            </a:r>
            <a:r>
              <a:rPr lang="fr-BE" dirty="0" smtClean="0"/>
              <a:t> 2014-2020</a:t>
            </a:r>
          </a:p>
          <a:p>
            <a:pPr algn="r"/>
            <a:r>
              <a:rPr lang="fr-BE" dirty="0">
                <a:solidFill>
                  <a:srgbClr val="FF0000"/>
                </a:solidFill>
              </a:rPr>
              <a:t> </a:t>
            </a:r>
            <a:r>
              <a:rPr lang="fr-BE" sz="1600" dirty="0" smtClean="0">
                <a:solidFill>
                  <a:srgbClr val="FF0000"/>
                </a:solidFill>
              </a:rPr>
              <a:t>Adelina Dos Reis </a:t>
            </a:r>
            <a:r>
              <a:rPr lang="fr-BE" sz="1600" dirty="0" smtClean="0"/>
              <a:t>– Capo </a:t>
            </a:r>
            <a:r>
              <a:rPr lang="fr-BE" sz="1600" dirty="0" err="1" smtClean="0"/>
              <a:t>unità</a:t>
            </a:r>
            <a:r>
              <a:rPr lang="fr-BE" sz="1600" dirty="0" smtClean="0"/>
              <a:t> </a:t>
            </a:r>
            <a:r>
              <a:rPr lang="fr-BE" sz="1600" dirty="0" err="1" smtClean="0"/>
              <a:t>Italia</a:t>
            </a:r>
            <a:r>
              <a:rPr lang="fr-BE" sz="1600" dirty="0" smtClean="0"/>
              <a:t>, </a:t>
            </a:r>
            <a:r>
              <a:rPr lang="fr-BE" sz="1600" dirty="0" err="1" smtClean="0"/>
              <a:t>Danimarca</a:t>
            </a:r>
            <a:r>
              <a:rPr lang="fr-BE" sz="1600" dirty="0" smtClean="0"/>
              <a:t>, </a:t>
            </a:r>
            <a:r>
              <a:rPr lang="fr-BE" sz="1600" dirty="0" err="1" smtClean="0"/>
              <a:t>Svezia</a:t>
            </a:r>
            <a:r>
              <a:rPr lang="fr-BE" sz="1600" dirty="0" smtClean="0"/>
              <a:t> </a:t>
            </a:r>
          </a:p>
          <a:p>
            <a:pPr algn="r"/>
            <a:r>
              <a:rPr lang="fr-BE" sz="1600" dirty="0" smtClean="0"/>
              <a:t>DG </a:t>
            </a:r>
            <a:r>
              <a:rPr lang="fr-BE" sz="1600" dirty="0" err="1" smtClean="0"/>
              <a:t>Occupazione</a:t>
            </a:r>
            <a:r>
              <a:rPr lang="fr-BE" sz="1600" dirty="0" smtClean="0"/>
              <a:t>, </a:t>
            </a:r>
            <a:r>
              <a:rPr lang="fr-BE" sz="1600" dirty="0" err="1" smtClean="0"/>
              <a:t>Affari</a:t>
            </a:r>
            <a:r>
              <a:rPr lang="fr-BE" sz="1600" dirty="0" smtClean="0"/>
              <a:t> </a:t>
            </a:r>
            <a:r>
              <a:rPr lang="fr-BE" sz="1600" dirty="0" err="1" smtClean="0"/>
              <a:t>sociali</a:t>
            </a:r>
            <a:r>
              <a:rPr lang="fr-BE" sz="1600" dirty="0" smtClean="0"/>
              <a:t>, </a:t>
            </a:r>
            <a:r>
              <a:rPr lang="fr-BE" sz="1600" dirty="0" err="1" smtClean="0"/>
              <a:t>inclusione</a:t>
            </a:r>
            <a:r>
              <a:rPr lang="fr-BE" sz="1600" dirty="0"/>
              <a:t>-</a:t>
            </a:r>
            <a:r>
              <a:rPr lang="fr-BE" sz="1600" dirty="0" smtClean="0"/>
              <a:t> </a:t>
            </a:r>
            <a:r>
              <a:rPr lang="fr-BE" sz="1600" dirty="0" err="1" smtClean="0"/>
              <a:t>Commissione</a:t>
            </a:r>
            <a:r>
              <a:rPr lang="fr-BE" sz="1600" dirty="0" smtClean="0"/>
              <a:t> </a:t>
            </a:r>
            <a:r>
              <a:rPr lang="fr-BE" sz="1600" dirty="0" err="1" smtClean="0"/>
              <a:t>europea</a:t>
            </a:r>
            <a:r>
              <a:rPr lang="fr-BE" sz="1600" dirty="0" smtClean="0"/>
              <a:t> </a:t>
            </a:r>
          </a:p>
        </p:txBody>
      </p:sp>
    </p:spTree>
    <p:extLst>
      <p:ext uri="{BB962C8B-B14F-4D97-AF65-F5344CB8AC3E}">
        <p14:creationId xmlns:p14="http://schemas.microsoft.com/office/powerpoint/2010/main" val="150279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8229600" cy="936625"/>
          </a:xfrm>
        </p:spPr>
        <p:txBody>
          <a:bodyPr/>
          <a:lstStyle/>
          <a:p>
            <a:pPr algn="ctr"/>
            <a:r>
              <a:rPr lang="fr-BE" sz="2400" dirty="0" err="1"/>
              <a:t>Quadro</a:t>
            </a:r>
            <a:r>
              <a:rPr lang="fr-BE" sz="2400" dirty="0"/>
              <a:t> politico </a:t>
            </a:r>
            <a:r>
              <a:rPr lang="fr-BE" sz="2400" dirty="0" err="1"/>
              <a:t>europeo</a:t>
            </a:r>
            <a:r>
              <a:rPr lang="fr-BE" sz="2400" dirty="0"/>
              <a:t> </a:t>
            </a:r>
            <a:r>
              <a:rPr lang="fr-BE" sz="2400" dirty="0" smtClean="0"/>
              <a:t>(4) </a:t>
            </a:r>
            <a:br>
              <a:rPr lang="fr-BE" sz="2400" dirty="0" smtClean="0"/>
            </a:br>
            <a:r>
              <a:rPr lang="fr-BE" sz="2400" dirty="0" err="1" smtClean="0"/>
              <a:t>Approccio</a:t>
            </a:r>
            <a:r>
              <a:rPr lang="fr-BE" sz="2400" dirty="0" smtClean="0"/>
              <a:t> </a:t>
            </a:r>
            <a:r>
              <a:rPr lang="fr-BE" sz="2400" dirty="0" err="1" smtClean="0"/>
              <a:t>europeo</a:t>
            </a:r>
            <a:r>
              <a:rPr lang="fr-BE" sz="2400" dirty="0" smtClean="0"/>
              <a:t> </a:t>
            </a:r>
            <a:r>
              <a:rPr lang="fr-BE" sz="2400" dirty="0" err="1" smtClean="0"/>
              <a:t>all’innovazione</a:t>
            </a:r>
            <a:r>
              <a:rPr lang="fr-BE" sz="2400" dirty="0" smtClean="0"/>
              <a:t> sociale</a:t>
            </a:r>
            <a:endParaRPr lang="fr-BE" sz="2400" dirty="0"/>
          </a:p>
        </p:txBody>
      </p:sp>
      <p:sp>
        <p:nvSpPr>
          <p:cNvPr id="3" name="Content Placeholder 2"/>
          <p:cNvSpPr>
            <a:spLocks noGrp="1"/>
          </p:cNvSpPr>
          <p:nvPr>
            <p:ph idx="1"/>
          </p:nvPr>
        </p:nvSpPr>
        <p:spPr>
          <a:xfrm>
            <a:off x="457200" y="2276475"/>
            <a:ext cx="8229600" cy="4392885"/>
          </a:xfrm>
        </p:spPr>
        <p:txBody>
          <a:bodyPr/>
          <a:lstStyle/>
          <a:p>
            <a:pPr>
              <a:buClr>
                <a:srgbClr val="0F5494"/>
              </a:buClr>
            </a:pPr>
            <a:r>
              <a:rPr lang="it-IT" i="0" dirty="0"/>
              <a:t>Migliorare </a:t>
            </a:r>
            <a:r>
              <a:rPr lang="it-IT" b="1" i="0" dirty="0"/>
              <a:t>l'integrazione delle azioni innovative </a:t>
            </a:r>
            <a:r>
              <a:rPr lang="it-IT" b="1" i="0" dirty="0" smtClean="0"/>
              <a:t>nelle </a:t>
            </a:r>
            <a:r>
              <a:rPr lang="it-IT" b="1" i="0" dirty="0"/>
              <a:t>politiche </a:t>
            </a:r>
            <a:r>
              <a:rPr lang="it-IT" i="0" dirty="0"/>
              <a:t>e quindi sfruttare meglio </a:t>
            </a:r>
            <a:r>
              <a:rPr lang="it-IT" i="0" dirty="0" smtClean="0"/>
              <a:t>il potenziale </a:t>
            </a:r>
            <a:r>
              <a:rPr lang="it-IT" i="0" dirty="0"/>
              <a:t>sistemico dell'innovazione </a:t>
            </a:r>
            <a:r>
              <a:rPr lang="it-IT" i="0" dirty="0" smtClean="0"/>
              <a:t>sociale </a:t>
            </a:r>
            <a:endParaRPr lang="it-IT" b="1" i="0" dirty="0" smtClean="0"/>
          </a:p>
          <a:p>
            <a:pPr>
              <a:buClr>
                <a:srgbClr val="0F5494"/>
              </a:buClr>
            </a:pPr>
            <a:r>
              <a:rPr lang="it-IT" i="0" dirty="0" smtClean="0"/>
              <a:t>Promuovere la diffusione e</a:t>
            </a:r>
            <a:r>
              <a:rPr lang="it-IT" b="1" i="0" dirty="0" smtClean="0"/>
              <a:t> </a:t>
            </a:r>
            <a:r>
              <a:rPr lang="it-IT" b="1" i="0" dirty="0"/>
              <a:t>il potenziamento</a:t>
            </a:r>
            <a:r>
              <a:rPr lang="it-IT" i="0" dirty="0"/>
              <a:t> delle esperienze </a:t>
            </a:r>
            <a:r>
              <a:rPr lang="it-IT" i="0" dirty="0" smtClean="0"/>
              <a:t>positive tra </a:t>
            </a:r>
            <a:r>
              <a:rPr lang="it-IT" i="0" dirty="0"/>
              <a:t>Stati membri e </a:t>
            </a:r>
            <a:r>
              <a:rPr lang="it-IT" i="0" dirty="0" err="1" smtClean="0"/>
              <a:t>stakeholders</a:t>
            </a:r>
            <a:r>
              <a:rPr lang="it-IT" i="0" dirty="0" smtClean="0"/>
              <a:t>. </a:t>
            </a:r>
          </a:p>
          <a:p>
            <a:pPr>
              <a:buClr>
                <a:srgbClr val="0F5494"/>
              </a:buClr>
            </a:pPr>
            <a:r>
              <a:rPr lang="it-IT" i="0" dirty="0" smtClean="0"/>
              <a:t>Le </a:t>
            </a:r>
            <a:r>
              <a:rPr lang="it-IT" i="0" dirty="0"/>
              <a:t>risorse destinate all'innovazione della politica sociale sono canalizzate attraverso il </a:t>
            </a:r>
            <a:r>
              <a:rPr lang="it-IT" b="1" i="0" dirty="0"/>
              <a:t>Fondo sociale europeo</a:t>
            </a:r>
            <a:r>
              <a:rPr lang="it-IT" i="0" dirty="0"/>
              <a:t> e il Programma per </a:t>
            </a:r>
            <a:r>
              <a:rPr lang="it-IT" b="1" i="0" dirty="0"/>
              <a:t>l'occupazione e l'innovazione </a:t>
            </a:r>
            <a:r>
              <a:rPr lang="it-IT" b="1" i="0" dirty="0" smtClean="0"/>
              <a:t>sociale (</a:t>
            </a:r>
            <a:r>
              <a:rPr lang="it-IT" b="1" i="0" dirty="0" err="1" smtClean="0"/>
              <a:t>EaSI</a:t>
            </a:r>
            <a:r>
              <a:rPr lang="it-IT" b="1" i="0" dirty="0" smtClean="0"/>
              <a:t>)</a:t>
            </a:r>
            <a:endParaRPr lang="fr-BE" b="1" dirty="0"/>
          </a:p>
        </p:txBody>
      </p:sp>
    </p:spTree>
    <p:extLst>
      <p:ext uri="{BB962C8B-B14F-4D97-AF65-F5344CB8AC3E}">
        <p14:creationId xmlns:p14="http://schemas.microsoft.com/office/powerpoint/2010/main" val="172816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5541" y="1225769"/>
            <a:ext cx="7715200" cy="619055"/>
          </a:xfrm>
          <a:prstGeom prst="rect">
            <a:avLst/>
          </a:prstGeom>
        </p:spPr>
        <p:txBody>
          <a:bodyPr/>
          <a:lstStyle/>
          <a:p>
            <a:pPr algn="ctr"/>
            <a:r>
              <a:rPr lang="fr-BE" sz="2800" dirty="0" smtClean="0">
                <a:latin typeface="Arial" panose="020B0604020202020204" pitchFamily="34" charset="0"/>
                <a:cs typeface="Arial" panose="020B0604020202020204" pitchFamily="34" charset="0"/>
              </a:rPr>
              <a:t>Perché </a:t>
            </a:r>
            <a:r>
              <a:rPr lang="fr-BE" sz="2800" dirty="0" err="1" smtClean="0">
                <a:latin typeface="Arial" panose="020B0604020202020204" pitchFamily="34" charset="0"/>
                <a:cs typeface="Arial" panose="020B0604020202020204" pitchFamily="34" charset="0"/>
              </a:rPr>
              <a:t>supportare</a:t>
            </a:r>
            <a:r>
              <a:rPr lang="fr-BE" sz="2800" dirty="0" smtClean="0">
                <a:latin typeface="Arial" panose="020B0604020202020204" pitchFamily="34" charset="0"/>
                <a:cs typeface="Arial" panose="020B0604020202020204" pitchFamily="34" charset="0"/>
              </a:rPr>
              <a:t> l’</a:t>
            </a:r>
            <a:r>
              <a:rPr lang="fr-BE" sz="2800" dirty="0" err="1" smtClean="0">
                <a:latin typeface="Arial" panose="020B0604020202020204" pitchFamily="34" charset="0"/>
                <a:cs typeface="Arial" panose="020B0604020202020204" pitchFamily="34" charset="0"/>
              </a:rPr>
              <a:t>innovazione</a:t>
            </a:r>
            <a:r>
              <a:rPr lang="fr-BE" sz="2800" dirty="0" smtClean="0">
                <a:latin typeface="Arial" panose="020B0604020202020204" pitchFamily="34" charset="0"/>
                <a:cs typeface="Arial" panose="020B0604020202020204" pitchFamily="34" charset="0"/>
              </a:rPr>
              <a:t> sociale? </a:t>
            </a:r>
            <a:endParaRPr lang="en-GB"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2210" y="404664"/>
            <a:ext cx="719390" cy="719390"/>
          </a:xfrm>
          <a:prstGeom prst="rect">
            <a:avLst/>
          </a:prstGeom>
        </p:spPr>
      </p:pic>
      <p:graphicFrame>
        <p:nvGraphicFramePr>
          <p:cNvPr id="4" name="Diagram 3"/>
          <p:cNvGraphicFramePr/>
          <p:nvPr>
            <p:extLst>
              <p:ext uri="{D42A27DB-BD31-4B8C-83A1-F6EECF244321}">
                <p14:modId xmlns:p14="http://schemas.microsoft.com/office/powerpoint/2010/main" val="2577850409"/>
              </p:ext>
            </p:extLst>
          </p:nvPr>
        </p:nvGraphicFramePr>
        <p:xfrm>
          <a:off x="1475656" y="184482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71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395288" y="2924944"/>
            <a:ext cx="7772400" cy="2178050"/>
          </a:xfrm>
        </p:spPr>
        <p:txBody>
          <a:bodyPr/>
          <a:lstStyle/>
          <a:p>
            <a:pPr marL="0" indent="0">
              <a:buNone/>
            </a:pPr>
            <a:r>
              <a:rPr lang="fr-BE" sz="4000" b="1" dirty="0" smtClean="0"/>
              <a:t>II – INNOVAZIONE SOCIALE NEL FONDO SOCIALE EUROPEO 2014-2020</a:t>
            </a:r>
            <a:endParaRPr lang="fr-BE" sz="4000" b="1" dirty="0"/>
          </a:p>
        </p:txBody>
      </p:sp>
    </p:spTree>
    <p:extLst>
      <p:ext uri="{BB962C8B-B14F-4D97-AF65-F5344CB8AC3E}">
        <p14:creationId xmlns:p14="http://schemas.microsoft.com/office/powerpoint/2010/main" val="61198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Innovazione</a:t>
            </a:r>
            <a:r>
              <a:rPr lang="fr-BE" dirty="0" smtClean="0"/>
              <a:t> sociale </a:t>
            </a:r>
            <a:r>
              <a:rPr lang="fr-BE" dirty="0" err="1" smtClean="0"/>
              <a:t>nell’FSE</a:t>
            </a:r>
            <a:r>
              <a:rPr lang="fr-BE" dirty="0" smtClean="0"/>
              <a:t> </a:t>
            </a:r>
            <a:endParaRPr lang="fr-BE" dirty="0"/>
          </a:p>
        </p:txBody>
      </p:sp>
      <p:sp>
        <p:nvSpPr>
          <p:cNvPr id="3" name="Content Placeholder 2"/>
          <p:cNvSpPr>
            <a:spLocks noGrp="1"/>
          </p:cNvSpPr>
          <p:nvPr>
            <p:ph idx="1"/>
          </p:nvPr>
        </p:nvSpPr>
        <p:spPr/>
        <p:txBody>
          <a:bodyPr/>
          <a:lstStyle/>
          <a:p>
            <a:pPr>
              <a:buClr>
                <a:srgbClr val="0F5494"/>
              </a:buClr>
              <a:buFont typeface="Arial" panose="020B0604020202020204" pitchFamily="34" charset="0"/>
              <a:buChar char="•"/>
            </a:pPr>
            <a:r>
              <a:rPr lang="fr-BE" dirty="0" err="1" smtClean="0"/>
              <a:t>Attenzione</a:t>
            </a:r>
            <a:r>
              <a:rPr lang="fr-BE" dirty="0" smtClean="0"/>
              <a:t> </a:t>
            </a:r>
            <a:r>
              <a:rPr lang="fr-BE" dirty="0" err="1" smtClean="0"/>
              <a:t>speciale</a:t>
            </a:r>
            <a:r>
              <a:rPr lang="fr-BE" dirty="0" smtClean="0"/>
              <a:t> alla </a:t>
            </a:r>
            <a:r>
              <a:rPr lang="fr-BE" dirty="0" err="1" smtClean="0"/>
              <a:t>promozione</a:t>
            </a:r>
            <a:r>
              <a:rPr lang="fr-BE" dirty="0" smtClean="0"/>
              <a:t> di </a:t>
            </a:r>
            <a:r>
              <a:rPr lang="fr-BE" dirty="0" err="1" smtClean="0"/>
              <a:t>innovazione</a:t>
            </a:r>
            <a:r>
              <a:rPr lang="fr-BE" dirty="0" smtClean="0"/>
              <a:t> sociale</a:t>
            </a:r>
          </a:p>
          <a:p>
            <a:pPr>
              <a:buClr>
                <a:srgbClr val="0F5494"/>
              </a:buClr>
              <a:buFont typeface="Arial" panose="020B0604020202020204" pitchFamily="34" charset="0"/>
              <a:buChar char="•"/>
            </a:pPr>
            <a:r>
              <a:rPr lang="fr-BE" dirty="0" smtClean="0"/>
              <a:t>L’</a:t>
            </a:r>
            <a:r>
              <a:rPr lang="fr-BE" dirty="0" err="1" smtClean="0"/>
              <a:t>articolo</a:t>
            </a:r>
            <a:r>
              <a:rPr lang="fr-BE" dirty="0" smtClean="0"/>
              <a:t> 9 </a:t>
            </a:r>
            <a:r>
              <a:rPr lang="fr-BE" dirty="0" err="1" smtClean="0"/>
              <a:t>del</a:t>
            </a:r>
            <a:r>
              <a:rPr lang="fr-BE" dirty="0" smtClean="0"/>
              <a:t> </a:t>
            </a:r>
            <a:r>
              <a:rPr lang="fr-BE" dirty="0" err="1" smtClean="0"/>
              <a:t>Regolamento</a:t>
            </a:r>
            <a:r>
              <a:rPr lang="fr-BE" dirty="0" smtClean="0"/>
              <a:t> FSE </a:t>
            </a:r>
            <a:r>
              <a:rPr lang="fr-BE" dirty="0" err="1" smtClean="0"/>
              <a:t>stabilisce</a:t>
            </a:r>
            <a:r>
              <a:rPr lang="fr-BE" dirty="0" smtClean="0"/>
              <a:t> </a:t>
            </a:r>
            <a:r>
              <a:rPr lang="fr-BE" dirty="0" err="1" smtClean="0"/>
              <a:t>che</a:t>
            </a:r>
            <a:r>
              <a:rPr lang="fr-BE" dirty="0" smtClean="0"/>
              <a:t> l’</a:t>
            </a:r>
            <a:r>
              <a:rPr lang="fr-BE" dirty="0" err="1" smtClean="0"/>
              <a:t>innovazione</a:t>
            </a:r>
            <a:r>
              <a:rPr lang="fr-BE" dirty="0" smtClean="0"/>
              <a:t> sociale </a:t>
            </a:r>
            <a:r>
              <a:rPr lang="fr-BE" dirty="0" err="1" smtClean="0"/>
              <a:t>sia</a:t>
            </a:r>
            <a:r>
              <a:rPr lang="fr-BE" dirty="0" smtClean="0"/>
              <a:t> </a:t>
            </a:r>
            <a:r>
              <a:rPr lang="fr-BE" b="1" dirty="0" err="1" smtClean="0"/>
              <a:t>obbligatoria</a:t>
            </a:r>
            <a:r>
              <a:rPr lang="fr-BE" dirty="0" smtClean="0"/>
              <a:t>, </a:t>
            </a:r>
            <a:r>
              <a:rPr lang="fr-BE" dirty="0" err="1" smtClean="0"/>
              <a:t>che</a:t>
            </a:r>
            <a:r>
              <a:rPr lang="fr-BE" dirty="0" smtClean="0"/>
              <a:t> </a:t>
            </a:r>
            <a:r>
              <a:rPr lang="fr-BE" dirty="0" err="1" smtClean="0"/>
              <a:t>debba</a:t>
            </a:r>
            <a:r>
              <a:rPr lang="fr-BE" dirty="0" smtClean="0"/>
              <a:t> </a:t>
            </a:r>
            <a:r>
              <a:rPr lang="fr-BE" dirty="0" err="1" smtClean="0"/>
              <a:t>essere</a:t>
            </a:r>
            <a:r>
              <a:rPr lang="fr-BE" dirty="0" smtClean="0"/>
              <a:t> </a:t>
            </a:r>
            <a:r>
              <a:rPr lang="fr-BE" b="1" dirty="0" err="1" smtClean="0"/>
              <a:t>promossa</a:t>
            </a:r>
            <a:r>
              <a:rPr lang="fr-BE" b="1" dirty="0" smtClean="0"/>
              <a:t> </a:t>
            </a:r>
            <a:r>
              <a:rPr lang="fr-BE" b="1" dirty="0" err="1" smtClean="0"/>
              <a:t>all’interno</a:t>
            </a:r>
            <a:r>
              <a:rPr lang="fr-BE" b="1" dirty="0" smtClean="0"/>
              <a:t> di tutti </a:t>
            </a:r>
            <a:r>
              <a:rPr lang="fr-BE" b="1" dirty="0" err="1" smtClean="0"/>
              <a:t>gli</a:t>
            </a:r>
            <a:r>
              <a:rPr lang="fr-BE" b="1" dirty="0" smtClean="0"/>
              <a:t> </a:t>
            </a:r>
            <a:r>
              <a:rPr lang="fr-BE" b="1" dirty="0" err="1" smtClean="0"/>
              <a:t>obiettivi</a:t>
            </a:r>
            <a:r>
              <a:rPr lang="fr-BE" b="1" dirty="0" smtClean="0"/>
              <a:t> </a:t>
            </a:r>
            <a:r>
              <a:rPr lang="fr-BE" b="1" dirty="0" err="1" smtClean="0"/>
              <a:t>tematici</a:t>
            </a:r>
            <a:r>
              <a:rPr lang="fr-BE" b="1" dirty="0" smtClean="0"/>
              <a:t> </a:t>
            </a:r>
            <a:r>
              <a:rPr lang="fr-BE" dirty="0" smtClean="0"/>
              <a:t>al fine di </a:t>
            </a:r>
            <a:r>
              <a:rPr lang="fr-BE" dirty="0" err="1" smtClean="0"/>
              <a:t>testare</a:t>
            </a:r>
            <a:r>
              <a:rPr lang="fr-BE" dirty="0" smtClean="0"/>
              <a:t> e </a:t>
            </a:r>
            <a:r>
              <a:rPr lang="fr-BE" dirty="0" err="1" smtClean="0"/>
              <a:t>promuovere</a:t>
            </a:r>
            <a:r>
              <a:rPr lang="fr-BE" dirty="0" smtClean="0"/>
              <a:t> </a:t>
            </a:r>
            <a:r>
              <a:rPr lang="fr-BE" dirty="0" err="1" smtClean="0"/>
              <a:t>soluzioni</a:t>
            </a:r>
            <a:r>
              <a:rPr lang="fr-BE" dirty="0" smtClean="0"/>
              <a:t> </a:t>
            </a:r>
            <a:r>
              <a:rPr lang="fr-BE" dirty="0" err="1" smtClean="0"/>
              <a:t>innovative</a:t>
            </a:r>
            <a:endParaRPr lang="fr-BE" dirty="0" smtClean="0"/>
          </a:p>
          <a:p>
            <a:pPr marL="0" indent="0">
              <a:buClr>
                <a:srgbClr val="0F5494"/>
              </a:buClr>
              <a:buNone/>
            </a:pPr>
            <a:endParaRPr lang="fr-BE" dirty="0"/>
          </a:p>
        </p:txBody>
      </p:sp>
    </p:spTree>
    <p:extLst>
      <p:ext uri="{BB962C8B-B14F-4D97-AF65-F5344CB8AC3E}">
        <p14:creationId xmlns:p14="http://schemas.microsoft.com/office/powerpoint/2010/main" val="306602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Innovazione</a:t>
            </a:r>
            <a:r>
              <a:rPr lang="fr-BE" dirty="0" smtClean="0"/>
              <a:t> sociale </a:t>
            </a:r>
            <a:r>
              <a:rPr lang="fr-BE" dirty="0" err="1" smtClean="0"/>
              <a:t>nel</a:t>
            </a:r>
            <a:r>
              <a:rPr lang="fr-BE" dirty="0" smtClean="0"/>
              <a:t> FSE  </a:t>
            </a:r>
            <a:r>
              <a:rPr lang="it-IT" sz="2400" dirty="0" smtClean="0"/>
              <a:t>Regolamento </a:t>
            </a:r>
            <a:r>
              <a:rPr lang="it-IT" sz="2400" dirty="0"/>
              <a:t>1304/2013 (FSE) </a:t>
            </a:r>
            <a:endParaRPr lang="fr-BE" sz="2400" dirty="0"/>
          </a:p>
        </p:txBody>
      </p:sp>
      <p:sp>
        <p:nvSpPr>
          <p:cNvPr id="3" name="Content Placeholder 2"/>
          <p:cNvSpPr>
            <a:spLocks noGrp="1"/>
          </p:cNvSpPr>
          <p:nvPr>
            <p:ph idx="1"/>
          </p:nvPr>
        </p:nvSpPr>
        <p:spPr>
          <a:xfrm>
            <a:off x="457200" y="2492896"/>
            <a:ext cx="8229600" cy="3528492"/>
          </a:xfrm>
        </p:spPr>
        <p:txBody>
          <a:bodyPr/>
          <a:lstStyle/>
          <a:p>
            <a:pPr algn="ctr"/>
            <a:r>
              <a:rPr lang="it-IT" sz="2000" dirty="0" smtClean="0"/>
              <a:t>Articolo 9  - Innovazione sociale</a:t>
            </a:r>
            <a:endParaRPr lang="it-IT" dirty="0"/>
          </a:p>
          <a:p>
            <a:r>
              <a:rPr lang="it-IT" sz="1600" i="0" dirty="0" smtClean="0"/>
              <a:t>1</a:t>
            </a:r>
            <a:r>
              <a:rPr lang="it-IT" sz="1600" i="0" dirty="0"/>
              <a:t>.   L'FSE promuove l'innovazione sociale in </a:t>
            </a:r>
            <a:r>
              <a:rPr lang="it-IT" sz="1600" b="1" i="0" dirty="0"/>
              <a:t>tutti i settori </a:t>
            </a:r>
            <a:r>
              <a:rPr lang="it-IT" sz="1600" i="0" dirty="0"/>
              <a:t>che rientrano nel suo ambito </a:t>
            </a:r>
            <a:r>
              <a:rPr lang="it-IT" sz="1600" i="0" dirty="0" smtClean="0"/>
              <a:t>d'applicazione…in </a:t>
            </a:r>
            <a:r>
              <a:rPr lang="it-IT" sz="1600" i="0" dirty="0"/>
              <a:t>particolare al fine di sperimentare, valutare e sviluppare soluzioni innovative, anche a livello locale o regionale, al fine di affrontare i bisogni di carattere sociale, con la partecipazione di tutti gli attori interessati e, in particolare, delle parti sociali.</a:t>
            </a:r>
          </a:p>
          <a:p>
            <a:r>
              <a:rPr lang="it-IT" sz="1600" i="0" dirty="0"/>
              <a:t>2.   </a:t>
            </a:r>
            <a:r>
              <a:rPr lang="it-IT" sz="1600" b="1" i="0" dirty="0"/>
              <a:t>Gli Stati membri identificano nei loro programmi operativi</a:t>
            </a:r>
            <a:r>
              <a:rPr lang="it-IT" sz="1600" i="0" dirty="0"/>
              <a:t>, o in una fase successiva durante l'attuazione, </a:t>
            </a:r>
            <a:r>
              <a:rPr lang="it-IT" sz="1600" b="1" i="0" dirty="0"/>
              <a:t>gli ambiti per l'innovazione sociale</a:t>
            </a:r>
            <a:r>
              <a:rPr lang="it-IT" sz="1600" i="0" dirty="0"/>
              <a:t> che corrispondono alle esigenze specifiche degli Stati membri.</a:t>
            </a:r>
          </a:p>
          <a:p>
            <a:r>
              <a:rPr lang="it-IT" sz="1600" i="0" dirty="0"/>
              <a:t>3.   La Commissione facilita lo sviluppo delle capacità in materia di innovazione sociale, in particolare sostenendo l'apprendimento reciproco, la creazione di reti e la diffusione e la promozione di buone prassi e metodologie.</a:t>
            </a:r>
          </a:p>
          <a:p>
            <a:endParaRPr lang="fr-BE" sz="1600" dirty="0"/>
          </a:p>
        </p:txBody>
      </p:sp>
    </p:spTree>
    <p:extLst>
      <p:ext uri="{BB962C8B-B14F-4D97-AF65-F5344CB8AC3E}">
        <p14:creationId xmlns:p14="http://schemas.microsoft.com/office/powerpoint/2010/main" val="282729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Innovazione</a:t>
            </a:r>
            <a:r>
              <a:rPr lang="fr-BE" dirty="0"/>
              <a:t> sociale </a:t>
            </a:r>
            <a:r>
              <a:rPr lang="fr-BE" dirty="0" err="1"/>
              <a:t>nel</a:t>
            </a:r>
            <a:r>
              <a:rPr lang="fr-BE" dirty="0"/>
              <a:t> FSE  </a:t>
            </a:r>
            <a:r>
              <a:rPr lang="it-IT" sz="2400" dirty="0"/>
              <a:t>Regolamento 1304/2013 (FSE</a:t>
            </a:r>
            <a:r>
              <a:rPr lang="it-IT" sz="2400" dirty="0" smtClean="0"/>
              <a:t>)</a:t>
            </a:r>
            <a:endParaRPr lang="fr-BE" dirty="0">
              <a:solidFill>
                <a:srgbClr val="FF0000"/>
              </a:solidFill>
            </a:endParaRPr>
          </a:p>
        </p:txBody>
      </p:sp>
      <p:sp>
        <p:nvSpPr>
          <p:cNvPr id="3" name="Content Placeholder 2"/>
          <p:cNvSpPr>
            <a:spLocks noGrp="1"/>
          </p:cNvSpPr>
          <p:nvPr>
            <p:ph idx="1"/>
          </p:nvPr>
        </p:nvSpPr>
        <p:spPr/>
        <p:txBody>
          <a:bodyPr/>
          <a:lstStyle/>
          <a:p>
            <a:pPr algn="ctr"/>
            <a:r>
              <a:rPr lang="it-IT" sz="2000" dirty="0" smtClean="0"/>
              <a:t>Articolo 11 </a:t>
            </a:r>
          </a:p>
          <a:p>
            <a:endParaRPr lang="it-IT" sz="1800" dirty="0" smtClean="0"/>
          </a:p>
          <a:p>
            <a:r>
              <a:rPr lang="it-IT" sz="1800" dirty="0" smtClean="0"/>
              <a:t>1</a:t>
            </a:r>
            <a:r>
              <a:rPr lang="it-IT" sz="1800" dirty="0"/>
              <a:t>.   In deroga all'articolo 96, paragrafo 1, del regolamento (UE) n. 1303/2013, i programmi operativi </a:t>
            </a:r>
            <a:r>
              <a:rPr lang="it-IT" sz="1800" b="1" dirty="0"/>
              <a:t>possono definire assi prioritari per l'attuazione dell'innovazione </a:t>
            </a:r>
            <a:r>
              <a:rPr lang="it-IT" sz="1800" b="1" dirty="0" smtClean="0"/>
              <a:t>sociale.</a:t>
            </a:r>
            <a:endParaRPr lang="it-IT" sz="1800" b="1" dirty="0"/>
          </a:p>
          <a:p>
            <a:r>
              <a:rPr lang="it-IT" sz="1800" dirty="0"/>
              <a:t>2.   In deroga all'articolo 120, paragrafo 3, del regolamento (UE) n. 1303/2013, il </a:t>
            </a:r>
            <a:r>
              <a:rPr lang="it-IT" sz="1800" b="1" dirty="0"/>
              <a:t>tasso massimo di cofinanziamento per un asse prioritario è aumentato </a:t>
            </a:r>
            <a:r>
              <a:rPr lang="it-IT" sz="1800" dirty="0"/>
              <a:t>di dieci punti percentuali, senza tuttavia superare il 100 %, nei casi in cui un asse prioritario è interamente dedicato all'innovazione sociale, alla cooperazione transnazionale o a una combinazione di entrambe</a:t>
            </a:r>
            <a:r>
              <a:rPr lang="it-IT" sz="1800" dirty="0" smtClean="0"/>
              <a:t>.</a:t>
            </a:r>
          </a:p>
          <a:p>
            <a:endParaRPr lang="it-IT" i="0" dirty="0"/>
          </a:p>
          <a:p>
            <a:endParaRPr lang="fr-BE" dirty="0"/>
          </a:p>
        </p:txBody>
      </p:sp>
    </p:spTree>
    <p:extLst>
      <p:ext uri="{BB962C8B-B14F-4D97-AF65-F5344CB8AC3E}">
        <p14:creationId xmlns:p14="http://schemas.microsoft.com/office/powerpoint/2010/main" val="2147927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792088"/>
          </a:xfrm>
        </p:spPr>
        <p:txBody>
          <a:bodyPr/>
          <a:lstStyle/>
          <a:p>
            <a:r>
              <a:rPr lang="fr-BE" dirty="0" err="1" smtClean="0"/>
              <a:t>Innovazione</a:t>
            </a:r>
            <a:r>
              <a:rPr lang="fr-BE" dirty="0" smtClean="0"/>
              <a:t> sociale </a:t>
            </a:r>
            <a:r>
              <a:rPr lang="fr-BE" dirty="0" err="1" smtClean="0"/>
              <a:t>nei</a:t>
            </a:r>
            <a:r>
              <a:rPr lang="fr-BE" dirty="0" smtClean="0"/>
              <a:t> PO </a:t>
            </a:r>
            <a:r>
              <a:rPr lang="fr-BE" dirty="0" err="1" smtClean="0"/>
              <a:t>europei</a:t>
            </a:r>
            <a:r>
              <a:rPr lang="fr-BE" dirty="0" smtClean="0"/>
              <a:t> (1) </a:t>
            </a:r>
            <a:endParaRPr lang="fr-BE" dirty="0"/>
          </a:p>
        </p:txBody>
      </p:sp>
      <p:sp>
        <p:nvSpPr>
          <p:cNvPr id="3" name="Content Placeholder 2"/>
          <p:cNvSpPr>
            <a:spLocks noGrp="1"/>
          </p:cNvSpPr>
          <p:nvPr>
            <p:ph idx="1"/>
          </p:nvPr>
        </p:nvSpPr>
        <p:spPr>
          <a:xfrm>
            <a:off x="457200" y="1916832"/>
            <a:ext cx="8229600" cy="4104556"/>
          </a:xfrm>
        </p:spPr>
        <p:txBody>
          <a:bodyPr/>
          <a:lstStyle/>
          <a:p>
            <a:pPr indent="0">
              <a:buNone/>
            </a:pPr>
            <a:endParaRPr lang="fr-BE" sz="1800" dirty="0"/>
          </a:p>
          <a:p>
            <a:r>
              <a:rPr lang="fr-BE" sz="1800" dirty="0" err="1" smtClean="0"/>
              <a:t>Gli</a:t>
            </a:r>
            <a:r>
              <a:rPr lang="fr-BE" sz="1800" dirty="0" smtClean="0"/>
              <a:t> OP </a:t>
            </a:r>
            <a:r>
              <a:rPr lang="fr-BE" sz="1800" dirty="0" err="1" smtClean="0"/>
              <a:t>possono</a:t>
            </a:r>
            <a:r>
              <a:rPr lang="fr-BE" sz="1800" dirty="0" smtClean="0"/>
              <a:t> </a:t>
            </a:r>
            <a:r>
              <a:rPr lang="fr-BE" sz="1800" dirty="0" err="1" smtClean="0"/>
              <a:t>scegliere</a:t>
            </a:r>
            <a:r>
              <a:rPr lang="fr-BE" sz="1800" dirty="0" smtClean="0"/>
              <a:t> di </a:t>
            </a:r>
            <a:r>
              <a:rPr lang="fr-BE" sz="1800" dirty="0" err="1" smtClean="0"/>
              <a:t>allocare</a:t>
            </a:r>
            <a:r>
              <a:rPr lang="fr-BE" sz="1800" dirty="0" smtClean="0"/>
              <a:t> </a:t>
            </a:r>
            <a:r>
              <a:rPr lang="fr-BE" sz="1800" dirty="0" err="1" smtClean="0"/>
              <a:t>un’asse</a:t>
            </a:r>
            <a:r>
              <a:rPr lang="fr-BE" sz="1800" dirty="0" smtClean="0"/>
              <a:t> a SI e/o </a:t>
            </a:r>
            <a:r>
              <a:rPr lang="fr-BE" sz="1800" dirty="0" err="1" smtClean="0"/>
              <a:t>cooperazione</a:t>
            </a:r>
            <a:r>
              <a:rPr lang="fr-BE" sz="1800" dirty="0" smtClean="0"/>
              <a:t> </a:t>
            </a:r>
            <a:r>
              <a:rPr lang="fr-BE" sz="1800" dirty="0" err="1" smtClean="0"/>
              <a:t>transnazionale</a:t>
            </a:r>
            <a:endParaRPr lang="fr-BE" sz="1800" dirty="0" smtClean="0"/>
          </a:p>
          <a:p>
            <a:pPr lvl="1"/>
            <a:r>
              <a:rPr lang="fr-BE" sz="1800" dirty="0"/>
              <a:t>2014-2020: 11 </a:t>
            </a:r>
            <a:r>
              <a:rPr lang="fr-BE" sz="1800" dirty="0" err="1"/>
              <a:t>OPs</a:t>
            </a:r>
            <a:r>
              <a:rPr lang="fr-BE" sz="1800" dirty="0"/>
              <a:t> di 6 </a:t>
            </a:r>
            <a:r>
              <a:rPr lang="fr-BE" sz="1800" dirty="0" err="1"/>
              <a:t>Stati</a:t>
            </a:r>
            <a:r>
              <a:rPr lang="fr-BE" sz="1800" dirty="0"/>
              <a:t> </a:t>
            </a:r>
            <a:r>
              <a:rPr lang="fr-BE" sz="1800" dirty="0" err="1"/>
              <a:t>hanno</a:t>
            </a:r>
            <a:r>
              <a:rPr lang="fr-BE" sz="1800" dirty="0"/>
              <a:t> </a:t>
            </a:r>
            <a:r>
              <a:rPr lang="fr-BE" sz="1800" dirty="0" err="1"/>
              <a:t>scelto</a:t>
            </a:r>
            <a:r>
              <a:rPr lang="fr-BE" sz="1800" dirty="0"/>
              <a:t> SI come asse </a:t>
            </a:r>
            <a:r>
              <a:rPr lang="fr-BE" sz="1800" dirty="0" err="1"/>
              <a:t>prioritario</a:t>
            </a:r>
            <a:r>
              <a:rPr lang="fr-BE" sz="1800" dirty="0"/>
              <a:t> – </a:t>
            </a:r>
            <a:r>
              <a:rPr lang="fr-BE" sz="1800" dirty="0" smtClean="0"/>
              <a:t>980 </a:t>
            </a:r>
            <a:r>
              <a:rPr lang="fr-BE" sz="1800" dirty="0"/>
              <a:t>M EUR – 0,8% di </a:t>
            </a:r>
            <a:r>
              <a:rPr lang="fr-BE" sz="1800" dirty="0" err="1"/>
              <a:t>allocazione</a:t>
            </a:r>
            <a:r>
              <a:rPr lang="fr-BE" sz="1800" dirty="0"/>
              <a:t> </a:t>
            </a:r>
            <a:r>
              <a:rPr lang="fr-BE" sz="1800" dirty="0" smtClean="0"/>
              <a:t>FSE </a:t>
            </a:r>
            <a:r>
              <a:rPr lang="fr-BE" sz="1800" dirty="0"/>
              <a:t>2014-2020</a:t>
            </a:r>
          </a:p>
          <a:p>
            <a:endParaRPr lang="fr-BE" sz="1800" dirty="0"/>
          </a:p>
          <a:p>
            <a:pPr marL="342900"/>
            <a:r>
              <a:rPr lang="fr-BE" sz="1800" dirty="0" err="1" smtClean="0"/>
              <a:t>Gli</a:t>
            </a:r>
            <a:r>
              <a:rPr lang="fr-BE" sz="1800" dirty="0" smtClean="0"/>
              <a:t> OP </a:t>
            </a:r>
            <a:r>
              <a:rPr lang="fr-BE" sz="1800" dirty="0" err="1" smtClean="0"/>
              <a:t>possono</a:t>
            </a:r>
            <a:r>
              <a:rPr lang="fr-BE" sz="1800" dirty="0" smtClean="0"/>
              <a:t> </a:t>
            </a:r>
            <a:r>
              <a:rPr lang="fr-BE" sz="1800" dirty="0" err="1" smtClean="0"/>
              <a:t>indicare</a:t>
            </a:r>
            <a:r>
              <a:rPr lang="fr-BE" sz="1800" dirty="0" smtClean="0"/>
              <a:t> l’IS come </a:t>
            </a:r>
            <a:r>
              <a:rPr lang="fr-BE" sz="1800" dirty="0" err="1" smtClean="0"/>
              <a:t>uno</a:t>
            </a:r>
            <a:r>
              <a:rPr lang="fr-BE" sz="1800" dirty="0" smtClean="0"/>
              <a:t> dei 7 ‘</a:t>
            </a:r>
            <a:r>
              <a:rPr lang="fr-BE" sz="1800" dirty="0" err="1" smtClean="0"/>
              <a:t>temi</a:t>
            </a:r>
            <a:r>
              <a:rPr lang="fr-BE" sz="1800" dirty="0" smtClean="0"/>
              <a:t> </a:t>
            </a:r>
            <a:r>
              <a:rPr lang="fr-BE" sz="1800" dirty="0" err="1" smtClean="0"/>
              <a:t>secondari</a:t>
            </a:r>
            <a:r>
              <a:rPr lang="fr-BE" sz="1800" dirty="0" smtClean="0"/>
              <a:t>’ per </a:t>
            </a:r>
            <a:r>
              <a:rPr lang="fr-BE" sz="1800" dirty="0" err="1" smtClean="0"/>
              <a:t>ciascun</a:t>
            </a:r>
            <a:r>
              <a:rPr lang="fr-BE" sz="1800" dirty="0" smtClean="0"/>
              <a:t> asse </a:t>
            </a:r>
          </a:p>
          <a:p>
            <a:pPr marL="1085850" lvl="1"/>
            <a:r>
              <a:rPr lang="fr-BE" sz="1800" dirty="0" smtClean="0"/>
              <a:t>OP di 22 </a:t>
            </a:r>
            <a:r>
              <a:rPr lang="fr-BE" sz="1800" dirty="0" err="1" smtClean="0"/>
              <a:t>Stati</a:t>
            </a:r>
            <a:r>
              <a:rPr lang="fr-BE" sz="1800" dirty="0"/>
              <a:t> </a:t>
            </a:r>
            <a:r>
              <a:rPr lang="fr-BE" sz="1800" dirty="0" smtClean="0"/>
              <a:t>= 2,7 </a:t>
            </a:r>
            <a:r>
              <a:rPr lang="fr-BE" sz="1800" dirty="0" err="1" smtClean="0"/>
              <a:t>miliardi</a:t>
            </a:r>
            <a:r>
              <a:rPr lang="fr-BE" sz="1800" dirty="0" smtClean="0"/>
              <a:t> (2,3% FSE) </a:t>
            </a:r>
          </a:p>
          <a:p>
            <a:pPr marL="1085850" lvl="1"/>
            <a:endParaRPr lang="fr-BE" sz="1800" dirty="0"/>
          </a:p>
          <a:p>
            <a:pPr marL="342900"/>
            <a:r>
              <a:rPr lang="fr-BE" sz="1800" dirty="0"/>
              <a:t>Studio </a:t>
            </a:r>
            <a:r>
              <a:rPr lang="fr-BE" sz="1800" dirty="0" err="1"/>
              <a:t>Fondazione</a:t>
            </a:r>
            <a:r>
              <a:rPr lang="fr-BE" sz="1800" dirty="0"/>
              <a:t> </a:t>
            </a:r>
            <a:r>
              <a:rPr lang="fr-BE" sz="1800" dirty="0" err="1"/>
              <a:t>Brodolini</a:t>
            </a:r>
            <a:r>
              <a:rPr lang="fr-BE" sz="1800" dirty="0"/>
              <a:t> per la </a:t>
            </a:r>
            <a:r>
              <a:rPr lang="fr-BE" sz="1800" dirty="0" err="1"/>
              <a:t>Commissione</a:t>
            </a:r>
            <a:r>
              <a:rPr lang="fr-BE" sz="1800" dirty="0"/>
              <a:t> </a:t>
            </a:r>
            <a:r>
              <a:rPr lang="fr-BE" sz="1800" dirty="0" err="1"/>
              <a:t>europea</a:t>
            </a:r>
            <a:r>
              <a:rPr lang="fr-BE" sz="1800" dirty="0"/>
              <a:t>: ‘The ESF support to social innovation’ </a:t>
            </a:r>
            <a:r>
              <a:rPr lang="fr-BE" sz="1800" dirty="0">
                <a:hlinkClick r:id="rId3"/>
              </a:rPr>
              <a:t>https://ec.europa.eu/social/BlobServlet?docId=19689&amp;langId=en</a:t>
            </a:r>
            <a:endParaRPr lang="fr-BE" sz="1800" dirty="0"/>
          </a:p>
          <a:p>
            <a:pPr marL="342900"/>
            <a:endParaRPr lang="fr-BE" sz="2200" dirty="0" smtClean="0"/>
          </a:p>
          <a:p>
            <a:pPr marL="342900"/>
            <a:endParaRPr lang="fr-BE" dirty="0" smtClean="0"/>
          </a:p>
          <a:p>
            <a:pPr marL="800100" lvl="1" indent="0">
              <a:buNone/>
            </a:pPr>
            <a:endParaRPr lang="fr-BE" dirty="0" smtClean="0"/>
          </a:p>
          <a:p>
            <a:pPr marL="342900"/>
            <a:endParaRPr lang="fr-BE" dirty="0" smtClean="0"/>
          </a:p>
          <a:p>
            <a:endParaRPr lang="fr-BE" dirty="0"/>
          </a:p>
          <a:p>
            <a:endParaRPr lang="fr-BE" dirty="0"/>
          </a:p>
        </p:txBody>
      </p:sp>
    </p:spTree>
    <p:extLst>
      <p:ext uri="{BB962C8B-B14F-4D97-AF65-F5344CB8AC3E}">
        <p14:creationId xmlns:p14="http://schemas.microsoft.com/office/powerpoint/2010/main" val="343117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Innovazione</a:t>
            </a:r>
            <a:r>
              <a:rPr lang="fr-BE" dirty="0" smtClean="0"/>
              <a:t> sociale </a:t>
            </a:r>
            <a:r>
              <a:rPr lang="fr-BE" dirty="0" err="1" smtClean="0"/>
              <a:t>nei</a:t>
            </a:r>
            <a:r>
              <a:rPr lang="fr-BE" dirty="0" smtClean="0"/>
              <a:t> PO </a:t>
            </a:r>
            <a:r>
              <a:rPr lang="fr-BE" dirty="0" err="1" smtClean="0"/>
              <a:t>europei</a:t>
            </a:r>
            <a:r>
              <a:rPr lang="fr-BE" dirty="0" smtClean="0"/>
              <a:t> (2)</a:t>
            </a:r>
            <a:endParaRPr lang="fr-BE" dirty="0"/>
          </a:p>
        </p:txBody>
      </p:sp>
      <p:sp>
        <p:nvSpPr>
          <p:cNvPr id="3" name="Content Placeholder 2"/>
          <p:cNvSpPr>
            <a:spLocks noGrp="1"/>
          </p:cNvSpPr>
          <p:nvPr>
            <p:ph idx="1"/>
          </p:nvPr>
        </p:nvSpPr>
        <p:spPr/>
        <p:txBody>
          <a:bodyPr/>
          <a:lstStyle/>
          <a:p>
            <a:pPr>
              <a:buClr>
                <a:srgbClr val="0F5494"/>
              </a:buClr>
            </a:pPr>
            <a:r>
              <a:rPr lang="fr-BE" sz="2000" i="0" dirty="0" smtClean="0"/>
              <a:t>La </a:t>
            </a:r>
            <a:r>
              <a:rPr lang="fr-BE" sz="2000" i="0" dirty="0" err="1" smtClean="0"/>
              <a:t>maggior</a:t>
            </a:r>
            <a:r>
              <a:rPr lang="fr-BE" sz="2000" i="0" dirty="0" smtClean="0"/>
              <a:t> parte </a:t>
            </a:r>
            <a:r>
              <a:rPr lang="fr-BE" sz="2000" i="0" dirty="0" err="1" smtClean="0"/>
              <a:t>degli</a:t>
            </a:r>
            <a:r>
              <a:rPr lang="fr-BE" sz="2000" i="0" dirty="0" smtClean="0"/>
              <a:t> OP </a:t>
            </a:r>
            <a:r>
              <a:rPr lang="fr-BE" sz="2000" i="0" dirty="0" err="1" smtClean="0"/>
              <a:t>include</a:t>
            </a:r>
            <a:r>
              <a:rPr lang="fr-BE" sz="2000" i="0" dirty="0" smtClean="0"/>
              <a:t> </a:t>
            </a:r>
            <a:r>
              <a:rPr lang="fr-BE" sz="2000" i="0" dirty="0" err="1" smtClean="0"/>
              <a:t>azioni</a:t>
            </a:r>
            <a:r>
              <a:rPr lang="fr-BE" sz="2000" i="0" dirty="0" smtClean="0"/>
              <a:t> di </a:t>
            </a:r>
            <a:r>
              <a:rPr lang="fr-BE" sz="2000" i="0" dirty="0" err="1" smtClean="0"/>
              <a:t>rilievo</a:t>
            </a:r>
            <a:r>
              <a:rPr lang="fr-BE" sz="2000" i="0" dirty="0" smtClean="0"/>
              <a:t> per l’</a:t>
            </a:r>
            <a:r>
              <a:rPr lang="fr-BE" sz="2000" i="0" dirty="0" err="1" smtClean="0"/>
              <a:t>innovazione</a:t>
            </a:r>
            <a:r>
              <a:rPr lang="fr-BE" sz="2000" i="0" dirty="0" smtClean="0"/>
              <a:t> sociale, </a:t>
            </a:r>
            <a:r>
              <a:rPr lang="fr-BE" sz="2000" i="0" dirty="0" err="1" smtClean="0"/>
              <a:t>soprattutto</a:t>
            </a:r>
            <a:r>
              <a:rPr lang="fr-BE" sz="2000" i="0" dirty="0" smtClean="0"/>
              <a:t> OT 9 (</a:t>
            </a:r>
            <a:r>
              <a:rPr lang="fr-BE" sz="2000" i="0" dirty="0" err="1" smtClean="0"/>
              <a:t>inclusione</a:t>
            </a:r>
            <a:r>
              <a:rPr lang="fr-BE" sz="2000" i="0" dirty="0" smtClean="0"/>
              <a:t> sociale)</a:t>
            </a:r>
          </a:p>
          <a:p>
            <a:pPr>
              <a:buClr>
                <a:srgbClr val="0F5494"/>
              </a:buClr>
            </a:pPr>
            <a:endParaRPr lang="fr-BE" sz="2000" i="0" dirty="0" smtClean="0"/>
          </a:p>
          <a:p>
            <a:pPr>
              <a:buClr>
                <a:srgbClr val="0F5494"/>
              </a:buClr>
            </a:pPr>
            <a:r>
              <a:rPr lang="fr-BE" sz="2000" i="0" dirty="0" err="1" smtClean="0"/>
              <a:t>Approcci</a:t>
            </a:r>
            <a:r>
              <a:rPr lang="fr-BE" sz="2000" i="0" dirty="0" smtClean="0"/>
              <a:t> </a:t>
            </a:r>
            <a:r>
              <a:rPr lang="fr-BE" sz="2000" i="0" dirty="0" err="1" smtClean="0"/>
              <a:t>diversi</a:t>
            </a:r>
            <a:r>
              <a:rPr lang="fr-BE" sz="2000" i="0" dirty="0" smtClean="0"/>
              <a:t> (SI </a:t>
            </a:r>
            <a:r>
              <a:rPr lang="fr-BE" sz="2000" i="0" dirty="0" err="1" smtClean="0"/>
              <a:t>concetto</a:t>
            </a:r>
            <a:r>
              <a:rPr lang="fr-BE" sz="2000" i="0" dirty="0" smtClean="0"/>
              <a:t> </a:t>
            </a:r>
            <a:r>
              <a:rPr lang="fr-BE" sz="2000" i="0" dirty="0" err="1" smtClean="0"/>
              <a:t>relativamente</a:t>
            </a:r>
            <a:r>
              <a:rPr lang="fr-BE" sz="2000" i="0" dirty="0" smtClean="0"/>
              <a:t> </a:t>
            </a:r>
            <a:r>
              <a:rPr lang="fr-BE" sz="2000" i="0" dirty="0" err="1" smtClean="0"/>
              <a:t>nuovo</a:t>
            </a:r>
            <a:r>
              <a:rPr lang="fr-BE" sz="2000" i="0" dirty="0" smtClean="0"/>
              <a:t> per il </a:t>
            </a:r>
            <a:r>
              <a:rPr lang="fr-BE" sz="2000" i="0" dirty="0" err="1" smtClean="0"/>
              <a:t>Fondo</a:t>
            </a:r>
            <a:r>
              <a:rPr lang="fr-BE" sz="2000" i="0" dirty="0" smtClean="0"/>
              <a:t> sociale):</a:t>
            </a:r>
          </a:p>
          <a:p>
            <a:pPr marL="457200" lvl="1" indent="0">
              <a:buClr>
                <a:srgbClr val="0F5494"/>
              </a:buClr>
              <a:buNone/>
            </a:pPr>
            <a:r>
              <a:rPr lang="fr-BE" b="0" dirty="0" smtClean="0"/>
              <a:t>A)focus su </a:t>
            </a:r>
            <a:r>
              <a:rPr lang="fr-BE" b="0" dirty="0" err="1" smtClean="0"/>
              <a:t>argomenti</a:t>
            </a:r>
            <a:r>
              <a:rPr lang="fr-BE" b="0" dirty="0" smtClean="0"/>
              <a:t> </a:t>
            </a:r>
            <a:r>
              <a:rPr lang="fr-BE" b="0" dirty="0" err="1" smtClean="0"/>
              <a:t>specifici</a:t>
            </a:r>
            <a:r>
              <a:rPr lang="fr-BE" b="0" dirty="0" smtClean="0"/>
              <a:t> (es: </a:t>
            </a:r>
            <a:r>
              <a:rPr lang="fr-BE" b="0" dirty="0" err="1" smtClean="0"/>
              <a:t>integrazione</a:t>
            </a:r>
            <a:r>
              <a:rPr lang="fr-BE" b="0" dirty="0" smtClean="0"/>
              <a:t> </a:t>
            </a:r>
            <a:r>
              <a:rPr lang="fr-BE" b="0" dirty="0" err="1" smtClean="0"/>
              <a:t>migranti</a:t>
            </a:r>
            <a:r>
              <a:rPr lang="fr-BE" b="0" dirty="0" smtClean="0"/>
              <a:t>, </a:t>
            </a:r>
            <a:r>
              <a:rPr lang="fr-BE" b="0" dirty="0" err="1" smtClean="0"/>
              <a:t>accesso</a:t>
            </a:r>
            <a:r>
              <a:rPr lang="fr-BE" b="0" dirty="0" smtClean="0"/>
              <a:t> al </a:t>
            </a:r>
            <a:r>
              <a:rPr lang="fr-BE" b="0" dirty="0" err="1" smtClean="0"/>
              <a:t>lavoro</a:t>
            </a:r>
            <a:r>
              <a:rPr lang="fr-BE" b="0" dirty="0" smtClean="0"/>
              <a:t> per </a:t>
            </a:r>
            <a:r>
              <a:rPr lang="fr-BE" b="0" dirty="0" err="1" smtClean="0"/>
              <a:t>NEETs</a:t>
            </a:r>
            <a:r>
              <a:rPr lang="fr-BE" b="0" dirty="0" smtClean="0"/>
              <a:t>) </a:t>
            </a:r>
          </a:p>
          <a:p>
            <a:pPr marL="457200" lvl="1" indent="0">
              <a:buClr>
                <a:srgbClr val="0F5494"/>
              </a:buClr>
              <a:buNone/>
            </a:pPr>
            <a:r>
              <a:rPr lang="fr-BE" b="0" dirty="0" smtClean="0"/>
              <a:t>B) </a:t>
            </a:r>
            <a:r>
              <a:rPr lang="fr-BE" b="0" dirty="0" err="1" smtClean="0"/>
              <a:t>progetti</a:t>
            </a:r>
            <a:r>
              <a:rPr lang="fr-BE" b="0" dirty="0" smtClean="0"/>
              <a:t> pilota</a:t>
            </a:r>
          </a:p>
          <a:p>
            <a:pPr marL="457200" lvl="1" indent="0">
              <a:buClr>
                <a:srgbClr val="0F5494"/>
              </a:buClr>
              <a:buNone/>
            </a:pPr>
            <a:r>
              <a:rPr lang="fr-BE" b="0" dirty="0" smtClean="0"/>
              <a:t>C)  </a:t>
            </a:r>
            <a:r>
              <a:rPr lang="fr-BE" b="0" dirty="0" err="1" smtClean="0"/>
              <a:t>capacity</a:t>
            </a:r>
            <a:r>
              <a:rPr lang="fr-BE" b="0" dirty="0" smtClean="0"/>
              <a:t> building </a:t>
            </a:r>
            <a:endParaRPr lang="fr-BE" b="0" dirty="0"/>
          </a:p>
          <a:p>
            <a:pPr marL="457200" lvl="1" indent="0">
              <a:buClr>
                <a:srgbClr val="0F5494"/>
              </a:buClr>
              <a:buNone/>
            </a:pPr>
            <a:r>
              <a:rPr lang="fr-BE" b="0" dirty="0" smtClean="0"/>
              <a:t>D) </a:t>
            </a:r>
            <a:r>
              <a:rPr lang="fr-BE" b="0" dirty="0" err="1" smtClean="0"/>
              <a:t>approccio</a:t>
            </a:r>
            <a:r>
              <a:rPr lang="fr-BE" b="0" dirty="0" smtClean="0"/>
              <a:t> </a:t>
            </a:r>
            <a:r>
              <a:rPr lang="fr-BE" b="0" dirty="0" err="1" smtClean="0"/>
              <a:t>orizzontale</a:t>
            </a:r>
            <a:r>
              <a:rPr lang="fr-BE" b="0" dirty="0" smtClean="0"/>
              <a:t> (es: </a:t>
            </a:r>
            <a:r>
              <a:rPr lang="fr-BE" b="0" dirty="0" err="1" smtClean="0"/>
              <a:t>privilegiare</a:t>
            </a:r>
            <a:r>
              <a:rPr lang="fr-BE" b="0" dirty="0" smtClean="0"/>
              <a:t> </a:t>
            </a:r>
            <a:r>
              <a:rPr lang="fr-BE" b="0" dirty="0" err="1" smtClean="0"/>
              <a:t>progetti</a:t>
            </a:r>
            <a:r>
              <a:rPr lang="fr-BE" b="0" dirty="0" smtClean="0"/>
              <a:t> </a:t>
            </a:r>
            <a:r>
              <a:rPr lang="fr-BE" b="0" dirty="0" err="1" smtClean="0"/>
              <a:t>che</a:t>
            </a:r>
            <a:r>
              <a:rPr lang="fr-BE" b="0" dirty="0" smtClean="0"/>
              <a:t> </a:t>
            </a:r>
            <a:r>
              <a:rPr lang="fr-BE" b="0" dirty="0" err="1" smtClean="0"/>
              <a:t>presentino</a:t>
            </a:r>
            <a:r>
              <a:rPr lang="fr-BE" b="0" dirty="0" smtClean="0"/>
              <a:t> un </a:t>
            </a:r>
            <a:r>
              <a:rPr lang="fr-BE" b="0" dirty="0" err="1" smtClean="0"/>
              <a:t>approccio</a:t>
            </a:r>
            <a:r>
              <a:rPr lang="fr-BE" b="0" dirty="0" smtClean="0"/>
              <a:t> di </a:t>
            </a:r>
            <a:r>
              <a:rPr lang="fr-BE" b="0" dirty="0" err="1" smtClean="0"/>
              <a:t>innovazione</a:t>
            </a:r>
            <a:r>
              <a:rPr lang="fr-BE" b="0" dirty="0" smtClean="0"/>
              <a:t> sociale) </a:t>
            </a:r>
            <a:endParaRPr lang="fr-BE" b="0" i="0" dirty="0"/>
          </a:p>
        </p:txBody>
      </p:sp>
    </p:spTree>
    <p:extLst>
      <p:ext uri="{BB962C8B-B14F-4D97-AF65-F5344CB8AC3E}">
        <p14:creationId xmlns:p14="http://schemas.microsoft.com/office/powerpoint/2010/main" val="187727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08" y="1124744"/>
            <a:ext cx="8229600" cy="936625"/>
          </a:xfrm>
        </p:spPr>
        <p:txBody>
          <a:bodyPr/>
          <a:lstStyle/>
          <a:p>
            <a:r>
              <a:rPr lang="fr-BE" dirty="0" err="1" smtClean="0"/>
              <a:t>Fondo</a:t>
            </a:r>
            <a:r>
              <a:rPr lang="fr-BE" dirty="0" smtClean="0"/>
              <a:t> sociale </a:t>
            </a:r>
            <a:r>
              <a:rPr lang="fr-BE" dirty="0" err="1" smtClean="0"/>
              <a:t>europeo</a:t>
            </a:r>
            <a:r>
              <a:rPr lang="fr-BE" dirty="0" smtClean="0"/>
              <a:t> in </a:t>
            </a:r>
            <a:r>
              <a:rPr lang="fr-BE" dirty="0" err="1" smtClean="0"/>
              <a:t>Italia</a:t>
            </a:r>
            <a:r>
              <a:rPr lang="fr-BE" dirty="0" smtClean="0"/>
              <a:t> </a:t>
            </a:r>
            <a:endParaRPr lang="fr-BE" dirty="0"/>
          </a:p>
        </p:txBody>
      </p:sp>
      <p:sp>
        <p:nvSpPr>
          <p:cNvPr id="3" name="Content Placeholder 2"/>
          <p:cNvSpPr>
            <a:spLocks noGrp="1"/>
          </p:cNvSpPr>
          <p:nvPr>
            <p:ph idx="1"/>
          </p:nvPr>
        </p:nvSpPr>
        <p:spPr>
          <a:xfrm>
            <a:off x="384708" y="2061369"/>
            <a:ext cx="8229600" cy="3744120"/>
          </a:xfrm>
        </p:spPr>
        <p:txBody>
          <a:bodyPr/>
          <a:lstStyle/>
          <a:p>
            <a:pPr marL="285750">
              <a:buClr>
                <a:srgbClr val="0F5494"/>
              </a:buClr>
              <a:buFont typeface="Arial" panose="020B0604020202020204" pitchFamily="34" charset="0"/>
              <a:buChar char="•"/>
            </a:pPr>
            <a:r>
              <a:rPr lang="fr-BE" sz="1800" b="1" dirty="0" smtClean="0"/>
              <a:t>Budget totale ESF 2014-2020:11 </a:t>
            </a:r>
            <a:r>
              <a:rPr lang="fr-BE" sz="1800" b="1" dirty="0" err="1" smtClean="0"/>
              <a:t>miliardi</a:t>
            </a:r>
            <a:r>
              <a:rPr lang="fr-BE" sz="1800" b="1" dirty="0" smtClean="0"/>
              <a:t> EUR  (+ 21.6 FESR e 910 </a:t>
            </a:r>
            <a:r>
              <a:rPr lang="fr-BE" sz="1800" b="1" dirty="0" err="1" smtClean="0"/>
              <a:t>Milioni</a:t>
            </a:r>
            <a:r>
              <a:rPr lang="fr-BE" sz="1800" b="1" dirty="0" smtClean="0"/>
              <a:t> </a:t>
            </a:r>
            <a:r>
              <a:rPr lang="fr-BE" sz="1800" b="1" dirty="0" err="1" smtClean="0"/>
              <a:t>Iniziativa</a:t>
            </a:r>
            <a:r>
              <a:rPr lang="fr-BE" sz="1800" b="1" dirty="0" smtClean="0"/>
              <a:t> </a:t>
            </a:r>
            <a:r>
              <a:rPr lang="fr-BE" sz="1800" b="1" dirty="0" err="1" smtClean="0"/>
              <a:t>Occupazioni</a:t>
            </a:r>
            <a:r>
              <a:rPr lang="fr-BE" sz="1800" b="1" dirty="0" smtClean="0"/>
              <a:t> </a:t>
            </a:r>
            <a:r>
              <a:rPr lang="fr-BE" sz="1800" b="1" dirty="0" err="1" smtClean="0"/>
              <a:t>Giovani</a:t>
            </a:r>
            <a:r>
              <a:rPr lang="fr-BE" sz="1800" b="1" dirty="0" smtClean="0"/>
              <a:t>)</a:t>
            </a:r>
          </a:p>
          <a:p>
            <a:pPr>
              <a:buClr>
                <a:srgbClr val="0F5494"/>
              </a:buClr>
              <a:buFont typeface="Arial" panose="020B0604020202020204" pitchFamily="34" charset="0"/>
              <a:buChar char="•"/>
            </a:pPr>
            <a:endParaRPr lang="fr-BE" sz="1800" b="1" dirty="0" smtClean="0"/>
          </a:p>
          <a:p>
            <a:pPr>
              <a:buClr>
                <a:srgbClr val="0F5494"/>
              </a:buClr>
              <a:buFont typeface="Arial" panose="020B0604020202020204" pitchFamily="34" charset="0"/>
              <a:buChar char="•"/>
            </a:pPr>
            <a:r>
              <a:rPr lang="fr-BE" sz="1800" b="1" dirty="0" smtClean="0"/>
              <a:t>Budget totale ESF/IOG </a:t>
            </a:r>
            <a:r>
              <a:rPr lang="fr-BE" sz="1800" b="1" dirty="0" err="1" smtClean="0"/>
              <a:t>incluso</a:t>
            </a:r>
            <a:r>
              <a:rPr lang="fr-BE" sz="1800" b="1" dirty="0" smtClean="0"/>
              <a:t> </a:t>
            </a:r>
            <a:r>
              <a:rPr lang="fr-BE" sz="1800" b="1" dirty="0" err="1" smtClean="0"/>
              <a:t>fondi</a:t>
            </a:r>
            <a:r>
              <a:rPr lang="fr-BE" sz="1800" b="1" dirty="0" smtClean="0"/>
              <a:t> </a:t>
            </a:r>
            <a:r>
              <a:rPr lang="fr-BE" sz="1800" b="1" dirty="0" err="1" smtClean="0"/>
              <a:t>nazionali</a:t>
            </a:r>
            <a:r>
              <a:rPr lang="fr-BE" sz="1800" b="1" dirty="0" smtClean="0"/>
              <a:t>: 19.7 </a:t>
            </a:r>
            <a:r>
              <a:rPr lang="fr-BE" sz="1800" b="1" dirty="0" err="1" smtClean="0"/>
              <a:t>Miliardi</a:t>
            </a:r>
            <a:r>
              <a:rPr lang="fr-BE" sz="1800" b="1" dirty="0" smtClean="0"/>
              <a:t> EUR  </a:t>
            </a:r>
          </a:p>
          <a:p>
            <a:pPr>
              <a:buClr>
                <a:srgbClr val="0F5494"/>
              </a:buClr>
              <a:buFont typeface="Arial" panose="020B0604020202020204" pitchFamily="34" charset="0"/>
              <a:buChar char="•"/>
            </a:pPr>
            <a:endParaRPr lang="fr-BE" sz="1800" b="1" dirty="0"/>
          </a:p>
          <a:p>
            <a:pPr>
              <a:buClr>
                <a:srgbClr val="0F5494"/>
              </a:buClr>
              <a:buFont typeface="Arial" panose="020B0604020202020204" pitchFamily="34" charset="0"/>
              <a:buChar char="•"/>
            </a:pPr>
            <a:r>
              <a:rPr lang="fr-BE" sz="1800" b="1" dirty="0" smtClean="0"/>
              <a:t>29 </a:t>
            </a:r>
            <a:r>
              <a:rPr lang="fr-BE" sz="1800" b="1" dirty="0" err="1" smtClean="0"/>
              <a:t>OPs</a:t>
            </a:r>
            <a:r>
              <a:rPr lang="fr-BE" sz="1800" b="1" dirty="0" smtClean="0"/>
              <a:t> + 1 (FEAD) </a:t>
            </a:r>
          </a:p>
          <a:p>
            <a:pPr>
              <a:buClr>
                <a:srgbClr val="0F5494"/>
              </a:buClr>
              <a:buFont typeface="Arial" panose="020B0604020202020204" pitchFamily="34" charset="0"/>
              <a:buChar char="•"/>
            </a:pPr>
            <a:endParaRPr lang="fr-BE" sz="1800" b="1" dirty="0"/>
          </a:p>
          <a:p>
            <a:pPr>
              <a:buClr>
                <a:srgbClr val="0F5494"/>
              </a:buClr>
              <a:buFont typeface="Arial" panose="020B0604020202020204" pitchFamily="34" charset="0"/>
              <a:buChar char="•"/>
            </a:pPr>
            <a:r>
              <a:rPr lang="fr-BE" sz="1800" b="1" dirty="0" err="1" smtClean="0"/>
              <a:t>Secondo</a:t>
            </a:r>
            <a:r>
              <a:rPr lang="fr-BE" sz="1800" b="1" dirty="0" smtClean="0"/>
              <a:t> budget ESF piu grande in Europa (</a:t>
            </a:r>
            <a:r>
              <a:rPr lang="fr-BE" sz="1800" b="1" dirty="0" err="1" smtClean="0"/>
              <a:t>dopo</a:t>
            </a:r>
            <a:r>
              <a:rPr lang="fr-BE" sz="1800" b="1" dirty="0" smtClean="0"/>
              <a:t> la </a:t>
            </a:r>
            <a:r>
              <a:rPr lang="fr-BE" sz="1800" b="1" dirty="0" err="1" smtClean="0"/>
              <a:t>Polonia</a:t>
            </a:r>
            <a:r>
              <a:rPr lang="fr-BE" sz="1800" b="1" dirty="0" smtClean="0"/>
              <a:t>)</a:t>
            </a:r>
          </a:p>
          <a:p>
            <a:pPr>
              <a:buClr>
                <a:srgbClr val="0F5494"/>
              </a:buClr>
              <a:buFont typeface="Arial" panose="020B0604020202020204" pitchFamily="34" charset="0"/>
              <a:buChar char="•"/>
            </a:pPr>
            <a:endParaRPr lang="fr-BE" sz="1800" b="1" dirty="0"/>
          </a:p>
          <a:p>
            <a:pPr>
              <a:buClr>
                <a:srgbClr val="0F5494"/>
              </a:buClr>
              <a:buFont typeface="Arial" panose="020B0604020202020204" pitchFamily="34" charset="0"/>
              <a:buChar char="•"/>
            </a:pPr>
            <a:r>
              <a:rPr lang="fr-BE" sz="1800" b="1" dirty="0" err="1" smtClean="0"/>
              <a:t>Impegni</a:t>
            </a:r>
            <a:r>
              <a:rPr lang="fr-BE" sz="1800" b="1" dirty="0" smtClean="0"/>
              <a:t>: 47% FSE, 61% IOG</a:t>
            </a:r>
          </a:p>
          <a:p>
            <a:pPr>
              <a:buClr>
                <a:srgbClr val="0F5494"/>
              </a:buClr>
              <a:buFont typeface="Arial" panose="020B0604020202020204" pitchFamily="34" charset="0"/>
              <a:buChar char="•"/>
            </a:pPr>
            <a:endParaRPr lang="fr-BE" sz="1800" b="1" dirty="0"/>
          </a:p>
          <a:p>
            <a:pPr>
              <a:buClr>
                <a:srgbClr val="0F5494"/>
              </a:buClr>
              <a:buFont typeface="Arial" panose="020B0604020202020204" pitchFamily="34" charset="0"/>
              <a:buChar char="•"/>
            </a:pPr>
            <a:r>
              <a:rPr lang="fr-BE" sz="1800" b="1" dirty="0" err="1" smtClean="0"/>
              <a:t>Spesa</a:t>
            </a:r>
            <a:r>
              <a:rPr lang="fr-BE" sz="1800" b="1" dirty="0" smtClean="0"/>
              <a:t> </a:t>
            </a:r>
            <a:r>
              <a:rPr lang="fr-BE" sz="1800" b="1" dirty="0" err="1" smtClean="0"/>
              <a:t>dichiarata</a:t>
            </a:r>
            <a:r>
              <a:rPr lang="fr-BE" sz="1800" b="1" dirty="0" smtClean="0"/>
              <a:t> da </a:t>
            </a:r>
            <a:r>
              <a:rPr lang="fr-BE" sz="1800" b="1" dirty="0" err="1" smtClean="0"/>
              <a:t>beneficiari</a:t>
            </a:r>
            <a:r>
              <a:rPr lang="fr-BE" sz="1800" b="1" dirty="0" smtClean="0"/>
              <a:t> a 31/10/2018 : 13% FSE, 40,7 %  IOG  </a:t>
            </a:r>
          </a:p>
          <a:p>
            <a:endParaRPr lang="fr-BE" sz="1800" b="1" dirty="0" smtClean="0"/>
          </a:p>
          <a:p>
            <a:endParaRPr lang="fr-BE" sz="1800" dirty="0">
              <a:solidFill>
                <a:srgbClr val="FF0000"/>
              </a:solidFill>
            </a:endParaRPr>
          </a:p>
          <a:p>
            <a:r>
              <a:rPr lang="fr-BE" sz="1800" dirty="0" smtClean="0">
                <a:solidFill>
                  <a:srgbClr val="FF0000"/>
                </a:solidFill>
              </a:rPr>
              <a:t> </a:t>
            </a:r>
          </a:p>
          <a:p>
            <a:endParaRPr lang="fr-BE" dirty="0">
              <a:solidFill>
                <a:srgbClr val="FF0000"/>
              </a:solidFill>
            </a:endParaRPr>
          </a:p>
          <a:p>
            <a:endParaRPr lang="fr-BE" dirty="0" smtClean="0">
              <a:solidFill>
                <a:srgbClr val="FF0000"/>
              </a:solidFill>
            </a:endParaRPr>
          </a:p>
          <a:p>
            <a:endParaRPr lang="fr-BE" dirty="0"/>
          </a:p>
          <a:p>
            <a:endParaRPr lang="fr-BE" dirty="0"/>
          </a:p>
        </p:txBody>
      </p:sp>
    </p:spTree>
    <p:extLst>
      <p:ext uri="{BB962C8B-B14F-4D97-AF65-F5344CB8AC3E}">
        <p14:creationId xmlns:p14="http://schemas.microsoft.com/office/powerpoint/2010/main" val="1015367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Innovazione</a:t>
            </a:r>
            <a:r>
              <a:rPr lang="fr-BE" dirty="0" smtClean="0"/>
              <a:t> sociale </a:t>
            </a:r>
            <a:r>
              <a:rPr lang="fr-BE" dirty="0" err="1" smtClean="0"/>
              <a:t>nel</a:t>
            </a:r>
            <a:r>
              <a:rPr lang="fr-BE" dirty="0" smtClean="0"/>
              <a:t> FSE in </a:t>
            </a:r>
            <a:r>
              <a:rPr lang="fr-BE" dirty="0" err="1" smtClean="0"/>
              <a:t>Italia</a:t>
            </a:r>
            <a:r>
              <a:rPr lang="fr-BE" dirty="0" smtClean="0"/>
              <a:t> (1) </a:t>
            </a:r>
            <a:endParaRPr lang="fr-BE" dirty="0"/>
          </a:p>
        </p:txBody>
      </p:sp>
      <p:sp>
        <p:nvSpPr>
          <p:cNvPr id="3" name="Content Placeholder 2"/>
          <p:cNvSpPr>
            <a:spLocks noGrp="1"/>
          </p:cNvSpPr>
          <p:nvPr>
            <p:ph idx="1"/>
          </p:nvPr>
        </p:nvSpPr>
        <p:spPr>
          <a:xfrm>
            <a:off x="457200" y="2492375"/>
            <a:ext cx="8229600" cy="4365625"/>
          </a:xfrm>
        </p:spPr>
        <p:txBody>
          <a:bodyPr/>
          <a:lstStyle/>
          <a:p>
            <a:pPr lvl="1" indent="-342900">
              <a:buClr>
                <a:srgbClr val="0F5494"/>
              </a:buClr>
            </a:pPr>
            <a:r>
              <a:rPr lang="fr-BE" sz="2400" dirty="0" err="1" smtClean="0"/>
              <a:t>Approccio</a:t>
            </a:r>
            <a:r>
              <a:rPr lang="fr-BE" sz="2400" dirty="0" smtClean="0"/>
              <a:t> </a:t>
            </a:r>
            <a:r>
              <a:rPr lang="fr-BE" sz="2400" dirty="0" err="1" smtClean="0"/>
              <a:t>mainstream</a:t>
            </a:r>
            <a:r>
              <a:rPr lang="fr-BE" sz="2400" dirty="0" smtClean="0"/>
              <a:t> </a:t>
            </a:r>
          </a:p>
          <a:p>
            <a:pPr marL="0" indent="0">
              <a:buClr>
                <a:srgbClr val="0F5494"/>
              </a:buClr>
              <a:buNone/>
            </a:pPr>
            <a:endParaRPr lang="fr-BE" dirty="0" smtClean="0"/>
          </a:p>
          <a:p>
            <a:pPr lvl="1">
              <a:buClr>
                <a:srgbClr val="0F5494"/>
              </a:buClr>
            </a:pPr>
            <a:r>
              <a:rPr lang="fr-BE" sz="2400" b="0" dirty="0" smtClean="0"/>
              <a:t>I </a:t>
            </a:r>
            <a:r>
              <a:rPr lang="fr-BE" sz="2400" b="0" dirty="0" err="1" smtClean="0"/>
              <a:t>diversi</a:t>
            </a:r>
            <a:r>
              <a:rPr lang="fr-BE" sz="2400" b="0" dirty="0" smtClean="0"/>
              <a:t> </a:t>
            </a:r>
            <a:r>
              <a:rPr lang="fr-BE" sz="2400" b="0" dirty="0" smtClean="0"/>
              <a:t> </a:t>
            </a:r>
            <a:r>
              <a:rPr lang="fr-BE" sz="2400" b="0" dirty="0" smtClean="0"/>
              <a:t>OP </a:t>
            </a:r>
            <a:r>
              <a:rPr lang="fr-BE" sz="2400" b="0" dirty="0" err="1" smtClean="0"/>
              <a:t>descrivono</a:t>
            </a:r>
            <a:r>
              <a:rPr lang="fr-BE" sz="2400" b="0" dirty="0" smtClean="0"/>
              <a:t> le </a:t>
            </a:r>
            <a:r>
              <a:rPr lang="fr-BE" sz="2400" b="0" dirty="0" err="1" smtClean="0"/>
              <a:t>eventuali</a:t>
            </a:r>
            <a:r>
              <a:rPr lang="fr-BE" sz="2400" b="0" dirty="0" smtClean="0"/>
              <a:t> </a:t>
            </a:r>
            <a:r>
              <a:rPr lang="fr-BE" sz="2400" b="0" dirty="0" err="1" smtClean="0"/>
              <a:t>azioni</a:t>
            </a:r>
            <a:r>
              <a:rPr lang="fr-BE" sz="2400" b="0" dirty="0" smtClean="0"/>
              <a:t> </a:t>
            </a:r>
            <a:r>
              <a:rPr lang="fr-BE" sz="2400" b="0" dirty="0" smtClean="0"/>
              <a:t>di </a:t>
            </a:r>
            <a:r>
              <a:rPr lang="fr-BE" sz="2400" b="0" dirty="0" err="1" smtClean="0"/>
              <a:t>Innovazione</a:t>
            </a:r>
            <a:r>
              <a:rPr lang="fr-BE" sz="2400" b="0" dirty="0" smtClean="0"/>
              <a:t> sociale </a:t>
            </a:r>
            <a:r>
              <a:rPr lang="fr-BE" sz="2400" b="0" dirty="0" err="1" smtClean="0"/>
              <a:t>previste</a:t>
            </a:r>
            <a:r>
              <a:rPr lang="fr-BE" sz="2400" b="0" dirty="0" smtClean="0"/>
              <a:t> </a:t>
            </a:r>
            <a:r>
              <a:rPr lang="fr-BE" sz="2400" b="0" dirty="0" err="1" smtClean="0"/>
              <a:t>all’interno</a:t>
            </a:r>
            <a:r>
              <a:rPr lang="fr-BE" sz="2400" b="0" dirty="0" smtClean="0"/>
              <a:t> di </a:t>
            </a:r>
            <a:r>
              <a:rPr lang="fr-BE" sz="2400" b="0" dirty="0" err="1" smtClean="0"/>
              <a:t>ciascun</a:t>
            </a:r>
            <a:r>
              <a:rPr lang="fr-BE" sz="2400" b="0" dirty="0" smtClean="0"/>
              <a:t> </a:t>
            </a:r>
            <a:r>
              <a:rPr lang="fr-BE" sz="2400" b="0" dirty="0" smtClean="0"/>
              <a:t>asse </a:t>
            </a:r>
            <a:r>
              <a:rPr lang="fr-BE" sz="2400" b="0" dirty="0" err="1" smtClean="0"/>
              <a:t>prioritario</a:t>
            </a:r>
            <a:endParaRPr lang="fr-BE" sz="2400" b="0" dirty="0" smtClean="0"/>
          </a:p>
          <a:p>
            <a:pPr lvl="1">
              <a:buClr>
                <a:srgbClr val="0F5494"/>
              </a:buClr>
            </a:pPr>
            <a:endParaRPr lang="fr-BE" sz="2400" b="0" dirty="0" smtClean="0"/>
          </a:p>
          <a:p>
            <a:pPr lvl="1">
              <a:buClr>
                <a:srgbClr val="0F5494"/>
              </a:buClr>
            </a:pPr>
            <a:r>
              <a:rPr lang="fr-BE" sz="2400" b="0" dirty="0" smtClean="0"/>
              <a:t>L’</a:t>
            </a:r>
            <a:r>
              <a:rPr lang="fr-BE" sz="2400" b="0" dirty="0" err="1" smtClean="0"/>
              <a:t>Innovazione</a:t>
            </a:r>
            <a:r>
              <a:rPr lang="fr-BE" sz="2400" b="0" dirty="0" smtClean="0"/>
              <a:t> sociale é in </a:t>
            </a:r>
            <a:r>
              <a:rPr lang="fr-BE" sz="2400" b="0" dirty="0" err="1" smtClean="0"/>
              <a:t>alcuni</a:t>
            </a:r>
            <a:r>
              <a:rPr lang="fr-BE" sz="2400" b="0" dirty="0" smtClean="0"/>
              <a:t> </a:t>
            </a:r>
            <a:r>
              <a:rPr lang="fr-BE" sz="2400" b="0" dirty="0" err="1" smtClean="0"/>
              <a:t>casi</a:t>
            </a:r>
            <a:r>
              <a:rPr lang="fr-BE" sz="2400" b="0" dirty="0"/>
              <a:t> </a:t>
            </a:r>
            <a:r>
              <a:rPr lang="fr-BE" sz="2400" b="0" dirty="0" err="1" smtClean="0"/>
              <a:t>scelta</a:t>
            </a:r>
            <a:r>
              <a:rPr lang="fr-BE" sz="2400" b="0" dirty="0" smtClean="0"/>
              <a:t> come ‘</a:t>
            </a:r>
            <a:r>
              <a:rPr lang="fr-BE" sz="2400" b="0" dirty="0" err="1" smtClean="0"/>
              <a:t>tema</a:t>
            </a:r>
            <a:r>
              <a:rPr lang="fr-BE" sz="2400" b="0" dirty="0" smtClean="0"/>
              <a:t> </a:t>
            </a:r>
            <a:r>
              <a:rPr lang="fr-BE" sz="2400" b="0" dirty="0" err="1" smtClean="0"/>
              <a:t>secondario</a:t>
            </a:r>
            <a:r>
              <a:rPr lang="fr-BE" sz="2400" b="0" dirty="0" smtClean="0"/>
              <a:t>’ per asse </a:t>
            </a:r>
            <a:r>
              <a:rPr lang="fr-BE" sz="2400" b="0" dirty="0" smtClean="0"/>
              <a:t>(</a:t>
            </a:r>
            <a:r>
              <a:rPr lang="fr-BE" sz="2400" b="0" dirty="0" err="1" smtClean="0"/>
              <a:t>allocazioni</a:t>
            </a:r>
            <a:r>
              <a:rPr lang="fr-BE" sz="2400" b="0" dirty="0" smtClean="0"/>
              <a:t> </a:t>
            </a:r>
            <a:r>
              <a:rPr lang="fr-BE" sz="2400" b="0" dirty="0" err="1" smtClean="0"/>
              <a:t>specifiche</a:t>
            </a:r>
            <a:r>
              <a:rPr lang="fr-BE" sz="2400" b="0" dirty="0" smtClean="0"/>
              <a:t> sono </a:t>
            </a:r>
            <a:r>
              <a:rPr lang="fr-BE" sz="2400" b="0" dirty="0" err="1" smtClean="0"/>
              <a:t>dedicate</a:t>
            </a:r>
            <a:r>
              <a:rPr lang="fr-BE" sz="2400" b="0" dirty="0" smtClean="0"/>
              <a:t> a SI) </a:t>
            </a:r>
            <a:endParaRPr lang="fr-BE" sz="2400" dirty="0" smtClean="0"/>
          </a:p>
        </p:txBody>
      </p:sp>
    </p:spTree>
    <p:extLst>
      <p:ext uri="{BB962C8B-B14F-4D97-AF65-F5344CB8AC3E}">
        <p14:creationId xmlns:p14="http://schemas.microsoft.com/office/powerpoint/2010/main" val="78427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Indice </a:t>
            </a:r>
            <a:endParaRPr lang="fr-BE"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fr-BE" dirty="0" smtClean="0"/>
              <a:t>I- </a:t>
            </a:r>
            <a:r>
              <a:rPr lang="fr-BE" dirty="0" err="1" smtClean="0"/>
              <a:t>Approccio</a:t>
            </a:r>
            <a:r>
              <a:rPr lang="fr-BE" dirty="0" smtClean="0"/>
              <a:t> </a:t>
            </a:r>
            <a:r>
              <a:rPr lang="fr-BE" dirty="0" err="1" smtClean="0"/>
              <a:t>europeo</a:t>
            </a:r>
            <a:r>
              <a:rPr lang="fr-BE" dirty="0" smtClean="0"/>
              <a:t> all’ </a:t>
            </a:r>
            <a:r>
              <a:rPr lang="fr-BE" dirty="0" err="1" smtClean="0"/>
              <a:t>Innovazione</a:t>
            </a:r>
            <a:r>
              <a:rPr lang="fr-BE" dirty="0" smtClean="0"/>
              <a:t> sociale</a:t>
            </a:r>
          </a:p>
          <a:p>
            <a:pPr>
              <a:buFont typeface="Wingdings" panose="05000000000000000000" pitchFamily="2" charset="2"/>
              <a:buChar char="q"/>
            </a:pPr>
            <a:r>
              <a:rPr lang="fr-BE" dirty="0" smtClean="0"/>
              <a:t>II- </a:t>
            </a:r>
            <a:r>
              <a:rPr lang="fr-BE" dirty="0" err="1" smtClean="0"/>
              <a:t>Innovazione</a:t>
            </a:r>
            <a:r>
              <a:rPr lang="fr-BE" dirty="0" smtClean="0"/>
              <a:t> sociale e FSE </a:t>
            </a:r>
          </a:p>
          <a:p>
            <a:pPr>
              <a:buFont typeface="Wingdings" panose="05000000000000000000" pitchFamily="2" charset="2"/>
              <a:buChar char="q"/>
            </a:pPr>
            <a:r>
              <a:rPr lang="fr-BE" dirty="0" smtClean="0"/>
              <a:t>III - </a:t>
            </a:r>
            <a:r>
              <a:rPr lang="fr-BE" dirty="0" err="1" smtClean="0"/>
              <a:t>Innovazione</a:t>
            </a:r>
            <a:r>
              <a:rPr lang="fr-BE" dirty="0" smtClean="0"/>
              <a:t> sociale e EASI</a:t>
            </a:r>
          </a:p>
          <a:p>
            <a:pPr>
              <a:buFont typeface="Wingdings" panose="05000000000000000000" pitchFamily="2" charset="2"/>
              <a:buChar char="q"/>
            </a:pPr>
            <a:r>
              <a:rPr lang="fr-BE" dirty="0" smtClean="0"/>
              <a:t>IV - EU budget Post 2020</a:t>
            </a:r>
          </a:p>
          <a:p>
            <a:pPr>
              <a:buFont typeface="Wingdings" panose="05000000000000000000" pitchFamily="2" charset="2"/>
              <a:buChar char="q"/>
            </a:pPr>
            <a:r>
              <a:rPr lang="fr-BE" dirty="0" smtClean="0"/>
              <a:t>V- EU Budget post 2020 - ESF+ e </a:t>
            </a:r>
            <a:r>
              <a:rPr lang="fr-BE" dirty="0" err="1" smtClean="0"/>
              <a:t>Pilastro</a:t>
            </a:r>
            <a:endParaRPr lang="fr-BE" dirty="0" smtClean="0"/>
          </a:p>
          <a:p>
            <a:pPr>
              <a:buFont typeface="Wingdings" panose="05000000000000000000" pitchFamily="2" charset="2"/>
              <a:buChar char="q"/>
            </a:pPr>
            <a:r>
              <a:rPr lang="fr-BE" dirty="0" smtClean="0"/>
              <a:t>VI- </a:t>
            </a:r>
            <a:r>
              <a:rPr lang="fr-BE" dirty="0" err="1" smtClean="0"/>
              <a:t>Innovazione</a:t>
            </a:r>
            <a:r>
              <a:rPr lang="fr-BE" dirty="0" smtClean="0"/>
              <a:t> sociale </a:t>
            </a:r>
            <a:r>
              <a:rPr lang="fr-BE" dirty="0" err="1" smtClean="0"/>
              <a:t>nell’ESF</a:t>
            </a:r>
            <a:r>
              <a:rPr lang="fr-BE" dirty="0" smtClean="0"/>
              <a:t> +</a:t>
            </a:r>
          </a:p>
          <a:p>
            <a:endParaRPr lang="fr-BE" dirty="0"/>
          </a:p>
        </p:txBody>
      </p:sp>
    </p:spTree>
    <p:extLst>
      <p:ext uri="{BB962C8B-B14F-4D97-AF65-F5344CB8AC3E}">
        <p14:creationId xmlns:p14="http://schemas.microsoft.com/office/powerpoint/2010/main" val="282009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Innovazione</a:t>
            </a:r>
            <a:r>
              <a:rPr lang="fr-BE" dirty="0"/>
              <a:t> sociale </a:t>
            </a:r>
            <a:r>
              <a:rPr lang="fr-BE" dirty="0" err="1"/>
              <a:t>nel</a:t>
            </a:r>
            <a:r>
              <a:rPr lang="fr-BE" dirty="0"/>
              <a:t> FSE in </a:t>
            </a:r>
            <a:r>
              <a:rPr lang="fr-BE" dirty="0" err="1" smtClean="0"/>
              <a:t>Italia</a:t>
            </a:r>
            <a:r>
              <a:rPr lang="fr-BE" dirty="0" smtClean="0"/>
              <a:t> (2)</a:t>
            </a:r>
            <a:endParaRPr lang="fr-BE" dirty="0"/>
          </a:p>
        </p:txBody>
      </p:sp>
      <p:sp>
        <p:nvSpPr>
          <p:cNvPr id="3" name="Content Placeholder 2"/>
          <p:cNvSpPr>
            <a:spLocks noGrp="1"/>
          </p:cNvSpPr>
          <p:nvPr>
            <p:ph idx="1"/>
          </p:nvPr>
        </p:nvSpPr>
        <p:spPr/>
        <p:txBody>
          <a:bodyPr/>
          <a:lstStyle/>
          <a:p>
            <a:r>
              <a:rPr lang="fr-BE" dirty="0"/>
              <a:t>- </a:t>
            </a:r>
            <a:r>
              <a:rPr lang="fr-BE" dirty="0" err="1"/>
              <a:t>Innovazione</a:t>
            </a:r>
            <a:r>
              <a:rPr lang="fr-BE" dirty="0"/>
              <a:t> sociale </a:t>
            </a:r>
            <a:r>
              <a:rPr lang="fr-BE" dirty="0" err="1" smtClean="0"/>
              <a:t>negli</a:t>
            </a:r>
            <a:r>
              <a:rPr lang="fr-BE" dirty="0" smtClean="0"/>
              <a:t> </a:t>
            </a:r>
            <a:r>
              <a:rPr lang="fr-BE" dirty="0"/>
              <a:t>OT: </a:t>
            </a:r>
          </a:p>
          <a:p>
            <a:pPr lvl="1"/>
            <a:r>
              <a:rPr lang="fr-BE" dirty="0" smtClean="0"/>
              <a:t>OT8 (</a:t>
            </a:r>
            <a:r>
              <a:rPr lang="fr-BE" dirty="0" err="1" smtClean="0"/>
              <a:t>occupazione</a:t>
            </a:r>
            <a:r>
              <a:rPr lang="fr-BE" dirty="0" smtClean="0"/>
              <a:t>): </a:t>
            </a:r>
            <a:r>
              <a:rPr lang="fr-BE" b="0" dirty="0" err="1"/>
              <a:t>accesso</a:t>
            </a:r>
            <a:r>
              <a:rPr lang="fr-BE" b="0" dirty="0"/>
              <a:t> al </a:t>
            </a:r>
            <a:r>
              <a:rPr lang="fr-BE" b="0" dirty="0" err="1"/>
              <a:t>lavoro</a:t>
            </a:r>
            <a:r>
              <a:rPr lang="fr-BE" b="0" dirty="0"/>
              <a:t> per </a:t>
            </a:r>
            <a:r>
              <a:rPr lang="fr-BE" b="0" dirty="0" err="1"/>
              <a:t>gruppi</a:t>
            </a:r>
            <a:r>
              <a:rPr lang="fr-BE" b="0" dirty="0"/>
              <a:t> </a:t>
            </a:r>
            <a:r>
              <a:rPr lang="fr-BE" b="0" dirty="0" err="1"/>
              <a:t>vulnerabili</a:t>
            </a:r>
            <a:r>
              <a:rPr lang="fr-BE" b="0" dirty="0"/>
              <a:t>, </a:t>
            </a:r>
            <a:r>
              <a:rPr lang="fr-BE" b="0" dirty="0" err="1"/>
              <a:t>cooperazione</a:t>
            </a:r>
            <a:r>
              <a:rPr lang="fr-BE" b="0" dirty="0"/>
              <a:t> </a:t>
            </a:r>
            <a:r>
              <a:rPr lang="fr-BE" b="0" dirty="0" err="1"/>
              <a:t>tra</a:t>
            </a:r>
            <a:r>
              <a:rPr lang="fr-BE" b="0" dirty="0"/>
              <a:t> </a:t>
            </a:r>
            <a:r>
              <a:rPr lang="fr-BE" b="0" dirty="0" err="1"/>
              <a:t>centri</a:t>
            </a:r>
            <a:r>
              <a:rPr lang="fr-BE" b="0" dirty="0"/>
              <a:t> per l’</a:t>
            </a:r>
            <a:r>
              <a:rPr lang="fr-BE" b="0" dirty="0" err="1"/>
              <a:t>impoiego</a:t>
            </a:r>
            <a:r>
              <a:rPr lang="fr-BE" b="0" dirty="0"/>
              <a:t>, </a:t>
            </a:r>
            <a:r>
              <a:rPr lang="fr-BE" b="0" dirty="0" err="1"/>
              <a:t>scuola</a:t>
            </a:r>
            <a:r>
              <a:rPr lang="fr-BE" b="0" dirty="0"/>
              <a:t> e </a:t>
            </a:r>
            <a:r>
              <a:rPr lang="fr-BE" b="0" dirty="0" err="1"/>
              <a:t>lavoro</a:t>
            </a:r>
            <a:r>
              <a:rPr lang="fr-BE" b="0" dirty="0"/>
              <a:t>; </a:t>
            </a:r>
            <a:endParaRPr lang="fr-BE" b="0" dirty="0" smtClean="0"/>
          </a:p>
          <a:p>
            <a:pPr lvl="1"/>
            <a:r>
              <a:rPr lang="fr-BE" dirty="0" smtClean="0"/>
              <a:t>OT9 (</a:t>
            </a:r>
            <a:r>
              <a:rPr lang="fr-BE" dirty="0" err="1" smtClean="0"/>
              <a:t>inclusione</a:t>
            </a:r>
            <a:r>
              <a:rPr lang="fr-BE" dirty="0" smtClean="0"/>
              <a:t>)</a:t>
            </a:r>
            <a:r>
              <a:rPr lang="fr-BE" b="0" dirty="0" smtClean="0"/>
              <a:t>: </a:t>
            </a:r>
            <a:r>
              <a:rPr lang="fr-BE" b="0" dirty="0" err="1" smtClean="0"/>
              <a:t>promozione</a:t>
            </a:r>
            <a:r>
              <a:rPr lang="fr-BE" b="0" dirty="0" smtClean="0"/>
              <a:t> </a:t>
            </a:r>
            <a:r>
              <a:rPr lang="fr-BE" b="0" dirty="0" err="1" smtClean="0"/>
              <a:t>servizi</a:t>
            </a:r>
            <a:r>
              <a:rPr lang="fr-BE" b="0" dirty="0" smtClean="0"/>
              <a:t> per </a:t>
            </a:r>
            <a:r>
              <a:rPr lang="fr-BE" b="0" dirty="0" err="1" smtClean="0"/>
              <a:t>accesso</a:t>
            </a:r>
            <a:r>
              <a:rPr lang="fr-BE" b="0" dirty="0" smtClean="0"/>
              <a:t> al </a:t>
            </a:r>
            <a:r>
              <a:rPr lang="fr-BE" b="0" dirty="0" err="1" smtClean="0"/>
              <a:t>lavoro</a:t>
            </a:r>
            <a:r>
              <a:rPr lang="fr-BE" b="0" dirty="0" smtClean="0"/>
              <a:t> </a:t>
            </a:r>
            <a:r>
              <a:rPr lang="fr-BE" b="0" dirty="0" err="1" smtClean="0"/>
              <a:t>gruppi</a:t>
            </a:r>
            <a:r>
              <a:rPr lang="fr-BE" b="0" dirty="0" smtClean="0"/>
              <a:t> </a:t>
            </a:r>
            <a:r>
              <a:rPr lang="fr-BE" b="0" dirty="0" err="1" smtClean="0"/>
              <a:t>vulnerabili</a:t>
            </a:r>
            <a:r>
              <a:rPr lang="fr-BE" b="0" dirty="0" smtClean="0"/>
              <a:t>, </a:t>
            </a:r>
            <a:r>
              <a:rPr lang="fr-BE" b="0" dirty="0" err="1" smtClean="0"/>
              <a:t>sviluppo</a:t>
            </a:r>
            <a:r>
              <a:rPr lang="fr-BE" b="0" dirty="0" smtClean="0"/>
              <a:t> ICT </a:t>
            </a:r>
            <a:r>
              <a:rPr lang="fr-BE" b="0" dirty="0" err="1" smtClean="0"/>
              <a:t>nel</a:t>
            </a:r>
            <a:r>
              <a:rPr lang="fr-BE" b="0" dirty="0" smtClean="0"/>
              <a:t> </a:t>
            </a:r>
            <a:r>
              <a:rPr lang="fr-BE" b="0" dirty="0" err="1" smtClean="0"/>
              <a:t>welfare</a:t>
            </a:r>
            <a:r>
              <a:rPr lang="fr-BE" b="0" dirty="0" smtClean="0"/>
              <a:t>, </a:t>
            </a:r>
            <a:r>
              <a:rPr lang="fr-BE" b="0" dirty="0" err="1" smtClean="0"/>
              <a:t>servizi</a:t>
            </a:r>
            <a:r>
              <a:rPr lang="fr-BE" b="0" dirty="0" smtClean="0"/>
              <a:t> per </a:t>
            </a:r>
            <a:r>
              <a:rPr lang="fr-BE" b="0" dirty="0" err="1" smtClean="0"/>
              <a:t>persone</a:t>
            </a:r>
            <a:r>
              <a:rPr lang="fr-BE" b="0" dirty="0" smtClean="0"/>
              <a:t> non </a:t>
            </a:r>
            <a:r>
              <a:rPr lang="fr-BE" b="0" dirty="0" err="1" smtClean="0"/>
              <a:t>autosufficienti</a:t>
            </a:r>
            <a:endParaRPr lang="fr-BE" b="0" dirty="0" smtClean="0"/>
          </a:p>
          <a:p>
            <a:pPr lvl="1"/>
            <a:r>
              <a:rPr lang="fr-BE" dirty="0" smtClean="0"/>
              <a:t>OT10 (</a:t>
            </a:r>
            <a:r>
              <a:rPr lang="fr-BE" dirty="0" err="1" smtClean="0"/>
              <a:t>istruzione</a:t>
            </a:r>
            <a:r>
              <a:rPr lang="fr-BE" dirty="0" smtClean="0"/>
              <a:t>): </a:t>
            </a:r>
            <a:r>
              <a:rPr lang="fr-BE" b="0" dirty="0" err="1" smtClean="0"/>
              <a:t>abbandono</a:t>
            </a:r>
            <a:r>
              <a:rPr lang="fr-BE" b="0" dirty="0" smtClean="0"/>
              <a:t> </a:t>
            </a:r>
            <a:r>
              <a:rPr lang="fr-BE" b="0" dirty="0" err="1" smtClean="0"/>
              <a:t>scolastico</a:t>
            </a:r>
            <a:r>
              <a:rPr lang="fr-BE" b="0" dirty="0" smtClean="0"/>
              <a:t>, e-learning</a:t>
            </a:r>
          </a:p>
          <a:p>
            <a:pPr lvl="1"/>
            <a:r>
              <a:rPr lang="fr-BE" dirty="0" smtClean="0"/>
              <a:t>OT11 (</a:t>
            </a:r>
            <a:r>
              <a:rPr lang="fr-BE" dirty="0" err="1" smtClean="0"/>
              <a:t>capacità</a:t>
            </a:r>
            <a:r>
              <a:rPr lang="fr-BE" dirty="0" smtClean="0"/>
              <a:t> </a:t>
            </a:r>
            <a:r>
              <a:rPr lang="fr-BE" dirty="0" err="1" smtClean="0"/>
              <a:t>istituzionale</a:t>
            </a:r>
            <a:r>
              <a:rPr lang="fr-BE" dirty="0" smtClean="0"/>
              <a:t>): </a:t>
            </a:r>
            <a:r>
              <a:rPr lang="fr-BE" b="0" dirty="0" err="1" smtClean="0"/>
              <a:t>sviluppo</a:t>
            </a:r>
            <a:r>
              <a:rPr lang="fr-BE" b="0" dirty="0" smtClean="0"/>
              <a:t> </a:t>
            </a:r>
            <a:r>
              <a:rPr lang="fr-BE" b="0" dirty="0" err="1" smtClean="0"/>
              <a:t>servizi</a:t>
            </a:r>
            <a:r>
              <a:rPr lang="fr-BE" b="0" dirty="0" smtClean="0"/>
              <a:t> </a:t>
            </a:r>
            <a:r>
              <a:rPr lang="fr-BE" b="0" dirty="0" err="1" smtClean="0"/>
              <a:t>pubblici</a:t>
            </a:r>
            <a:r>
              <a:rPr lang="fr-BE" b="0" dirty="0" smtClean="0"/>
              <a:t> e </a:t>
            </a:r>
            <a:r>
              <a:rPr lang="fr-BE" b="0" dirty="0" err="1" smtClean="0"/>
              <a:t>partenariato</a:t>
            </a:r>
            <a:r>
              <a:rPr lang="fr-BE" b="0" dirty="0" smtClean="0"/>
              <a:t>, </a:t>
            </a:r>
            <a:r>
              <a:rPr lang="fr-BE" b="0" dirty="0" err="1" smtClean="0"/>
              <a:t>digitalizzazione</a:t>
            </a:r>
            <a:endParaRPr lang="fr-BE" b="0" dirty="0"/>
          </a:p>
          <a:p>
            <a:endParaRPr lang="fr-BE" dirty="0"/>
          </a:p>
        </p:txBody>
      </p:sp>
    </p:spTree>
    <p:extLst>
      <p:ext uri="{BB962C8B-B14F-4D97-AF65-F5344CB8AC3E}">
        <p14:creationId xmlns:p14="http://schemas.microsoft.com/office/powerpoint/2010/main" val="230996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Innovazione</a:t>
            </a:r>
            <a:r>
              <a:rPr lang="fr-BE" dirty="0" smtClean="0"/>
              <a:t> sociale </a:t>
            </a:r>
            <a:r>
              <a:rPr lang="fr-BE" dirty="0" err="1" smtClean="0"/>
              <a:t>nel</a:t>
            </a:r>
            <a:r>
              <a:rPr lang="fr-BE" dirty="0" smtClean="0"/>
              <a:t> FSE in </a:t>
            </a:r>
            <a:r>
              <a:rPr lang="fr-BE" dirty="0" err="1" smtClean="0"/>
              <a:t>italia</a:t>
            </a:r>
            <a:r>
              <a:rPr lang="fr-BE" dirty="0" smtClean="0"/>
              <a:t> (PON) (3)</a:t>
            </a:r>
            <a:endParaRPr lang="fr-BE" dirty="0"/>
          </a:p>
        </p:txBody>
      </p:sp>
      <p:sp>
        <p:nvSpPr>
          <p:cNvPr id="3" name="Content Placeholder 2"/>
          <p:cNvSpPr>
            <a:spLocks noGrp="1"/>
          </p:cNvSpPr>
          <p:nvPr>
            <p:ph idx="1"/>
          </p:nvPr>
        </p:nvSpPr>
        <p:spPr/>
        <p:txBody>
          <a:bodyPr/>
          <a:lstStyle/>
          <a:p>
            <a:pPr>
              <a:buClr>
                <a:srgbClr val="0F5494"/>
              </a:buClr>
            </a:pPr>
            <a:r>
              <a:rPr lang="fr-BE" dirty="0" err="1" smtClean="0"/>
              <a:t>Esempi</a:t>
            </a:r>
            <a:r>
              <a:rPr lang="fr-BE" dirty="0" smtClean="0"/>
              <a:t> </a:t>
            </a:r>
          </a:p>
          <a:p>
            <a:pPr marL="0" indent="0">
              <a:buClr>
                <a:srgbClr val="0F5494"/>
              </a:buClr>
              <a:buNone/>
            </a:pPr>
            <a:r>
              <a:rPr lang="fr-BE" sz="1600" dirty="0" smtClean="0"/>
              <a:t>OP </a:t>
            </a:r>
            <a:r>
              <a:rPr lang="fr-BE" sz="1600" dirty="0" err="1"/>
              <a:t>N</a:t>
            </a:r>
            <a:r>
              <a:rPr lang="fr-BE" sz="1600" dirty="0" err="1" smtClean="0"/>
              <a:t>azionali</a:t>
            </a:r>
            <a:r>
              <a:rPr lang="fr-BE" sz="1600" dirty="0" smtClean="0"/>
              <a:t>: </a:t>
            </a:r>
            <a:endParaRPr lang="fr-BE" sz="1600" dirty="0"/>
          </a:p>
          <a:p>
            <a:pPr lvl="1">
              <a:buClr>
                <a:srgbClr val="0F5494"/>
              </a:buClr>
            </a:pPr>
            <a:r>
              <a:rPr lang="fr-BE" sz="1600" dirty="0" smtClean="0"/>
              <a:t>Metro (48 MEUR IS su asse </a:t>
            </a:r>
            <a:r>
              <a:rPr lang="fr-BE" sz="1600" dirty="0" err="1" smtClean="0"/>
              <a:t>servizi</a:t>
            </a:r>
            <a:r>
              <a:rPr lang="fr-BE" sz="1600" dirty="0" smtClean="0"/>
              <a:t> per l’ </a:t>
            </a:r>
            <a:r>
              <a:rPr lang="fr-BE" sz="1600" dirty="0" err="1" smtClean="0"/>
              <a:t>inclusiuone</a:t>
            </a:r>
            <a:r>
              <a:rPr lang="fr-BE" sz="1600" dirty="0" smtClean="0"/>
              <a:t> sociale): </a:t>
            </a:r>
            <a:r>
              <a:rPr lang="fr-BE" sz="1600" b="0" dirty="0" err="1" smtClean="0"/>
              <a:t>accesso</a:t>
            </a:r>
            <a:r>
              <a:rPr lang="fr-BE" sz="1600" b="0" dirty="0" smtClean="0"/>
              <a:t> </a:t>
            </a:r>
            <a:r>
              <a:rPr lang="fr-BE" sz="1600" b="0" dirty="0" err="1" smtClean="0"/>
              <a:t>all’alloggio</a:t>
            </a:r>
            <a:r>
              <a:rPr lang="fr-BE" sz="1600" b="0" dirty="0" smtClean="0"/>
              <a:t>, </a:t>
            </a:r>
            <a:r>
              <a:rPr lang="fr-BE" sz="1600" b="0" dirty="0" err="1" smtClean="0"/>
              <a:t>promozione</a:t>
            </a:r>
            <a:r>
              <a:rPr lang="fr-BE" sz="1600" b="0" dirty="0" smtClean="0"/>
              <a:t> di </a:t>
            </a:r>
            <a:r>
              <a:rPr lang="fr-BE" sz="1600" b="0" dirty="0" err="1" smtClean="0"/>
              <a:t>imprenditoria</a:t>
            </a:r>
            <a:r>
              <a:rPr lang="fr-BE" sz="1600" b="0" dirty="0" smtClean="0"/>
              <a:t> sociale e </a:t>
            </a:r>
            <a:r>
              <a:rPr lang="fr-BE" sz="1600" b="0" dirty="0" err="1" smtClean="0"/>
              <a:t>sviluppo</a:t>
            </a:r>
            <a:r>
              <a:rPr lang="fr-BE" sz="1600" b="0" dirty="0" smtClean="0"/>
              <a:t> di </a:t>
            </a:r>
            <a:r>
              <a:rPr lang="fr-BE" sz="1600" b="0" dirty="0" err="1" smtClean="0"/>
              <a:t>servizi</a:t>
            </a:r>
            <a:r>
              <a:rPr lang="fr-BE" sz="1600" b="0" dirty="0" smtClean="0"/>
              <a:t> </a:t>
            </a:r>
            <a:r>
              <a:rPr lang="fr-BE" sz="1600" b="0" dirty="0" err="1" smtClean="0"/>
              <a:t>innovativi</a:t>
            </a:r>
            <a:r>
              <a:rPr lang="fr-BE" sz="1600" b="0" dirty="0" smtClean="0"/>
              <a:t>, </a:t>
            </a:r>
            <a:r>
              <a:rPr lang="fr-BE" sz="1600" b="0" dirty="0" err="1" smtClean="0"/>
              <a:t>servizi</a:t>
            </a:r>
            <a:r>
              <a:rPr lang="fr-BE" sz="1600" b="0" dirty="0" smtClean="0"/>
              <a:t> a bassa </a:t>
            </a:r>
            <a:r>
              <a:rPr lang="fr-BE" sz="1600" b="0" dirty="0" err="1" smtClean="0"/>
              <a:t>soglia</a:t>
            </a:r>
            <a:r>
              <a:rPr lang="fr-BE" sz="1600" b="0" dirty="0" smtClean="0"/>
              <a:t> per </a:t>
            </a:r>
            <a:r>
              <a:rPr lang="fr-BE" sz="1600" b="0" dirty="0" err="1" smtClean="0"/>
              <a:t>migranti</a:t>
            </a:r>
            <a:r>
              <a:rPr lang="fr-BE" sz="1600" b="0" dirty="0" smtClean="0"/>
              <a:t> e </a:t>
            </a:r>
            <a:r>
              <a:rPr lang="fr-BE" sz="1600" b="0" dirty="0" err="1" smtClean="0"/>
              <a:t>persone</a:t>
            </a:r>
            <a:r>
              <a:rPr lang="fr-BE" sz="1600" b="0" dirty="0" smtClean="0"/>
              <a:t> </a:t>
            </a:r>
            <a:r>
              <a:rPr lang="fr-BE" sz="1600" b="0" dirty="0" err="1" smtClean="0"/>
              <a:t>senza</a:t>
            </a:r>
            <a:r>
              <a:rPr lang="fr-BE" sz="1600" b="0" dirty="0" smtClean="0"/>
              <a:t> </a:t>
            </a:r>
            <a:r>
              <a:rPr lang="fr-BE" sz="1600" b="0" dirty="0" err="1" smtClean="0"/>
              <a:t>alloggio</a:t>
            </a:r>
            <a:r>
              <a:rPr lang="fr-BE" sz="1600" b="0" dirty="0" smtClean="0"/>
              <a:t>, </a:t>
            </a:r>
            <a:r>
              <a:rPr lang="fr-BE" sz="1600" b="0" dirty="0" err="1" smtClean="0"/>
              <a:t>impiego</a:t>
            </a:r>
            <a:r>
              <a:rPr lang="fr-BE" sz="1600" b="0" dirty="0" smtClean="0"/>
              <a:t> di </a:t>
            </a:r>
            <a:r>
              <a:rPr lang="fr-BE" sz="1600" b="0" dirty="0" err="1" smtClean="0"/>
              <a:t>beni</a:t>
            </a:r>
            <a:r>
              <a:rPr lang="fr-BE" sz="1600" b="0" dirty="0" smtClean="0"/>
              <a:t> </a:t>
            </a:r>
            <a:r>
              <a:rPr lang="fr-BE" sz="1600" b="0" dirty="0" err="1" smtClean="0"/>
              <a:t>confiscati</a:t>
            </a:r>
            <a:r>
              <a:rPr lang="fr-BE" sz="1600" b="0" dirty="0" smtClean="0"/>
              <a:t> alla mafia </a:t>
            </a:r>
          </a:p>
          <a:p>
            <a:pPr lvl="1">
              <a:buClr>
                <a:srgbClr val="0F5494"/>
              </a:buClr>
            </a:pPr>
            <a:r>
              <a:rPr lang="fr-BE" sz="1600" dirty="0" err="1" smtClean="0"/>
              <a:t>Inclusione</a:t>
            </a:r>
            <a:r>
              <a:rPr lang="fr-BE" sz="1600" dirty="0" smtClean="0"/>
              <a:t>: </a:t>
            </a:r>
            <a:r>
              <a:rPr lang="fr-BE" sz="1600" b="0" dirty="0" err="1" smtClean="0"/>
              <a:t>progetti</a:t>
            </a:r>
            <a:r>
              <a:rPr lang="fr-BE" sz="1600" b="0" dirty="0" smtClean="0"/>
              <a:t> pilota per </a:t>
            </a:r>
            <a:r>
              <a:rPr lang="fr-BE" sz="1600" b="0" dirty="0" err="1" smtClean="0"/>
              <a:t>identificare</a:t>
            </a:r>
            <a:r>
              <a:rPr lang="fr-BE" sz="1600" b="0" dirty="0" smtClean="0"/>
              <a:t> di </a:t>
            </a:r>
            <a:r>
              <a:rPr lang="fr-BE" sz="1600" b="0" dirty="0" err="1" smtClean="0"/>
              <a:t>modelli</a:t>
            </a:r>
            <a:r>
              <a:rPr lang="fr-BE" sz="1600" b="0" dirty="0" smtClean="0"/>
              <a:t> di </a:t>
            </a:r>
            <a:r>
              <a:rPr lang="fr-BE" sz="1600" b="0" dirty="0" err="1" smtClean="0"/>
              <a:t>intervento</a:t>
            </a:r>
            <a:r>
              <a:rPr lang="fr-BE" sz="1600" b="0" dirty="0" smtClean="0"/>
              <a:t> </a:t>
            </a:r>
            <a:r>
              <a:rPr lang="fr-BE" sz="1600" b="0" dirty="0" err="1" smtClean="0"/>
              <a:t>nell’allocazione</a:t>
            </a:r>
            <a:r>
              <a:rPr lang="fr-BE" sz="1600" b="0" dirty="0" smtClean="0"/>
              <a:t> di </a:t>
            </a:r>
            <a:r>
              <a:rPr lang="fr-BE" sz="1600" b="0" dirty="0" err="1" smtClean="0"/>
              <a:t>risorse</a:t>
            </a:r>
            <a:r>
              <a:rPr lang="fr-BE" sz="1600" b="0" dirty="0" smtClean="0"/>
              <a:t> </a:t>
            </a:r>
            <a:r>
              <a:rPr lang="fr-BE" sz="1600" b="0" dirty="0" err="1" smtClean="0"/>
              <a:t>pubbliche</a:t>
            </a:r>
            <a:r>
              <a:rPr lang="fr-BE" sz="1600" b="0" dirty="0" smtClean="0"/>
              <a:t> </a:t>
            </a:r>
          </a:p>
          <a:p>
            <a:pPr lvl="1">
              <a:buClr>
                <a:srgbClr val="0F5494"/>
              </a:buClr>
            </a:pPr>
            <a:r>
              <a:rPr lang="fr-BE" sz="1600" dirty="0" err="1" smtClean="0"/>
              <a:t>Legalità</a:t>
            </a:r>
            <a:r>
              <a:rPr lang="fr-BE" sz="1600" dirty="0" smtClean="0"/>
              <a:t> (FSE): </a:t>
            </a:r>
            <a:r>
              <a:rPr lang="fr-BE" sz="1600" b="0" dirty="0" smtClean="0"/>
              <a:t>focus </a:t>
            </a:r>
            <a:r>
              <a:rPr lang="fr-BE" sz="1600" b="0" dirty="0" err="1" smtClean="0"/>
              <a:t>sulle</a:t>
            </a:r>
            <a:r>
              <a:rPr lang="fr-BE" sz="1600" b="0" dirty="0" smtClean="0"/>
              <a:t> </a:t>
            </a:r>
            <a:r>
              <a:rPr lang="fr-BE" sz="1600" b="0" dirty="0" err="1" smtClean="0"/>
              <a:t>soluzioni</a:t>
            </a:r>
            <a:r>
              <a:rPr lang="fr-BE" sz="1600" b="0" dirty="0" smtClean="0"/>
              <a:t> </a:t>
            </a:r>
            <a:r>
              <a:rPr lang="fr-BE" sz="1600" b="0" dirty="0" err="1" smtClean="0"/>
              <a:t>innovative</a:t>
            </a:r>
            <a:r>
              <a:rPr lang="fr-BE" sz="1600" b="0" dirty="0" smtClean="0"/>
              <a:t> da </a:t>
            </a:r>
            <a:r>
              <a:rPr lang="fr-BE" sz="1600" b="0" dirty="0" err="1" smtClean="0"/>
              <a:t>poter</a:t>
            </a:r>
            <a:r>
              <a:rPr lang="fr-BE" sz="1600" b="0" dirty="0" smtClean="0"/>
              <a:t> </a:t>
            </a:r>
            <a:r>
              <a:rPr lang="fr-BE" sz="1600" b="0" dirty="0" err="1" smtClean="0"/>
              <a:t>poi</a:t>
            </a:r>
            <a:r>
              <a:rPr lang="fr-BE" sz="1600" b="0" dirty="0" smtClean="0"/>
              <a:t> </a:t>
            </a:r>
            <a:r>
              <a:rPr lang="fr-BE" sz="1600" b="0" dirty="0" err="1" smtClean="0"/>
              <a:t>essere</a:t>
            </a:r>
            <a:r>
              <a:rPr lang="fr-BE" sz="1600" b="0" dirty="0" smtClean="0"/>
              <a:t> </a:t>
            </a:r>
            <a:r>
              <a:rPr lang="fr-BE" sz="1600" b="0" dirty="0" err="1" smtClean="0"/>
              <a:t>impiegate</a:t>
            </a:r>
            <a:r>
              <a:rPr lang="fr-BE" sz="1600" b="0" dirty="0" smtClean="0"/>
              <a:t> su </a:t>
            </a:r>
            <a:r>
              <a:rPr lang="fr-BE" sz="1600" b="0" dirty="0" err="1" smtClean="0"/>
              <a:t>larga</a:t>
            </a:r>
            <a:r>
              <a:rPr lang="fr-BE" sz="1600" b="0" dirty="0" smtClean="0"/>
              <a:t> scala su </a:t>
            </a:r>
            <a:r>
              <a:rPr lang="fr-BE" sz="1600" b="0" dirty="0" err="1" smtClean="0"/>
              <a:t>prevenzione</a:t>
            </a:r>
            <a:r>
              <a:rPr lang="fr-BE" sz="1600" b="0" dirty="0" smtClean="0"/>
              <a:t> </a:t>
            </a:r>
            <a:r>
              <a:rPr lang="fr-BE" sz="1600" b="0" dirty="0" err="1" smtClean="0"/>
              <a:t>della</a:t>
            </a:r>
            <a:r>
              <a:rPr lang="fr-BE" sz="1600" b="0" dirty="0" smtClean="0"/>
              <a:t> </a:t>
            </a:r>
            <a:r>
              <a:rPr lang="fr-BE" sz="1600" b="0" dirty="0" err="1" smtClean="0"/>
              <a:t>devianza</a:t>
            </a:r>
            <a:r>
              <a:rPr lang="fr-BE" sz="1600" b="0" dirty="0" smtClean="0"/>
              <a:t> sociale per </a:t>
            </a:r>
            <a:r>
              <a:rPr lang="fr-BE" sz="1600" b="0" dirty="0" err="1" smtClean="0"/>
              <a:t>particolari</a:t>
            </a:r>
            <a:r>
              <a:rPr lang="fr-BE" sz="1600" b="0" dirty="0" smtClean="0"/>
              <a:t> </a:t>
            </a:r>
            <a:r>
              <a:rPr lang="fr-BE" sz="1600" b="0" dirty="0" err="1" smtClean="0"/>
              <a:t>categorie</a:t>
            </a:r>
            <a:r>
              <a:rPr lang="fr-BE" sz="1600" b="0" dirty="0" smtClean="0"/>
              <a:t> di </a:t>
            </a:r>
            <a:r>
              <a:rPr lang="fr-BE" sz="1600" b="0" dirty="0" err="1" smtClean="0"/>
              <a:t>soggetti</a:t>
            </a:r>
            <a:r>
              <a:rPr lang="fr-BE" sz="1600" b="0" dirty="0" smtClean="0"/>
              <a:t> come </a:t>
            </a:r>
            <a:r>
              <a:rPr lang="fr-BE" sz="1600" b="0" dirty="0" err="1" smtClean="0"/>
              <a:t>gli</a:t>
            </a:r>
            <a:r>
              <a:rPr lang="fr-BE" sz="1600" b="0" dirty="0" smtClean="0"/>
              <a:t> </a:t>
            </a:r>
            <a:r>
              <a:rPr lang="fr-BE" sz="1600" b="0" dirty="0" err="1" smtClean="0"/>
              <a:t>immigrati</a:t>
            </a:r>
            <a:r>
              <a:rPr lang="fr-BE" sz="1600" b="0" dirty="0" smtClean="0"/>
              <a:t>, e </a:t>
            </a:r>
            <a:r>
              <a:rPr lang="fr-BE" sz="1600" b="0" dirty="0" err="1" smtClean="0"/>
              <a:t>supporto</a:t>
            </a:r>
            <a:r>
              <a:rPr lang="fr-BE" sz="1600" b="0" dirty="0" smtClean="0"/>
              <a:t> al </a:t>
            </a:r>
            <a:r>
              <a:rPr lang="fr-BE" sz="1600" b="0" dirty="0" err="1" smtClean="0"/>
              <a:t>settore</a:t>
            </a:r>
            <a:r>
              <a:rPr lang="fr-BE" sz="1600" b="0" dirty="0" smtClean="0"/>
              <a:t> </a:t>
            </a:r>
            <a:r>
              <a:rPr lang="fr-BE" sz="1600" b="0" dirty="0" err="1" smtClean="0"/>
              <a:t>pubblico</a:t>
            </a:r>
            <a:r>
              <a:rPr lang="fr-BE" sz="1600" b="0" dirty="0" smtClean="0"/>
              <a:t> </a:t>
            </a:r>
            <a:r>
              <a:rPr lang="fr-BE" sz="1600" b="0" dirty="0" err="1" smtClean="0"/>
              <a:t>nel</a:t>
            </a:r>
            <a:r>
              <a:rPr lang="fr-BE" sz="1600" b="0" dirty="0" smtClean="0"/>
              <a:t> </a:t>
            </a:r>
            <a:r>
              <a:rPr lang="fr-BE" sz="1600" b="0" dirty="0" err="1" smtClean="0"/>
              <a:t>contrasto</a:t>
            </a:r>
            <a:r>
              <a:rPr lang="fr-BE" sz="1600" b="0" dirty="0" smtClean="0"/>
              <a:t> alla </a:t>
            </a:r>
            <a:r>
              <a:rPr lang="fr-BE" sz="1600" b="0" dirty="0" err="1" smtClean="0"/>
              <a:t>criminalità</a:t>
            </a:r>
            <a:r>
              <a:rPr lang="fr-BE" sz="1600" b="0" dirty="0" smtClean="0"/>
              <a:t> </a:t>
            </a:r>
            <a:r>
              <a:rPr lang="fr-BE" sz="1600" b="0" dirty="0" err="1" smtClean="0"/>
              <a:t>organizzata</a:t>
            </a:r>
            <a:r>
              <a:rPr lang="fr-BE" sz="1600" b="0" dirty="0" smtClean="0"/>
              <a:t> e </a:t>
            </a:r>
            <a:r>
              <a:rPr lang="fr-BE" sz="1600" b="0" dirty="0" err="1" smtClean="0"/>
              <a:t>all’economia</a:t>
            </a:r>
            <a:r>
              <a:rPr lang="fr-BE" sz="1600" b="0" dirty="0" smtClean="0"/>
              <a:t> </a:t>
            </a:r>
            <a:r>
              <a:rPr lang="fr-BE" sz="1600" b="0" dirty="0" err="1" smtClean="0"/>
              <a:t>sommersa</a:t>
            </a:r>
            <a:r>
              <a:rPr lang="fr-BE" sz="1600" b="0" dirty="0" smtClean="0"/>
              <a:t>, </a:t>
            </a:r>
            <a:r>
              <a:rPr lang="fr-BE" sz="1600" b="0" dirty="0" err="1" smtClean="0"/>
              <a:t>formazione</a:t>
            </a:r>
            <a:r>
              <a:rPr lang="fr-BE" sz="1600" b="0" dirty="0" smtClean="0"/>
              <a:t> </a:t>
            </a:r>
            <a:r>
              <a:rPr lang="fr-BE" sz="1600" b="0" dirty="0" err="1" smtClean="0"/>
              <a:t>forze</a:t>
            </a:r>
            <a:r>
              <a:rPr lang="fr-BE" sz="1600" b="0" dirty="0" smtClean="0"/>
              <a:t> di </a:t>
            </a:r>
            <a:r>
              <a:rPr lang="fr-BE" sz="1600" b="0" dirty="0" err="1" smtClean="0"/>
              <a:t>polizia</a:t>
            </a:r>
            <a:r>
              <a:rPr lang="fr-BE" sz="1600" b="0" dirty="0" smtClean="0"/>
              <a:t> </a:t>
            </a:r>
          </a:p>
          <a:p>
            <a:endParaRPr lang="fr-BE" dirty="0" smtClean="0"/>
          </a:p>
          <a:p>
            <a:endParaRPr lang="fr-BE" dirty="0"/>
          </a:p>
        </p:txBody>
      </p:sp>
    </p:spTree>
    <p:extLst>
      <p:ext uri="{BB962C8B-B14F-4D97-AF65-F5344CB8AC3E}">
        <p14:creationId xmlns:p14="http://schemas.microsoft.com/office/powerpoint/2010/main" val="34326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Innovazione</a:t>
            </a:r>
            <a:r>
              <a:rPr lang="fr-BE" dirty="0"/>
              <a:t> sociale </a:t>
            </a:r>
            <a:r>
              <a:rPr lang="fr-BE" dirty="0" err="1"/>
              <a:t>nel</a:t>
            </a:r>
            <a:r>
              <a:rPr lang="fr-BE" dirty="0"/>
              <a:t> FSE in </a:t>
            </a:r>
            <a:r>
              <a:rPr lang="fr-BE" dirty="0" err="1"/>
              <a:t>italia</a:t>
            </a:r>
            <a:r>
              <a:rPr lang="fr-BE" dirty="0"/>
              <a:t> </a:t>
            </a:r>
            <a:r>
              <a:rPr lang="fr-BE" dirty="0" smtClean="0"/>
              <a:t>(POR) (4)</a:t>
            </a:r>
            <a:endParaRPr lang="fr-BE" dirty="0"/>
          </a:p>
        </p:txBody>
      </p:sp>
      <p:sp>
        <p:nvSpPr>
          <p:cNvPr id="3" name="Content Placeholder 2"/>
          <p:cNvSpPr>
            <a:spLocks noGrp="1"/>
          </p:cNvSpPr>
          <p:nvPr>
            <p:ph idx="1"/>
          </p:nvPr>
        </p:nvSpPr>
        <p:spPr>
          <a:xfrm>
            <a:off x="422521" y="2492896"/>
            <a:ext cx="8229600" cy="3529013"/>
          </a:xfrm>
        </p:spPr>
        <p:txBody>
          <a:bodyPr/>
          <a:lstStyle/>
          <a:p>
            <a:r>
              <a:rPr lang="fr-BE" sz="2000" b="1" dirty="0"/>
              <a:t>OP </a:t>
            </a:r>
            <a:r>
              <a:rPr lang="fr-BE" sz="2000" b="1" dirty="0" err="1"/>
              <a:t>Regionali</a:t>
            </a:r>
            <a:r>
              <a:rPr lang="fr-BE" sz="2000" dirty="0"/>
              <a:t>: </a:t>
            </a:r>
            <a:r>
              <a:rPr lang="fr-BE" sz="2000" dirty="0" err="1"/>
              <a:t>inclusione</a:t>
            </a:r>
            <a:r>
              <a:rPr lang="fr-BE" sz="2000" dirty="0"/>
              <a:t> sociale come mezzo per </a:t>
            </a:r>
            <a:r>
              <a:rPr lang="fr-BE" sz="2000" dirty="0" err="1"/>
              <a:t>offrire</a:t>
            </a:r>
            <a:r>
              <a:rPr lang="fr-BE" sz="2000" dirty="0"/>
              <a:t> </a:t>
            </a:r>
            <a:r>
              <a:rPr lang="fr-BE" sz="2000" dirty="0" err="1"/>
              <a:t>nuove</a:t>
            </a:r>
            <a:r>
              <a:rPr lang="fr-BE" sz="2000" dirty="0"/>
              <a:t> </a:t>
            </a:r>
            <a:r>
              <a:rPr lang="fr-BE" sz="2000" dirty="0" err="1"/>
              <a:t>soluzioni</a:t>
            </a:r>
            <a:r>
              <a:rPr lang="fr-BE" sz="2000" dirty="0"/>
              <a:t> </a:t>
            </a:r>
            <a:r>
              <a:rPr lang="fr-BE" sz="2000" dirty="0" err="1"/>
              <a:t>che</a:t>
            </a:r>
            <a:r>
              <a:rPr lang="fr-BE" sz="2000" dirty="0"/>
              <a:t> </a:t>
            </a:r>
            <a:r>
              <a:rPr lang="fr-BE" sz="2000" dirty="0" err="1"/>
              <a:t>rispondano</a:t>
            </a:r>
            <a:r>
              <a:rPr lang="fr-BE" sz="2000" dirty="0"/>
              <a:t> a </a:t>
            </a:r>
            <a:r>
              <a:rPr lang="fr-BE" sz="2000" dirty="0" err="1"/>
              <a:t>bisogni</a:t>
            </a:r>
            <a:r>
              <a:rPr lang="fr-BE" sz="2000" dirty="0"/>
              <a:t> </a:t>
            </a:r>
            <a:r>
              <a:rPr lang="fr-BE" sz="2000" dirty="0" err="1"/>
              <a:t>nell’ambito</a:t>
            </a:r>
            <a:r>
              <a:rPr lang="fr-BE" sz="2000" dirty="0"/>
              <a:t> </a:t>
            </a:r>
            <a:r>
              <a:rPr lang="fr-BE" sz="2000" dirty="0" err="1"/>
              <a:t>educazione</a:t>
            </a:r>
            <a:r>
              <a:rPr lang="fr-BE" sz="2000" dirty="0"/>
              <a:t>, </a:t>
            </a:r>
            <a:r>
              <a:rPr lang="fr-BE" sz="2000" dirty="0" err="1"/>
              <a:t>sistemi</a:t>
            </a:r>
            <a:r>
              <a:rPr lang="fr-BE" sz="2000" dirty="0"/>
              <a:t> </a:t>
            </a:r>
            <a:r>
              <a:rPr lang="fr-BE" sz="2000" dirty="0" err="1"/>
              <a:t>sociali</a:t>
            </a:r>
            <a:r>
              <a:rPr lang="fr-BE" sz="2000" dirty="0"/>
              <a:t>, </a:t>
            </a:r>
            <a:r>
              <a:rPr lang="fr-BE" sz="2000" dirty="0" err="1"/>
              <a:t>promozione</a:t>
            </a:r>
            <a:r>
              <a:rPr lang="fr-BE" sz="2000" dirty="0"/>
              <a:t> di </a:t>
            </a:r>
            <a:r>
              <a:rPr lang="fr-BE" sz="2000" dirty="0" err="1"/>
              <a:t>imprenditoria</a:t>
            </a:r>
            <a:r>
              <a:rPr lang="fr-BE" sz="2000" dirty="0"/>
              <a:t> sociale, </a:t>
            </a:r>
            <a:r>
              <a:rPr lang="fr-BE" sz="2000" dirty="0" err="1"/>
              <a:t>miglioramento</a:t>
            </a:r>
            <a:r>
              <a:rPr lang="fr-BE" sz="2000" dirty="0"/>
              <a:t> </a:t>
            </a:r>
            <a:r>
              <a:rPr lang="fr-BE" sz="2000" dirty="0" err="1"/>
              <a:t>del</a:t>
            </a:r>
            <a:r>
              <a:rPr lang="fr-BE" sz="2000" dirty="0"/>
              <a:t> </a:t>
            </a:r>
            <a:r>
              <a:rPr lang="fr-BE" sz="2000" dirty="0" err="1"/>
              <a:t>legame</a:t>
            </a:r>
            <a:r>
              <a:rPr lang="fr-BE" sz="2000" dirty="0"/>
              <a:t> </a:t>
            </a:r>
            <a:r>
              <a:rPr lang="fr-BE" sz="2000" dirty="0" err="1"/>
              <a:t>tra</a:t>
            </a:r>
            <a:r>
              <a:rPr lang="fr-BE" sz="2000" dirty="0"/>
              <a:t> </a:t>
            </a:r>
            <a:r>
              <a:rPr lang="fr-BE" sz="2000" dirty="0" err="1"/>
              <a:t>politiche</a:t>
            </a:r>
            <a:r>
              <a:rPr lang="fr-BE" sz="2000" dirty="0"/>
              <a:t> </a:t>
            </a:r>
            <a:r>
              <a:rPr lang="fr-BE" sz="2000" dirty="0" err="1"/>
              <a:t>attive</a:t>
            </a:r>
            <a:r>
              <a:rPr lang="fr-BE" sz="2000" dirty="0"/>
              <a:t> </a:t>
            </a:r>
            <a:r>
              <a:rPr lang="fr-BE" sz="2000" dirty="0" err="1"/>
              <a:t>del</a:t>
            </a:r>
            <a:r>
              <a:rPr lang="fr-BE" sz="2000" dirty="0"/>
              <a:t> </a:t>
            </a:r>
            <a:r>
              <a:rPr lang="fr-BE" sz="2000" dirty="0" err="1"/>
              <a:t>lavoro</a:t>
            </a:r>
            <a:r>
              <a:rPr lang="fr-BE" sz="2000" dirty="0"/>
              <a:t> e </a:t>
            </a:r>
            <a:r>
              <a:rPr lang="fr-BE" sz="2000" dirty="0" err="1"/>
              <a:t>bisogni</a:t>
            </a:r>
            <a:r>
              <a:rPr lang="fr-BE" sz="2000" dirty="0"/>
              <a:t> </a:t>
            </a:r>
            <a:r>
              <a:rPr lang="fr-BE" sz="2000" dirty="0" err="1"/>
              <a:t>del</a:t>
            </a:r>
            <a:r>
              <a:rPr lang="fr-BE" sz="2000" dirty="0"/>
              <a:t> </a:t>
            </a:r>
            <a:r>
              <a:rPr lang="fr-BE" sz="2000" dirty="0" err="1"/>
              <a:t>territori</a:t>
            </a:r>
            <a:r>
              <a:rPr lang="fr-BE" sz="2000" dirty="0"/>
              <a:t> etc. </a:t>
            </a:r>
          </a:p>
          <a:p>
            <a:r>
              <a:rPr lang="fr-BE" sz="2000" dirty="0" err="1" smtClean="0"/>
              <a:t>Esempi</a:t>
            </a:r>
            <a:r>
              <a:rPr lang="fr-BE" sz="2000" dirty="0" smtClean="0"/>
              <a:t>:</a:t>
            </a:r>
          </a:p>
          <a:p>
            <a:r>
              <a:rPr lang="fr-BE" sz="2000" dirty="0" smtClean="0"/>
              <a:t>- </a:t>
            </a:r>
            <a:r>
              <a:rPr lang="fr-BE" sz="2000" b="1" dirty="0" err="1" smtClean="0"/>
              <a:t>Basilicata</a:t>
            </a:r>
            <a:r>
              <a:rPr lang="fr-BE" sz="2000" b="1" dirty="0" smtClean="0"/>
              <a:t> e </a:t>
            </a:r>
            <a:r>
              <a:rPr lang="fr-BE" sz="2000" b="1" dirty="0" err="1" smtClean="0"/>
              <a:t>Friuli</a:t>
            </a:r>
            <a:r>
              <a:rPr lang="fr-BE" sz="2000" dirty="0" smtClean="0"/>
              <a:t>: </a:t>
            </a:r>
            <a:r>
              <a:rPr lang="fr-BE" sz="2000" dirty="0" err="1" smtClean="0"/>
              <a:t>servizi</a:t>
            </a:r>
            <a:r>
              <a:rPr lang="fr-BE" sz="2000" dirty="0" smtClean="0"/>
              <a:t> </a:t>
            </a:r>
            <a:r>
              <a:rPr lang="fr-BE" sz="2000" dirty="0" err="1" smtClean="0"/>
              <a:t>all’infanzia</a:t>
            </a:r>
            <a:endParaRPr lang="fr-BE" sz="2000" dirty="0" smtClean="0"/>
          </a:p>
          <a:p>
            <a:r>
              <a:rPr lang="fr-BE" sz="2000" dirty="0" smtClean="0"/>
              <a:t>- </a:t>
            </a:r>
            <a:r>
              <a:rPr lang="fr-BE" sz="2000" b="1" dirty="0" err="1" smtClean="0"/>
              <a:t>Sardegna</a:t>
            </a:r>
            <a:r>
              <a:rPr lang="fr-BE" sz="2000" b="1" dirty="0" smtClean="0"/>
              <a:t> e </a:t>
            </a:r>
            <a:r>
              <a:rPr lang="fr-BE" sz="2000" b="1" dirty="0" err="1" smtClean="0"/>
              <a:t>Lazio</a:t>
            </a:r>
            <a:r>
              <a:rPr lang="fr-BE" sz="2000" dirty="0" smtClean="0"/>
              <a:t>: </a:t>
            </a:r>
            <a:r>
              <a:rPr lang="fr-BE" sz="2000" dirty="0" err="1" smtClean="0"/>
              <a:t>equilibrio</a:t>
            </a:r>
            <a:r>
              <a:rPr lang="fr-BE" sz="2000" dirty="0" smtClean="0"/>
              <a:t> </a:t>
            </a:r>
            <a:r>
              <a:rPr lang="fr-BE" sz="2000" dirty="0" err="1" smtClean="0"/>
              <a:t>vita</a:t>
            </a:r>
            <a:r>
              <a:rPr lang="fr-BE" sz="2000" dirty="0" smtClean="0"/>
              <a:t> </a:t>
            </a:r>
            <a:r>
              <a:rPr lang="fr-BE" sz="2000" dirty="0" err="1" smtClean="0"/>
              <a:t>privata</a:t>
            </a:r>
            <a:r>
              <a:rPr lang="fr-BE" sz="2000" dirty="0" smtClean="0"/>
              <a:t> e </a:t>
            </a:r>
            <a:r>
              <a:rPr lang="fr-BE" sz="2000" dirty="0" err="1" smtClean="0"/>
              <a:t>vita</a:t>
            </a:r>
            <a:r>
              <a:rPr lang="fr-BE" sz="2000" dirty="0" smtClean="0"/>
              <a:t> </a:t>
            </a:r>
            <a:r>
              <a:rPr lang="fr-BE" sz="2000" dirty="0" err="1" smtClean="0"/>
              <a:t>professionale</a:t>
            </a:r>
            <a:endParaRPr lang="fr-BE" sz="2000" dirty="0" smtClean="0"/>
          </a:p>
          <a:p>
            <a:r>
              <a:rPr lang="fr-BE" sz="2000" dirty="0" smtClean="0"/>
              <a:t>-  </a:t>
            </a:r>
            <a:r>
              <a:rPr lang="fr-BE" sz="2000" b="1" dirty="0" err="1" smtClean="0"/>
              <a:t>Veneto</a:t>
            </a:r>
            <a:r>
              <a:rPr lang="fr-BE" sz="2000" b="1" dirty="0" smtClean="0"/>
              <a:t>:</a:t>
            </a:r>
            <a:r>
              <a:rPr lang="fr-BE" sz="2000" dirty="0" smtClean="0"/>
              <a:t> </a:t>
            </a:r>
            <a:r>
              <a:rPr lang="fr-BE" sz="2000" dirty="0" err="1"/>
              <a:t>r</a:t>
            </a:r>
            <a:r>
              <a:rPr lang="fr-BE" sz="2000" dirty="0" err="1" smtClean="0"/>
              <a:t>icerca</a:t>
            </a:r>
            <a:r>
              <a:rPr lang="fr-BE" sz="2000" dirty="0" smtClean="0"/>
              <a:t> su </a:t>
            </a:r>
            <a:r>
              <a:rPr lang="fr-BE" sz="2000" dirty="0" err="1" smtClean="0"/>
              <a:t>innovazione</a:t>
            </a:r>
            <a:r>
              <a:rPr lang="fr-BE" sz="2000" dirty="0" smtClean="0"/>
              <a:t> sociale </a:t>
            </a:r>
          </a:p>
          <a:p>
            <a:endParaRPr lang="fr-BE" dirty="0"/>
          </a:p>
        </p:txBody>
      </p:sp>
    </p:spTree>
    <p:extLst>
      <p:ext uri="{BB962C8B-B14F-4D97-AF65-F5344CB8AC3E}">
        <p14:creationId xmlns:p14="http://schemas.microsoft.com/office/powerpoint/2010/main" val="202292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Innovazione</a:t>
            </a:r>
            <a:r>
              <a:rPr lang="fr-BE" dirty="0"/>
              <a:t> sociale </a:t>
            </a:r>
            <a:r>
              <a:rPr lang="fr-BE" dirty="0" err="1"/>
              <a:t>nel</a:t>
            </a:r>
            <a:r>
              <a:rPr lang="fr-BE" dirty="0"/>
              <a:t> FSE in </a:t>
            </a:r>
            <a:r>
              <a:rPr lang="fr-BE" dirty="0" err="1"/>
              <a:t>italia</a:t>
            </a:r>
            <a:r>
              <a:rPr lang="fr-BE" dirty="0"/>
              <a:t> (</a:t>
            </a:r>
            <a:r>
              <a:rPr lang="fr-BE" dirty="0" err="1"/>
              <a:t>RoP</a:t>
            </a:r>
            <a:r>
              <a:rPr lang="fr-BE" dirty="0"/>
              <a:t>) </a:t>
            </a:r>
            <a:r>
              <a:rPr lang="fr-BE" dirty="0" smtClean="0"/>
              <a:t>(5)</a:t>
            </a:r>
            <a:endParaRPr lang="fr-BE" i="1" dirty="0"/>
          </a:p>
        </p:txBody>
      </p:sp>
      <p:sp>
        <p:nvSpPr>
          <p:cNvPr id="3" name="Content Placeholder 2"/>
          <p:cNvSpPr>
            <a:spLocks noGrp="1"/>
          </p:cNvSpPr>
          <p:nvPr>
            <p:ph idx="1"/>
          </p:nvPr>
        </p:nvSpPr>
        <p:spPr>
          <a:xfrm>
            <a:off x="457200" y="2492375"/>
            <a:ext cx="8229600" cy="3888953"/>
          </a:xfrm>
        </p:spPr>
        <p:txBody>
          <a:bodyPr/>
          <a:lstStyle/>
          <a:p>
            <a:r>
              <a:rPr lang="fr-BE" sz="2000" dirty="0"/>
              <a:t>- </a:t>
            </a:r>
            <a:r>
              <a:rPr lang="fr-BE" sz="2000" b="1" dirty="0" err="1"/>
              <a:t>Piemonte</a:t>
            </a:r>
            <a:r>
              <a:rPr lang="fr-BE" sz="2000" b="1" dirty="0"/>
              <a:t>:</a:t>
            </a:r>
            <a:r>
              <a:rPr lang="fr-BE" sz="2000" dirty="0"/>
              <a:t> </a:t>
            </a:r>
            <a:endParaRPr lang="fr-BE" sz="2000" dirty="0" smtClean="0"/>
          </a:p>
          <a:p>
            <a:r>
              <a:rPr lang="fr-BE" sz="2000" dirty="0" err="1" smtClean="0"/>
              <a:t>strategia</a:t>
            </a:r>
            <a:r>
              <a:rPr lang="fr-BE" sz="2000" dirty="0" smtClean="0"/>
              <a:t> </a:t>
            </a:r>
            <a:r>
              <a:rPr lang="fr-BE" sz="2000" dirty="0"/>
              <a:t>WE.CA.RE (</a:t>
            </a:r>
            <a:r>
              <a:rPr lang="fr-BE" sz="2000" dirty="0" err="1"/>
              <a:t>Welfare</a:t>
            </a:r>
            <a:r>
              <a:rPr lang="fr-BE" sz="2000" dirty="0"/>
              <a:t> </a:t>
            </a:r>
            <a:r>
              <a:rPr lang="fr-BE" sz="2000" dirty="0" err="1"/>
              <a:t>cantiere</a:t>
            </a:r>
            <a:r>
              <a:rPr lang="fr-BE" sz="2000" dirty="0"/>
              <a:t> </a:t>
            </a:r>
            <a:r>
              <a:rPr lang="fr-BE" sz="2000" dirty="0" err="1"/>
              <a:t>regionale</a:t>
            </a:r>
            <a:r>
              <a:rPr lang="fr-BE" sz="2000" dirty="0"/>
              <a:t>) </a:t>
            </a:r>
            <a:r>
              <a:rPr lang="fr-BE" sz="2000" dirty="0" smtClean="0"/>
              <a:t>: </a:t>
            </a:r>
            <a:r>
              <a:rPr lang="fr-BE" sz="2000" dirty="0" err="1" smtClean="0"/>
              <a:t>promozione</a:t>
            </a:r>
            <a:r>
              <a:rPr lang="fr-BE" sz="2000" dirty="0" smtClean="0"/>
              <a:t> </a:t>
            </a:r>
            <a:r>
              <a:rPr lang="fr-BE" sz="2000" dirty="0"/>
              <a:t>di </a:t>
            </a:r>
            <a:r>
              <a:rPr lang="fr-BE" sz="2000" dirty="0" err="1"/>
              <a:t>una</a:t>
            </a:r>
            <a:r>
              <a:rPr lang="fr-BE" sz="2000" dirty="0"/>
              <a:t> </a:t>
            </a:r>
            <a:r>
              <a:rPr lang="fr-BE" sz="2000" dirty="0" err="1"/>
              <a:t>cooperazione</a:t>
            </a:r>
            <a:r>
              <a:rPr lang="fr-BE" sz="2000" dirty="0"/>
              <a:t>  </a:t>
            </a:r>
            <a:r>
              <a:rPr lang="fr-BE" sz="2000" dirty="0" err="1"/>
              <a:t>tra</a:t>
            </a:r>
            <a:r>
              <a:rPr lang="fr-BE" sz="2000" dirty="0"/>
              <a:t> </a:t>
            </a:r>
            <a:r>
              <a:rPr lang="fr-BE" sz="2000" dirty="0" err="1"/>
              <a:t>diversi</a:t>
            </a:r>
            <a:r>
              <a:rPr lang="fr-BE" sz="2000" dirty="0"/>
              <a:t> </a:t>
            </a:r>
            <a:r>
              <a:rPr lang="fr-BE" sz="2000" dirty="0" err="1"/>
              <a:t>attori</a:t>
            </a:r>
            <a:r>
              <a:rPr lang="fr-BE" sz="2000" dirty="0"/>
              <a:t> </a:t>
            </a:r>
            <a:r>
              <a:rPr lang="fr-BE" sz="2000" dirty="0" err="1"/>
              <a:t>del</a:t>
            </a:r>
            <a:r>
              <a:rPr lang="fr-BE" sz="2000" dirty="0"/>
              <a:t> </a:t>
            </a:r>
            <a:r>
              <a:rPr lang="fr-BE" sz="2000" dirty="0" err="1"/>
              <a:t>settore</a:t>
            </a:r>
            <a:r>
              <a:rPr lang="fr-BE" sz="2000" dirty="0"/>
              <a:t> </a:t>
            </a:r>
            <a:r>
              <a:rPr lang="fr-BE" sz="2000" dirty="0" err="1"/>
              <a:t>salute</a:t>
            </a:r>
            <a:r>
              <a:rPr lang="fr-BE" sz="2000" dirty="0"/>
              <a:t>, mercato </a:t>
            </a:r>
            <a:r>
              <a:rPr lang="fr-BE" sz="2000" dirty="0" err="1"/>
              <a:t>del</a:t>
            </a:r>
            <a:r>
              <a:rPr lang="fr-BE" sz="2000" dirty="0"/>
              <a:t> </a:t>
            </a:r>
            <a:r>
              <a:rPr lang="fr-BE" sz="2000" dirty="0" err="1"/>
              <a:t>lavoro</a:t>
            </a:r>
            <a:r>
              <a:rPr lang="fr-BE" sz="2000" dirty="0"/>
              <a:t>, </a:t>
            </a:r>
            <a:r>
              <a:rPr lang="fr-BE" sz="2000" dirty="0" err="1"/>
              <a:t>formazione</a:t>
            </a:r>
            <a:r>
              <a:rPr lang="fr-BE" sz="2000" dirty="0"/>
              <a:t> </a:t>
            </a:r>
          </a:p>
          <a:p>
            <a:r>
              <a:rPr lang="fr-BE" sz="2000" dirty="0" smtClean="0"/>
              <a:t>  - </a:t>
            </a:r>
            <a:r>
              <a:rPr lang="fr-BE" sz="2000" dirty="0" err="1" smtClean="0"/>
              <a:t>Azioni</a:t>
            </a:r>
            <a:r>
              <a:rPr lang="fr-BE" sz="2000" dirty="0" smtClean="0"/>
              <a:t> </a:t>
            </a:r>
            <a:r>
              <a:rPr lang="fr-BE" sz="2000" dirty="0" err="1" smtClean="0"/>
              <a:t>inserite</a:t>
            </a:r>
            <a:r>
              <a:rPr lang="fr-BE" sz="2000" dirty="0" smtClean="0"/>
              <a:t> in Asse </a:t>
            </a:r>
            <a:r>
              <a:rPr lang="fr-BE" sz="2000" dirty="0" err="1" smtClean="0"/>
              <a:t>Occupazione</a:t>
            </a:r>
            <a:r>
              <a:rPr lang="fr-BE" sz="2000" dirty="0" smtClean="0"/>
              <a:t> e Asse </a:t>
            </a:r>
            <a:r>
              <a:rPr lang="fr-BE" sz="2000" dirty="0" err="1" smtClean="0"/>
              <a:t>Inclusione</a:t>
            </a:r>
            <a:r>
              <a:rPr lang="fr-BE" sz="2000" dirty="0" smtClean="0"/>
              <a:t> sociale</a:t>
            </a:r>
            <a:endParaRPr lang="fr-BE" sz="2000" dirty="0"/>
          </a:p>
          <a:p>
            <a:r>
              <a:rPr lang="fr-BE" sz="2000" dirty="0" smtClean="0"/>
              <a:t>- </a:t>
            </a:r>
            <a:r>
              <a:rPr lang="fr-BE" sz="2000" dirty="0" err="1" smtClean="0"/>
              <a:t>Inserito</a:t>
            </a:r>
            <a:r>
              <a:rPr lang="fr-BE" sz="2000" dirty="0" smtClean="0"/>
              <a:t> </a:t>
            </a:r>
            <a:r>
              <a:rPr lang="fr-BE" sz="2000" dirty="0"/>
              <a:t>un </a:t>
            </a:r>
            <a:r>
              <a:rPr lang="fr-BE" sz="2000" dirty="0" err="1" smtClean="0"/>
              <a:t>indicatore</a:t>
            </a:r>
            <a:r>
              <a:rPr lang="fr-BE" sz="2000" dirty="0" smtClean="0"/>
              <a:t> di </a:t>
            </a:r>
            <a:r>
              <a:rPr lang="fr-BE" sz="2000" dirty="0" err="1" smtClean="0"/>
              <a:t>risultato</a:t>
            </a:r>
            <a:r>
              <a:rPr lang="fr-BE" sz="2000" dirty="0" smtClean="0"/>
              <a:t> </a:t>
            </a:r>
            <a:r>
              <a:rPr lang="fr-BE" sz="2000" dirty="0" err="1" smtClean="0"/>
              <a:t>specifico</a:t>
            </a:r>
            <a:r>
              <a:rPr lang="fr-BE" sz="2000" dirty="0" smtClean="0"/>
              <a:t>: quota </a:t>
            </a:r>
            <a:r>
              <a:rPr lang="fr-BE" sz="2000" dirty="0"/>
              <a:t>di </a:t>
            </a:r>
            <a:r>
              <a:rPr lang="fr-BE" sz="2000" dirty="0" err="1"/>
              <a:t>impegni</a:t>
            </a:r>
            <a:r>
              <a:rPr lang="fr-BE" sz="2000" dirty="0"/>
              <a:t> </a:t>
            </a:r>
            <a:r>
              <a:rPr lang="fr-BE" sz="2000" dirty="0" err="1"/>
              <a:t>della</a:t>
            </a:r>
            <a:r>
              <a:rPr lang="fr-BE" sz="2000" dirty="0"/>
              <a:t> </a:t>
            </a:r>
            <a:r>
              <a:rPr lang="fr-BE" sz="2000" dirty="0" err="1" smtClean="0"/>
              <a:t>Priorità</a:t>
            </a:r>
            <a:r>
              <a:rPr lang="fr-BE" sz="2000" dirty="0" smtClean="0"/>
              <a:t> di </a:t>
            </a:r>
            <a:r>
              <a:rPr lang="fr-BE" sz="2000" dirty="0" err="1" smtClean="0"/>
              <a:t>investimento</a:t>
            </a:r>
            <a:r>
              <a:rPr lang="fr-BE" sz="2000" dirty="0" smtClean="0"/>
              <a:t> 9.5 </a:t>
            </a:r>
            <a:r>
              <a:rPr lang="fr-BE" sz="2000" dirty="0" err="1" smtClean="0"/>
              <a:t>riguardante</a:t>
            </a:r>
            <a:r>
              <a:rPr lang="fr-BE" sz="2000" dirty="0" smtClean="0"/>
              <a:t> </a:t>
            </a:r>
            <a:r>
              <a:rPr lang="fr-BE" sz="2000" dirty="0" err="1"/>
              <a:t>progetti</a:t>
            </a:r>
            <a:r>
              <a:rPr lang="fr-BE" sz="2000" dirty="0"/>
              <a:t> di </a:t>
            </a:r>
            <a:r>
              <a:rPr lang="fr-BE" sz="2000" dirty="0" err="1"/>
              <a:t>innovazione</a:t>
            </a:r>
            <a:r>
              <a:rPr lang="fr-BE" sz="2000" dirty="0"/>
              <a:t> sociale : 66%</a:t>
            </a:r>
          </a:p>
          <a:p>
            <a:endParaRPr lang="fr-BE" dirty="0"/>
          </a:p>
        </p:txBody>
      </p:sp>
    </p:spTree>
    <p:extLst>
      <p:ext uri="{BB962C8B-B14F-4D97-AF65-F5344CB8AC3E}">
        <p14:creationId xmlns:p14="http://schemas.microsoft.com/office/powerpoint/2010/main" val="4073576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1371600" y="2906713"/>
            <a:ext cx="7772400" cy="2178050"/>
          </a:xfrm>
        </p:spPr>
        <p:txBody>
          <a:bodyPr/>
          <a:lstStyle/>
          <a:p>
            <a:pPr marL="0" indent="0">
              <a:buNone/>
            </a:pPr>
            <a:r>
              <a:rPr lang="fr-BE" sz="4000" b="1" dirty="0" smtClean="0"/>
              <a:t>III– INNOVAZIONE SOCIALE </a:t>
            </a:r>
            <a:r>
              <a:rPr lang="fr-BE" sz="4000" b="1" dirty="0" err="1" smtClean="0"/>
              <a:t>NELL’EaSI</a:t>
            </a:r>
            <a:r>
              <a:rPr lang="fr-BE" sz="4000" b="1" dirty="0" smtClean="0"/>
              <a:t> – </a:t>
            </a:r>
            <a:r>
              <a:rPr lang="en-GB" altLang="en-US" sz="4000" dirty="0" err="1" smtClean="0"/>
              <a:t>Programma</a:t>
            </a:r>
            <a:r>
              <a:rPr lang="en-GB" altLang="en-US" sz="4000" dirty="0" smtClean="0"/>
              <a:t> per </a:t>
            </a:r>
            <a:r>
              <a:rPr lang="en-GB" altLang="en-US" sz="4000" dirty="0" err="1" smtClean="0"/>
              <a:t>l’occupazione</a:t>
            </a:r>
            <a:r>
              <a:rPr lang="en-GB" altLang="en-US" sz="4000" dirty="0" smtClean="0"/>
              <a:t> e </a:t>
            </a:r>
            <a:r>
              <a:rPr lang="en-GB" altLang="en-US" sz="4000" dirty="0" err="1" smtClean="0"/>
              <a:t>l’innovazione</a:t>
            </a:r>
            <a:r>
              <a:rPr lang="en-GB" altLang="en-US" sz="4000" dirty="0" smtClean="0"/>
              <a:t> </a:t>
            </a:r>
            <a:r>
              <a:rPr lang="en-GB" altLang="en-US" sz="4000" dirty="0" err="1" smtClean="0"/>
              <a:t>sociale</a:t>
            </a:r>
            <a:r>
              <a:rPr lang="en-GB" altLang="en-US" sz="4000" dirty="0" smtClean="0"/>
              <a:t> 2014-2020</a:t>
            </a:r>
            <a:r>
              <a:rPr lang="en-GB" altLang="en-US" sz="4000" dirty="0"/>
              <a:t/>
            </a:r>
            <a:br>
              <a:rPr lang="en-GB" altLang="en-US" sz="4000" dirty="0"/>
            </a:br>
            <a:endParaRPr lang="fr-BE" sz="4000" b="1" dirty="0"/>
          </a:p>
        </p:txBody>
      </p:sp>
    </p:spTree>
    <p:extLst>
      <p:ext uri="{BB962C8B-B14F-4D97-AF65-F5344CB8AC3E}">
        <p14:creationId xmlns:p14="http://schemas.microsoft.com/office/powerpoint/2010/main" val="4255893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79512" y="1052736"/>
            <a:ext cx="8435975" cy="1143000"/>
          </a:xfrm>
        </p:spPr>
        <p:txBody>
          <a:bodyPr/>
          <a:lstStyle/>
          <a:p>
            <a:pPr marL="0" indent="0" algn="ctr" eaLnBrk="1" hangingPunct="1"/>
            <a:r>
              <a:rPr lang="fr-BE" altLang="en-US" dirty="0" err="1" smtClean="0"/>
              <a:t>Obiettivi</a:t>
            </a:r>
            <a:r>
              <a:rPr lang="fr-BE" altLang="en-US" dirty="0" smtClean="0"/>
              <a:t> </a:t>
            </a:r>
            <a:r>
              <a:rPr lang="fr-BE" altLang="en-US" dirty="0" err="1" smtClean="0"/>
              <a:t>principali</a:t>
            </a:r>
            <a:r>
              <a:rPr lang="fr-BE" altLang="en-US" dirty="0" smtClean="0"/>
              <a:t> </a:t>
            </a:r>
            <a:r>
              <a:rPr lang="fr-BE" altLang="en-US" dirty="0" err="1" smtClean="0"/>
              <a:t>dell’EaSI</a:t>
            </a:r>
            <a:endParaRPr lang="en-GB" altLang="en-US" dirty="0" smtClean="0"/>
          </a:p>
        </p:txBody>
      </p:sp>
      <p:sp>
        <p:nvSpPr>
          <p:cNvPr id="5123" name="Rectangle 3"/>
          <p:cNvSpPr>
            <a:spLocks noGrp="1" noChangeArrowheads="1"/>
          </p:cNvSpPr>
          <p:nvPr>
            <p:ph type="body" idx="4294967295"/>
          </p:nvPr>
        </p:nvSpPr>
        <p:spPr>
          <a:xfrm>
            <a:off x="107504" y="2123728"/>
            <a:ext cx="8892480" cy="4104158"/>
          </a:xfrm>
        </p:spPr>
        <p:txBody>
          <a:bodyPr/>
          <a:lstStyle/>
          <a:p>
            <a:pPr marL="360363" indent="0" algn="just" eaLnBrk="1" hangingPunct="1">
              <a:buFontTx/>
              <a:buNone/>
              <a:defRPr/>
            </a:pPr>
            <a:r>
              <a:rPr lang="en-GB" sz="1800" dirty="0" err="1" smtClean="0"/>
              <a:t>EaSI</a:t>
            </a:r>
            <a:r>
              <a:rPr lang="en-GB" sz="1800" dirty="0" smtClean="0"/>
              <a:t> é </a:t>
            </a:r>
            <a:r>
              <a:rPr lang="en-GB" sz="1800" dirty="0" err="1" smtClean="0"/>
              <a:t>uno</a:t>
            </a:r>
            <a:r>
              <a:rPr lang="en-GB" sz="1800" dirty="0" smtClean="0"/>
              <a:t> </a:t>
            </a:r>
            <a:r>
              <a:rPr lang="en-GB" sz="1800" dirty="0" err="1" smtClean="0"/>
              <a:t>strumento</a:t>
            </a:r>
            <a:r>
              <a:rPr lang="en-GB" sz="1800" dirty="0" smtClean="0"/>
              <a:t> </a:t>
            </a:r>
            <a:r>
              <a:rPr lang="en-GB" sz="1800" dirty="0" err="1" smtClean="0"/>
              <a:t>finanziario</a:t>
            </a:r>
            <a:r>
              <a:rPr lang="en-GB" sz="1800" dirty="0" smtClean="0"/>
              <a:t> </a:t>
            </a:r>
            <a:r>
              <a:rPr lang="en-GB" sz="1800" dirty="0" err="1" smtClean="0"/>
              <a:t>europeo</a:t>
            </a:r>
            <a:r>
              <a:rPr lang="en-GB" sz="1800" dirty="0" smtClean="0"/>
              <a:t> a </a:t>
            </a:r>
            <a:r>
              <a:rPr lang="en-GB" sz="1800" b="1" dirty="0" err="1" smtClean="0"/>
              <a:t>gestione</a:t>
            </a:r>
            <a:r>
              <a:rPr lang="en-GB" sz="1800" b="1" dirty="0" smtClean="0"/>
              <a:t> </a:t>
            </a:r>
            <a:r>
              <a:rPr lang="en-GB" sz="1800" b="1" dirty="0" err="1" smtClean="0"/>
              <a:t>diretta</a:t>
            </a:r>
            <a:r>
              <a:rPr lang="en-GB" sz="1800" b="1" dirty="0" smtClean="0"/>
              <a:t> </a:t>
            </a:r>
            <a:r>
              <a:rPr lang="en-GB" sz="1800" dirty="0" smtClean="0"/>
              <a:t>da parte </a:t>
            </a:r>
            <a:r>
              <a:rPr lang="en-GB" sz="1800" dirty="0" err="1" smtClean="0"/>
              <a:t>della</a:t>
            </a:r>
            <a:r>
              <a:rPr lang="en-GB" sz="1800" dirty="0" smtClean="0"/>
              <a:t> </a:t>
            </a:r>
            <a:r>
              <a:rPr lang="en-GB" sz="1800" dirty="0" err="1" smtClean="0"/>
              <a:t>Commissione</a:t>
            </a:r>
            <a:r>
              <a:rPr lang="en-GB" sz="1800" dirty="0" smtClean="0"/>
              <a:t> </a:t>
            </a:r>
            <a:r>
              <a:rPr lang="en-GB" sz="1800" dirty="0" err="1" smtClean="0"/>
              <a:t>europea</a:t>
            </a:r>
            <a:r>
              <a:rPr lang="en-GB" sz="1800" dirty="0" smtClean="0"/>
              <a:t>. </a:t>
            </a:r>
          </a:p>
          <a:p>
            <a:pPr marL="360363" indent="0" algn="just" eaLnBrk="1" hangingPunct="1">
              <a:buFontTx/>
              <a:buNone/>
              <a:defRPr/>
            </a:pPr>
            <a:endParaRPr lang="en-GB" sz="1800" dirty="0"/>
          </a:p>
          <a:p>
            <a:pPr marL="360363" indent="0" algn="just" eaLnBrk="1" hangingPunct="1">
              <a:buFontTx/>
              <a:buNone/>
              <a:defRPr/>
            </a:pPr>
            <a:r>
              <a:rPr lang="en-GB" sz="1800" dirty="0" smtClean="0"/>
              <a:t>Punta a </a:t>
            </a:r>
            <a:r>
              <a:rPr lang="en-GB" sz="1800" b="1" dirty="0" err="1" smtClean="0"/>
              <a:t>promuovere</a:t>
            </a:r>
            <a:r>
              <a:rPr lang="en-GB" sz="1800" b="1" dirty="0" smtClean="0"/>
              <a:t> la </a:t>
            </a:r>
            <a:r>
              <a:rPr lang="en-GB" sz="1800" b="1" dirty="0" err="1" smtClean="0"/>
              <a:t>Strategia</a:t>
            </a:r>
            <a:r>
              <a:rPr lang="en-GB" sz="1800" b="1" dirty="0" smtClean="0"/>
              <a:t> Europa 2020</a:t>
            </a:r>
          </a:p>
          <a:p>
            <a:pPr marL="360363" indent="0" algn="just" eaLnBrk="1" hangingPunct="1">
              <a:buFontTx/>
              <a:buNone/>
              <a:defRPr/>
            </a:pPr>
            <a:endParaRPr lang="en-GB" sz="1800" b="1" dirty="0"/>
          </a:p>
          <a:p>
            <a:pPr marL="360363" indent="0" algn="just" eaLnBrk="1" hangingPunct="1">
              <a:buFontTx/>
              <a:buNone/>
              <a:defRPr/>
            </a:pPr>
            <a:r>
              <a:rPr lang="en-GB" sz="1800" dirty="0" smtClean="0"/>
              <a:t> (</a:t>
            </a:r>
            <a:r>
              <a:rPr lang="en-GB" sz="1800" dirty="0" err="1" smtClean="0"/>
              <a:t>EaSI</a:t>
            </a:r>
            <a:r>
              <a:rPr lang="en-GB" sz="1800" dirty="0" smtClean="0"/>
              <a:t> </a:t>
            </a:r>
            <a:r>
              <a:rPr lang="en-GB" sz="1800" dirty="0" err="1" smtClean="0"/>
              <a:t>Reg</a:t>
            </a:r>
            <a:r>
              <a:rPr lang="en-GB" sz="1800" dirty="0" smtClean="0"/>
              <a:t> (EU) No 1296/2013) -</a:t>
            </a:r>
          </a:p>
          <a:p>
            <a:pPr marL="400050" lvl="1" indent="0" eaLnBrk="1" hangingPunct="1">
              <a:buClrTx/>
              <a:buFontTx/>
              <a:buNone/>
              <a:defRPr/>
            </a:pPr>
            <a:endParaRPr lang="fr-BE" altLang="en-US" sz="1800" b="0" dirty="0" smtClean="0"/>
          </a:p>
          <a:p>
            <a:pPr marL="400050" lvl="1" indent="0" eaLnBrk="1" hangingPunct="1">
              <a:buClrTx/>
              <a:buNone/>
              <a:defRPr/>
            </a:pPr>
            <a:r>
              <a:rPr lang="fr-BE" altLang="en-US" sz="1800" b="0" dirty="0" err="1" smtClean="0"/>
              <a:t>EaSI</a:t>
            </a:r>
            <a:r>
              <a:rPr lang="fr-BE" altLang="en-US" sz="1800" b="0" dirty="0" smtClean="0"/>
              <a:t> </a:t>
            </a:r>
            <a:r>
              <a:rPr lang="fr-BE" altLang="en-US" sz="1800" b="0" dirty="0" err="1" smtClean="0"/>
              <a:t>riunisce</a:t>
            </a:r>
            <a:r>
              <a:rPr lang="fr-BE" altLang="en-US" sz="1800" b="0" dirty="0" smtClean="0"/>
              <a:t> e </a:t>
            </a:r>
            <a:r>
              <a:rPr lang="fr-BE" altLang="en-US" sz="1800" b="0" dirty="0" err="1" smtClean="0"/>
              <a:t>estende</a:t>
            </a:r>
            <a:r>
              <a:rPr lang="fr-BE" altLang="en-US" sz="1800" b="0" dirty="0" smtClean="0"/>
              <a:t> </a:t>
            </a:r>
            <a:r>
              <a:rPr lang="fr-BE" altLang="en-US" sz="1800" b="0" dirty="0" err="1" smtClean="0"/>
              <a:t>tre</a:t>
            </a:r>
            <a:r>
              <a:rPr lang="fr-BE" altLang="en-US" sz="1800" b="0" dirty="0" smtClean="0"/>
              <a:t> </a:t>
            </a:r>
            <a:r>
              <a:rPr lang="fr-BE" altLang="en-US" sz="1800" b="0" dirty="0" err="1" smtClean="0"/>
              <a:t>programmi</a:t>
            </a:r>
            <a:r>
              <a:rPr lang="fr-BE" altLang="en-US" sz="1800" b="0" dirty="0" smtClean="0"/>
              <a:t> </a:t>
            </a:r>
            <a:r>
              <a:rPr lang="fr-BE" altLang="en-US" sz="1800" b="0" dirty="0" err="1" smtClean="0"/>
              <a:t>della</a:t>
            </a:r>
            <a:r>
              <a:rPr lang="fr-BE" altLang="en-US" sz="1800" b="0" dirty="0" smtClean="0"/>
              <a:t> </a:t>
            </a:r>
            <a:r>
              <a:rPr lang="fr-BE" altLang="en-US" sz="1800" b="0" dirty="0" err="1" smtClean="0"/>
              <a:t>programmazione</a:t>
            </a:r>
            <a:r>
              <a:rPr lang="fr-BE" altLang="en-US" sz="1800" b="0" dirty="0" smtClean="0"/>
              <a:t> 2007-2013: </a:t>
            </a:r>
            <a:r>
              <a:rPr lang="fr-BE" altLang="en-US" sz="1800" dirty="0" smtClean="0"/>
              <a:t>PROGRESS </a:t>
            </a:r>
            <a:r>
              <a:rPr lang="fr-BE" altLang="en-US" sz="1800" b="0" dirty="0" smtClean="0"/>
              <a:t>(</a:t>
            </a:r>
            <a:r>
              <a:rPr lang="fr-BE" altLang="en-US" sz="1800" b="0" dirty="0" err="1"/>
              <a:t>modernizzazione</a:t>
            </a:r>
            <a:r>
              <a:rPr lang="fr-BE" altLang="en-US" sz="1800" b="0" dirty="0"/>
              <a:t> </a:t>
            </a:r>
            <a:r>
              <a:rPr lang="fr-BE" altLang="en-US" sz="1800" b="0" dirty="0" err="1"/>
              <a:t>politiche</a:t>
            </a:r>
            <a:r>
              <a:rPr lang="fr-BE" altLang="en-US" sz="1800" b="0" dirty="0"/>
              <a:t> </a:t>
            </a:r>
            <a:r>
              <a:rPr lang="fr-BE" altLang="en-US" sz="1800" b="0" dirty="0" err="1"/>
              <a:t>sociali</a:t>
            </a:r>
            <a:r>
              <a:rPr lang="fr-BE" altLang="en-US" sz="1800" b="0" dirty="0"/>
              <a:t> e </a:t>
            </a:r>
            <a:r>
              <a:rPr lang="fr-BE" altLang="en-US" sz="1800" b="0" dirty="0" err="1"/>
              <a:t>del</a:t>
            </a:r>
            <a:r>
              <a:rPr lang="fr-BE" altLang="en-US" sz="1800" b="0" dirty="0"/>
              <a:t> </a:t>
            </a:r>
            <a:r>
              <a:rPr lang="fr-BE" altLang="en-US" sz="1800" b="0" dirty="0" err="1"/>
              <a:t>lavoro</a:t>
            </a:r>
            <a:r>
              <a:rPr lang="fr-BE" altLang="en-US" sz="1800" b="0" dirty="0" smtClean="0"/>
              <a:t>)</a:t>
            </a:r>
            <a:r>
              <a:rPr lang="fr-BE" altLang="en-US" sz="1800" dirty="0" smtClean="0"/>
              <a:t>, EURES </a:t>
            </a:r>
            <a:r>
              <a:rPr lang="fr-BE" altLang="en-US" sz="1800" b="0" dirty="0" smtClean="0"/>
              <a:t>(</a:t>
            </a:r>
            <a:r>
              <a:rPr lang="fr-BE" altLang="en-US" sz="1800" b="0" dirty="0" err="1" smtClean="0"/>
              <a:t>mobilità</a:t>
            </a:r>
            <a:r>
              <a:rPr lang="fr-BE" altLang="en-US" sz="1800" b="0" dirty="0" smtClean="0"/>
              <a:t> </a:t>
            </a:r>
            <a:r>
              <a:rPr lang="fr-BE" altLang="en-US" sz="1800" b="0" dirty="0" err="1" smtClean="0"/>
              <a:t>professionale</a:t>
            </a:r>
            <a:r>
              <a:rPr lang="fr-BE" altLang="en-US" sz="1800" b="0" dirty="0" smtClean="0"/>
              <a:t>)</a:t>
            </a:r>
            <a:r>
              <a:rPr lang="fr-BE" altLang="en-US" sz="1800" dirty="0" smtClean="0"/>
              <a:t> </a:t>
            </a:r>
            <a:r>
              <a:rPr lang="fr-BE" altLang="en-US" sz="1800" b="0" dirty="0" smtClean="0"/>
              <a:t>e </a:t>
            </a:r>
            <a:r>
              <a:rPr lang="fr-BE" altLang="en-US" sz="1800" dirty="0" smtClean="0"/>
              <a:t>Microfinance </a:t>
            </a:r>
            <a:r>
              <a:rPr lang="fr-BE" altLang="en-US" sz="1800" b="0" dirty="0" smtClean="0"/>
              <a:t>(</a:t>
            </a:r>
            <a:r>
              <a:rPr lang="fr-BE" altLang="en-US" sz="1800" b="0" dirty="0" err="1" smtClean="0"/>
              <a:t>accesso</a:t>
            </a:r>
            <a:r>
              <a:rPr lang="fr-BE" altLang="en-US" sz="1800" b="0" dirty="0" smtClean="0"/>
              <a:t> a </a:t>
            </a:r>
            <a:r>
              <a:rPr lang="fr-BE" altLang="en-US" sz="1800" b="0" dirty="0" err="1" smtClean="0"/>
              <a:t>microfinanziamenti</a:t>
            </a:r>
            <a:r>
              <a:rPr lang="fr-BE" altLang="en-US" sz="1800" b="0" dirty="0" smtClean="0"/>
              <a:t> e </a:t>
            </a:r>
            <a:r>
              <a:rPr lang="fr-BE" altLang="en-US" sz="1800" b="0" dirty="0" err="1" smtClean="0"/>
              <a:t>imprenditoria</a:t>
            </a:r>
            <a:r>
              <a:rPr lang="fr-BE" altLang="en-US" sz="1800" b="0" dirty="0" smtClean="0"/>
              <a:t> sociale). </a:t>
            </a:r>
            <a:endParaRPr lang="en-GB" sz="1800" b="0" dirty="0" smtClean="0"/>
          </a:p>
        </p:txBody>
      </p:sp>
    </p:spTree>
    <p:extLst>
      <p:ext uri="{BB962C8B-B14F-4D97-AF65-F5344CB8AC3E}">
        <p14:creationId xmlns:p14="http://schemas.microsoft.com/office/powerpoint/2010/main" val="326875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23528" y="1196231"/>
            <a:ext cx="8229600" cy="936625"/>
          </a:xfrm>
        </p:spPr>
        <p:txBody>
          <a:bodyPr/>
          <a:lstStyle/>
          <a:p>
            <a:pPr algn="ctr"/>
            <a:r>
              <a:rPr lang="en-GB" altLang="en-US" dirty="0" err="1" smtClean="0"/>
              <a:t>EaSI</a:t>
            </a:r>
            <a:r>
              <a:rPr lang="en-GB" altLang="en-US" dirty="0" smtClean="0"/>
              <a:t> budget 2014-2020</a:t>
            </a:r>
          </a:p>
        </p:txBody>
      </p:sp>
      <p:sp>
        <p:nvSpPr>
          <p:cNvPr id="9219" name="Content Placeholder 2"/>
          <p:cNvSpPr>
            <a:spLocks noGrp="1"/>
          </p:cNvSpPr>
          <p:nvPr>
            <p:ph idx="4294967295"/>
          </p:nvPr>
        </p:nvSpPr>
        <p:spPr>
          <a:xfrm>
            <a:off x="467544" y="2348880"/>
            <a:ext cx="8456612" cy="4176713"/>
          </a:xfrm>
        </p:spPr>
        <p:txBody>
          <a:bodyPr/>
          <a:lstStyle/>
          <a:p>
            <a:pPr marL="0" indent="0">
              <a:buFontTx/>
              <a:buNone/>
            </a:pPr>
            <a:r>
              <a:rPr lang="en-GB" altLang="en-US" b="1" i="0" dirty="0" smtClean="0"/>
              <a:t>Budget </a:t>
            </a:r>
            <a:r>
              <a:rPr lang="en-GB" altLang="en-US" b="1" i="0" dirty="0" err="1" smtClean="0"/>
              <a:t>totale</a:t>
            </a:r>
            <a:r>
              <a:rPr lang="en-GB" altLang="en-US" i="0" dirty="0" smtClean="0"/>
              <a:t>  € </a:t>
            </a:r>
            <a:r>
              <a:rPr lang="en-GB" altLang="en-US" b="1" i="0" dirty="0" smtClean="0"/>
              <a:t>919.469 </a:t>
            </a:r>
            <a:r>
              <a:rPr lang="en-GB" altLang="en-US" i="0" dirty="0" err="1" smtClean="0"/>
              <a:t>milioni</a:t>
            </a:r>
            <a:endParaRPr lang="en-GB" altLang="en-US" i="0" dirty="0" smtClean="0"/>
          </a:p>
          <a:p>
            <a:pPr marL="0" indent="0">
              <a:buFontTx/>
              <a:buNone/>
            </a:pPr>
            <a:endParaRPr lang="en-GB" altLang="en-US" sz="1800" i="0" dirty="0" smtClean="0"/>
          </a:p>
          <a:p>
            <a:pPr marL="0" indent="0">
              <a:spcAft>
                <a:spcPts val="600"/>
              </a:spcAft>
              <a:buFontTx/>
              <a:buNone/>
            </a:pPr>
            <a:r>
              <a:rPr lang="en-GB" altLang="en-US" i="0" dirty="0" err="1" smtClean="0"/>
              <a:t>Assegnazione</a:t>
            </a:r>
            <a:r>
              <a:rPr lang="en-GB" altLang="en-US" i="0" dirty="0" smtClean="0"/>
              <a:t> di </a:t>
            </a:r>
            <a:r>
              <a:rPr lang="en-GB" altLang="en-US" i="0" dirty="0" err="1" smtClean="0"/>
              <a:t>fondi</a:t>
            </a:r>
            <a:r>
              <a:rPr lang="en-GB" altLang="en-US" i="0" dirty="0" smtClean="0"/>
              <a:t> per </a:t>
            </a:r>
            <a:r>
              <a:rPr lang="en-GB" altLang="en-US" i="0" dirty="0" err="1" smtClean="0"/>
              <a:t>tipo</a:t>
            </a:r>
            <a:r>
              <a:rPr lang="en-GB" altLang="en-US" i="0" dirty="0" smtClean="0"/>
              <a:t> di </a:t>
            </a:r>
            <a:r>
              <a:rPr lang="en-GB" altLang="en-US" i="0" dirty="0" err="1" smtClean="0"/>
              <a:t>azione</a:t>
            </a:r>
            <a:r>
              <a:rPr lang="en-GB" altLang="en-US" i="0" dirty="0" smtClean="0"/>
              <a:t>: </a:t>
            </a:r>
            <a:endParaRPr lang="en-GB" altLang="en-US" sz="2000" b="1" i="0" dirty="0" smtClean="0"/>
          </a:p>
          <a:p>
            <a:pPr marL="400050" lvl="1" indent="0">
              <a:spcAft>
                <a:spcPts val="600"/>
              </a:spcAft>
              <a:buFontTx/>
              <a:buNone/>
            </a:pPr>
            <a:r>
              <a:rPr lang="en-GB" altLang="en-US" sz="2400" dirty="0" smtClean="0"/>
              <a:t>- PROGRESS  61% </a:t>
            </a:r>
            <a:br>
              <a:rPr lang="en-GB" altLang="en-US" sz="2400" dirty="0" smtClean="0"/>
            </a:br>
            <a:r>
              <a:rPr lang="en-GB" altLang="en-US" sz="2400" dirty="0" smtClean="0"/>
              <a:t>- EURES 18%</a:t>
            </a:r>
          </a:p>
          <a:p>
            <a:pPr marL="400050" lvl="1" indent="0">
              <a:spcAft>
                <a:spcPts val="600"/>
              </a:spcAft>
              <a:buFontTx/>
              <a:buNone/>
            </a:pPr>
            <a:r>
              <a:rPr lang="en-GB" altLang="en-US" sz="2400" dirty="0" smtClean="0"/>
              <a:t>- MF 21%</a:t>
            </a:r>
          </a:p>
          <a:p>
            <a:pPr marL="400050" lvl="1" indent="0" algn="just">
              <a:buFontTx/>
              <a:buNone/>
            </a:pPr>
            <a:endParaRPr lang="en-GB" altLang="en-US" dirty="0" smtClean="0"/>
          </a:p>
        </p:txBody>
      </p:sp>
    </p:spTree>
    <p:extLst>
      <p:ext uri="{BB962C8B-B14F-4D97-AF65-F5344CB8AC3E}">
        <p14:creationId xmlns:p14="http://schemas.microsoft.com/office/powerpoint/2010/main" val="14747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pPr algn="ctr"/>
            <a:r>
              <a:rPr lang="en-GB" altLang="en-US" dirty="0" err="1" smtClean="0"/>
              <a:t>EaSI</a:t>
            </a:r>
            <a:r>
              <a:rPr lang="en-GB" altLang="en-US" dirty="0" smtClean="0"/>
              <a:t> - </a:t>
            </a:r>
            <a:r>
              <a:rPr lang="en-GB" altLang="en-US" dirty="0" err="1" smtClean="0"/>
              <a:t>Obiettivi</a:t>
            </a:r>
            <a:endParaRPr lang="en-GB" altLang="en-US" dirty="0" smtClean="0"/>
          </a:p>
        </p:txBody>
      </p:sp>
      <p:sp>
        <p:nvSpPr>
          <p:cNvPr id="7171" name="Rectangle 3"/>
          <p:cNvSpPr>
            <a:spLocks noGrp="1" noChangeArrowheads="1"/>
          </p:cNvSpPr>
          <p:nvPr>
            <p:ph type="body" idx="4294967295"/>
          </p:nvPr>
        </p:nvSpPr>
        <p:spPr>
          <a:xfrm>
            <a:off x="406744" y="2204864"/>
            <a:ext cx="8496300" cy="4062412"/>
          </a:xfrm>
        </p:spPr>
        <p:txBody>
          <a:bodyPr/>
          <a:lstStyle/>
          <a:p>
            <a:pPr marL="0" indent="0" eaLnBrk="1" hangingPunct="1">
              <a:spcBef>
                <a:spcPct val="10000"/>
              </a:spcBef>
              <a:spcAft>
                <a:spcPct val="10000"/>
              </a:spcAft>
              <a:buClr>
                <a:srgbClr val="50629A"/>
              </a:buClr>
              <a:buNone/>
              <a:defRPr/>
            </a:pPr>
            <a:endParaRPr lang="fr-BE" dirty="0" smtClean="0"/>
          </a:p>
          <a:p>
            <a:pPr marL="857250" lvl="1" indent="-457200" eaLnBrk="1" hangingPunct="1">
              <a:spcBef>
                <a:spcPct val="10000"/>
              </a:spcBef>
              <a:spcAft>
                <a:spcPct val="10000"/>
              </a:spcAft>
              <a:buClr>
                <a:srgbClr val="50629A"/>
              </a:buClr>
              <a:buFont typeface="Arial" panose="020B0604020202020204" pitchFamily="34" charset="0"/>
              <a:buChar char="•"/>
              <a:defRPr/>
            </a:pPr>
            <a:r>
              <a:rPr lang="it-IT" b="0" dirty="0">
                <a:latin typeface="Arial" panose="020B0604020202020204" pitchFamily="34" charset="0"/>
                <a:cs typeface="Arial" panose="020B0604020202020204" pitchFamily="34" charset="0"/>
              </a:rPr>
              <a:t>Rafforzare </a:t>
            </a:r>
            <a:r>
              <a:rPr lang="it-IT" dirty="0" smtClean="0">
                <a:latin typeface="Arial" panose="020B0604020202020204" pitchFamily="34" charset="0"/>
                <a:cs typeface="Arial" panose="020B0604020202020204" pitchFamily="34" charset="0"/>
              </a:rPr>
              <a:t>coordinamento </a:t>
            </a:r>
            <a:r>
              <a:rPr lang="it-IT" dirty="0">
                <a:latin typeface="Arial" panose="020B0604020202020204" pitchFamily="34" charset="0"/>
                <a:cs typeface="Arial" panose="020B0604020202020204" pitchFamily="34" charset="0"/>
              </a:rPr>
              <a:t>degli interventi a livello europeo </a:t>
            </a:r>
            <a:r>
              <a:rPr lang="it-IT" b="0" dirty="0" smtClean="0">
                <a:latin typeface="Arial" panose="020B0604020202020204" pitchFamily="34" charset="0"/>
                <a:cs typeface="Arial" panose="020B0604020202020204" pitchFamily="34" charset="0"/>
              </a:rPr>
              <a:t>nei </a:t>
            </a:r>
            <a:r>
              <a:rPr lang="it-IT" b="0" dirty="0">
                <a:latin typeface="Arial" panose="020B0604020202020204" pitchFamily="34" charset="0"/>
                <a:cs typeface="Arial" panose="020B0604020202020204" pitchFamily="34" charset="0"/>
              </a:rPr>
              <a:t>settori dell'occupazione, degli affari sociali e </a:t>
            </a:r>
            <a:r>
              <a:rPr lang="it-IT" b="0" dirty="0" smtClean="0">
                <a:latin typeface="Arial" panose="020B0604020202020204" pitchFamily="34" charset="0"/>
                <a:cs typeface="Arial" panose="020B0604020202020204" pitchFamily="34" charset="0"/>
              </a:rPr>
              <a:t>dell'integrazione</a:t>
            </a:r>
          </a:p>
          <a:p>
            <a:pPr marL="857250" lvl="1" indent="-457200" eaLnBrk="1" hangingPunct="1">
              <a:spcBef>
                <a:spcPct val="10000"/>
              </a:spcBef>
              <a:spcAft>
                <a:spcPct val="10000"/>
              </a:spcAft>
              <a:buClr>
                <a:srgbClr val="50629A"/>
              </a:buClr>
              <a:buFont typeface="Arial" panose="020B0604020202020204" pitchFamily="34" charset="0"/>
              <a:buChar char="•"/>
              <a:defRPr/>
            </a:pPr>
            <a:r>
              <a:rPr lang="it-IT" dirty="0">
                <a:latin typeface="Arial" panose="020B0604020202020204" pitchFamily="34" charset="0"/>
                <a:cs typeface="Arial" panose="020B0604020202020204" pitchFamily="34" charset="0"/>
              </a:rPr>
              <a:t>Sostenere la definizione di adeguati sistemi di protezione s</a:t>
            </a:r>
            <a:r>
              <a:rPr lang="it-IT" b="0" dirty="0">
                <a:latin typeface="Arial" panose="020B0604020202020204" pitchFamily="34" charset="0"/>
                <a:cs typeface="Arial" panose="020B0604020202020204" pitchFamily="34" charset="0"/>
              </a:rPr>
              <a:t>ociale </a:t>
            </a:r>
            <a:r>
              <a:rPr lang="it-IT" b="0" dirty="0" smtClean="0">
                <a:latin typeface="Arial" panose="020B0604020202020204" pitchFamily="34" charset="0"/>
                <a:cs typeface="Arial" panose="020B0604020202020204" pitchFamily="34" charset="0"/>
              </a:rPr>
              <a:t>attraverso la </a:t>
            </a:r>
            <a:r>
              <a:rPr lang="it-IT" b="0" dirty="0" err="1" smtClean="0">
                <a:latin typeface="Arial" panose="020B0604020202020204" pitchFamily="34" charset="0"/>
                <a:cs typeface="Arial" panose="020B0604020202020204" pitchFamily="34" charset="0"/>
              </a:rPr>
              <a:t>governance</a:t>
            </a:r>
            <a:r>
              <a:rPr lang="it-IT" b="0" dirty="0" smtClean="0">
                <a:latin typeface="Arial" panose="020B0604020202020204" pitchFamily="34" charset="0"/>
                <a:cs typeface="Arial" panose="020B0604020202020204" pitchFamily="34" charset="0"/>
              </a:rPr>
              <a:t>, lo scambio di buone prassi e l’innovazione sociale </a:t>
            </a:r>
            <a:endParaRPr lang="fr-BE" b="0" dirty="0" smtClean="0">
              <a:latin typeface="Arial" panose="020B0604020202020204" pitchFamily="34" charset="0"/>
              <a:cs typeface="Arial" panose="020B0604020202020204" pitchFamily="34" charset="0"/>
            </a:endParaRPr>
          </a:p>
          <a:p>
            <a:pPr marL="857250" lvl="1" indent="-457200" eaLnBrk="1" hangingPunct="1">
              <a:spcBef>
                <a:spcPct val="10000"/>
              </a:spcBef>
              <a:spcAft>
                <a:spcPct val="10000"/>
              </a:spcAft>
              <a:buClr>
                <a:srgbClr val="50629A"/>
              </a:buClr>
              <a:buFont typeface="Arial" panose="020B0604020202020204" pitchFamily="34" charset="0"/>
              <a:buChar char="•"/>
              <a:defRPr/>
            </a:pPr>
            <a:r>
              <a:rPr lang="fr-BE" b="0" dirty="0" err="1" smtClean="0">
                <a:latin typeface="Arial" panose="020B0604020202020204" pitchFamily="34" charset="0"/>
                <a:cs typeface="Arial" panose="020B0604020202020204" pitchFamily="34" charset="0"/>
              </a:rPr>
              <a:t>Promuovere</a:t>
            </a:r>
            <a:r>
              <a:rPr lang="fr-BE" b="0" dirty="0" smtClean="0">
                <a:latin typeface="Arial" panose="020B0604020202020204" pitchFamily="34" charset="0"/>
                <a:cs typeface="Arial" panose="020B0604020202020204" pitchFamily="34" charset="0"/>
              </a:rPr>
              <a:t> la </a:t>
            </a:r>
            <a:r>
              <a:rPr lang="fr-BE" dirty="0" err="1" smtClean="0">
                <a:latin typeface="Arial" panose="020B0604020202020204" pitchFamily="34" charset="0"/>
                <a:cs typeface="Arial" panose="020B0604020202020204" pitchFamily="34" charset="0"/>
              </a:rPr>
              <a:t>mobilità</a:t>
            </a:r>
            <a:r>
              <a:rPr lang="fr-BE" dirty="0" smtClean="0">
                <a:latin typeface="Arial" panose="020B0604020202020204" pitchFamily="34" charset="0"/>
                <a:cs typeface="Arial" panose="020B0604020202020204" pitchFamily="34" charset="0"/>
              </a:rPr>
              <a:t> </a:t>
            </a:r>
            <a:r>
              <a:rPr lang="fr-BE" dirty="0" err="1" smtClean="0">
                <a:latin typeface="Arial" panose="020B0604020202020204" pitchFamily="34" charset="0"/>
                <a:cs typeface="Arial" panose="020B0604020202020204" pitchFamily="34" charset="0"/>
              </a:rPr>
              <a:t>geografica</a:t>
            </a:r>
            <a:r>
              <a:rPr lang="fr-BE" dirty="0" smtClean="0">
                <a:latin typeface="Arial" panose="020B0604020202020204" pitchFamily="34" charset="0"/>
                <a:cs typeface="Arial" panose="020B0604020202020204" pitchFamily="34" charset="0"/>
              </a:rPr>
              <a:t> </a:t>
            </a:r>
            <a:r>
              <a:rPr lang="fr-BE" b="0" dirty="0" smtClean="0">
                <a:latin typeface="Arial" panose="020B0604020202020204" pitchFamily="34" charset="0"/>
                <a:cs typeface="Arial" panose="020B0604020202020204" pitchFamily="34" charset="0"/>
              </a:rPr>
              <a:t>e </a:t>
            </a:r>
            <a:r>
              <a:rPr lang="fr-BE" b="0" dirty="0" err="1" smtClean="0">
                <a:latin typeface="Arial" panose="020B0604020202020204" pitchFamily="34" charset="0"/>
                <a:cs typeface="Arial" panose="020B0604020202020204" pitchFamily="34" charset="0"/>
              </a:rPr>
              <a:t>accrescere</a:t>
            </a:r>
            <a:r>
              <a:rPr lang="fr-BE" b="0" dirty="0" smtClean="0">
                <a:latin typeface="Arial" panose="020B0604020202020204" pitchFamily="34" charset="0"/>
                <a:cs typeface="Arial" panose="020B0604020202020204" pitchFamily="34" charset="0"/>
              </a:rPr>
              <a:t> le </a:t>
            </a:r>
            <a:r>
              <a:rPr lang="fr-BE" b="0" dirty="0" err="1" smtClean="0">
                <a:latin typeface="Arial" panose="020B0604020202020204" pitchFamily="34" charset="0"/>
                <a:cs typeface="Arial" panose="020B0604020202020204" pitchFamily="34" charset="0"/>
              </a:rPr>
              <a:t>opportunità</a:t>
            </a:r>
            <a:r>
              <a:rPr lang="fr-BE" b="0" dirty="0" smtClean="0">
                <a:latin typeface="Arial" panose="020B0604020202020204" pitchFamily="34" charset="0"/>
                <a:cs typeface="Arial" panose="020B0604020202020204" pitchFamily="34" charset="0"/>
              </a:rPr>
              <a:t> </a:t>
            </a:r>
            <a:r>
              <a:rPr lang="fr-BE" b="0" dirty="0" err="1" smtClean="0">
                <a:latin typeface="Arial" panose="020B0604020202020204" pitchFamily="34" charset="0"/>
                <a:cs typeface="Arial" panose="020B0604020202020204" pitchFamily="34" charset="0"/>
              </a:rPr>
              <a:t>lavorative</a:t>
            </a:r>
            <a:endParaRPr lang="fr-BE" b="0" dirty="0">
              <a:latin typeface="Arial" panose="020B0604020202020204" pitchFamily="34" charset="0"/>
              <a:cs typeface="Arial" panose="020B0604020202020204" pitchFamily="34" charset="0"/>
            </a:endParaRPr>
          </a:p>
          <a:p>
            <a:pPr marL="857250" lvl="1" indent="-457200" eaLnBrk="1" hangingPunct="1">
              <a:spcBef>
                <a:spcPct val="10000"/>
              </a:spcBef>
              <a:spcAft>
                <a:spcPct val="10000"/>
              </a:spcAft>
              <a:buClr>
                <a:srgbClr val="50629A"/>
              </a:buClr>
              <a:buFont typeface="Arial" panose="020B0604020202020204" pitchFamily="34" charset="0"/>
              <a:buChar char="•"/>
              <a:defRPr/>
            </a:pPr>
            <a:r>
              <a:rPr lang="fr-BE" b="0" dirty="0" err="1" smtClean="0">
                <a:latin typeface="Arial" panose="020B0604020202020204" pitchFamily="34" charset="0"/>
                <a:cs typeface="Arial" panose="020B0604020202020204" pitchFamily="34" charset="0"/>
              </a:rPr>
              <a:t>Accrescere</a:t>
            </a:r>
            <a:r>
              <a:rPr lang="fr-BE" b="0" dirty="0">
                <a:latin typeface="Arial" panose="020B0604020202020204" pitchFamily="34" charset="0"/>
                <a:cs typeface="Arial" panose="020B0604020202020204" pitchFamily="34" charset="0"/>
              </a:rPr>
              <a:t> </a:t>
            </a:r>
            <a:r>
              <a:rPr lang="fr-BE" b="0" dirty="0" smtClean="0">
                <a:latin typeface="Arial" panose="020B0604020202020204" pitchFamily="34" charset="0"/>
                <a:cs typeface="Arial" panose="020B0604020202020204" pitchFamily="34" charset="0"/>
              </a:rPr>
              <a:t>la </a:t>
            </a:r>
            <a:r>
              <a:rPr lang="fr-BE" dirty="0" err="1" smtClean="0">
                <a:latin typeface="Arial" panose="020B0604020202020204" pitchFamily="34" charset="0"/>
                <a:cs typeface="Arial" panose="020B0604020202020204" pitchFamily="34" charset="0"/>
              </a:rPr>
              <a:t>disponibilità</a:t>
            </a:r>
            <a:r>
              <a:rPr lang="fr-BE" dirty="0" smtClean="0">
                <a:latin typeface="Arial" panose="020B0604020202020204" pitchFamily="34" charset="0"/>
                <a:cs typeface="Arial" panose="020B0604020202020204" pitchFamily="34" charset="0"/>
              </a:rPr>
              <a:t> al </a:t>
            </a:r>
            <a:r>
              <a:rPr lang="fr-BE" dirty="0" err="1" smtClean="0">
                <a:latin typeface="Arial" panose="020B0604020202020204" pitchFamily="34" charset="0"/>
                <a:cs typeface="Arial" panose="020B0604020202020204" pitchFamily="34" charset="0"/>
              </a:rPr>
              <a:t>microcredito</a:t>
            </a:r>
            <a:r>
              <a:rPr lang="fr-BE" dirty="0" smtClean="0">
                <a:latin typeface="Arial" panose="020B0604020202020204" pitchFamily="34" charset="0"/>
                <a:cs typeface="Arial" panose="020B0604020202020204" pitchFamily="34" charset="0"/>
              </a:rPr>
              <a:t> </a:t>
            </a:r>
            <a:r>
              <a:rPr lang="fr-BE" b="0" dirty="0" smtClean="0">
                <a:latin typeface="Arial" panose="020B0604020202020204" pitchFamily="34" charset="0"/>
                <a:cs typeface="Arial" panose="020B0604020202020204" pitchFamily="34" charset="0"/>
              </a:rPr>
              <a:t>da parte di </a:t>
            </a:r>
            <a:r>
              <a:rPr lang="fr-BE" b="0" dirty="0" err="1" smtClean="0">
                <a:latin typeface="Arial" panose="020B0604020202020204" pitchFamily="34" charset="0"/>
                <a:cs typeface="Arial" panose="020B0604020202020204" pitchFamily="34" charset="0"/>
              </a:rPr>
              <a:t>gruppi</a:t>
            </a:r>
            <a:r>
              <a:rPr lang="fr-BE" b="0" dirty="0" smtClean="0">
                <a:latin typeface="Arial" panose="020B0604020202020204" pitchFamily="34" charset="0"/>
                <a:cs typeface="Arial" panose="020B0604020202020204" pitchFamily="34" charset="0"/>
              </a:rPr>
              <a:t> </a:t>
            </a:r>
            <a:r>
              <a:rPr lang="fr-BE" b="0" dirty="0" err="1" smtClean="0">
                <a:latin typeface="Arial" panose="020B0604020202020204" pitchFamily="34" charset="0"/>
                <a:cs typeface="Arial" panose="020B0604020202020204" pitchFamily="34" charset="0"/>
              </a:rPr>
              <a:t>vulnerabili</a:t>
            </a:r>
            <a:r>
              <a:rPr lang="fr-BE" b="0" dirty="0" smtClean="0">
                <a:latin typeface="Arial" panose="020B0604020202020204" pitchFamily="34" charset="0"/>
                <a:cs typeface="Arial" panose="020B0604020202020204" pitchFamily="34" charset="0"/>
              </a:rPr>
              <a:t> e micro-</a:t>
            </a:r>
            <a:r>
              <a:rPr lang="fr-BE" b="0" dirty="0" err="1" smtClean="0">
                <a:latin typeface="Arial" panose="020B0604020202020204" pitchFamily="34" charset="0"/>
                <a:cs typeface="Arial" panose="020B0604020202020204" pitchFamily="34" charset="0"/>
              </a:rPr>
              <a:t>imprese</a:t>
            </a:r>
            <a:endParaRPr lang="en-GB" dirty="0" smtClean="0">
              <a:latin typeface="Arial" panose="020B0604020202020204" pitchFamily="34" charset="0"/>
              <a:cs typeface="Arial" panose="020B0604020202020204" pitchFamily="34" charset="0"/>
            </a:endParaRPr>
          </a:p>
          <a:p>
            <a:pPr marL="609600" indent="-609600" algn="just" eaLnBrk="1" hangingPunct="1">
              <a:spcBef>
                <a:spcPct val="10000"/>
              </a:spcBef>
              <a:spcAft>
                <a:spcPct val="10000"/>
              </a:spcAft>
              <a:buFontTx/>
              <a:buNone/>
              <a:defRPr/>
            </a:pPr>
            <a:endParaRPr lang="fr-BE" sz="1800" dirty="0" smtClean="0">
              <a:latin typeface="Arial" panose="020B0604020202020204" pitchFamily="34" charset="0"/>
              <a:cs typeface="Arial" panose="020B0604020202020204" pitchFamily="34" charset="0"/>
            </a:endParaRPr>
          </a:p>
          <a:p>
            <a:pPr marL="609600" indent="-609600" eaLnBrk="1" hangingPunct="1">
              <a:spcBef>
                <a:spcPct val="10000"/>
              </a:spcBef>
              <a:spcAft>
                <a:spcPct val="10000"/>
              </a:spcAft>
              <a:buClr>
                <a:srgbClr val="50629A"/>
              </a:buClr>
              <a:buFontTx/>
              <a:buNone/>
              <a:defRPr/>
            </a:pPr>
            <a:endParaRPr lang="fr-BE" sz="1800" dirty="0" smtClean="0">
              <a:latin typeface="Arial" panose="020B0604020202020204" pitchFamily="34" charset="0"/>
              <a:cs typeface="Arial" panose="020B0604020202020204" pitchFamily="34" charset="0"/>
            </a:endParaRPr>
          </a:p>
          <a:p>
            <a:pPr marL="609600" indent="-609600" eaLnBrk="1" hangingPunct="1">
              <a:spcBef>
                <a:spcPct val="10000"/>
              </a:spcBef>
              <a:spcAft>
                <a:spcPct val="10000"/>
              </a:spcAft>
              <a:buClr>
                <a:srgbClr val="0099CC"/>
              </a:buClr>
              <a:buFont typeface="Wingdings" pitchFamily="2" charset="2"/>
              <a:buNone/>
              <a:defRPr/>
            </a:pPr>
            <a:endParaRPr lang="fr-BE" sz="1800" dirty="0" smtClean="0">
              <a:latin typeface="Arial" panose="020B0604020202020204" pitchFamily="34" charset="0"/>
              <a:cs typeface="Arial" panose="020B0604020202020204" pitchFamily="34" charset="0"/>
            </a:endParaRPr>
          </a:p>
          <a:p>
            <a:pPr marL="609600" indent="-609600" eaLnBrk="1" hangingPunct="1">
              <a:spcBef>
                <a:spcPct val="10000"/>
              </a:spcBef>
              <a:spcAft>
                <a:spcPct val="10000"/>
              </a:spcAft>
              <a:buClr>
                <a:srgbClr val="0099CC"/>
              </a:buClr>
              <a:buFont typeface="Wingdings" pitchFamily="2" charset="2"/>
              <a:buNone/>
              <a:defRPr/>
            </a:pPr>
            <a:endParaRPr lang="fr-BE" sz="1800" dirty="0" smtClean="0">
              <a:latin typeface="Arial" panose="020B0604020202020204" pitchFamily="34" charset="0"/>
              <a:cs typeface="Arial" panose="020B0604020202020204" pitchFamily="34" charset="0"/>
            </a:endParaRPr>
          </a:p>
          <a:p>
            <a:pPr marL="990600" lvl="1" indent="-533400" eaLnBrk="1" hangingPunct="1">
              <a:defRPr/>
            </a:pPr>
            <a:endParaRPr lang="en-GB" sz="3200" dirty="0" smtClean="0"/>
          </a:p>
        </p:txBody>
      </p:sp>
    </p:spTree>
    <p:extLst>
      <p:ext uri="{BB962C8B-B14F-4D97-AF65-F5344CB8AC3E}">
        <p14:creationId xmlns:p14="http://schemas.microsoft.com/office/powerpoint/2010/main" val="112228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08520" y="1116806"/>
            <a:ext cx="8229600" cy="703263"/>
          </a:xfrm>
        </p:spPr>
        <p:txBody>
          <a:bodyPr/>
          <a:lstStyle/>
          <a:p>
            <a:pPr algn="ctr"/>
            <a:r>
              <a:rPr lang="fr-BE" altLang="en-US" sz="2400" dirty="0" err="1"/>
              <a:t>A</a:t>
            </a:r>
            <a:r>
              <a:rPr lang="fr-BE" altLang="en-US" sz="2400" dirty="0" err="1" smtClean="0"/>
              <a:t>ttuazione</a:t>
            </a:r>
            <a:r>
              <a:rPr lang="fr-BE" altLang="en-US" sz="2400" dirty="0" smtClean="0"/>
              <a:t>  of </a:t>
            </a:r>
            <a:r>
              <a:rPr lang="fr-BE" altLang="en-US" sz="2400" dirty="0" err="1" smtClean="0"/>
              <a:t>EaSI</a:t>
            </a:r>
            <a:endParaRPr lang="en-GB" altLang="en-US" sz="2400" dirty="0" smtClean="0"/>
          </a:p>
        </p:txBody>
      </p:sp>
      <p:sp>
        <p:nvSpPr>
          <p:cNvPr id="10243" name="Content Placeholder 2"/>
          <p:cNvSpPr>
            <a:spLocks noGrp="1"/>
          </p:cNvSpPr>
          <p:nvPr>
            <p:ph idx="4294967295"/>
          </p:nvPr>
        </p:nvSpPr>
        <p:spPr>
          <a:xfrm>
            <a:off x="107504" y="1820068"/>
            <a:ext cx="8784976" cy="4633267"/>
          </a:xfrm>
        </p:spPr>
        <p:txBody>
          <a:bodyPr/>
          <a:lstStyle/>
          <a:p>
            <a:pPr lvl="1">
              <a:buClr>
                <a:srgbClr val="0F5494"/>
              </a:buClr>
              <a:defRPr/>
            </a:pPr>
            <a:r>
              <a:rPr lang="en-GB" altLang="en-US" b="0" dirty="0" err="1" smtClean="0"/>
              <a:t>Programmi</a:t>
            </a:r>
            <a:r>
              <a:rPr lang="en-GB" altLang="en-US" b="0" dirty="0" smtClean="0"/>
              <a:t> di </a:t>
            </a:r>
            <a:r>
              <a:rPr lang="en-GB" altLang="en-US" b="0" dirty="0" err="1" smtClean="0"/>
              <a:t>lavoro</a:t>
            </a:r>
            <a:r>
              <a:rPr lang="en-GB" altLang="en-US" b="0" dirty="0" smtClean="0"/>
              <a:t> </a:t>
            </a:r>
            <a:r>
              <a:rPr lang="en-GB" altLang="en-US" b="0" dirty="0" err="1" smtClean="0"/>
              <a:t>annuali</a:t>
            </a:r>
            <a:r>
              <a:rPr lang="en-GB" altLang="en-US" b="0" dirty="0" smtClean="0"/>
              <a:t> </a:t>
            </a:r>
            <a:r>
              <a:rPr lang="en-GB" altLang="en-US" b="0" dirty="0" err="1" smtClean="0"/>
              <a:t>aprovati</a:t>
            </a:r>
            <a:r>
              <a:rPr lang="en-GB" altLang="en-US" b="0" dirty="0" smtClean="0"/>
              <a:t> dal </a:t>
            </a:r>
            <a:r>
              <a:rPr lang="en-GB" altLang="en-US" b="0" dirty="0" err="1" smtClean="0"/>
              <a:t>Comitato</a:t>
            </a:r>
            <a:r>
              <a:rPr lang="en-GB" altLang="en-US" b="0" dirty="0" smtClean="0"/>
              <a:t> </a:t>
            </a:r>
            <a:r>
              <a:rPr lang="en-GB" altLang="en-US" b="0" dirty="0" err="1" smtClean="0"/>
              <a:t>EaSI</a:t>
            </a:r>
            <a:r>
              <a:rPr lang="en-GB" altLang="en-US" b="0" dirty="0" smtClean="0"/>
              <a:t> e </a:t>
            </a:r>
            <a:r>
              <a:rPr lang="en-GB" altLang="en-US" b="0" dirty="0" err="1" smtClean="0"/>
              <a:t>dalla</a:t>
            </a:r>
            <a:r>
              <a:rPr lang="en-GB" altLang="en-US" b="0" dirty="0" smtClean="0"/>
              <a:t> </a:t>
            </a:r>
            <a:r>
              <a:rPr lang="en-GB" altLang="en-US" b="0" dirty="0" err="1" smtClean="0"/>
              <a:t>Commissione</a:t>
            </a:r>
            <a:endParaRPr lang="en-GB" altLang="en-US" b="0" dirty="0" smtClean="0"/>
          </a:p>
          <a:p>
            <a:pPr marL="457200" lvl="1" indent="0">
              <a:buFontTx/>
              <a:buNone/>
              <a:defRPr/>
            </a:pPr>
            <a:r>
              <a:rPr lang="en-GB" altLang="en-US" b="0" dirty="0">
                <a:solidFill>
                  <a:srgbClr val="FF0000"/>
                </a:solidFill>
                <a:hlinkClick r:id="rId3"/>
              </a:rPr>
              <a:t>http://</a:t>
            </a:r>
            <a:r>
              <a:rPr lang="en-GB" altLang="en-US" b="0" dirty="0" smtClean="0">
                <a:solidFill>
                  <a:srgbClr val="FF0000"/>
                </a:solidFill>
                <a:hlinkClick r:id="rId3"/>
              </a:rPr>
              <a:t>ec.europa.eu/social/main.jsp?catId=1081&amp;langId=en&amp;moreLinks=yes</a:t>
            </a:r>
            <a:endParaRPr lang="en-GB" altLang="en-US" b="0" dirty="0" smtClean="0">
              <a:solidFill>
                <a:srgbClr val="FF0000"/>
              </a:solidFill>
            </a:endParaRPr>
          </a:p>
          <a:p>
            <a:pPr marL="457200" lvl="1" indent="0">
              <a:buFontTx/>
              <a:buNone/>
              <a:defRPr/>
            </a:pPr>
            <a:r>
              <a:rPr lang="en-GB" altLang="en-US" b="0" dirty="0" smtClean="0"/>
              <a:t>2019 – </a:t>
            </a:r>
            <a:r>
              <a:rPr lang="en-GB" altLang="en-US" b="0" dirty="0" err="1" smtClean="0"/>
              <a:t>sviluppo</a:t>
            </a:r>
            <a:r>
              <a:rPr lang="en-GB" altLang="en-US" b="0" dirty="0" smtClean="0"/>
              <a:t> e </a:t>
            </a:r>
            <a:r>
              <a:rPr lang="en-GB" altLang="en-US" b="0" dirty="0" err="1" smtClean="0"/>
              <a:t>valutazione</a:t>
            </a:r>
            <a:r>
              <a:rPr lang="en-GB" altLang="en-US" b="0" dirty="0" smtClean="0"/>
              <a:t> di </a:t>
            </a:r>
            <a:r>
              <a:rPr lang="en-GB" altLang="en-US" b="0" dirty="0" err="1" smtClean="0"/>
              <a:t>politica</a:t>
            </a:r>
            <a:r>
              <a:rPr lang="en-GB" altLang="en-US" b="0" dirty="0" smtClean="0"/>
              <a:t> </a:t>
            </a:r>
            <a:r>
              <a:rPr lang="en-GB" altLang="en-US" b="0" dirty="0" err="1" smtClean="0"/>
              <a:t>europea</a:t>
            </a:r>
            <a:r>
              <a:rPr lang="en-GB" altLang="en-US" b="0" dirty="0" smtClean="0"/>
              <a:t> in </a:t>
            </a:r>
            <a:r>
              <a:rPr lang="en-GB" altLang="en-US" b="0" dirty="0" err="1" smtClean="0"/>
              <a:t>ambito</a:t>
            </a:r>
            <a:r>
              <a:rPr lang="en-GB" altLang="en-US" b="0" dirty="0" smtClean="0"/>
              <a:t> </a:t>
            </a:r>
            <a:r>
              <a:rPr lang="en-GB" altLang="en-US" b="0" dirty="0" err="1" smtClean="0"/>
              <a:t>lavoro</a:t>
            </a:r>
            <a:r>
              <a:rPr lang="en-GB" altLang="en-US" b="0" dirty="0" smtClean="0"/>
              <a:t> e </a:t>
            </a:r>
            <a:r>
              <a:rPr lang="en-GB" altLang="en-US" b="0" dirty="0" err="1" smtClean="0"/>
              <a:t>politiche</a:t>
            </a:r>
            <a:r>
              <a:rPr lang="en-GB" altLang="en-US" b="0" dirty="0" smtClean="0"/>
              <a:t> </a:t>
            </a:r>
            <a:r>
              <a:rPr lang="en-GB" altLang="en-US" b="0" dirty="0" err="1" smtClean="0"/>
              <a:t>sociali</a:t>
            </a:r>
            <a:r>
              <a:rPr lang="en-GB" altLang="en-US" b="0" dirty="0" smtClean="0"/>
              <a:t>; </a:t>
            </a:r>
            <a:r>
              <a:rPr lang="en-GB" altLang="en-US" b="0" dirty="0" err="1" smtClean="0"/>
              <a:t>promozione</a:t>
            </a:r>
            <a:r>
              <a:rPr lang="en-GB" altLang="en-US" b="0" dirty="0" smtClean="0"/>
              <a:t> </a:t>
            </a:r>
            <a:r>
              <a:rPr lang="en-GB" altLang="en-US" b="0" dirty="0" err="1" smtClean="0"/>
              <a:t>mobilità</a:t>
            </a:r>
            <a:r>
              <a:rPr lang="en-GB" altLang="en-US" b="0" dirty="0" smtClean="0"/>
              <a:t> </a:t>
            </a:r>
            <a:r>
              <a:rPr lang="en-GB" altLang="en-US" b="0" dirty="0" err="1" smtClean="0"/>
              <a:t>geografica</a:t>
            </a:r>
            <a:r>
              <a:rPr lang="en-GB" altLang="en-US" b="0" dirty="0" smtClean="0"/>
              <a:t> </a:t>
            </a:r>
            <a:r>
              <a:rPr lang="en-GB" altLang="en-US" b="0" dirty="0" err="1" smtClean="0"/>
              <a:t>dei</a:t>
            </a:r>
            <a:r>
              <a:rPr lang="en-GB" altLang="en-US" b="0" dirty="0" smtClean="0"/>
              <a:t> </a:t>
            </a:r>
            <a:r>
              <a:rPr lang="en-GB" altLang="en-US" b="0" dirty="0" err="1" smtClean="0"/>
              <a:t>lavoratori</a:t>
            </a:r>
            <a:r>
              <a:rPr lang="en-GB" altLang="en-US" b="0" dirty="0" smtClean="0"/>
              <a:t>; </a:t>
            </a:r>
            <a:r>
              <a:rPr lang="en-GB" altLang="en-US" b="0" dirty="0" err="1" smtClean="0"/>
              <a:t>promozione</a:t>
            </a:r>
            <a:r>
              <a:rPr lang="en-GB" altLang="en-US" b="0" dirty="0" smtClean="0"/>
              <a:t> </a:t>
            </a:r>
            <a:r>
              <a:rPr lang="en-GB" altLang="en-US" b="0" dirty="0" err="1" smtClean="0"/>
              <a:t>accesso</a:t>
            </a:r>
            <a:r>
              <a:rPr lang="en-GB" altLang="en-US" b="0" dirty="0" smtClean="0"/>
              <a:t> a </a:t>
            </a:r>
            <a:r>
              <a:rPr lang="en-GB" altLang="en-US" b="0" dirty="0" err="1" smtClean="0"/>
              <a:t>microcredito</a:t>
            </a:r>
            <a:endParaRPr lang="en-GB" altLang="en-US" b="0" dirty="0"/>
          </a:p>
          <a:p>
            <a:pPr marL="457200" lvl="1" indent="0">
              <a:buClr>
                <a:srgbClr val="0F5494"/>
              </a:buClr>
              <a:buNone/>
              <a:defRPr/>
            </a:pPr>
            <a:endParaRPr lang="en-GB" altLang="en-US" b="0" dirty="0" smtClean="0"/>
          </a:p>
          <a:p>
            <a:pPr lvl="1">
              <a:buClr>
                <a:srgbClr val="0F5494"/>
              </a:buClr>
              <a:defRPr/>
            </a:pPr>
            <a:r>
              <a:rPr lang="en-GB" altLang="en-US" b="0" dirty="0" err="1" smtClean="0"/>
              <a:t>Lancio</a:t>
            </a:r>
            <a:r>
              <a:rPr lang="en-GB" altLang="en-US" b="0" dirty="0" smtClean="0"/>
              <a:t> di </a:t>
            </a:r>
            <a:r>
              <a:rPr lang="en-GB" altLang="en-US" b="0" dirty="0" err="1" smtClean="0"/>
              <a:t>avvisi</a:t>
            </a:r>
            <a:r>
              <a:rPr lang="en-GB" altLang="en-US" b="0" dirty="0" smtClean="0"/>
              <a:t> </a:t>
            </a:r>
            <a:r>
              <a:rPr lang="en-GB" altLang="en-US" b="0" dirty="0" err="1" smtClean="0"/>
              <a:t>pubblici</a:t>
            </a:r>
            <a:r>
              <a:rPr lang="en-GB" altLang="en-US" b="0" dirty="0" smtClean="0"/>
              <a:t> di </a:t>
            </a:r>
            <a:r>
              <a:rPr lang="en-GB" altLang="en-US" b="0" dirty="0" err="1" smtClean="0"/>
              <a:t>manifestazione</a:t>
            </a:r>
            <a:r>
              <a:rPr lang="en-GB" altLang="en-US" b="0" dirty="0" smtClean="0"/>
              <a:t> </a:t>
            </a:r>
            <a:r>
              <a:rPr lang="en-GB" altLang="en-US" b="0" dirty="0" err="1" smtClean="0"/>
              <a:t>interesse</a:t>
            </a:r>
            <a:r>
              <a:rPr lang="en-GB" altLang="en-US" b="0" dirty="0" smtClean="0"/>
              <a:t> da parte </a:t>
            </a:r>
            <a:r>
              <a:rPr lang="en-GB" altLang="en-US" b="0" dirty="0" err="1" smtClean="0"/>
              <a:t>della</a:t>
            </a:r>
            <a:r>
              <a:rPr lang="en-GB" altLang="en-US" b="0" dirty="0" smtClean="0"/>
              <a:t> </a:t>
            </a:r>
            <a:r>
              <a:rPr lang="en-GB" altLang="en-US" b="0" dirty="0" err="1" smtClean="0"/>
              <a:t>Commissione</a:t>
            </a:r>
            <a:endParaRPr lang="en-GB" altLang="en-US" b="0" dirty="0" smtClean="0"/>
          </a:p>
          <a:p>
            <a:pPr marL="457200" lvl="1" indent="0">
              <a:buClr>
                <a:srgbClr val="0F5494"/>
              </a:buClr>
              <a:buFontTx/>
              <a:buNone/>
              <a:defRPr/>
            </a:pPr>
            <a:r>
              <a:rPr lang="en-GB" altLang="en-US" b="0" dirty="0" smtClean="0">
                <a:solidFill>
                  <a:srgbClr val="FF0000"/>
                </a:solidFill>
              </a:rPr>
              <a:t> </a:t>
            </a:r>
            <a:r>
              <a:rPr lang="en-GB" altLang="en-US" b="0" dirty="0" smtClean="0">
                <a:solidFill>
                  <a:srgbClr val="FF0000"/>
                </a:solidFill>
                <a:hlinkClick r:id="rId4"/>
              </a:rPr>
              <a:t>http://ec.europa.eu/social/main.jsp?catId=629&amp;langId=en</a:t>
            </a:r>
            <a:r>
              <a:rPr lang="en-GB" altLang="en-US" b="0" dirty="0" smtClean="0">
                <a:solidFill>
                  <a:srgbClr val="FF0000"/>
                </a:solidFill>
              </a:rPr>
              <a:t> </a:t>
            </a:r>
            <a:endParaRPr lang="en-GB" altLang="en-US" dirty="0" smtClean="0">
              <a:solidFill>
                <a:srgbClr val="FF0000"/>
              </a:solidFill>
            </a:endParaRPr>
          </a:p>
          <a:p>
            <a:pPr marL="457200" lvl="1" indent="0">
              <a:buClr>
                <a:srgbClr val="0F5494"/>
              </a:buClr>
              <a:buFontTx/>
              <a:buNone/>
              <a:defRPr/>
            </a:pPr>
            <a:r>
              <a:rPr lang="en-GB" altLang="en-US" b="0" dirty="0" err="1" smtClean="0"/>
              <a:t>Ora</a:t>
            </a:r>
            <a:r>
              <a:rPr lang="en-GB" altLang="en-US" b="0" dirty="0" smtClean="0"/>
              <a:t> </a:t>
            </a:r>
            <a:r>
              <a:rPr lang="en-GB" altLang="en-US" b="0" dirty="0" err="1" smtClean="0"/>
              <a:t>aperto</a:t>
            </a:r>
            <a:r>
              <a:rPr lang="en-GB" altLang="en-US" b="0" dirty="0" smtClean="0"/>
              <a:t>: </a:t>
            </a:r>
            <a:r>
              <a:rPr lang="en-GB" altLang="en-US" b="0" dirty="0" err="1" smtClean="0"/>
              <a:t>sostegno</a:t>
            </a:r>
            <a:r>
              <a:rPr lang="en-GB" altLang="en-US" b="0" dirty="0" smtClean="0"/>
              <a:t> </a:t>
            </a:r>
            <a:r>
              <a:rPr lang="en-GB" altLang="en-US" b="0" dirty="0" err="1" smtClean="0"/>
              <a:t>ai</a:t>
            </a:r>
            <a:r>
              <a:rPr lang="en-GB" altLang="en-US" b="0" dirty="0" smtClean="0"/>
              <a:t> </a:t>
            </a:r>
            <a:r>
              <a:rPr lang="en-GB" altLang="en-US" b="0" dirty="0" err="1" smtClean="0"/>
              <a:t>costi</a:t>
            </a:r>
            <a:r>
              <a:rPr lang="en-GB" altLang="en-US" b="0" dirty="0" smtClean="0"/>
              <a:t> di </a:t>
            </a:r>
            <a:r>
              <a:rPr lang="en-GB" altLang="en-US" b="0" dirty="0" err="1" smtClean="0"/>
              <a:t>transazione</a:t>
            </a:r>
            <a:r>
              <a:rPr lang="en-GB" altLang="en-US" b="0" dirty="0" smtClean="0"/>
              <a:t> per </a:t>
            </a:r>
            <a:r>
              <a:rPr lang="en-GB" altLang="en-US" b="0" dirty="0" err="1" smtClean="0"/>
              <a:t>il</a:t>
            </a:r>
            <a:r>
              <a:rPr lang="en-GB" altLang="en-US" b="0" dirty="0" smtClean="0"/>
              <a:t> </a:t>
            </a:r>
            <a:r>
              <a:rPr lang="en-GB" altLang="en-US" b="0" dirty="0" err="1" smtClean="0"/>
              <a:t>finanziamento</a:t>
            </a:r>
            <a:r>
              <a:rPr lang="en-GB" altLang="en-US" b="0" dirty="0" smtClean="0"/>
              <a:t> </a:t>
            </a:r>
            <a:r>
              <a:rPr lang="en-GB" altLang="en-US" b="0" dirty="0" err="1" smtClean="0"/>
              <a:t>delle</a:t>
            </a:r>
            <a:r>
              <a:rPr lang="en-GB" altLang="en-US" b="0" dirty="0" smtClean="0"/>
              <a:t> </a:t>
            </a:r>
            <a:r>
              <a:rPr lang="en-GB" altLang="en-US" b="0" dirty="0" err="1" smtClean="0"/>
              <a:t>imprese</a:t>
            </a:r>
            <a:r>
              <a:rPr lang="en-GB" altLang="en-US" b="0" dirty="0" smtClean="0"/>
              <a:t> </a:t>
            </a:r>
            <a:r>
              <a:rPr lang="en-GB" altLang="en-US" b="0" dirty="0" err="1" smtClean="0"/>
              <a:t>sociali</a:t>
            </a:r>
            <a:r>
              <a:rPr lang="en-GB" altLang="en-US" b="0" dirty="0" smtClean="0"/>
              <a:t> </a:t>
            </a:r>
          </a:p>
          <a:p>
            <a:pPr marL="457200" lvl="1" indent="0">
              <a:buFontTx/>
              <a:buNone/>
              <a:defRPr/>
            </a:pPr>
            <a:endParaRPr lang="en-GB" altLang="en-US" b="0" dirty="0" smtClean="0"/>
          </a:p>
        </p:txBody>
      </p:sp>
    </p:spTree>
    <p:extLst>
      <p:ext uri="{BB962C8B-B14F-4D97-AF65-F5344CB8AC3E}">
        <p14:creationId xmlns:p14="http://schemas.microsoft.com/office/powerpoint/2010/main" val="364569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312420" y="260648"/>
          <a:ext cx="9768840"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860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628800"/>
            <a:ext cx="8280920" cy="3268587"/>
          </a:xfrm>
          <a:prstGeom prst="rect">
            <a:avLst/>
          </a:prstGeom>
        </p:spPr>
        <p:txBody>
          <a:bodyPr wrap="square">
            <a:spAutoFit/>
          </a:bodyPr>
          <a:lstStyle/>
          <a:p>
            <a:r>
              <a:rPr lang="en-US" sz="3600" dirty="0" smtClean="0"/>
              <a:t>"My number one priority will be getting Europe growing again and getting people back to work.“</a:t>
            </a:r>
          </a:p>
          <a:p>
            <a:endParaRPr lang="en-US" sz="3600" dirty="0" smtClean="0"/>
          </a:p>
          <a:p>
            <a:r>
              <a:rPr lang="en-US" sz="1600" dirty="0" smtClean="0"/>
              <a:t>President Juncker's Political Guidelines</a:t>
            </a:r>
            <a:endParaRPr lang="en-US" sz="1600" dirty="0"/>
          </a:p>
        </p:txBody>
      </p:sp>
    </p:spTree>
    <p:extLst>
      <p:ext uri="{BB962C8B-B14F-4D97-AF65-F5344CB8AC3E}">
        <p14:creationId xmlns:p14="http://schemas.microsoft.com/office/powerpoint/2010/main" val="1046916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Esempio</a:t>
            </a:r>
            <a:r>
              <a:rPr lang="fr-BE" dirty="0" smtClean="0"/>
              <a:t> call 2016 </a:t>
            </a:r>
            <a:endParaRPr lang="fr-BE" dirty="0"/>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i="0" dirty="0" smtClean="0"/>
              <a:t>- </a:t>
            </a:r>
            <a:r>
              <a:rPr lang="en-GB" i="0" dirty="0" err="1" smtClean="0"/>
              <a:t>Promuovere</a:t>
            </a:r>
            <a:r>
              <a:rPr lang="en-GB" i="0" dirty="0" smtClean="0"/>
              <a:t> </a:t>
            </a:r>
            <a:r>
              <a:rPr lang="en-GB" i="0" dirty="0" err="1"/>
              <a:t>azioni</a:t>
            </a:r>
            <a:r>
              <a:rPr lang="en-GB" i="0" dirty="0"/>
              <a:t> innovative per </a:t>
            </a:r>
            <a:r>
              <a:rPr lang="en-GB" i="0" dirty="0" err="1"/>
              <a:t>l’integrazione</a:t>
            </a:r>
            <a:r>
              <a:rPr lang="en-GB" i="0" dirty="0"/>
              <a:t> </a:t>
            </a:r>
            <a:r>
              <a:rPr lang="en-GB" i="0" dirty="0" smtClean="0"/>
              <a:t>di </a:t>
            </a:r>
            <a:r>
              <a:rPr lang="en-GB" i="0" dirty="0" err="1"/>
              <a:t>richiedenti</a:t>
            </a:r>
            <a:r>
              <a:rPr lang="en-GB" i="0" dirty="0"/>
              <a:t> </a:t>
            </a:r>
            <a:r>
              <a:rPr lang="en-GB" i="0" dirty="0" err="1"/>
              <a:t>asilo</a:t>
            </a:r>
            <a:r>
              <a:rPr lang="en-GB" i="0" dirty="0"/>
              <a:t> e </a:t>
            </a:r>
            <a:r>
              <a:rPr lang="en-GB" i="0" dirty="0" err="1"/>
              <a:t>rifugiati</a:t>
            </a:r>
            <a:r>
              <a:rPr lang="en-GB" i="0" dirty="0"/>
              <a:t> </a:t>
            </a:r>
            <a:r>
              <a:rPr lang="en-GB" i="0" dirty="0" err="1"/>
              <a:t>nel</a:t>
            </a:r>
            <a:r>
              <a:rPr lang="en-GB" i="0" dirty="0"/>
              <a:t> </a:t>
            </a:r>
            <a:r>
              <a:rPr lang="en-GB" i="0" dirty="0" err="1"/>
              <a:t>mercato</a:t>
            </a:r>
            <a:r>
              <a:rPr lang="en-GB" i="0" dirty="0"/>
              <a:t> del </a:t>
            </a:r>
            <a:r>
              <a:rPr lang="en-GB" i="0" dirty="0" err="1"/>
              <a:t>lavoro</a:t>
            </a:r>
            <a:r>
              <a:rPr lang="en-GB" i="0" dirty="0" smtClean="0"/>
              <a:t>.</a:t>
            </a:r>
            <a:endParaRPr lang="fr-BE" i="0" dirty="0"/>
          </a:p>
          <a:p>
            <a:pPr algn="just">
              <a:buFont typeface="Wingdings" panose="05000000000000000000" pitchFamily="2" charset="2"/>
              <a:buChar char="§"/>
            </a:pPr>
            <a:r>
              <a:rPr lang="fr-BE" i="0" dirty="0" smtClean="0"/>
              <a:t>- 9,2 </a:t>
            </a:r>
            <a:r>
              <a:rPr lang="fr-BE" i="0" dirty="0" err="1"/>
              <a:t>millioni</a:t>
            </a:r>
            <a:r>
              <a:rPr lang="fr-BE" i="0" dirty="0"/>
              <a:t>, 5 </a:t>
            </a:r>
            <a:r>
              <a:rPr lang="fr-BE" i="0" dirty="0" err="1"/>
              <a:t>progetti</a:t>
            </a:r>
            <a:r>
              <a:rPr lang="fr-BE" i="0" dirty="0"/>
              <a:t> (2017-2021</a:t>
            </a:r>
            <a:r>
              <a:rPr lang="fr-BE" i="0" dirty="0" smtClean="0"/>
              <a:t>)</a:t>
            </a:r>
          </a:p>
          <a:p>
            <a:pPr algn="just">
              <a:buFont typeface="Wingdings" panose="05000000000000000000" pitchFamily="2" charset="2"/>
              <a:buChar char="§"/>
            </a:pPr>
            <a:endParaRPr lang="fr-BE" i="0" dirty="0"/>
          </a:p>
          <a:p>
            <a:pPr marL="400050" lvl="1" indent="0">
              <a:buNone/>
            </a:pPr>
            <a:r>
              <a:rPr lang="fr-BE" i="0" dirty="0" smtClean="0"/>
              <a:t>In </a:t>
            </a:r>
            <a:r>
              <a:rPr lang="fr-BE" dirty="0" err="1"/>
              <a:t>I</a:t>
            </a:r>
            <a:r>
              <a:rPr lang="fr-BE" i="0" dirty="0" err="1" smtClean="0"/>
              <a:t>talia</a:t>
            </a:r>
            <a:r>
              <a:rPr lang="fr-BE" i="0" dirty="0" smtClean="0"/>
              <a:t>: </a:t>
            </a:r>
            <a:r>
              <a:rPr lang="fr-BE" b="1" dirty="0" err="1"/>
              <a:t>Progetto</a:t>
            </a:r>
            <a:r>
              <a:rPr lang="fr-BE" b="1" dirty="0"/>
              <a:t> </a:t>
            </a:r>
            <a:r>
              <a:rPr lang="fr-BE" b="1" dirty="0" err="1"/>
              <a:t>Forwork</a:t>
            </a:r>
            <a:r>
              <a:rPr lang="fr-BE" b="1" dirty="0"/>
              <a:t> </a:t>
            </a:r>
            <a:r>
              <a:rPr lang="fr-BE" dirty="0"/>
              <a:t>(ANPAL + </a:t>
            </a:r>
            <a:r>
              <a:rPr lang="fr-BE" dirty="0" err="1"/>
              <a:t>Piemonte</a:t>
            </a:r>
            <a:r>
              <a:rPr lang="fr-BE" dirty="0"/>
              <a:t>): </a:t>
            </a:r>
            <a:r>
              <a:rPr lang="fr-BE" b="0" dirty="0" err="1" smtClean="0"/>
              <a:t>sviluppo</a:t>
            </a:r>
            <a:r>
              <a:rPr lang="fr-BE" b="0" dirty="0" smtClean="0"/>
              <a:t>  </a:t>
            </a:r>
            <a:r>
              <a:rPr lang="fr-BE" b="0" dirty="0"/>
              <a:t>di un </a:t>
            </a:r>
            <a:r>
              <a:rPr lang="fr-BE" b="0" dirty="0" err="1"/>
              <a:t>modello</a:t>
            </a:r>
            <a:r>
              <a:rPr lang="fr-BE" b="0" dirty="0"/>
              <a:t> di </a:t>
            </a:r>
            <a:r>
              <a:rPr lang="fr-BE" b="0" dirty="0" err="1"/>
              <a:t>presa</a:t>
            </a:r>
            <a:r>
              <a:rPr lang="fr-BE" b="0" dirty="0"/>
              <a:t> in </a:t>
            </a:r>
            <a:r>
              <a:rPr lang="fr-BE" b="0" dirty="0" err="1"/>
              <a:t>carico</a:t>
            </a:r>
            <a:r>
              <a:rPr lang="fr-BE" b="0" dirty="0"/>
              <a:t> </a:t>
            </a:r>
            <a:r>
              <a:rPr lang="fr-BE" b="0" dirty="0" err="1"/>
              <a:t>individualizzata</a:t>
            </a:r>
            <a:r>
              <a:rPr lang="fr-BE" b="0" dirty="0"/>
              <a:t> dei </a:t>
            </a:r>
            <a:r>
              <a:rPr lang="fr-BE" b="0" dirty="0" err="1"/>
              <a:t>migranti</a:t>
            </a:r>
            <a:r>
              <a:rPr lang="fr-BE" b="0" dirty="0"/>
              <a:t> da parte dei </a:t>
            </a:r>
            <a:r>
              <a:rPr lang="fr-BE" b="0" dirty="0" err="1"/>
              <a:t>centri</a:t>
            </a:r>
            <a:r>
              <a:rPr lang="fr-BE" b="0" dirty="0"/>
              <a:t> per l’</a:t>
            </a:r>
            <a:r>
              <a:rPr lang="fr-BE" b="0" dirty="0" err="1"/>
              <a:t>impiego</a:t>
            </a:r>
            <a:r>
              <a:rPr lang="fr-BE" b="0" dirty="0"/>
              <a:t>: </a:t>
            </a:r>
            <a:r>
              <a:rPr lang="fr-BE" b="0" dirty="0" err="1"/>
              <a:t>formazione</a:t>
            </a:r>
            <a:r>
              <a:rPr lang="fr-BE" b="0" dirty="0"/>
              <a:t> </a:t>
            </a:r>
            <a:r>
              <a:rPr lang="fr-BE" b="0" dirty="0" err="1"/>
              <a:t>operatori</a:t>
            </a:r>
            <a:r>
              <a:rPr lang="fr-BE" b="0" dirty="0"/>
              <a:t>, </a:t>
            </a:r>
            <a:r>
              <a:rPr lang="fr-BE" b="0" dirty="0" err="1"/>
              <a:t>identificazione</a:t>
            </a:r>
            <a:r>
              <a:rPr lang="fr-BE" b="0" dirty="0"/>
              <a:t> delle </a:t>
            </a:r>
            <a:r>
              <a:rPr lang="fr-BE" b="0" dirty="0" err="1"/>
              <a:t>competenze</a:t>
            </a:r>
            <a:r>
              <a:rPr lang="fr-BE" b="0" dirty="0"/>
              <a:t>, </a:t>
            </a:r>
            <a:r>
              <a:rPr lang="fr-BE" b="0" dirty="0" err="1"/>
              <a:t>sviluppo</a:t>
            </a:r>
            <a:r>
              <a:rPr lang="fr-BE" b="0" dirty="0"/>
              <a:t> di </a:t>
            </a:r>
            <a:r>
              <a:rPr lang="fr-BE" b="0" dirty="0" err="1"/>
              <a:t>percorsi</a:t>
            </a:r>
            <a:r>
              <a:rPr lang="fr-BE" b="0" dirty="0"/>
              <a:t> </a:t>
            </a:r>
            <a:r>
              <a:rPr lang="fr-BE" b="0" dirty="0" err="1"/>
              <a:t>linguistici</a:t>
            </a:r>
            <a:r>
              <a:rPr lang="fr-BE" b="0" dirty="0"/>
              <a:t> e </a:t>
            </a:r>
            <a:r>
              <a:rPr lang="fr-BE" b="0" dirty="0" err="1"/>
              <a:t>professionali</a:t>
            </a:r>
            <a:r>
              <a:rPr lang="fr-BE" b="0" dirty="0"/>
              <a:t>, </a:t>
            </a:r>
            <a:r>
              <a:rPr lang="fr-BE" b="0" dirty="0" err="1"/>
              <a:t>counselling</a:t>
            </a:r>
            <a:endParaRPr lang="fr-BE" b="0" dirty="0"/>
          </a:p>
          <a:p>
            <a:pPr algn="just">
              <a:buFont typeface="Wingdings" panose="05000000000000000000" pitchFamily="2" charset="2"/>
              <a:buChar char="§"/>
            </a:pPr>
            <a:endParaRPr lang="fr-BE" i="0" dirty="0"/>
          </a:p>
          <a:p>
            <a:endParaRPr lang="fr-BE" dirty="0"/>
          </a:p>
        </p:txBody>
      </p:sp>
    </p:spTree>
    <p:extLst>
      <p:ext uri="{BB962C8B-B14F-4D97-AF65-F5344CB8AC3E}">
        <p14:creationId xmlns:p14="http://schemas.microsoft.com/office/powerpoint/2010/main" val="241199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576982"/>
          </a:xfrm>
        </p:spPr>
        <p:txBody>
          <a:bodyPr/>
          <a:lstStyle/>
          <a:p>
            <a:r>
              <a:rPr lang="fr-BE" dirty="0" err="1"/>
              <a:t>Esempio</a:t>
            </a:r>
            <a:r>
              <a:rPr lang="fr-BE" dirty="0"/>
              <a:t> Call 2018 </a:t>
            </a:r>
            <a:r>
              <a:rPr lang="fr-BE" dirty="0" smtClean="0"/>
              <a:t>- </a:t>
            </a:r>
            <a:r>
              <a:rPr lang="fr-BE" dirty="0" err="1" smtClean="0"/>
              <a:t>progress</a:t>
            </a:r>
            <a:endParaRPr lang="fr-BE" dirty="0"/>
          </a:p>
        </p:txBody>
      </p:sp>
      <p:sp>
        <p:nvSpPr>
          <p:cNvPr id="3" name="Content Placeholder 2"/>
          <p:cNvSpPr>
            <a:spLocks noGrp="1"/>
          </p:cNvSpPr>
          <p:nvPr>
            <p:ph idx="1"/>
          </p:nvPr>
        </p:nvSpPr>
        <p:spPr>
          <a:xfrm>
            <a:off x="457200" y="2060849"/>
            <a:ext cx="8229600" cy="3960540"/>
          </a:xfrm>
        </p:spPr>
        <p:txBody>
          <a:bodyPr/>
          <a:lstStyle/>
          <a:p>
            <a:pPr marL="0" indent="0" algn="just">
              <a:buNone/>
            </a:pPr>
            <a:r>
              <a:rPr lang="fr-BE" i="0" dirty="0" smtClean="0"/>
              <a:t>‘</a:t>
            </a:r>
            <a:r>
              <a:rPr lang="fr-BE" i="0" dirty="0" err="1" smtClean="0"/>
              <a:t>Supporto</a:t>
            </a:r>
            <a:r>
              <a:rPr lang="fr-BE" i="0" dirty="0" smtClean="0"/>
              <a:t> </a:t>
            </a:r>
            <a:r>
              <a:rPr lang="en-GB" i="0" dirty="0" err="1" smtClean="0"/>
              <a:t>allo</a:t>
            </a:r>
            <a:r>
              <a:rPr lang="en-GB" i="0" dirty="0" smtClean="0"/>
              <a:t> </a:t>
            </a:r>
            <a:r>
              <a:rPr lang="en-GB" i="0" dirty="0" err="1"/>
              <a:t>sviluppo</a:t>
            </a:r>
            <a:r>
              <a:rPr lang="en-GB" i="0" dirty="0"/>
              <a:t> di </a:t>
            </a:r>
            <a:r>
              <a:rPr lang="en-GB" i="0" dirty="0" err="1"/>
              <a:t>strategie</a:t>
            </a:r>
            <a:r>
              <a:rPr lang="en-GB" i="0" dirty="0"/>
              <a:t> per </a:t>
            </a:r>
            <a:r>
              <a:rPr lang="en-GB" i="0" dirty="0" err="1"/>
              <a:t>permettere</a:t>
            </a:r>
            <a:r>
              <a:rPr lang="en-GB" i="0" dirty="0"/>
              <a:t> un </a:t>
            </a:r>
            <a:r>
              <a:rPr lang="en-GB" i="0" dirty="0" err="1"/>
              <a:t>miglior</a:t>
            </a:r>
            <a:r>
              <a:rPr lang="en-GB" i="0" dirty="0"/>
              <a:t> </a:t>
            </a:r>
            <a:r>
              <a:rPr lang="en-GB" i="0" dirty="0" err="1"/>
              <a:t>equilibrio</a:t>
            </a:r>
            <a:r>
              <a:rPr lang="en-GB" i="0" dirty="0"/>
              <a:t> vita private- vita </a:t>
            </a:r>
            <a:r>
              <a:rPr lang="en-GB" i="0" dirty="0" err="1"/>
              <a:t>professionale</a:t>
            </a:r>
            <a:r>
              <a:rPr lang="en-GB" i="0" dirty="0"/>
              <a:t>.</a:t>
            </a:r>
          </a:p>
          <a:p>
            <a:pPr marL="0" indent="0" algn="just">
              <a:buNone/>
            </a:pPr>
            <a:endParaRPr lang="fr-BE" i="0" dirty="0" smtClean="0"/>
          </a:p>
          <a:p>
            <a:pPr marL="0" indent="0" algn="just">
              <a:buNone/>
            </a:pPr>
            <a:r>
              <a:rPr lang="fr-BE" i="0" dirty="0" smtClean="0"/>
              <a:t>4,3 </a:t>
            </a:r>
            <a:r>
              <a:rPr lang="fr-BE" i="0" dirty="0" err="1" smtClean="0"/>
              <a:t>millioni</a:t>
            </a:r>
            <a:r>
              <a:rPr lang="fr-BE" i="0" dirty="0" smtClean="0"/>
              <a:t> - 4 </a:t>
            </a:r>
            <a:r>
              <a:rPr lang="fr-BE" i="0" dirty="0" err="1"/>
              <a:t>progetti</a:t>
            </a:r>
            <a:r>
              <a:rPr lang="fr-BE" i="0" dirty="0"/>
              <a:t> </a:t>
            </a:r>
            <a:r>
              <a:rPr lang="fr-BE" i="0" dirty="0" err="1"/>
              <a:t>stanno</a:t>
            </a:r>
            <a:r>
              <a:rPr lang="fr-BE" i="0" dirty="0"/>
              <a:t> per </a:t>
            </a:r>
            <a:r>
              <a:rPr lang="fr-BE" i="0" dirty="0" err="1" smtClean="0"/>
              <a:t>iniziare</a:t>
            </a:r>
            <a:endParaRPr lang="fr-BE" i="0" dirty="0" smtClean="0"/>
          </a:p>
          <a:p>
            <a:pPr marL="0" indent="0" algn="just">
              <a:buNone/>
            </a:pPr>
            <a:endParaRPr lang="fr-BE" i="0" dirty="0"/>
          </a:p>
          <a:p>
            <a:pPr marL="0" indent="0">
              <a:buNone/>
            </a:pPr>
            <a:r>
              <a:rPr lang="fr-BE" i="0" dirty="0" smtClean="0"/>
              <a:t>In </a:t>
            </a:r>
            <a:r>
              <a:rPr lang="fr-BE" i="0" dirty="0" err="1" smtClean="0"/>
              <a:t>Italia</a:t>
            </a:r>
            <a:r>
              <a:rPr lang="fr-BE" i="0" dirty="0" smtClean="0"/>
              <a:t>: </a:t>
            </a:r>
            <a:r>
              <a:rPr lang="en-US" dirty="0"/>
              <a:t>Il </a:t>
            </a:r>
            <a:r>
              <a:rPr lang="en-US" b="1" dirty="0"/>
              <a:t>‘Master parenting in work and life’ - </a:t>
            </a:r>
            <a:r>
              <a:rPr lang="en-US" dirty="0"/>
              <a:t>master </a:t>
            </a:r>
            <a:r>
              <a:rPr lang="en-US" dirty="0" err="1"/>
              <a:t>digitale</a:t>
            </a:r>
            <a:r>
              <a:rPr lang="en-US" dirty="0"/>
              <a:t> per </a:t>
            </a:r>
            <a:r>
              <a:rPr lang="en-US" dirty="0" err="1"/>
              <a:t>aziende</a:t>
            </a:r>
            <a:r>
              <a:rPr lang="en-US" dirty="0"/>
              <a:t> (Milano) </a:t>
            </a:r>
            <a:r>
              <a:rPr lang="en-US" dirty="0" err="1"/>
              <a:t>supporta</a:t>
            </a:r>
            <a:r>
              <a:rPr lang="en-US" dirty="0"/>
              <a:t> la </a:t>
            </a:r>
            <a:r>
              <a:rPr lang="en-US" dirty="0" err="1"/>
              <a:t>conciliazione</a:t>
            </a:r>
            <a:r>
              <a:rPr lang="en-US" dirty="0"/>
              <a:t> </a:t>
            </a:r>
            <a:r>
              <a:rPr lang="en-US" dirty="0" smtClean="0"/>
              <a:t>vita-</a:t>
            </a:r>
            <a:r>
              <a:rPr lang="en-US" dirty="0" err="1" smtClean="0"/>
              <a:t>lavoro</a:t>
            </a:r>
            <a:r>
              <a:rPr lang="en-US" dirty="0" smtClean="0"/>
              <a:t> </a:t>
            </a:r>
            <a:r>
              <a:rPr lang="en-US" dirty="0" err="1"/>
              <a:t>cambiando</a:t>
            </a:r>
            <a:r>
              <a:rPr lang="en-US" dirty="0"/>
              <a:t> </a:t>
            </a:r>
            <a:r>
              <a:rPr lang="en-US" dirty="0" err="1"/>
              <a:t>il</a:t>
            </a:r>
            <a:r>
              <a:rPr lang="en-US" dirty="0"/>
              <a:t> </a:t>
            </a:r>
            <a:r>
              <a:rPr lang="en-US" dirty="0" err="1"/>
              <a:t>concetto</a:t>
            </a:r>
            <a:r>
              <a:rPr lang="en-US" dirty="0"/>
              <a:t> di “work-life balance” in “work-life synergy”. </a:t>
            </a:r>
            <a:r>
              <a:rPr lang="en-US" dirty="0" err="1"/>
              <a:t>L’idea</a:t>
            </a:r>
            <a:r>
              <a:rPr lang="en-US" dirty="0"/>
              <a:t> é </a:t>
            </a:r>
            <a:r>
              <a:rPr lang="en-US" dirty="0" err="1"/>
              <a:t>che</a:t>
            </a:r>
            <a:r>
              <a:rPr lang="en-US" dirty="0"/>
              <a:t> </a:t>
            </a:r>
            <a:r>
              <a:rPr lang="en-US" dirty="0" err="1"/>
              <a:t>glli</a:t>
            </a:r>
            <a:r>
              <a:rPr lang="en-US" dirty="0"/>
              <a:t> </a:t>
            </a:r>
            <a:r>
              <a:rPr lang="en-US" dirty="0" err="1"/>
              <a:t>individui</a:t>
            </a:r>
            <a:r>
              <a:rPr lang="en-US" dirty="0"/>
              <a:t> </a:t>
            </a:r>
            <a:r>
              <a:rPr lang="en-US" dirty="0" err="1"/>
              <a:t>possono</a:t>
            </a:r>
            <a:r>
              <a:rPr lang="en-US" dirty="0"/>
              <a:t> </a:t>
            </a:r>
            <a:r>
              <a:rPr lang="en-US" dirty="0" err="1"/>
              <a:t>portare</a:t>
            </a:r>
            <a:r>
              <a:rPr lang="en-US" dirty="0"/>
              <a:t> in </a:t>
            </a:r>
            <a:r>
              <a:rPr lang="en-US" dirty="0" err="1"/>
              <a:t>ambito</a:t>
            </a:r>
            <a:r>
              <a:rPr lang="en-US" dirty="0"/>
              <a:t> </a:t>
            </a:r>
            <a:r>
              <a:rPr lang="en-US" dirty="0" err="1"/>
              <a:t>lavorativo</a:t>
            </a:r>
            <a:r>
              <a:rPr lang="en-US" dirty="0"/>
              <a:t> le </a:t>
            </a:r>
            <a:r>
              <a:rPr lang="en-US" dirty="0" err="1"/>
              <a:t>competenze</a:t>
            </a:r>
            <a:r>
              <a:rPr lang="en-US" dirty="0"/>
              <a:t> </a:t>
            </a:r>
            <a:r>
              <a:rPr lang="en-US" dirty="0" err="1"/>
              <a:t>sviluppate</a:t>
            </a:r>
            <a:r>
              <a:rPr lang="en-US" dirty="0"/>
              <a:t> </a:t>
            </a:r>
            <a:r>
              <a:rPr lang="en-US" dirty="0" err="1"/>
              <a:t>nella</a:t>
            </a:r>
            <a:r>
              <a:rPr lang="en-US" dirty="0"/>
              <a:t> </a:t>
            </a:r>
            <a:r>
              <a:rPr lang="en-US" dirty="0" err="1"/>
              <a:t>propria</a:t>
            </a:r>
            <a:r>
              <a:rPr lang="en-US" dirty="0"/>
              <a:t> vita </a:t>
            </a:r>
            <a:r>
              <a:rPr lang="en-US" dirty="0" err="1"/>
              <a:t>privata</a:t>
            </a:r>
            <a:endParaRPr lang="en-GB" dirty="0"/>
          </a:p>
          <a:p>
            <a:pPr marL="0" indent="0" algn="just">
              <a:buNone/>
            </a:pPr>
            <a:endParaRPr lang="fr-BE" i="0" dirty="0"/>
          </a:p>
        </p:txBody>
      </p:sp>
    </p:spTree>
    <p:extLst>
      <p:ext uri="{BB962C8B-B14F-4D97-AF65-F5344CB8AC3E}">
        <p14:creationId xmlns:p14="http://schemas.microsoft.com/office/powerpoint/2010/main" val="59029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504974"/>
          </a:xfrm>
        </p:spPr>
        <p:txBody>
          <a:bodyPr/>
          <a:lstStyle/>
          <a:p>
            <a:r>
              <a:rPr lang="fr-BE" dirty="0" smtClean="0"/>
              <a:t>EASI in </a:t>
            </a:r>
            <a:r>
              <a:rPr lang="fr-BE" dirty="0" err="1" smtClean="0"/>
              <a:t>Italia</a:t>
            </a:r>
            <a:r>
              <a:rPr lang="fr-BE" dirty="0" smtClean="0"/>
              <a:t> </a:t>
            </a:r>
            <a:endParaRPr lang="fr-BE" dirty="0"/>
          </a:p>
        </p:txBody>
      </p:sp>
      <p:sp>
        <p:nvSpPr>
          <p:cNvPr id="3" name="Content Placeholder 2"/>
          <p:cNvSpPr>
            <a:spLocks noGrp="1"/>
          </p:cNvSpPr>
          <p:nvPr>
            <p:ph idx="1"/>
          </p:nvPr>
        </p:nvSpPr>
        <p:spPr>
          <a:xfrm>
            <a:off x="457200" y="1988841"/>
            <a:ext cx="8229600" cy="4032548"/>
          </a:xfrm>
        </p:spPr>
        <p:txBody>
          <a:bodyPr/>
          <a:lstStyle/>
          <a:p>
            <a:r>
              <a:rPr lang="fr-BE" sz="2000" dirty="0" smtClean="0"/>
              <a:t>- </a:t>
            </a:r>
            <a:r>
              <a:rPr lang="fr-BE" sz="2000" dirty="0" err="1" smtClean="0"/>
              <a:t>Discusso</a:t>
            </a:r>
            <a:r>
              <a:rPr lang="fr-BE" sz="2000" dirty="0" smtClean="0"/>
              <a:t> </a:t>
            </a:r>
            <a:r>
              <a:rPr lang="fr-BE" sz="2000" dirty="0" err="1" smtClean="0"/>
              <a:t>nell’ambito</a:t>
            </a:r>
            <a:r>
              <a:rPr lang="fr-BE" sz="2000" dirty="0" smtClean="0"/>
              <a:t> </a:t>
            </a:r>
            <a:r>
              <a:rPr lang="fr-BE" sz="2000" dirty="0" err="1" smtClean="0"/>
              <a:t>dell’</a:t>
            </a:r>
            <a:r>
              <a:rPr lang="fr-BE" sz="2000" b="1" dirty="0" err="1" smtClean="0"/>
              <a:t>ultima</a:t>
            </a:r>
            <a:r>
              <a:rPr lang="fr-BE" sz="2000" b="1" dirty="0" smtClean="0"/>
              <a:t> </a:t>
            </a:r>
            <a:r>
              <a:rPr lang="fr-BE" sz="2000" b="1" dirty="0" err="1" smtClean="0"/>
              <a:t>riunione</a:t>
            </a:r>
            <a:r>
              <a:rPr lang="fr-BE" sz="2000" b="1" dirty="0" smtClean="0"/>
              <a:t> </a:t>
            </a:r>
            <a:r>
              <a:rPr lang="fr-BE" sz="2000" b="1" dirty="0" err="1" smtClean="0"/>
              <a:t>del</a:t>
            </a:r>
            <a:r>
              <a:rPr lang="fr-BE" sz="2000" b="1" dirty="0" smtClean="0"/>
              <a:t> </a:t>
            </a:r>
            <a:r>
              <a:rPr lang="fr-BE" sz="2000" b="1" dirty="0" err="1" smtClean="0"/>
              <a:t>Sottocomitato</a:t>
            </a:r>
            <a:r>
              <a:rPr lang="fr-BE" sz="2000" b="1" dirty="0" smtClean="0"/>
              <a:t> </a:t>
            </a:r>
            <a:r>
              <a:rPr lang="fr-BE" sz="2000" b="1" dirty="0" err="1" smtClean="0"/>
              <a:t>Risorse</a:t>
            </a:r>
            <a:r>
              <a:rPr lang="fr-BE" sz="2000" b="1" dirty="0" smtClean="0"/>
              <a:t> </a:t>
            </a:r>
            <a:r>
              <a:rPr lang="fr-BE" sz="2000" b="1" dirty="0" err="1" smtClean="0"/>
              <a:t>Umane</a:t>
            </a:r>
            <a:r>
              <a:rPr lang="fr-BE" sz="2000" b="1" dirty="0" smtClean="0"/>
              <a:t> </a:t>
            </a:r>
            <a:r>
              <a:rPr lang="fr-BE" sz="2000" dirty="0" smtClean="0"/>
              <a:t>19/4/2018 - </a:t>
            </a:r>
            <a:r>
              <a:rPr lang="it-IT" sz="2000" dirty="0" smtClean="0"/>
              <a:t>sinergie PO nazionali </a:t>
            </a:r>
            <a:r>
              <a:rPr lang="it-IT" sz="2000" dirty="0"/>
              <a:t>e/o regionali con interventi a gestione diretta. </a:t>
            </a:r>
          </a:p>
          <a:p>
            <a:r>
              <a:rPr lang="it-IT" sz="2000" dirty="0" smtClean="0"/>
              <a:t>- </a:t>
            </a:r>
            <a:r>
              <a:rPr lang="it-IT" sz="2000" b="1" dirty="0" smtClean="0"/>
              <a:t>In </a:t>
            </a:r>
            <a:r>
              <a:rPr lang="it-IT" sz="2000" b="1" dirty="0"/>
              <a:t>I</a:t>
            </a:r>
            <a:r>
              <a:rPr lang="it-IT" sz="2000" b="1" dirty="0" smtClean="0"/>
              <a:t>talia </a:t>
            </a:r>
            <a:r>
              <a:rPr lang="it-IT" sz="2000" dirty="0"/>
              <a:t>a</a:t>
            </a:r>
            <a:r>
              <a:rPr lang="it-IT" sz="2000" dirty="0" smtClean="0"/>
              <a:t>ttivi progetti su supporto a invecchiamento, pensioni, mobilità dei lavoratori, supporto alla riforma di servizi sociali,</a:t>
            </a:r>
            <a:r>
              <a:rPr lang="it-IT" sz="2000" dirty="0"/>
              <a:t> </a:t>
            </a:r>
            <a:r>
              <a:rPr lang="it-IT" sz="2000" dirty="0" err="1" smtClean="0"/>
              <a:t>giovani,inclusione</a:t>
            </a:r>
            <a:r>
              <a:rPr lang="it-IT" sz="2000" dirty="0" smtClean="0"/>
              <a:t> cittadini di Paesi terzi, EURES, </a:t>
            </a:r>
            <a:r>
              <a:rPr lang="it-IT" sz="2000" dirty="0" err="1" smtClean="0"/>
              <a:t>European</a:t>
            </a:r>
            <a:r>
              <a:rPr lang="it-IT" sz="2000" dirty="0" smtClean="0"/>
              <a:t> </a:t>
            </a:r>
            <a:r>
              <a:rPr lang="it-IT" sz="2000" dirty="0" err="1" smtClean="0"/>
              <a:t>Solidarity</a:t>
            </a:r>
            <a:r>
              <a:rPr lang="it-IT" sz="2000" dirty="0" smtClean="0"/>
              <a:t> </a:t>
            </a:r>
            <a:r>
              <a:rPr lang="it-IT" sz="2000" dirty="0" err="1" smtClean="0"/>
              <a:t>Corps</a:t>
            </a:r>
            <a:r>
              <a:rPr lang="it-IT" sz="2000" dirty="0"/>
              <a:t> </a:t>
            </a:r>
            <a:endParaRPr lang="it-IT" sz="2000" dirty="0" smtClean="0"/>
          </a:p>
          <a:p>
            <a:r>
              <a:rPr lang="it-IT" sz="2000" dirty="0" smtClean="0"/>
              <a:t>-  Soggetti attuatori (non esaustivo) : ANPAL,</a:t>
            </a:r>
            <a:r>
              <a:rPr lang="it-IT" sz="2000" dirty="0"/>
              <a:t> </a:t>
            </a:r>
            <a:r>
              <a:rPr lang="it-IT" sz="2000" dirty="0" smtClean="0"/>
              <a:t>Regione Lazio</a:t>
            </a:r>
            <a:r>
              <a:rPr lang="it-IT" sz="2000" dirty="0"/>
              <a:t>, Regione Friuli, </a:t>
            </a:r>
            <a:r>
              <a:rPr lang="it-IT" sz="2000" dirty="0" smtClean="0"/>
              <a:t> Istituto nazionale previdenza sociale, Università La </a:t>
            </a:r>
            <a:r>
              <a:rPr lang="it-IT" sz="2000" dirty="0" err="1" smtClean="0"/>
              <a:t>Sapienza,Università</a:t>
            </a:r>
            <a:r>
              <a:rPr lang="it-IT" sz="2000" dirty="0" smtClean="0"/>
              <a:t> di Padova,  Forum del Terzo settore,  </a:t>
            </a:r>
            <a:r>
              <a:rPr lang="it-IT" sz="2000" dirty="0" err="1" smtClean="0"/>
              <a:t>Finpiemonte</a:t>
            </a:r>
            <a:r>
              <a:rPr lang="it-IT" sz="2000" dirty="0" smtClean="0"/>
              <a:t>, CIDIS </a:t>
            </a:r>
            <a:r>
              <a:rPr lang="it-IT" sz="2000" dirty="0" err="1" smtClean="0"/>
              <a:t>Onlus</a:t>
            </a:r>
            <a:r>
              <a:rPr lang="it-IT" sz="2000" dirty="0" smtClean="0"/>
              <a:t> Perugia, sindacati dei trasporti etc. </a:t>
            </a:r>
            <a:endParaRPr lang="fr-BE" sz="2000" dirty="0"/>
          </a:p>
        </p:txBody>
      </p:sp>
    </p:spTree>
    <p:extLst>
      <p:ext uri="{BB962C8B-B14F-4D97-AF65-F5344CB8AC3E}">
        <p14:creationId xmlns:p14="http://schemas.microsoft.com/office/powerpoint/2010/main" val="150749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1371600" y="2906713"/>
            <a:ext cx="7772400" cy="2178050"/>
          </a:xfrm>
        </p:spPr>
        <p:txBody>
          <a:bodyPr/>
          <a:lstStyle/>
          <a:p>
            <a:pPr marL="0" indent="0">
              <a:buNone/>
            </a:pPr>
            <a:r>
              <a:rPr lang="fr-BE" sz="4000" b="1" dirty="0" smtClean="0"/>
              <a:t>IV– IL BUDGET DELL’UE DOPO IL 2020</a:t>
            </a:r>
            <a:endParaRPr lang="fr-BE" sz="4000" b="1" dirty="0"/>
          </a:p>
        </p:txBody>
      </p:sp>
    </p:spTree>
    <p:extLst>
      <p:ext uri="{BB962C8B-B14F-4D97-AF65-F5344CB8AC3E}">
        <p14:creationId xmlns:p14="http://schemas.microsoft.com/office/powerpoint/2010/main" val="3300463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352" y="1124744"/>
            <a:ext cx="8639782" cy="5119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6381328"/>
            <a:ext cx="1514364" cy="323165"/>
          </a:xfrm>
          <a:prstGeom prst="rect">
            <a:avLst/>
          </a:prstGeom>
          <a:noFill/>
        </p:spPr>
        <p:txBody>
          <a:bodyPr wrap="square" rtlCol="0">
            <a:spAutoFit/>
          </a:bodyPr>
          <a:lstStyle/>
          <a:p>
            <a:r>
              <a:rPr lang="en-GB" sz="750" i="1" dirty="0">
                <a:solidFill>
                  <a:srgbClr val="000000"/>
                </a:solidFill>
                <a:latin typeface="Arial"/>
                <a:cs typeface="Times New Roman" panose="02020603050405020304" pitchFamily="18" charset="0"/>
              </a:rPr>
              <a:t>Source: </a:t>
            </a:r>
            <a:r>
              <a:rPr lang="en-GB" sz="750" dirty="0">
                <a:solidFill>
                  <a:srgbClr val="000000"/>
                </a:solidFill>
                <a:latin typeface="Arial"/>
                <a:cs typeface="Times New Roman" panose="02020603050405020304" pitchFamily="18" charset="0"/>
              </a:rPr>
              <a:t>European Commission</a:t>
            </a:r>
          </a:p>
        </p:txBody>
      </p:sp>
    </p:spTree>
    <p:extLst>
      <p:ext uri="{BB962C8B-B14F-4D97-AF65-F5344CB8AC3E}">
        <p14:creationId xmlns:p14="http://schemas.microsoft.com/office/powerpoint/2010/main" val="392562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9632" y="1268760"/>
            <a:ext cx="7128792" cy="536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48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1371600" y="2906713"/>
            <a:ext cx="7772400" cy="2178050"/>
          </a:xfrm>
        </p:spPr>
        <p:txBody>
          <a:bodyPr/>
          <a:lstStyle/>
          <a:p>
            <a:pPr marL="0" indent="0">
              <a:buNone/>
            </a:pPr>
            <a:r>
              <a:rPr lang="fr-BE" sz="4000" b="1" dirty="0" smtClean="0"/>
              <a:t>V– BUDGET DELL’UNIONE 2021-2027  FSE + e PILASTRO</a:t>
            </a:r>
            <a:endParaRPr lang="fr-BE" sz="4000" b="1" dirty="0"/>
          </a:p>
        </p:txBody>
      </p:sp>
    </p:spTree>
    <p:extLst>
      <p:ext uri="{BB962C8B-B14F-4D97-AF65-F5344CB8AC3E}">
        <p14:creationId xmlns:p14="http://schemas.microsoft.com/office/powerpoint/2010/main" val="1094004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7584" y="1979720"/>
            <a:ext cx="8148269" cy="4660540"/>
          </a:xfrm>
          <a:prstGeom prst="rect">
            <a:avLst/>
          </a:prstGeom>
        </p:spPr>
      </p:pic>
      <p:sp>
        <p:nvSpPr>
          <p:cNvPr id="2" name="Title 1"/>
          <p:cNvSpPr>
            <a:spLocks noGrp="1"/>
          </p:cNvSpPr>
          <p:nvPr>
            <p:ph type="title" idx="4294967295"/>
          </p:nvPr>
        </p:nvSpPr>
        <p:spPr>
          <a:xfrm>
            <a:off x="251520" y="1233150"/>
            <a:ext cx="8363322" cy="719138"/>
          </a:xfrm>
          <a:prstGeom prst="rect">
            <a:avLst/>
          </a:prstGeom>
        </p:spPr>
        <p:txBody>
          <a:bodyPr/>
          <a:lstStyle/>
          <a:p>
            <a:pPr algn="ctr"/>
            <a:r>
              <a:rPr lang="en-GB" sz="2800" dirty="0" smtClean="0">
                <a:cs typeface="Arial" panose="020B0604020202020204" pitchFamily="34" charset="0"/>
              </a:rPr>
              <a:t>FSE+: 5 </a:t>
            </a:r>
            <a:r>
              <a:rPr lang="en-GB" sz="2800" dirty="0" err="1" smtClean="0">
                <a:cs typeface="Arial" panose="020B0604020202020204" pitchFamily="34" charset="0"/>
              </a:rPr>
              <a:t>fondi</a:t>
            </a:r>
            <a:r>
              <a:rPr lang="en-GB" sz="2800" dirty="0" smtClean="0">
                <a:cs typeface="Arial" panose="020B0604020202020204" pitchFamily="34" charset="0"/>
              </a:rPr>
              <a:t> </a:t>
            </a:r>
            <a:r>
              <a:rPr lang="en-GB" sz="2800" dirty="0" err="1" smtClean="0">
                <a:cs typeface="Arial" panose="020B0604020202020204" pitchFamily="34" charset="0"/>
              </a:rPr>
              <a:t>riuniti</a:t>
            </a:r>
            <a:r>
              <a:rPr lang="en-GB" sz="2800" dirty="0" smtClean="0">
                <a:cs typeface="Arial" panose="020B0604020202020204" pitchFamily="34" charset="0"/>
              </a:rPr>
              <a:t> </a:t>
            </a:r>
            <a:endParaRPr lang="en-GB"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167026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9777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GB" dirty="0" smtClean="0">
                <a:latin typeface="Arial" panose="020B0604020202020204" pitchFamily="34" charset="0"/>
                <a:cs typeface="Arial" panose="020B0604020202020204" pitchFamily="34" charset="0"/>
              </a:rPr>
              <a:t>FSE + </a:t>
            </a:r>
            <a:r>
              <a:rPr lang="en-GB" dirty="0" err="1" smtClean="0">
                <a:latin typeface="Arial" panose="020B0604020202020204" pitchFamily="34" charset="0"/>
                <a:cs typeface="Arial" panose="020B0604020202020204" pitchFamily="34" charset="0"/>
              </a:rPr>
              <a:t>stato</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delle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negoziazioni</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76475"/>
            <a:ext cx="8229600" cy="4248869"/>
          </a:xfrm>
        </p:spPr>
        <p:txBody>
          <a:bodyPr/>
          <a:lstStyle/>
          <a:p>
            <a:r>
              <a:rPr lang="fr-BE" dirty="0" smtClean="0"/>
              <a:t>- </a:t>
            </a:r>
            <a:r>
              <a:rPr lang="fr-BE" sz="2000" b="1" dirty="0" err="1" smtClean="0"/>
              <a:t>Parlamento</a:t>
            </a:r>
            <a:r>
              <a:rPr lang="fr-BE" sz="2000" b="1" dirty="0" smtClean="0"/>
              <a:t> </a:t>
            </a:r>
            <a:r>
              <a:rPr lang="fr-BE" sz="2000" b="1" dirty="0" err="1" smtClean="0"/>
              <a:t>europe</a:t>
            </a:r>
            <a:r>
              <a:rPr lang="fr-BE" sz="2000" dirty="0" err="1" smtClean="0"/>
              <a:t>o</a:t>
            </a:r>
            <a:r>
              <a:rPr lang="fr-BE" sz="2000" dirty="0" smtClean="0"/>
              <a:t>: ESF+ </a:t>
            </a:r>
            <a:r>
              <a:rPr lang="fr-BE" sz="2000" dirty="0" err="1" smtClean="0"/>
              <a:t>emendamenti</a:t>
            </a:r>
            <a:r>
              <a:rPr lang="fr-BE" sz="2000" dirty="0" smtClean="0"/>
              <a:t> </a:t>
            </a:r>
            <a:r>
              <a:rPr lang="fr-BE" sz="2000" dirty="0" err="1" smtClean="0"/>
              <a:t>adottati</a:t>
            </a:r>
            <a:r>
              <a:rPr lang="fr-BE" sz="2000" dirty="0" smtClean="0"/>
              <a:t> in </a:t>
            </a:r>
            <a:r>
              <a:rPr lang="fr-BE" sz="2000" dirty="0" err="1" smtClean="0"/>
              <a:t>plenaria</a:t>
            </a:r>
            <a:r>
              <a:rPr lang="fr-BE" sz="2000" dirty="0" smtClean="0"/>
              <a:t> il 16/1/2019 </a:t>
            </a:r>
            <a:r>
              <a:rPr lang="fr-BE" sz="2000" dirty="0" err="1" smtClean="0"/>
              <a:t>incluso</a:t>
            </a:r>
            <a:r>
              <a:rPr lang="fr-BE" sz="2000" dirty="0" smtClean="0"/>
              <a:t> </a:t>
            </a:r>
            <a:r>
              <a:rPr lang="fr-BE" sz="2000" dirty="0" err="1" smtClean="0"/>
              <a:t>elementi</a:t>
            </a:r>
            <a:r>
              <a:rPr lang="fr-BE" sz="2000" dirty="0" smtClean="0"/>
              <a:t> su </a:t>
            </a:r>
            <a:r>
              <a:rPr lang="fr-BE" sz="2000" dirty="0" err="1" smtClean="0"/>
              <a:t>innovazione</a:t>
            </a:r>
            <a:r>
              <a:rPr lang="fr-BE" sz="2000" dirty="0" smtClean="0"/>
              <a:t> sociale (es: </a:t>
            </a:r>
            <a:r>
              <a:rPr lang="fr-BE" sz="2000" dirty="0" err="1" smtClean="0"/>
              <a:t>inclusione</a:t>
            </a:r>
            <a:r>
              <a:rPr lang="fr-BE" sz="2000" dirty="0" smtClean="0"/>
              <a:t> </a:t>
            </a:r>
            <a:r>
              <a:rPr lang="fr-BE" sz="2000" dirty="0" err="1" smtClean="0"/>
              <a:t>progetti</a:t>
            </a:r>
            <a:r>
              <a:rPr lang="fr-BE" sz="2000" dirty="0" smtClean="0"/>
              <a:t> socio-</a:t>
            </a:r>
            <a:r>
              <a:rPr lang="fr-BE" sz="2000" dirty="0" err="1" smtClean="0"/>
              <a:t>culturali</a:t>
            </a:r>
            <a:r>
              <a:rPr lang="fr-BE" sz="2000" dirty="0" smtClean="0"/>
              <a:t>, </a:t>
            </a:r>
            <a:r>
              <a:rPr lang="fr-BE" sz="2000" dirty="0" err="1" smtClean="0"/>
              <a:t>ruolo</a:t>
            </a:r>
            <a:r>
              <a:rPr lang="fr-BE" sz="2000" dirty="0" smtClean="0"/>
              <a:t> di parti </a:t>
            </a:r>
            <a:r>
              <a:rPr lang="fr-BE" sz="2000" dirty="0" err="1" smtClean="0"/>
              <a:t>sociali</a:t>
            </a:r>
            <a:r>
              <a:rPr lang="fr-BE" sz="2000" dirty="0" smtClean="0"/>
              <a:t> e </a:t>
            </a:r>
            <a:r>
              <a:rPr lang="fr-BE" sz="2000" dirty="0" err="1" smtClean="0"/>
              <a:t>imprese</a:t>
            </a:r>
            <a:r>
              <a:rPr lang="fr-BE" sz="2000" dirty="0" smtClean="0"/>
              <a:t> </a:t>
            </a:r>
            <a:r>
              <a:rPr lang="fr-BE" sz="2000" dirty="0" err="1" smtClean="0"/>
              <a:t>dell’economia</a:t>
            </a:r>
            <a:r>
              <a:rPr lang="fr-BE" sz="2000" dirty="0" smtClean="0"/>
              <a:t> sociale, </a:t>
            </a:r>
            <a:r>
              <a:rPr lang="fr-BE" sz="2000" dirty="0" err="1" smtClean="0"/>
              <a:t>modalità</a:t>
            </a:r>
            <a:r>
              <a:rPr lang="fr-BE" sz="2000" dirty="0" smtClean="0"/>
              <a:t> di </a:t>
            </a:r>
            <a:r>
              <a:rPr lang="fr-BE" sz="2000" dirty="0" err="1" smtClean="0"/>
              <a:t>inclusione</a:t>
            </a:r>
            <a:r>
              <a:rPr lang="fr-BE" sz="2000" dirty="0" smtClean="0"/>
              <a:t> IS in </a:t>
            </a:r>
            <a:r>
              <a:rPr lang="fr-BE" sz="2000" dirty="0" err="1" smtClean="0"/>
              <a:t>OPs</a:t>
            </a:r>
            <a:r>
              <a:rPr lang="fr-BE" sz="2000" dirty="0" smtClean="0"/>
              <a:t>). </a:t>
            </a:r>
            <a:r>
              <a:rPr lang="fr-BE" sz="2000" dirty="0" err="1" smtClean="0"/>
              <a:t>Testo</a:t>
            </a:r>
            <a:r>
              <a:rPr lang="fr-BE" sz="2000" dirty="0"/>
              <a:t>: </a:t>
            </a:r>
            <a:r>
              <a:rPr lang="fr-BE" sz="2000" dirty="0">
                <a:hlinkClick r:id="rId3"/>
              </a:rPr>
              <a:t>http://www.europarl.europa.eu/sides/getDoc.do?pubRef=-//EP//TEXT+TA+P8-TA-2019-0020+0+DOC+XML+V0//</a:t>
            </a:r>
            <a:r>
              <a:rPr lang="fr-BE" sz="2000" dirty="0" smtClean="0">
                <a:hlinkClick r:id="rId3"/>
              </a:rPr>
              <a:t>IT&amp;language=IT</a:t>
            </a:r>
            <a:r>
              <a:rPr lang="fr-BE" sz="2000" dirty="0" smtClean="0"/>
              <a:t> </a:t>
            </a:r>
            <a:endParaRPr lang="fr-BE" sz="2000" dirty="0" smtClean="0">
              <a:solidFill>
                <a:srgbClr val="FF0000"/>
              </a:solidFill>
            </a:endParaRPr>
          </a:p>
          <a:p>
            <a:r>
              <a:rPr lang="fr-BE" sz="2000" dirty="0" smtClean="0"/>
              <a:t>CPR: </a:t>
            </a:r>
            <a:r>
              <a:rPr lang="fr-BE" sz="2000" dirty="0" err="1" smtClean="0"/>
              <a:t>voto</a:t>
            </a:r>
            <a:r>
              <a:rPr lang="fr-BE" sz="2000" dirty="0" smtClean="0"/>
              <a:t> in </a:t>
            </a:r>
            <a:r>
              <a:rPr lang="fr-BE" sz="2000" dirty="0" err="1" smtClean="0"/>
              <a:t>comitato</a:t>
            </a:r>
            <a:r>
              <a:rPr lang="fr-BE" sz="2000" dirty="0" smtClean="0"/>
              <a:t> REGI il 21-22 </a:t>
            </a:r>
            <a:r>
              <a:rPr lang="fr-BE" sz="2000" dirty="0" err="1" smtClean="0"/>
              <a:t>gennaio</a:t>
            </a:r>
            <a:endParaRPr lang="fr-BE" sz="2000" dirty="0" smtClean="0"/>
          </a:p>
          <a:p>
            <a:endParaRPr lang="fr-BE" sz="2000" dirty="0">
              <a:solidFill>
                <a:srgbClr val="FF0000"/>
              </a:solidFill>
            </a:endParaRPr>
          </a:p>
          <a:p>
            <a:r>
              <a:rPr lang="fr-BE" sz="2000" dirty="0" smtClean="0">
                <a:solidFill>
                  <a:srgbClr val="FF0000"/>
                </a:solidFill>
              </a:rPr>
              <a:t>- </a:t>
            </a:r>
            <a:r>
              <a:rPr lang="fr-BE" sz="2000" b="1" dirty="0" err="1" smtClean="0"/>
              <a:t>Consiglio</a:t>
            </a:r>
            <a:r>
              <a:rPr lang="fr-BE" sz="2000" dirty="0" smtClean="0"/>
              <a:t>: CPR: </a:t>
            </a:r>
            <a:r>
              <a:rPr lang="fr-BE" sz="2000" dirty="0" err="1" smtClean="0"/>
              <a:t>discussione</a:t>
            </a:r>
            <a:r>
              <a:rPr lang="fr-BE" sz="2000" dirty="0" smtClean="0"/>
              <a:t> in COREPER. </a:t>
            </a:r>
            <a:r>
              <a:rPr lang="fr-BE" sz="2000" dirty="0" err="1" smtClean="0"/>
              <a:t>Blocco</a:t>
            </a:r>
            <a:r>
              <a:rPr lang="fr-BE" sz="2000" dirty="0" smtClean="0"/>
              <a:t> </a:t>
            </a:r>
            <a:r>
              <a:rPr lang="fr-BE" sz="2000" dirty="0" err="1" smtClean="0"/>
              <a:t>che</a:t>
            </a:r>
            <a:r>
              <a:rPr lang="fr-BE" sz="2000" dirty="0" smtClean="0"/>
              <a:t> </a:t>
            </a:r>
            <a:r>
              <a:rPr lang="fr-BE" sz="2000" dirty="0" err="1" smtClean="0"/>
              <a:t>include</a:t>
            </a:r>
            <a:r>
              <a:rPr lang="fr-BE" sz="2000" dirty="0" smtClean="0"/>
              <a:t> </a:t>
            </a:r>
            <a:r>
              <a:rPr lang="fr-BE" sz="2000" dirty="0" err="1" smtClean="0"/>
              <a:t>obiettivi</a:t>
            </a:r>
            <a:r>
              <a:rPr lang="fr-BE" sz="2000" dirty="0" smtClean="0"/>
              <a:t> </a:t>
            </a:r>
            <a:r>
              <a:rPr lang="fr-BE" sz="2000" dirty="0" err="1" smtClean="0"/>
              <a:t>specifici</a:t>
            </a:r>
            <a:r>
              <a:rPr lang="fr-BE" sz="2000" dirty="0" smtClean="0"/>
              <a:t> e ESF+: </a:t>
            </a:r>
            <a:r>
              <a:rPr lang="fr-BE" sz="2000" dirty="0" err="1" smtClean="0"/>
              <a:t>finalizzazione</a:t>
            </a:r>
            <a:r>
              <a:rPr lang="fr-BE" sz="2000" dirty="0" smtClean="0"/>
              <a:t> </a:t>
            </a:r>
            <a:r>
              <a:rPr lang="fr-BE" sz="2000" dirty="0" err="1" smtClean="0"/>
              <a:t>sotto</a:t>
            </a:r>
            <a:r>
              <a:rPr lang="fr-BE" sz="2000" dirty="0" smtClean="0"/>
              <a:t> </a:t>
            </a:r>
            <a:r>
              <a:rPr lang="fr-BE" sz="2000" dirty="0" err="1" smtClean="0"/>
              <a:t>presidenza</a:t>
            </a:r>
            <a:r>
              <a:rPr lang="fr-BE" sz="2000" dirty="0" smtClean="0"/>
              <a:t> </a:t>
            </a:r>
            <a:r>
              <a:rPr lang="fr-BE" sz="2000" dirty="0" err="1" smtClean="0"/>
              <a:t>rumena</a:t>
            </a:r>
            <a:r>
              <a:rPr lang="fr-BE" sz="2000" dirty="0" smtClean="0"/>
              <a:t> </a:t>
            </a:r>
          </a:p>
          <a:p>
            <a:endParaRPr lang="fr-BE" sz="2000" dirty="0">
              <a:solidFill>
                <a:srgbClr val="FF0000"/>
              </a:solidFill>
            </a:endParaRPr>
          </a:p>
          <a:p>
            <a:pPr marL="0" indent="0">
              <a:buNone/>
            </a:pPr>
            <a:endParaRPr lang="fr-BE" sz="2000" dirty="0">
              <a:solidFill>
                <a:srgbClr val="FF0000"/>
              </a:solidFill>
            </a:endParaRPr>
          </a:p>
        </p:txBody>
      </p:sp>
    </p:spTree>
    <p:extLst>
      <p:ext uri="{BB962C8B-B14F-4D97-AF65-F5344CB8AC3E}">
        <p14:creationId xmlns:p14="http://schemas.microsoft.com/office/powerpoint/2010/main" val="390510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1371600" y="2906713"/>
            <a:ext cx="7772400" cy="2178050"/>
          </a:xfrm>
        </p:spPr>
        <p:txBody>
          <a:bodyPr/>
          <a:lstStyle/>
          <a:p>
            <a:pPr marL="0" indent="0">
              <a:buNone/>
            </a:pPr>
            <a:r>
              <a:rPr lang="fr-BE" sz="4000" b="1" dirty="0" smtClean="0"/>
              <a:t>I – APPROCCIO EUROPEO ALL’INNOVAZIONE SOCIALE </a:t>
            </a:r>
            <a:endParaRPr lang="fr-BE" sz="4000" b="1" dirty="0"/>
          </a:p>
        </p:txBody>
      </p:sp>
    </p:spTree>
    <p:extLst>
      <p:ext uri="{BB962C8B-B14F-4D97-AF65-F5344CB8AC3E}">
        <p14:creationId xmlns:p14="http://schemas.microsoft.com/office/powerpoint/2010/main" val="3396155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5"/>
            <a:ext cx="8229600" cy="864096"/>
          </a:xfrm>
        </p:spPr>
        <p:txBody>
          <a:bodyPr/>
          <a:lstStyle/>
          <a:p>
            <a:r>
              <a:rPr lang="fr-BE" dirty="0" smtClean="0"/>
              <a:t>FSE+  - </a:t>
            </a:r>
            <a:r>
              <a:rPr lang="fr-BE" dirty="0" err="1" smtClean="0"/>
              <a:t>obiettivi</a:t>
            </a:r>
            <a:r>
              <a:rPr lang="fr-BE" dirty="0" smtClean="0"/>
              <a:t> </a:t>
            </a:r>
            <a:endParaRPr lang="fr-BE" dirty="0"/>
          </a:p>
        </p:txBody>
      </p:sp>
      <p:sp>
        <p:nvSpPr>
          <p:cNvPr id="3" name="Content Placeholder 2"/>
          <p:cNvSpPr>
            <a:spLocks noGrp="1"/>
          </p:cNvSpPr>
          <p:nvPr>
            <p:ph idx="1"/>
          </p:nvPr>
        </p:nvSpPr>
        <p:spPr>
          <a:xfrm>
            <a:off x="467544" y="2132856"/>
            <a:ext cx="8229600" cy="4464496"/>
          </a:xfrm>
        </p:spPr>
        <p:txBody>
          <a:bodyPr/>
          <a:lstStyle/>
          <a:p>
            <a:pPr lvl="0" eaLnBrk="1" hangingPunct="1">
              <a:spcBef>
                <a:spcPct val="0"/>
              </a:spcBef>
              <a:spcAft>
                <a:spcPts val="600"/>
              </a:spcAft>
              <a:buClrTx/>
              <a:buFont typeface="Arial" panose="020B0604020202020204" pitchFamily="34" charset="0"/>
              <a:buChar char="•"/>
              <a:defRPr/>
            </a:pPr>
            <a:r>
              <a:rPr lang="en-GB" sz="2200" i="0" kern="1200" dirty="0" smtClean="0"/>
              <a:t>Per </a:t>
            </a:r>
            <a:r>
              <a:rPr lang="en-GB" sz="2200" i="0" kern="1200" dirty="0" err="1" smtClean="0"/>
              <a:t>tutti</a:t>
            </a:r>
            <a:r>
              <a:rPr lang="en-GB" sz="2200" i="0" kern="1200" dirty="0" smtClean="0"/>
              <a:t>: </a:t>
            </a:r>
            <a:r>
              <a:rPr lang="en-GB" sz="2200" i="0" kern="1200" dirty="0" err="1"/>
              <a:t>s</a:t>
            </a:r>
            <a:r>
              <a:rPr lang="en-GB" sz="2200" i="0" kern="1200" dirty="0" err="1" smtClean="0"/>
              <a:t>ostenere</a:t>
            </a:r>
            <a:r>
              <a:rPr lang="en-GB" sz="2200" i="0" kern="1200" dirty="0" smtClean="0"/>
              <a:t> </a:t>
            </a:r>
            <a:r>
              <a:rPr lang="en-GB" sz="2200" i="0" kern="1200" dirty="0" err="1"/>
              <a:t>l’attuazione</a:t>
            </a:r>
            <a:r>
              <a:rPr lang="en-GB" sz="2200" i="0" kern="1200" dirty="0"/>
              <a:t> del </a:t>
            </a:r>
            <a:r>
              <a:rPr lang="en-GB" sz="2200" b="1" dirty="0" err="1" smtClean="0"/>
              <a:t>P</a:t>
            </a:r>
            <a:r>
              <a:rPr lang="en-GB" sz="2200" b="1" kern="1200" dirty="0" err="1" smtClean="0"/>
              <a:t>ilastro</a:t>
            </a:r>
            <a:r>
              <a:rPr lang="en-GB" sz="2200" b="1" kern="1200" dirty="0" smtClean="0"/>
              <a:t> </a:t>
            </a:r>
            <a:r>
              <a:rPr lang="en-GB" sz="2200" b="1" kern="1200" dirty="0" err="1"/>
              <a:t>europeo</a:t>
            </a:r>
            <a:r>
              <a:rPr lang="en-GB" sz="2200" b="1" kern="1200" dirty="0"/>
              <a:t> </a:t>
            </a:r>
            <a:r>
              <a:rPr lang="en-GB" sz="2200" b="1" kern="1200" dirty="0" err="1"/>
              <a:t>dei</a:t>
            </a:r>
            <a:r>
              <a:rPr lang="en-GB" sz="2200" b="1" kern="1200" dirty="0"/>
              <a:t> </a:t>
            </a:r>
            <a:r>
              <a:rPr lang="en-GB" sz="2200" b="1" kern="1200" dirty="0" err="1"/>
              <a:t>diritti</a:t>
            </a:r>
            <a:r>
              <a:rPr lang="en-GB" sz="2200" b="1" kern="1200" dirty="0"/>
              <a:t> </a:t>
            </a:r>
            <a:r>
              <a:rPr lang="en-GB" sz="2200" b="1" kern="1200" dirty="0" err="1" smtClean="0"/>
              <a:t>social</a:t>
            </a:r>
            <a:r>
              <a:rPr lang="en-GB" sz="2200" b="1" dirty="0" err="1" smtClean="0"/>
              <a:t>i</a:t>
            </a:r>
            <a:endParaRPr lang="en-GB" sz="2200" b="1" kern="1200" dirty="0"/>
          </a:p>
          <a:p>
            <a:pPr lvl="0" eaLnBrk="1" hangingPunct="1">
              <a:spcBef>
                <a:spcPct val="0"/>
              </a:spcBef>
              <a:spcAft>
                <a:spcPts val="600"/>
              </a:spcAft>
              <a:buClrTx/>
              <a:buFont typeface="Arial" panose="020B0604020202020204" pitchFamily="34" charset="0"/>
              <a:buChar char="•"/>
              <a:defRPr/>
            </a:pPr>
            <a:r>
              <a:rPr lang="en-GB" sz="2200" u="sng" dirty="0" err="1" smtClean="0">
                <a:solidFill>
                  <a:srgbClr val="00B050"/>
                </a:solidFill>
              </a:rPr>
              <a:t>Componente</a:t>
            </a:r>
            <a:r>
              <a:rPr lang="en-GB" sz="2200" u="sng" dirty="0" smtClean="0">
                <a:solidFill>
                  <a:srgbClr val="00B050"/>
                </a:solidFill>
              </a:rPr>
              <a:t> </a:t>
            </a:r>
            <a:r>
              <a:rPr lang="en-GB" sz="2200" u="sng" dirty="0" err="1">
                <a:solidFill>
                  <a:srgbClr val="00B050"/>
                </a:solidFill>
              </a:rPr>
              <a:t>gestione</a:t>
            </a:r>
            <a:r>
              <a:rPr lang="en-GB" sz="2200" u="sng" dirty="0">
                <a:solidFill>
                  <a:srgbClr val="00B050"/>
                </a:solidFill>
              </a:rPr>
              <a:t> </a:t>
            </a:r>
            <a:r>
              <a:rPr lang="en-GB" sz="2200" u="sng" dirty="0" err="1" smtClean="0">
                <a:solidFill>
                  <a:srgbClr val="00B050"/>
                </a:solidFill>
              </a:rPr>
              <a:t>concorrente</a:t>
            </a:r>
            <a:r>
              <a:rPr lang="en-GB" sz="2200" dirty="0" smtClean="0"/>
              <a:t>: </a:t>
            </a:r>
            <a:r>
              <a:rPr lang="en-GB" sz="2200" dirty="0" err="1"/>
              <a:t>affrontare</a:t>
            </a:r>
            <a:r>
              <a:rPr lang="en-GB" sz="2200" i="0" kern="1200" dirty="0"/>
              <a:t> </a:t>
            </a:r>
            <a:r>
              <a:rPr lang="en-GB" sz="2200" i="0" kern="1200" dirty="0" err="1" smtClean="0"/>
              <a:t>gli</a:t>
            </a:r>
            <a:r>
              <a:rPr lang="en-GB" sz="2200" i="0" kern="1200" dirty="0" smtClean="0"/>
              <a:t> </a:t>
            </a:r>
            <a:r>
              <a:rPr lang="en-GB" sz="2200" i="0" kern="1200" dirty="0" err="1" smtClean="0"/>
              <a:t>obiettivi</a:t>
            </a:r>
            <a:r>
              <a:rPr lang="en-GB" sz="2200" i="0" kern="1200" dirty="0" smtClean="0"/>
              <a:t> </a:t>
            </a:r>
            <a:r>
              <a:rPr lang="en-GB" sz="2200" i="0" kern="1200" dirty="0" err="1" smtClean="0"/>
              <a:t>individuati</a:t>
            </a:r>
            <a:r>
              <a:rPr lang="en-GB" sz="2200" i="0" kern="1200" dirty="0" smtClean="0"/>
              <a:t> </a:t>
            </a:r>
            <a:r>
              <a:rPr lang="en-GB" sz="2200" i="0" kern="1200" dirty="0" err="1" smtClean="0"/>
              <a:t>nei</a:t>
            </a:r>
            <a:r>
              <a:rPr lang="en-GB" sz="2200" i="0" kern="1200" dirty="0" smtClean="0"/>
              <a:t> </a:t>
            </a:r>
            <a:r>
              <a:rPr lang="en-GB" sz="2200" i="0" kern="1200" dirty="0" err="1" smtClean="0"/>
              <a:t>settori</a:t>
            </a:r>
            <a:r>
              <a:rPr lang="en-GB" sz="2200" i="0" kern="1200" dirty="0" smtClean="0"/>
              <a:t> </a:t>
            </a:r>
            <a:r>
              <a:rPr lang="en-GB" sz="2200" i="0" kern="1200" dirty="0" err="1" smtClean="0"/>
              <a:t>occupazione</a:t>
            </a:r>
            <a:r>
              <a:rPr lang="en-GB" sz="2200" i="0" kern="1200" dirty="0" smtClean="0"/>
              <a:t>, </a:t>
            </a:r>
            <a:r>
              <a:rPr lang="en-GB" sz="2200" i="0" kern="1200" dirty="0" err="1" smtClean="0"/>
              <a:t>istruzione</a:t>
            </a:r>
            <a:r>
              <a:rPr lang="en-GB" sz="2200" i="0" kern="1200" dirty="0" smtClean="0"/>
              <a:t>  </a:t>
            </a:r>
            <a:r>
              <a:rPr lang="en-GB" sz="2200" i="0" kern="1200" dirty="0" err="1" smtClean="0"/>
              <a:t>politica</a:t>
            </a:r>
            <a:r>
              <a:rPr lang="en-GB" sz="2200" i="0" kern="1200" dirty="0" smtClean="0"/>
              <a:t> di </a:t>
            </a:r>
            <a:r>
              <a:rPr lang="en-GB" sz="2200" i="0" kern="1200" dirty="0" err="1" smtClean="0"/>
              <a:t>occupazione</a:t>
            </a:r>
            <a:r>
              <a:rPr lang="en-GB" sz="2200" i="0" kern="1200" dirty="0" smtClean="0"/>
              <a:t>, inclusion </a:t>
            </a:r>
            <a:r>
              <a:rPr lang="en-GB" sz="2200" i="0" kern="1200" dirty="0" err="1" smtClean="0"/>
              <a:t>sociale</a:t>
            </a:r>
            <a:r>
              <a:rPr lang="en-GB" sz="2200" i="0" kern="1200" dirty="0" smtClean="0"/>
              <a:t> e salute </a:t>
            </a:r>
            <a:r>
              <a:rPr lang="en-GB" sz="2200" i="0" kern="1200" dirty="0"/>
              <a:t>e </a:t>
            </a:r>
            <a:r>
              <a:rPr lang="en-GB" sz="2200" i="0" kern="1200" dirty="0" err="1"/>
              <a:t>nelle</a:t>
            </a:r>
            <a:r>
              <a:rPr lang="en-GB" sz="2200" i="0" kern="1200" dirty="0"/>
              <a:t> </a:t>
            </a:r>
            <a:r>
              <a:rPr lang="en-GB" sz="2200" i="0" kern="1200" dirty="0" err="1" smtClean="0"/>
              <a:t>nelle</a:t>
            </a:r>
            <a:r>
              <a:rPr lang="en-GB" sz="2200" i="0" kern="1200" dirty="0" smtClean="0"/>
              <a:t> </a:t>
            </a:r>
            <a:r>
              <a:rPr lang="en-GB" sz="2200" dirty="0" err="1"/>
              <a:t>R</a:t>
            </a:r>
            <a:r>
              <a:rPr lang="en-GB" sz="2200" i="0" kern="1200" dirty="0" err="1"/>
              <a:t>accomandazioni</a:t>
            </a:r>
            <a:r>
              <a:rPr lang="en-GB" sz="2200" i="0" kern="1200" dirty="0"/>
              <a:t> </a:t>
            </a:r>
            <a:r>
              <a:rPr lang="en-GB" sz="2200" i="0" kern="1200" dirty="0" err="1"/>
              <a:t>specifiche</a:t>
            </a:r>
            <a:r>
              <a:rPr lang="en-GB" sz="2200" i="0" kern="1200" dirty="0"/>
              <a:t> per </a:t>
            </a:r>
            <a:r>
              <a:rPr lang="en-GB" sz="2200" i="0" kern="1200" dirty="0" err="1"/>
              <a:t>paese</a:t>
            </a:r>
            <a:r>
              <a:rPr lang="en-GB" sz="2200" i="0" kern="1200" dirty="0"/>
              <a:t> </a:t>
            </a:r>
            <a:r>
              <a:rPr lang="en-GB" sz="2200" i="0" kern="1200" dirty="0" smtClean="0"/>
              <a:t>del </a:t>
            </a:r>
            <a:r>
              <a:rPr lang="en-GB" sz="2200" dirty="0" err="1" smtClean="0"/>
              <a:t>S</a:t>
            </a:r>
            <a:r>
              <a:rPr lang="en-GB" sz="2200" i="0" kern="1200" dirty="0" err="1" smtClean="0"/>
              <a:t>emestre</a:t>
            </a:r>
            <a:r>
              <a:rPr lang="en-GB" sz="2200" i="0" kern="1200" dirty="0" smtClean="0"/>
              <a:t> </a:t>
            </a:r>
            <a:r>
              <a:rPr lang="en-GB" sz="2200" i="0" kern="1200" dirty="0" err="1" smtClean="0"/>
              <a:t>europeo</a:t>
            </a:r>
            <a:endParaRPr lang="en-GB" sz="2200" i="0" kern="1200" dirty="0" smtClean="0"/>
          </a:p>
          <a:p>
            <a:pPr lvl="0" eaLnBrk="1" hangingPunct="1">
              <a:spcBef>
                <a:spcPct val="0"/>
              </a:spcBef>
              <a:spcAft>
                <a:spcPts val="600"/>
              </a:spcAft>
              <a:buClrTx/>
              <a:buFont typeface="Arial" panose="020B0604020202020204" pitchFamily="34" charset="0"/>
              <a:buChar char="•"/>
              <a:defRPr/>
            </a:pPr>
            <a:r>
              <a:rPr lang="en-GB" sz="2200" i="0" kern="1200" dirty="0" err="1" smtClean="0">
                <a:solidFill>
                  <a:srgbClr val="00B050"/>
                </a:solidFill>
              </a:rPr>
              <a:t>Componente</a:t>
            </a:r>
            <a:r>
              <a:rPr lang="en-GB" sz="2200" i="0" kern="1200" dirty="0" smtClean="0">
                <a:solidFill>
                  <a:srgbClr val="00B050"/>
                </a:solidFill>
              </a:rPr>
              <a:t> </a:t>
            </a:r>
            <a:r>
              <a:rPr lang="en-GB" sz="2200" i="0" kern="1200" dirty="0" err="1" smtClean="0">
                <a:solidFill>
                  <a:srgbClr val="00B050"/>
                </a:solidFill>
              </a:rPr>
              <a:t>EaSI</a:t>
            </a:r>
            <a:r>
              <a:rPr lang="en-GB" sz="2200" i="0" kern="1200" dirty="0" smtClean="0"/>
              <a:t>: focus </a:t>
            </a:r>
            <a:r>
              <a:rPr lang="en-GB" sz="2200" i="0" kern="1200" dirty="0" err="1" smtClean="0"/>
              <a:t>su</a:t>
            </a:r>
            <a:r>
              <a:rPr lang="en-GB" sz="2200" i="0" kern="1200" dirty="0" smtClean="0"/>
              <a:t> </a:t>
            </a:r>
            <a:r>
              <a:rPr lang="en-GB" sz="2200" i="0" kern="1200" dirty="0" err="1" smtClean="0"/>
              <a:t>lavoro</a:t>
            </a:r>
            <a:r>
              <a:rPr lang="en-GB" sz="2200" i="0" kern="1200" dirty="0" smtClean="0"/>
              <a:t>, </a:t>
            </a:r>
            <a:r>
              <a:rPr lang="en-GB" sz="2200" i="0" kern="1200" dirty="0" err="1" smtClean="0"/>
              <a:t>competenze</a:t>
            </a:r>
            <a:r>
              <a:rPr lang="en-GB" sz="2200" i="0" kern="1200" dirty="0" smtClean="0"/>
              <a:t>, </a:t>
            </a:r>
            <a:r>
              <a:rPr lang="en-GB" sz="2200" i="0" kern="1200" dirty="0" err="1" smtClean="0"/>
              <a:t>protezione</a:t>
            </a:r>
            <a:r>
              <a:rPr lang="en-GB" sz="2200" i="0" kern="1200" dirty="0" smtClean="0"/>
              <a:t> </a:t>
            </a:r>
            <a:r>
              <a:rPr lang="en-GB" sz="2200" i="0" kern="1200" dirty="0" err="1" smtClean="0"/>
              <a:t>sociale</a:t>
            </a:r>
            <a:r>
              <a:rPr lang="en-GB" sz="2200" i="0" kern="1200" dirty="0" smtClean="0"/>
              <a:t>, inclusion </a:t>
            </a:r>
            <a:r>
              <a:rPr lang="en-GB" sz="2200" i="0" kern="1200" dirty="0" err="1" smtClean="0"/>
              <a:t>sociale</a:t>
            </a:r>
            <a:r>
              <a:rPr lang="en-GB" sz="2200" i="0" kern="1200" dirty="0" smtClean="0"/>
              <a:t> e </a:t>
            </a:r>
            <a:r>
              <a:rPr lang="en-GB" sz="2200" i="0" kern="1200" dirty="0" err="1" smtClean="0"/>
              <a:t>condizioni</a:t>
            </a:r>
            <a:r>
              <a:rPr lang="en-GB" sz="2200" i="0" kern="1200" dirty="0" smtClean="0"/>
              <a:t> di </a:t>
            </a:r>
            <a:r>
              <a:rPr lang="en-GB" sz="2200" i="0" kern="1200" dirty="0" err="1" smtClean="0"/>
              <a:t>lavoro</a:t>
            </a:r>
            <a:r>
              <a:rPr lang="en-GB" sz="2200" i="0" kern="1200" dirty="0" smtClean="0"/>
              <a:t> </a:t>
            </a:r>
          </a:p>
          <a:p>
            <a:pPr lvl="0" eaLnBrk="1" hangingPunct="1">
              <a:spcBef>
                <a:spcPct val="0"/>
              </a:spcBef>
              <a:spcAft>
                <a:spcPts val="600"/>
              </a:spcAft>
              <a:buClrTx/>
              <a:buFont typeface="Arial" panose="020B0604020202020204" pitchFamily="34" charset="0"/>
              <a:buChar char="•"/>
              <a:defRPr/>
            </a:pPr>
            <a:r>
              <a:rPr lang="en-GB" sz="2200" i="0" u="sng" kern="1200" dirty="0" err="1" smtClean="0">
                <a:solidFill>
                  <a:srgbClr val="00B050"/>
                </a:solidFill>
              </a:rPr>
              <a:t>Componente</a:t>
            </a:r>
            <a:r>
              <a:rPr lang="en-GB" sz="2200" i="0" u="sng" kern="1200" dirty="0" smtClean="0">
                <a:solidFill>
                  <a:srgbClr val="00B050"/>
                </a:solidFill>
              </a:rPr>
              <a:t> Salute</a:t>
            </a:r>
            <a:r>
              <a:rPr lang="en-GB" sz="2200" i="0" kern="1200" dirty="0" smtClean="0"/>
              <a:t>: </a:t>
            </a:r>
            <a:r>
              <a:rPr lang="en-GB" sz="2200" i="0" kern="1200" dirty="0" err="1" smtClean="0"/>
              <a:t>facilitare</a:t>
            </a:r>
            <a:r>
              <a:rPr lang="en-GB" sz="2200" i="0" kern="1200" dirty="0" smtClean="0"/>
              <a:t> </a:t>
            </a:r>
            <a:r>
              <a:rPr lang="en-GB" sz="2200" i="0" kern="1200" dirty="0" err="1" smtClean="0"/>
              <a:t>accesso</a:t>
            </a:r>
            <a:r>
              <a:rPr lang="en-GB" sz="2200" i="0" kern="1200" dirty="0" smtClean="0"/>
              <a:t> </a:t>
            </a:r>
            <a:r>
              <a:rPr lang="en-GB" sz="2200" i="0" kern="1200" dirty="0" err="1" smtClean="0"/>
              <a:t>alle</a:t>
            </a:r>
            <a:r>
              <a:rPr lang="en-GB" sz="2200" i="0" kern="1200" dirty="0" smtClean="0"/>
              <a:t> cure, </a:t>
            </a:r>
            <a:r>
              <a:rPr lang="en-GB" sz="2200" i="0" kern="1200" dirty="0" err="1" smtClean="0"/>
              <a:t>ridurre</a:t>
            </a:r>
            <a:r>
              <a:rPr lang="en-GB" sz="2200" i="0" kern="1200" dirty="0" smtClean="0"/>
              <a:t> </a:t>
            </a:r>
            <a:r>
              <a:rPr lang="en-GB" sz="2200" i="0" kern="1200" dirty="0" err="1" smtClean="0"/>
              <a:t>ineguaglianze</a:t>
            </a:r>
            <a:r>
              <a:rPr lang="en-GB" sz="2200" i="0" kern="1200" dirty="0" smtClean="0"/>
              <a:t>, </a:t>
            </a:r>
            <a:r>
              <a:rPr lang="en-GB" sz="2200" i="0" kern="1200" dirty="0" err="1" smtClean="0"/>
              <a:t>promuovere</a:t>
            </a:r>
            <a:r>
              <a:rPr lang="en-GB" sz="2200" i="0" kern="1200" dirty="0" smtClean="0"/>
              <a:t> </a:t>
            </a:r>
            <a:r>
              <a:rPr lang="en-GB" sz="2200" i="0" kern="1200" dirty="0" err="1" smtClean="0"/>
              <a:t>stili</a:t>
            </a:r>
            <a:r>
              <a:rPr lang="en-GB" sz="2200" i="0" kern="1200" dirty="0" smtClean="0"/>
              <a:t> di vita </a:t>
            </a:r>
            <a:r>
              <a:rPr lang="en-GB" sz="2200" i="0" kern="1200" dirty="0" err="1" smtClean="0"/>
              <a:t>sani</a:t>
            </a:r>
            <a:endParaRPr lang="en-GB" sz="2200" i="0" kern="1200" dirty="0" smtClean="0"/>
          </a:p>
          <a:p>
            <a:pPr lvl="0" eaLnBrk="1" hangingPunct="1">
              <a:spcBef>
                <a:spcPct val="0"/>
              </a:spcBef>
              <a:spcAft>
                <a:spcPts val="600"/>
              </a:spcAft>
              <a:buClrTx/>
              <a:buFont typeface="Arial" panose="020B0604020202020204" pitchFamily="34" charset="0"/>
              <a:buChar char="•"/>
              <a:defRPr/>
            </a:pPr>
            <a:endParaRPr lang="en-GB" sz="2200" i="0" kern="1200" dirty="0"/>
          </a:p>
          <a:p>
            <a:endParaRPr lang="fr-BE" dirty="0"/>
          </a:p>
        </p:txBody>
      </p:sp>
    </p:spTree>
    <p:extLst>
      <p:ext uri="{BB962C8B-B14F-4D97-AF65-F5344CB8AC3E}">
        <p14:creationId xmlns:p14="http://schemas.microsoft.com/office/powerpoint/2010/main" val="215360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484784"/>
            <a:ext cx="8784286" cy="406265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000" b="0" i="0" u="none" strike="noStrike" kern="1200" cap="none" spc="0" normalizeH="0" baseline="0" noProof="0" dirty="0" smtClean="0">
              <a:ln>
                <a:noFill/>
              </a:ln>
              <a:solidFill>
                <a:srgbClr val="20AA63"/>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it-IT" sz="1800" b="0" i="0" u="none" strike="noStrike" kern="1200" cap="none" spc="0" normalizeH="0" baseline="0" noProof="0" dirty="0" smtClean="0">
              <a:ln>
                <a:noFill/>
              </a:ln>
              <a:solidFill>
                <a:srgbClr val="20AA63"/>
              </a:solidFill>
              <a:effectLst/>
              <a:uLnTx/>
              <a:uFillTx/>
              <a:latin typeface="Verdana" pitchFamily="34"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srgbClr val="0E4194"/>
                </a:solidFill>
                <a:effectLst/>
                <a:uLnTx/>
                <a:uFillTx/>
                <a:latin typeface="Verdana" pitchFamily="34" charset="0"/>
                <a:ea typeface="+mn-ea"/>
                <a:cs typeface="+mn-cs"/>
              </a:rPr>
              <a:t>La Commissione ha presentato il 26 aprile 2017 una propria comunicazione e una proposta di proclamazione congiunta del Parlamento, del Consiglio e della Commissione, adottato</a:t>
            </a:r>
            <a:r>
              <a:rPr kumimoji="0" lang="it-IT" sz="1800" b="0" i="0" u="none" strike="noStrike" kern="1200" cap="none" spc="0" normalizeH="0" noProof="0" dirty="0" smtClean="0">
                <a:ln>
                  <a:noFill/>
                </a:ln>
                <a:solidFill>
                  <a:srgbClr val="0E4194"/>
                </a:solidFill>
                <a:effectLst/>
                <a:uLnTx/>
                <a:uFillTx/>
                <a:latin typeface="Verdana" pitchFamily="34" charset="0"/>
                <a:ea typeface="+mn-ea"/>
                <a:cs typeface="+mn-cs"/>
              </a:rPr>
              <a:t> al Social </a:t>
            </a:r>
            <a:r>
              <a:rPr kumimoji="0" lang="it-IT" sz="1800" b="0" i="0" u="none" strike="noStrike" kern="1200" cap="none" spc="0" normalizeH="0" noProof="0" dirty="0" err="1" smtClean="0">
                <a:ln>
                  <a:noFill/>
                </a:ln>
                <a:solidFill>
                  <a:srgbClr val="0E4194"/>
                </a:solidFill>
                <a:effectLst/>
                <a:uLnTx/>
                <a:uFillTx/>
                <a:latin typeface="Verdana" pitchFamily="34" charset="0"/>
                <a:ea typeface="+mn-ea"/>
                <a:cs typeface="+mn-cs"/>
              </a:rPr>
              <a:t>Summitdi</a:t>
            </a:r>
            <a:r>
              <a:rPr kumimoji="0" lang="it-IT" sz="1800" b="0" i="0" u="none" strike="noStrike" kern="1200" cap="none" spc="0" normalizeH="0" noProof="0" dirty="0" smtClean="0">
                <a:ln>
                  <a:noFill/>
                </a:ln>
                <a:solidFill>
                  <a:srgbClr val="0E4194"/>
                </a:solidFill>
                <a:effectLst/>
                <a:uLnTx/>
                <a:uFillTx/>
                <a:latin typeface="Verdana" pitchFamily="34" charset="0"/>
                <a:ea typeface="+mn-ea"/>
                <a:cs typeface="+mn-cs"/>
              </a:rPr>
              <a:t> </a:t>
            </a:r>
            <a:r>
              <a:rPr kumimoji="0" lang="it-IT" sz="1800" b="0" i="0" u="none" strike="noStrike" kern="1200" cap="none" spc="0" normalizeH="0" noProof="0" dirty="0" err="1" smtClean="0">
                <a:ln>
                  <a:noFill/>
                </a:ln>
                <a:solidFill>
                  <a:srgbClr val="0E4194"/>
                </a:solidFill>
                <a:effectLst/>
                <a:uLnTx/>
                <a:uFillTx/>
                <a:latin typeface="Verdana" pitchFamily="34" charset="0"/>
                <a:ea typeface="+mn-ea"/>
                <a:cs typeface="+mn-cs"/>
              </a:rPr>
              <a:t>Goteborg</a:t>
            </a:r>
            <a:r>
              <a:rPr kumimoji="0" lang="it-IT" sz="1800" b="0" i="0" u="none" strike="noStrike" kern="1200" cap="none" spc="0" normalizeH="0" noProof="0" dirty="0" smtClean="0">
                <a:ln>
                  <a:noFill/>
                </a:ln>
                <a:solidFill>
                  <a:srgbClr val="0E4194"/>
                </a:solidFill>
                <a:effectLst/>
                <a:uLnTx/>
                <a:uFillTx/>
                <a:latin typeface="Verdana" pitchFamily="34" charset="0"/>
                <a:ea typeface="+mn-ea"/>
                <a:cs typeface="+mn-cs"/>
              </a:rPr>
              <a:t>  il 17/11/2017</a:t>
            </a:r>
            <a:r>
              <a:rPr kumimoji="0" lang="it-IT" sz="1800" b="0" i="0" u="none" strike="noStrike" kern="1200" cap="none" spc="0" normalizeH="0" baseline="0" noProof="0" dirty="0" smtClean="0">
                <a:ln>
                  <a:noFill/>
                </a:ln>
                <a:solidFill>
                  <a:srgbClr val="0E4194"/>
                </a:solidFill>
                <a:effectLst/>
                <a:uLnTx/>
                <a:uFillTx/>
                <a:latin typeface="Verdana" pitchFamily="34" charset="0"/>
                <a:ea typeface="+mn-ea"/>
                <a:cs typeface="+mn-cs"/>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it-IT" sz="700" b="0" i="0" u="none" strike="noStrike" kern="1200" cap="none" spc="0" normalizeH="0" baseline="0" noProof="0" dirty="0" smtClean="0">
              <a:ln>
                <a:noFill/>
              </a:ln>
              <a:solidFill>
                <a:srgbClr val="20AA63"/>
              </a:solidFill>
              <a:effectLst/>
              <a:uLnTx/>
              <a:uFillTx/>
              <a:latin typeface="Verdana" pitchFamily="34"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srgbClr val="20AA63"/>
                </a:solidFill>
                <a:effectLst/>
                <a:uLnTx/>
                <a:uFillTx/>
                <a:latin typeface="Verdana" pitchFamily="34" charset="0"/>
                <a:ea typeface="+mn-ea"/>
                <a:cs typeface="+mn-cs"/>
              </a:rPr>
              <a:t>Il Pilastro è </a:t>
            </a:r>
            <a:r>
              <a:rPr kumimoji="0" lang="it-IT" sz="1800" b="0" i="0" u="none" strike="noStrike" kern="1200" cap="none" spc="0" normalizeH="0" baseline="0" noProof="0" dirty="0">
                <a:ln>
                  <a:noFill/>
                </a:ln>
                <a:solidFill>
                  <a:srgbClr val="20AA63"/>
                </a:solidFill>
                <a:effectLst/>
                <a:uLnTx/>
                <a:uFillTx/>
                <a:latin typeface="Verdana" pitchFamily="34" charset="0"/>
                <a:ea typeface="+mn-ea"/>
                <a:cs typeface="+mn-cs"/>
              </a:rPr>
              <a:t>un quadro di riferimento che stabilisce 20 principi e diritti fondamentali per sostenere il buon funzionamento e l'equità dei mercati del lavoro e dei sistemi di protezione sociale. </a:t>
            </a:r>
            <a:endParaRPr kumimoji="0" lang="it-IT" sz="1800" b="0" i="0" u="none" strike="noStrike" kern="1200" cap="none" spc="0" normalizeH="0" baseline="0" noProof="0" dirty="0" smtClean="0">
              <a:ln>
                <a:noFill/>
              </a:ln>
              <a:solidFill>
                <a:srgbClr val="20AA63"/>
              </a:solidFill>
              <a:effectLst/>
              <a:uLnTx/>
              <a:uFillTx/>
              <a:latin typeface="Verdana" pitchFamily="34"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srgbClr val="20AA63"/>
              </a:solidFill>
              <a:effectLst/>
              <a:uLnTx/>
              <a:uFillTx/>
              <a:latin typeface="Verdana" pitchFamily="34"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rgbClr val="0E4194"/>
                </a:solidFill>
                <a:effectLst/>
                <a:uLnTx/>
                <a:uFillTx/>
                <a:latin typeface="Verdana" pitchFamily="34" charset="0"/>
                <a:ea typeface="+mn-ea"/>
                <a:cs typeface="+mn-cs"/>
              </a:rPr>
              <a:t>E</a:t>
            </a:r>
            <a:r>
              <a:rPr kumimoji="0" lang="it-IT" sz="1800" b="0" i="0" u="none" strike="noStrike" kern="1200" cap="none" spc="0" normalizeH="0" baseline="0" noProof="0" dirty="0" smtClean="0">
                <a:ln>
                  <a:noFill/>
                </a:ln>
                <a:solidFill>
                  <a:srgbClr val="0E4194"/>
                </a:solidFill>
                <a:effectLst/>
                <a:uLnTx/>
                <a:uFillTx/>
                <a:latin typeface="Verdana" pitchFamily="34" charset="0"/>
                <a:ea typeface="+mn-ea"/>
                <a:cs typeface="+mn-cs"/>
              </a:rPr>
              <a:t>sso sarà la </a:t>
            </a:r>
            <a:r>
              <a:rPr kumimoji="0" lang="it-IT" sz="1800" b="0" i="0" u="none" strike="noStrike" kern="1200" cap="none" spc="0" normalizeH="0" baseline="0" noProof="0" dirty="0">
                <a:ln>
                  <a:noFill/>
                </a:ln>
                <a:solidFill>
                  <a:srgbClr val="0E4194"/>
                </a:solidFill>
                <a:effectLst/>
                <a:uLnTx/>
                <a:uFillTx/>
                <a:latin typeface="Verdana" pitchFamily="34" charset="0"/>
                <a:ea typeface="+mn-ea"/>
                <a:cs typeface="+mn-cs"/>
              </a:rPr>
              <a:t>bussola per un nuovo processo di convergenza verso migliori condizioni di vita e di lavoro in Europa</a:t>
            </a:r>
            <a:r>
              <a:rPr kumimoji="0" lang="it-IT" sz="1800" b="0" i="0" u="none" strike="noStrike" kern="1200" cap="none" spc="0" normalizeH="0" baseline="0" noProof="0" dirty="0" smtClean="0">
                <a:ln>
                  <a:noFill/>
                </a:ln>
                <a:solidFill>
                  <a:srgbClr val="0E4194"/>
                </a:solidFill>
                <a:effectLst/>
                <a:uLnTx/>
                <a:uFillTx/>
                <a:latin typeface="Verdana" pitchFamily="34" charset="0"/>
                <a:ea typeface="+mn-ea"/>
                <a:cs typeface="+mn-cs"/>
              </a:rPr>
              <a:t>.</a:t>
            </a:r>
            <a:endParaRPr kumimoji="0" lang="en-GB" sz="700" b="0" i="0" u="none" strike="noStrike" kern="1200" cap="none" spc="0" normalizeH="0" baseline="0" noProof="0" dirty="0">
              <a:ln>
                <a:noFill/>
              </a:ln>
              <a:solidFill>
                <a:srgbClr val="0E4194"/>
              </a:solidFill>
              <a:effectLst/>
              <a:uLnTx/>
              <a:uFillTx/>
              <a:latin typeface="Verdana" pitchFamily="34"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rgbClr val="20AA63"/>
                </a:solidFill>
                <a:effectLst/>
                <a:uLnTx/>
                <a:uFillTx/>
                <a:latin typeface="Verdana" pitchFamily="34" charset="0"/>
                <a:ea typeface="+mn-ea"/>
                <a:cs typeface="+mn-cs"/>
              </a:rPr>
              <a:t>Il Pilastro ribadisce alcuni diritti già presenti nell'</a:t>
            </a:r>
            <a:r>
              <a:rPr kumimoji="0" lang="it-IT" sz="1800" b="0" i="0" u="none" strike="noStrike" kern="1200" cap="none" spc="0" normalizeH="0" baseline="0" noProof="0" dirty="0" err="1">
                <a:ln>
                  <a:noFill/>
                </a:ln>
                <a:solidFill>
                  <a:srgbClr val="20AA63"/>
                </a:solidFill>
                <a:effectLst/>
                <a:uLnTx/>
                <a:uFillTx/>
                <a:latin typeface="Verdana" pitchFamily="34" charset="0"/>
                <a:ea typeface="+mn-ea"/>
                <a:cs typeface="+mn-cs"/>
              </a:rPr>
              <a:t>acquis</a:t>
            </a:r>
            <a:r>
              <a:rPr kumimoji="0" lang="it-IT" sz="1800" b="0" i="0" u="none" strike="noStrike" kern="1200" cap="none" spc="0" normalizeH="0" baseline="0" noProof="0" dirty="0">
                <a:ln>
                  <a:noFill/>
                </a:ln>
                <a:solidFill>
                  <a:srgbClr val="20AA63"/>
                </a:solidFill>
                <a:effectLst/>
                <a:uLnTx/>
                <a:uFillTx/>
                <a:latin typeface="Verdana" pitchFamily="34" charset="0"/>
                <a:ea typeface="+mn-ea"/>
                <a:cs typeface="+mn-cs"/>
              </a:rPr>
              <a:t> dell'UE e nelle normative internazionali, integrandoli in modo da tener conto delle nuove realtà. </a:t>
            </a:r>
            <a:endParaRPr kumimoji="0" lang="it-IT" sz="1800" b="0" i="0" u="none" strike="noStrike" kern="1200" cap="none" spc="0" normalizeH="0" baseline="0" noProof="0" dirty="0" smtClean="0">
              <a:ln>
                <a:noFill/>
              </a:ln>
              <a:solidFill>
                <a:srgbClr val="20AA63"/>
              </a:solidFill>
              <a:effectLst/>
              <a:uLnTx/>
              <a:uFillTx/>
              <a:latin typeface="Verdana" pitchFamily="34" charset="0"/>
              <a:ea typeface="+mn-ea"/>
              <a:cs typeface="+mn-cs"/>
            </a:endParaRPr>
          </a:p>
        </p:txBody>
      </p:sp>
      <p:sp>
        <p:nvSpPr>
          <p:cNvPr id="5" name="Title 1"/>
          <p:cNvSpPr txBox="1">
            <a:spLocks/>
          </p:cNvSpPr>
          <p:nvPr/>
        </p:nvSpPr>
        <p:spPr>
          <a:xfrm>
            <a:off x="1087432" y="404664"/>
            <a:ext cx="771520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Che</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cos’è</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il</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Pilastro</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europeo</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dei</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diritti</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sociali</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 (</a:t>
            </a:r>
            <a:r>
              <a:rPr kumimoji="0" lang="en-GB" sz="3000" b="1" i="0" u="none" strike="noStrike" kern="0" cap="none" spc="0" normalizeH="0" baseline="0" noProof="0" dirty="0" err="1" smtClean="0">
                <a:ln>
                  <a:noFill/>
                </a:ln>
                <a:solidFill>
                  <a:srgbClr val="20AA63"/>
                </a:solidFill>
                <a:effectLst/>
                <a:uLnTx/>
                <a:uFillTx/>
                <a:latin typeface="Arial"/>
                <a:ea typeface="+mj-ea"/>
                <a:cs typeface="+mj-cs"/>
              </a:rPr>
              <a:t>Pilastro</a:t>
            </a:r>
            <a:r>
              <a:rPr kumimoji="0" lang="en-GB" sz="3000" b="1" i="0" u="none" strike="noStrike" kern="0" cap="none" spc="0" normalizeH="0" baseline="0" noProof="0" dirty="0" smtClean="0">
                <a:ln>
                  <a:noFill/>
                </a:ln>
                <a:solidFill>
                  <a:srgbClr val="20AA63"/>
                </a:solidFill>
                <a:effectLst/>
                <a:uLnTx/>
                <a:uFillTx/>
                <a:latin typeface="Arial"/>
                <a:ea typeface="+mj-ea"/>
                <a:cs typeface="+mj-cs"/>
              </a:rPr>
              <a:t>)?</a:t>
            </a:r>
            <a:endParaRPr kumimoji="0" lang="en-GB" sz="3000" b="1" i="0" u="none" strike="noStrike" kern="0" cap="none" spc="0" normalizeH="0" baseline="0" noProof="0" dirty="0">
              <a:ln>
                <a:noFill/>
              </a:ln>
              <a:solidFill>
                <a:srgbClr val="0E419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16461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4294967295"/>
            <p:extLst/>
          </p:nvPr>
        </p:nvGraphicFramePr>
        <p:xfrm>
          <a:off x="163196" y="1791550"/>
          <a:ext cx="8780740" cy="4738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Diagram group"/>
          <p:cNvGrpSpPr/>
          <p:nvPr/>
        </p:nvGrpSpPr>
        <p:grpSpPr>
          <a:xfrm>
            <a:off x="683568" y="1249201"/>
            <a:ext cx="7344816" cy="540804"/>
            <a:chOff x="3255006" y="-4312"/>
            <a:chExt cx="2603115" cy="1566344"/>
          </a:xfrm>
          <a:scene3d>
            <a:camera prst="orthographicFront">
              <a:rot lat="0" lon="0" rev="0"/>
            </a:camera>
            <a:lightRig rig="threePt" dir="t"/>
          </a:scene3d>
        </p:grpSpPr>
        <p:grpSp>
          <p:nvGrpSpPr>
            <p:cNvPr id="7" name="Group 6"/>
            <p:cNvGrpSpPr/>
            <p:nvPr/>
          </p:nvGrpSpPr>
          <p:grpSpPr>
            <a:xfrm>
              <a:off x="3255006" y="-4312"/>
              <a:ext cx="2603115" cy="1566344"/>
              <a:chOff x="3255006" y="-4312"/>
              <a:chExt cx="2603115" cy="1566344"/>
            </a:xfrm>
            <a:scene3d>
              <a:camera prst="orthographicFront">
                <a:rot lat="0" lon="0" rev="0"/>
              </a:camera>
              <a:lightRig rig="threePt" dir="t"/>
            </a:scene3d>
          </p:grpSpPr>
          <p:sp>
            <p:nvSpPr>
              <p:cNvPr id="8" name="Rounded Rectangle 7"/>
              <p:cNvSpPr/>
              <p:nvPr/>
            </p:nvSpPr>
            <p:spPr>
              <a:xfrm>
                <a:off x="3255006" y="163"/>
                <a:ext cx="2603115" cy="1561869"/>
              </a:xfrm>
              <a:prstGeom prst="roundRect">
                <a:avLst/>
              </a:prstGeom>
              <a:solidFill>
                <a:srgbClr val="F688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3331250" y="-4312"/>
                <a:ext cx="2450627" cy="1409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lang="de-DE" sz="2200" dirty="0" err="1" smtClean="0">
                    <a:solidFill>
                      <a:srgbClr val="FFFFFF"/>
                    </a:solidFill>
                    <a:latin typeface="Verdana"/>
                  </a:rPr>
                  <a:t>Pilastro</a:t>
                </a:r>
                <a:r>
                  <a:rPr lang="de-DE" sz="2200" dirty="0" smtClean="0">
                    <a:solidFill>
                      <a:srgbClr val="FFFFFF"/>
                    </a:solidFill>
                    <a:latin typeface="Verdana"/>
                  </a:rPr>
                  <a:t> -  20 </a:t>
                </a:r>
                <a:r>
                  <a:rPr lang="de-DE" sz="2200" dirty="0" err="1" smtClean="0">
                    <a:solidFill>
                      <a:srgbClr val="FFFFFF"/>
                    </a:solidFill>
                    <a:latin typeface="Verdana"/>
                  </a:rPr>
                  <a:t>obiettivi</a:t>
                </a:r>
                <a:r>
                  <a:rPr lang="de-DE" sz="2200" dirty="0" smtClean="0">
                    <a:solidFill>
                      <a:srgbClr val="FFFFFF"/>
                    </a:solidFill>
                    <a:latin typeface="Verdana"/>
                  </a:rPr>
                  <a:t> e </a:t>
                </a:r>
                <a:r>
                  <a:rPr lang="de-DE" sz="2200" dirty="0" err="1" smtClean="0">
                    <a:solidFill>
                      <a:srgbClr val="FFFFFF"/>
                    </a:solidFill>
                    <a:latin typeface="Verdana"/>
                  </a:rPr>
                  <a:t>diritti</a:t>
                </a:r>
                <a:endParaRPr kumimoji="0" lang="en-GB" sz="2200" b="1" i="0" u="none" strike="noStrike" kern="1200" cap="none" spc="0" normalizeH="0" baseline="0" noProof="0" dirty="0">
                  <a:ln>
                    <a:noFill/>
                  </a:ln>
                  <a:solidFill>
                    <a:srgbClr val="FFFFFF"/>
                  </a:solidFill>
                  <a:effectLst/>
                  <a:uLnTx/>
                  <a:uFillTx/>
                  <a:latin typeface="Verdana"/>
                  <a:ea typeface="+mn-ea"/>
                  <a:cs typeface="+mn-cs"/>
                </a:endParaRPr>
              </a:p>
            </p:txBody>
          </p:sp>
        </p:grpSp>
      </p:grpSp>
    </p:spTree>
    <p:extLst>
      <p:ext uri="{BB962C8B-B14F-4D97-AF65-F5344CB8AC3E}">
        <p14:creationId xmlns:p14="http://schemas.microsoft.com/office/powerpoint/2010/main" val="3228572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552" y="1485878"/>
            <a:ext cx="8229600" cy="936625"/>
          </a:xfrm>
        </p:spPr>
        <p:txBody>
          <a:bodyPr/>
          <a:lstStyle/>
          <a:p>
            <a:r>
              <a:rPr lang="de-DE" altLang="en-US" sz="2400" dirty="0" err="1" smtClean="0">
                <a:ea typeface="Verdana" panose="020B0604030504040204" pitchFamily="34" charset="0"/>
                <a:cs typeface="Verdana" panose="020B0604030504040204" pitchFamily="34" charset="0"/>
              </a:rPr>
              <a:t>Attuazione</a:t>
            </a:r>
            <a:r>
              <a:rPr lang="de-DE" altLang="en-US" sz="2400" dirty="0" smtClean="0">
                <a:ea typeface="Verdana" panose="020B0604030504040204" pitchFamily="34" charset="0"/>
                <a:cs typeface="Verdana" panose="020B0604030504040204" pitchFamily="34" charset="0"/>
              </a:rPr>
              <a:t> del </a:t>
            </a:r>
            <a:r>
              <a:rPr lang="de-DE" altLang="en-US" sz="2400" dirty="0" err="1" smtClean="0">
                <a:ea typeface="Verdana" panose="020B0604030504040204" pitchFamily="34" charset="0"/>
                <a:cs typeface="Verdana" panose="020B0604030504040204" pitchFamily="34" charset="0"/>
              </a:rPr>
              <a:t>pilastro</a:t>
            </a:r>
            <a:r>
              <a:rPr lang="de-DE" altLang="en-US" sz="2400" dirty="0" smtClean="0">
                <a:ea typeface="Verdana" panose="020B0604030504040204" pitchFamily="34" charset="0"/>
                <a:cs typeface="Verdana" panose="020B0604030504040204" pitchFamily="34" charset="0"/>
              </a:rPr>
              <a:t> (1)– uno </a:t>
            </a:r>
            <a:r>
              <a:rPr lang="de-DE" altLang="en-US" sz="2400" dirty="0" err="1" smtClean="0">
                <a:ea typeface="Verdana" panose="020B0604030504040204" pitchFamily="34" charset="0"/>
                <a:cs typeface="Verdana" panose="020B0604030504040204" pitchFamily="34" charset="0"/>
              </a:rPr>
              <a:t>sforzo</a:t>
            </a:r>
            <a:r>
              <a:rPr lang="de-DE" altLang="en-US" sz="2400" dirty="0" smtClean="0">
                <a:ea typeface="Verdana" panose="020B0604030504040204" pitchFamily="34" charset="0"/>
                <a:cs typeface="Verdana" panose="020B0604030504040204" pitchFamily="34" charset="0"/>
              </a:rPr>
              <a:t> </a:t>
            </a:r>
            <a:r>
              <a:rPr lang="de-DE" altLang="en-US" sz="2400" dirty="0" err="1" smtClean="0">
                <a:ea typeface="Verdana" panose="020B0604030504040204" pitchFamily="34" charset="0"/>
                <a:cs typeface="Verdana" panose="020B0604030504040204" pitchFamily="34" charset="0"/>
              </a:rPr>
              <a:t>condiviso</a:t>
            </a:r>
            <a:endParaRPr lang="en-GB" altLang="en-US" sz="2400" dirty="0" smtClean="0">
              <a:ea typeface="Verdana" panose="020B0604030504040204" pitchFamily="34" charset="0"/>
              <a:cs typeface="Verdana" panose="020B0604030504040204" pitchFamily="34" charset="0"/>
            </a:endParaRPr>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2902316134"/>
              </p:ext>
            </p:extLst>
          </p:nvPr>
        </p:nvGraphicFramePr>
        <p:xfrm>
          <a:off x="503151" y="2636912"/>
          <a:ext cx="8135937" cy="272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862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936625"/>
          </a:xfrm>
        </p:spPr>
        <p:txBody>
          <a:bodyPr/>
          <a:lstStyle/>
          <a:p>
            <a:r>
              <a:rPr lang="fr-BE" dirty="0" err="1" smtClean="0"/>
              <a:t>Attuazione</a:t>
            </a:r>
            <a:r>
              <a:rPr lang="fr-BE" dirty="0" smtClean="0"/>
              <a:t> </a:t>
            </a:r>
            <a:r>
              <a:rPr lang="fr-BE" dirty="0" err="1" smtClean="0"/>
              <a:t>Pilastro</a:t>
            </a:r>
            <a:r>
              <a:rPr lang="fr-BE" dirty="0" smtClean="0"/>
              <a:t> (2)</a:t>
            </a:r>
            <a:endParaRPr lang="fr-BE" dirty="0"/>
          </a:p>
        </p:txBody>
      </p:sp>
      <p:sp>
        <p:nvSpPr>
          <p:cNvPr id="3" name="Content Placeholder 2"/>
          <p:cNvSpPr>
            <a:spLocks noGrp="1"/>
          </p:cNvSpPr>
          <p:nvPr>
            <p:ph idx="1"/>
          </p:nvPr>
        </p:nvSpPr>
        <p:spPr>
          <a:xfrm>
            <a:off x="457200" y="1916832"/>
            <a:ext cx="8229600" cy="4752528"/>
          </a:xfrm>
        </p:spPr>
        <p:txBody>
          <a:bodyPr/>
          <a:lstStyle/>
          <a:p>
            <a:pPr marL="0" indent="0">
              <a:buClr>
                <a:srgbClr val="0F5494"/>
              </a:buClr>
              <a:buNone/>
            </a:pPr>
            <a:r>
              <a:rPr lang="en-US" sz="2000" u="sng" dirty="0" err="1" smtClean="0"/>
              <a:t>Proposte</a:t>
            </a:r>
            <a:r>
              <a:rPr lang="en-US" sz="2000" u="sng" dirty="0" smtClean="0"/>
              <a:t> legislative e non, </a:t>
            </a:r>
            <a:r>
              <a:rPr lang="en-US" sz="2000" u="sng" dirty="0" err="1" smtClean="0"/>
              <a:t>fra</a:t>
            </a:r>
            <a:r>
              <a:rPr lang="en-US" sz="2000" u="sng" dirty="0" smtClean="0"/>
              <a:t> cui</a:t>
            </a:r>
            <a:r>
              <a:rPr lang="en-US" sz="2000" dirty="0" smtClean="0"/>
              <a:t>: </a:t>
            </a:r>
          </a:p>
          <a:p>
            <a:pPr>
              <a:buClr>
                <a:srgbClr val="0F5494"/>
              </a:buClr>
            </a:pPr>
            <a:r>
              <a:rPr lang="en-US" sz="2000" dirty="0" err="1" smtClean="0"/>
              <a:t>una</a:t>
            </a:r>
            <a:r>
              <a:rPr lang="en-US" sz="2000" dirty="0" smtClean="0"/>
              <a:t> </a:t>
            </a:r>
            <a:r>
              <a:rPr lang="en-US" sz="2000" dirty="0" err="1" smtClean="0"/>
              <a:t>proposta</a:t>
            </a:r>
            <a:r>
              <a:rPr lang="en-US" sz="2000" dirty="0" smtClean="0"/>
              <a:t> di </a:t>
            </a:r>
            <a:r>
              <a:rPr lang="en-US" sz="2000" dirty="0" err="1" smtClean="0"/>
              <a:t>direttiva</a:t>
            </a:r>
            <a:r>
              <a:rPr lang="en-US" sz="2000" dirty="0" smtClean="0"/>
              <a:t> </a:t>
            </a:r>
            <a:r>
              <a:rPr lang="en-US" sz="2000" b="1" dirty="0" err="1" smtClean="0"/>
              <a:t>sull’equilibrio</a:t>
            </a:r>
            <a:r>
              <a:rPr lang="en-US" sz="2000" b="1" dirty="0" smtClean="0"/>
              <a:t> </a:t>
            </a:r>
            <a:r>
              <a:rPr lang="en-US" sz="2000" b="1" dirty="0" err="1" smtClean="0"/>
              <a:t>tra</a:t>
            </a:r>
            <a:r>
              <a:rPr lang="en-US" sz="2000" b="1" dirty="0" smtClean="0"/>
              <a:t> vita </a:t>
            </a:r>
            <a:r>
              <a:rPr lang="en-US" sz="2000" b="1" dirty="0" err="1" smtClean="0"/>
              <a:t>privata</a:t>
            </a:r>
            <a:r>
              <a:rPr lang="en-US" sz="2000" b="1" dirty="0" smtClean="0"/>
              <a:t> </a:t>
            </a:r>
            <a:r>
              <a:rPr lang="en-US" sz="2000" dirty="0" smtClean="0"/>
              <a:t>per i </a:t>
            </a:r>
            <a:r>
              <a:rPr lang="en-US" sz="2000" dirty="0" err="1" smtClean="0"/>
              <a:t>genitori</a:t>
            </a:r>
            <a:r>
              <a:rPr lang="en-US" sz="2000" dirty="0" smtClean="0"/>
              <a:t> e </a:t>
            </a:r>
            <a:r>
              <a:rPr lang="en-US" sz="2000" dirty="0" err="1" smtClean="0"/>
              <a:t>gli</a:t>
            </a:r>
            <a:r>
              <a:rPr lang="en-US" sz="2000" dirty="0" smtClean="0"/>
              <a:t> </a:t>
            </a:r>
            <a:r>
              <a:rPr lang="en-US" sz="2000" dirty="0" err="1" smtClean="0"/>
              <a:t>assistenti</a:t>
            </a:r>
            <a:r>
              <a:rPr lang="en-US" sz="2000" dirty="0" smtClean="0"/>
              <a:t> , aggiornamenti al </a:t>
            </a:r>
            <a:r>
              <a:rPr lang="en-US" sz="2000" dirty="0" err="1" smtClean="0"/>
              <a:t>quadro</a:t>
            </a:r>
            <a:r>
              <a:rPr lang="en-US" sz="2000" dirty="0" smtClean="0"/>
              <a:t> </a:t>
            </a:r>
            <a:r>
              <a:rPr lang="en-US" sz="2000" dirty="0" err="1" smtClean="0"/>
              <a:t>strategico</a:t>
            </a:r>
            <a:r>
              <a:rPr lang="en-US" sz="2000" dirty="0" smtClean="0"/>
              <a:t> </a:t>
            </a:r>
            <a:r>
              <a:rPr lang="en-US" sz="2000" dirty="0" err="1" smtClean="0"/>
              <a:t>dell’UE</a:t>
            </a:r>
            <a:r>
              <a:rPr lang="en-US" sz="2000" dirty="0" smtClean="0"/>
              <a:t> in material di salute e </a:t>
            </a:r>
            <a:r>
              <a:rPr lang="en-US" sz="2000" dirty="0" err="1" smtClean="0"/>
              <a:t>sicurezza</a:t>
            </a:r>
            <a:r>
              <a:rPr lang="en-US" sz="2000" dirty="0" smtClean="0"/>
              <a:t> </a:t>
            </a:r>
            <a:r>
              <a:rPr lang="en-US" sz="2000" dirty="0" err="1" smtClean="0"/>
              <a:t>sul</a:t>
            </a:r>
            <a:r>
              <a:rPr lang="en-US" sz="2000" dirty="0" smtClean="0"/>
              <a:t> </a:t>
            </a:r>
            <a:r>
              <a:rPr lang="en-US" sz="2000" dirty="0" err="1" smtClean="0"/>
              <a:t>lavoro</a:t>
            </a:r>
            <a:r>
              <a:rPr lang="en-US" sz="2000" dirty="0" smtClean="0"/>
              <a:t>, </a:t>
            </a:r>
          </a:p>
          <a:p>
            <a:pPr>
              <a:buClr>
                <a:srgbClr val="0F5494"/>
              </a:buClr>
            </a:pPr>
            <a:r>
              <a:rPr lang="en-US" sz="2000" dirty="0" err="1" smtClean="0"/>
              <a:t>una</a:t>
            </a:r>
            <a:r>
              <a:rPr lang="en-US" sz="2000" dirty="0" smtClean="0"/>
              <a:t> </a:t>
            </a:r>
            <a:r>
              <a:rPr lang="en-US" sz="2000" dirty="0" err="1" smtClean="0"/>
              <a:t>proposta</a:t>
            </a:r>
            <a:r>
              <a:rPr lang="en-US" sz="2000" dirty="0" smtClean="0"/>
              <a:t> di </a:t>
            </a:r>
            <a:r>
              <a:rPr lang="en-US" sz="2000" b="1" dirty="0" err="1" smtClean="0"/>
              <a:t>direttiva</a:t>
            </a:r>
            <a:r>
              <a:rPr lang="en-US" sz="2000" b="1" dirty="0" smtClean="0"/>
              <a:t> relative a </a:t>
            </a:r>
            <a:r>
              <a:rPr lang="en-US" sz="2000" b="1" dirty="0" err="1" smtClean="0"/>
              <a:t>condizioni</a:t>
            </a:r>
            <a:r>
              <a:rPr lang="en-US" sz="2000" b="1" dirty="0" smtClean="0"/>
              <a:t> di </a:t>
            </a:r>
            <a:r>
              <a:rPr lang="en-US" sz="2000" b="1" dirty="0" err="1" smtClean="0"/>
              <a:t>lavoro</a:t>
            </a:r>
            <a:r>
              <a:rPr lang="en-US" sz="2000" b="1" dirty="0" smtClean="0"/>
              <a:t> </a:t>
            </a:r>
            <a:r>
              <a:rPr lang="en-US" sz="2000" dirty="0" err="1" smtClean="0"/>
              <a:t>trasparenti</a:t>
            </a:r>
            <a:r>
              <a:rPr lang="en-US" sz="2000" dirty="0" smtClean="0"/>
              <a:t> e </a:t>
            </a:r>
            <a:r>
              <a:rPr lang="en-US" sz="2000" dirty="0" err="1" smtClean="0"/>
              <a:t>prevedibili</a:t>
            </a:r>
            <a:r>
              <a:rPr lang="en-US" sz="2000" dirty="0" smtClean="0"/>
              <a:t>, </a:t>
            </a:r>
            <a:r>
              <a:rPr lang="en-US" sz="2000" b="1" dirty="0" err="1" smtClean="0"/>
              <a:t>una</a:t>
            </a:r>
            <a:r>
              <a:rPr lang="en-US" sz="2000" b="1" dirty="0" smtClean="0"/>
              <a:t> </a:t>
            </a:r>
            <a:r>
              <a:rPr lang="en-US" sz="2000" b="1" dirty="0" err="1" smtClean="0"/>
              <a:t>raccomandazione</a:t>
            </a:r>
            <a:r>
              <a:rPr lang="en-US" sz="2000" b="1" dirty="0" smtClean="0"/>
              <a:t> </a:t>
            </a:r>
            <a:r>
              <a:rPr lang="en-US" sz="2000" b="1" dirty="0" err="1" smtClean="0"/>
              <a:t>sull’accesso</a:t>
            </a:r>
            <a:r>
              <a:rPr lang="en-US" sz="2000" b="1" dirty="0" smtClean="0"/>
              <a:t> </a:t>
            </a:r>
            <a:r>
              <a:rPr lang="en-US" sz="2000" b="1" dirty="0" err="1" smtClean="0"/>
              <a:t>alla</a:t>
            </a:r>
            <a:r>
              <a:rPr lang="en-US" sz="2000" b="1" dirty="0" smtClean="0"/>
              <a:t> </a:t>
            </a:r>
            <a:r>
              <a:rPr lang="en-US" sz="2000" b="1" dirty="0" err="1" smtClean="0"/>
              <a:t>protezione</a:t>
            </a:r>
            <a:r>
              <a:rPr lang="en-US" sz="2000" b="1" dirty="0" smtClean="0"/>
              <a:t> </a:t>
            </a:r>
            <a:r>
              <a:rPr lang="en-US" sz="2000" b="1" dirty="0" err="1" smtClean="0"/>
              <a:t>sociale</a:t>
            </a:r>
            <a:r>
              <a:rPr lang="en-US" sz="2000" b="1" dirty="0" smtClean="0"/>
              <a:t>,</a:t>
            </a:r>
            <a:r>
              <a:rPr lang="en-US" sz="2000" dirty="0" smtClean="0"/>
              <a:t> </a:t>
            </a:r>
          </a:p>
          <a:p>
            <a:pPr>
              <a:buClr>
                <a:srgbClr val="0F5494"/>
              </a:buClr>
            </a:pPr>
            <a:r>
              <a:rPr lang="en-US" sz="2000" dirty="0" err="1" smtClean="0"/>
              <a:t>una</a:t>
            </a:r>
            <a:r>
              <a:rPr lang="en-US" sz="2000" dirty="0" smtClean="0"/>
              <a:t> </a:t>
            </a:r>
            <a:r>
              <a:rPr lang="en-US" sz="2000" dirty="0" err="1" smtClean="0"/>
              <a:t>raccomandazione</a:t>
            </a:r>
            <a:r>
              <a:rPr lang="en-US" sz="2000" dirty="0" smtClean="0"/>
              <a:t> </a:t>
            </a:r>
            <a:r>
              <a:rPr lang="en-US" sz="2000" dirty="0" err="1" smtClean="0"/>
              <a:t>sull’accesso</a:t>
            </a:r>
            <a:r>
              <a:rPr lang="en-US" sz="2000" dirty="0" smtClean="0"/>
              <a:t> </a:t>
            </a:r>
            <a:r>
              <a:rPr lang="en-US" sz="2000" dirty="0" err="1" smtClean="0"/>
              <a:t>alla</a:t>
            </a:r>
            <a:r>
              <a:rPr lang="en-US" sz="2000" dirty="0" smtClean="0"/>
              <a:t> </a:t>
            </a:r>
            <a:r>
              <a:rPr lang="en-US" sz="2000" dirty="0" err="1" smtClean="0"/>
              <a:t>protezione</a:t>
            </a:r>
            <a:r>
              <a:rPr lang="en-US" sz="2000" dirty="0" smtClean="0"/>
              <a:t> </a:t>
            </a:r>
            <a:r>
              <a:rPr lang="en-US" sz="2000" dirty="0" err="1" smtClean="0"/>
              <a:t>sociale</a:t>
            </a:r>
            <a:r>
              <a:rPr lang="en-US" sz="2000" dirty="0" smtClean="0"/>
              <a:t> per </a:t>
            </a:r>
            <a:r>
              <a:rPr lang="en-US" sz="2000" dirty="0" err="1" smtClean="0"/>
              <a:t>lavoratori</a:t>
            </a:r>
            <a:r>
              <a:rPr lang="en-US" sz="2000" dirty="0" smtClean="0"/>
              <a:t> e </a:t>
            </a:r>
            <a:r>
              <a:rPr lang="en-US" sz="2000" dirty="0" err="1" smtClean="0"/>
              <a:t>lavoratori</a:t>
            </a:r>
            <a:r>
              <a:rPr lang="en-US" sz="2000" dirty="0" smtClean="0"/>
              <a:t> </a:t>
            </a:r>
            <a:r>
              <a:rPr lang="en-US" sz="2000" dirty="0" err="1" smtClean="0"/>
              <a:t>autonomi</a:t>
            </a:r>
            <a:r>
              <a:rPr lang="en-US" sz="2000" dirty="0" smtClean="0"/>
              <a:t>. </a:t>
            </a:r>
            <a:endParaRPr lang="en-US" sz="2000" dirty="0"/>
          </a:p>
          <a:p>
            <a:pPr>
              <a:buClr>
                <a:srgbClr val="0F5494"/>
              </a:buClr>
            </a:pPr>
            <a:r>
              <a:rPr lang="en-US" sz="2000" dirty="0" err="1" smtClean="0"/>
              <a:t>Tali</a:t>
            </a:r>
            <a:r>
              <a:rPr lang="en-US" sz="2000" dirty="0" smtClean="0"/>
              <a:t> </a:t>
            </a:r>
            <a:r>
              <a:rPr lang="en-US" sz="2000" dirty="0" err="1" smtClean="0"/>
              <a:t>proposte</a:t>
            </a:r>
            <a:r>
              <a:rPr lang="en-US" sz="2000" dirty="0" smtClean="0"/>
              <a:t> </a:t>
            </a:r>
            <a:r>
              <a:rPr lang="en-US" sz="2000" dirty="0" err="1" smtClean="0"/>
              <a:t>completano</a:t>
            </a:r>
            <a:r>
              <a:rPr lang="en-US" sz="2000" dirty="0" smtClean="0"/>
              <a:t> </a:t>
            </a:r>
            <a:r>
              <a:rPr lang="en-US" sz="2000" dirty="0" err="1" smtClean="0"/>
              <a:t>precedenti</a:t>
            </a:r>
            <a:r>
              <a:rPr lang="en-US" sz="2000" dirty="0" smtClean="0"/>
              <a:t> </a:t>
            </a:r>
            <a:r>
              <a:rPr lang="en-US" sz="2000" dirty="0" err="1" smtClean="0"/>
              <a:t>iniziative</a:t>
            </a:r>
            <a:r>
              <a:rPr lang="en-US" sz="2000" dirty="0" smtClean="0"/>
              <a:t> come a </a:t>
            </a:r>
            <a:r>
              <a:rPr lang="en-US" sz="2000" dirty="0" err="1" smtClean="0"/>
              <a:t>Garanzia</a:t>
            </a:r>
            <a:r>
              <a:rPr lang="en-US" sz="2000" dirty="0" smtClean="0"/>
              <a:t> Giovani, la </a:t>
            </a:r>
            <a:r>
              <a:rPr lang="en-US" sz="2000" dirty="0" err="1" smtClean="0"/>
              <a:t>legislazione</a:t>
            </a:r>
            <a:r>
              <a:rPr lang="en-US" sz="2000" dirty="0" smtClean="0"/>
              <a:t> sui </a:t>
            </a:r>
            <a:r>
              <a:rPr lang="en-US" sz="2000" dirty="0" err="1" smtClean="0"/>
              <a:t>lavoratori</a:t>
            </a:r>
            <a:r>
              <a:rPr lang="en-US" sz="2000" dirty="0" smtClean="0"/>
              <a:t> </a:t>
            </a:r>
            <a:r>
              <a:rPr lang="en-US" sz="2000" dirty="0" err="1" smtClean="0"/>
              <a:t>distaccati</a:t>
            </a:r>
            <a:endParaRPr lang="en-US" sz="2000" dirty="0" smtClean="0"/>
          </a:p>
          <a:p>
            <a:pPr>
              <a:buClr>
                <a:srgbClr val="0F5494"/>
              </a:buClr>
            </a:pPr>
            <a:r>
              <a:rPr lang="en-US" sz="2000" dirty="0" smtClean="0"/>
              <a:t>la </a:t>
            </a:r>
            <a:r>
              <a:rPr lang="en-US" sz="2000" dirty="0" err="1" smtClean="0"/>
              <a:t>proposta</a:t>
            </a:r>
            <a:r>
              <a:rPr lang="en-US" sz="2000" dirty="0" smtClean="0"/>
              <a:t> per </a:t>
            </a:r>
            <a:r>
              <a:rPr lang="en-US" sz="2000" dirty="0" err="1" smtClean="0"/>
              <a:t>l’</a:t>
            </a:r>
            <a:r>
              <a:rPr lang="en-US" sz="2000" b="1" dirty="0" err="1" smtClean="0"/>
              <a:t>Autorità</a:t>
            </a:r>
            <a:r>
              <a:rPr lang="en-US" sz="2000" b="1" dirty="0" smtClean="0"/>
              <a:t> </a:t>
            </a:r>
            <a:r>
              <a:rPr lang="en-US" sz="2000" b="1" dirty="0" err="1" smtClean="0"/>
              <a:t>europea</a:t>
            </a:r>
            <a:r>
              <a:rPr lang="en-US" sz="2000" b="1" dirty="0" smtClean="0"/>
              <a:t> del </a:t>
            </a:r>
            <a:r>
              <a:rPr lang="en-US" sz="2000" b="1" dirty="0" err="1" smtClean="0"/>
              <a:t>lavoro</a:t>
            </a:r>
            <a:r>
              <a:rPr lang="en-US" sz="2000" dirty="0" smtClean="0"/>
              <a:t>, </a:t>
            </a:r>
            <a:r>
              <a:rPr lang="en-US" sz="2000" dirty="0" err="1" smtClean="0"/>
              <a:t>che</a:t>
            </a:r>
            <a:r>
              <a:rPr lang="en-US" sz="2000" dirty="0" smtClean="0"/>
              <a:t> </a:t>
            </a:r>
            <a:r>
              <a:rPr lang="en-US" sz="2000" dirty="0" err="1" smtClean="0"/>
              <a:t>aiuterà</a:t>
            </a:r>
            <a:r>
              <a:rPr lang="en-US" sz="2000" dirty="0" smtClean="0"/>
              <a:t> a </a:t>
            </a:r>
            <a:r>
              <a:rPr lang="en-US" sz="2000" dirty="0" err="1" smtClean="0"/>
              <a:t>attuare</a:t>
            </a:r>
            <a:r>
              <a:rPr lang="en-US" sz="2000" dirty="0" smtClean="0"/>
              <a:t> le </a:t>
            </a:r>
            <a:r>
              <a:rPr lang="en-US" sz="2000" dirty="0" err="1" smtClean="0"/>
              <a:t>regole</a:t>
            </a:r>
            <a:r>
              <a:rPr lang="en-US" sz="2000" dirty="0" smtClean="0"/>
              <a:t> </a:t>
            </a:r>
            <a:r>
              <a:rPr lang="en-US" sz="2000" dirty="0" err="1" smtClean="0"/>
              <a:t>sulla</a:t>
            </a:r>
            <a:r>
              <a:rPr lang="en-US" sz="2000" dirty="0" smtClean="0"/>
              <a:t> </a:t>
            </a:r>
            <a:r>
              <a:rPr lang="en-US" sz="2000" dirty="0" err="1" smtClean="0"/>
              <a:t>mobilità</a:t>
            </a:r>
            <a:r>
              <a:rPr lang="en-US" sz="2000" dirty="0" smtClean="0"/>
              <a:t> </a:t>
            </a:r>
            <a:r>
              <a:rPr lang="en-US" sz="2000" dirty="0" err="1" smtClean="0"/>
              <a:t>dei</a:t>
            </a:r>
            <a:r>
              <a:rPr lang="en-US" sz="2000" dirty="0" smtClean="0"/>
              <a:t> </a:t>
            </a:r>
            <a:r>
              <a:rPr lang="en-US" sz="2000" dirty="0" err="1" smtClean="0"/>
              <a:t>lavoratori</a:t>
            </a:r>
            <a:r>
              <a:rPr lang="en-US" sz="2000" dirty="0" smtClean="0"/>
              <a:t> </a:t>
            </a:r>
          </a:p>
          <a:p>
            <a:pPr marL="0" indent="0">
              <a:buNone/>
            </a:pPr>
            <a:endParaRPr lang="en-US" dirty="0"/>
          </a:p>
        </p:txBody>
      </p:sp>
    </p:spTree>
    <p:extLst>
      <p:ext uri="{BB962C8B-B14F-4D97-AF65-F5344CB8AC3E}">
        <p14:creationId xmlns:p14="http://schemas.microsoft.com/office/powerpoint/2010/main" val="2554694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Monitorare</a:t>
            </a:r>
            <a:r>
              <a:rPr lang="fr-BE" dirty="0" smtClean="0"/>
              <a:t> l’ </a:t>
            </a:r>
            <a:r>
              <a:rPr lang="fr-BE" dirty="0" err="1" smtClean="0"/>
              <a:t>attuazione</a:t>
            </a:r>
            <a:r>
              <a:rPr lang="fr-BE" dirty="0" smtClean="0"/>
              <a:t> </a:t>
            </a:r>
            <a:r>
              <a:rPr lang="fr-BE" dirty="0" err="1" smtClean="0"/>
              <a:t>del</a:t>
            </a:r>
            <a:r>
              <a:rPr lang="fr-BE" dirty="0" smtClean="0"/>
              <a:t> </a:t>
            </a:r>
            <a:r>
              <a:rPr lang="fr-BE" dirty="0" err="1" smtClean="0"/>
              <a:t>Pilastro</a:t>
            </a:r>
            <a:endParaRPr lang="fr-BE" dirty="0"/>
          </a:p>
        </p:txBody>
      </p:sp>
      <p:sp>
        <p:nvSpPr>
          <p:cNvPr id="3" name="Content Placeholder 2"/>
          <p:cNvSpPr>
            <a:spLocks noGrp="1"/>
          </p:cNvSpPr>
          <p:nvPr>
            <p:ph idx="1"/>
          </p:nvPr>
        </p:nvSpPr>
        <p:spPr>
          <a:xfrm>
            <a:off x="457200" y="2132857"/>
            <a:ext cx="8229600" cy="3888532"/>
          </a:xfrm>
        </p:spPr>
        <p:txBody>
          <a:bodyPr/>
          <a:lstStyle/>
          <a:p>
            <a:pPr>
              <a:buFont typeface="Wingdings" panose="05000000000000000000" pitchFamily="2" charset="2"/>
              <a:buChar char="§"/>
            </a:pPr>
            <a:r>
              <a:rPr lang="en-US" dirty="0" err="1" smtClean="0"/>
              <a:t>L’analisi</a:t>
            </a:r>
            <a:r>
              <a:rPr lang="en-US" dirty="0" smtClean="0"/>
              <a:t> del </a:t>
            </a:r>
            <a:r>
              <a:rPr lang="en-US" dirty="0" err="1"/>
              <a:t>S</a:t>
            </a:r>
            <a:r>
              <a:rPr lang="en-US" dirty="0" err="1" smtClean="0"/>
              <a:t>emestre</a:t>
            </a:r>
            <a:r>
              <a:rPr lang="en-US" dirty="0" smtClean="0"/>
              <a:t> e le </a:t>
            </a:r>
            <a:r>
              <a:rPr lang="en-US" dirty="0" err="1" smtClean="0"/>
              <a:t>raccomandazioni</a:t>
            </a:r>
            <a:r>
              <a:rPr lang="en-US" dirty="0" smtClean="0"/>
              <a:t> </a:t>
            </a:r>
            <a:r>
              <a:rPr lang="en-US" dirty="0" err="1" smtClean="0"/>
              <a:t>Paese</a:t>
            </a:r>
            <a:r>
              <a:rPr lang="en-US" dirty="0" smtClean="0"/>
              <a:t> </a:t>
            </a:r>
            <a:r>
              <a:rPr lang="en-US" dirty="0" err="1" smtClean="0"/>
              <a:t>continuano</a:t>
            </a:r>
            <a:r>
              <a:rPr lang="en-US" dirty="0" smtClean="0"/>
              <a:t> a </a:t>
            </a:r>
            <a:r>
              <a:rPr lang="en-US" dirty="0" err="1" smtClean="0"/>
              <a:t>insistere</a:t>
            </a:r>
            <a:r>
              <a:rPr lang="en-US" dirty="0" smtClean="0"/>
              <a:t> </a:t>
            </a:r>
            <a:r>
              <a:rPr lang="en-US" dirty="0" err="1" smtClean="0"/>
              <a:t>sugli</a:t>
            </a:r>
            <a:r>
              <a:rPr lang="en-US" dirty="0" smtClean="0"/>
              <a:t> </a:t>
            </a:r>
            <a:r>
              <a:rPr lang="en-US" dirty="0" err="1" smtClean="0"/>
              <a:t>aspetti</a:t>
            </a:r>
            <a:r>
              <a:rPr lang="en-US" dirty="0" smtClean="0"/>
              <a:t> </a:t>
            </a:r>
            <a:r>
              <a:rPr lang="en-US" dirty="0" err="1" smtClean="0"/>
              <a:t>sociali</a:t>
            </a:r>
            <a:r>
              <a:rPr lang="en-US" dirty="0" smtClean="0"/>
              <a:t> e </a:t>
            </a:r>
            <a:r>
              <a:rPr lang="en-US" dirty="0" err="1" smtClean="0"/>
              <a:t>sull’attuazione</a:t>
            </a:r>
            <a:r>
              <a:rPr lang="en-US" dirty="0" smtClean="0"/>
              <a:t> del </a:t>
            </a:r>
            <a:r>
              <a:rPr lang="en-US" dirty="0" err="1" smtClean="0"/>
              <a:t>Pilastro</a:t>
            </a:r>
            <a:r>
              <a:rPr lang="en-US" dirty="0" smtClean="0"/>
              <a:t>. </a:t>
            </a:r>
          </a:p>
          <a:p>
            <a:pPr>
              <a:buFont typeface="Wingdings" panose="05000000000000000000" pitchFamily="2" charset="2"/>
              <a:buChar char="§"/>
            </a:pPr>
            <a:r>
              <a:rPr lang="en-US" dirty="0"/>
              <a:t>C</a:t>
            </a:r>
            <a:r>
              <a:rPr lang="en-US" dirty="0" smtClean="0"/>
              <a:t>ome: </a:t>
            </a:r>
          </a:p>
          <a:p>
            <a:pPr lvl="1">
              <a:buFont typeface="Wingdings" panose="05000000000000000000" pitchFamily="2" charset="2"/>
              <a:buChar char="§"/>
            </a:pPr>
            <a:r>
              <a:rPr lang="en-US" sz="1600" dirty="0" smtClean="0"/>
              <a:t>Dal </a:t>
            </a:r>
            <a:r>
              <a:rPr lang="en-US" sz="1600" dirty="0" err="1" smtClean="0"/>
              <a:t>novembre</a:t>
            </a:r>
            <a:r>
              <a:rPr lang="en-US" sz="1600" dirty="0" smtClean="0"/>
              <a:t> 2017, le </a:t>
            </a:r>
            <a:r>
              <a:rPr lang="en-US" sz="1600" dirty="0" err="1" smtClean="0"/>
              <a:t>priorità</a:t>
            </a:r>
            <a:r>
              <a:rPr lang="en-US" sz="1600" dirty="0" smtClean="0"/>
              <a:t> del </a:t>
            </a:r>
            <a:r>
              <a:rPr lang="en-US" sz="1600" dirty="0" err="1" smtClean="0"/>
              <a:t>Pilastro</a:t>
            </a:r>
            <a:r>
              <a:rPr lang="en-US" sz="1600" dirty="0" smtClean="0"/>
              <a:t> </a:t>
            </a:r>
            <a:r>
              <a:rPr lang="en-US" sz="1600" dirty="0" err="1" smtClean="0"/>
              <a:t>sono</a:t>
            </a:r>
            <a:r>
              <a:rPr lang="en-US" sz="1600" dirty="0" smtClean="0"/>
              <a:t> state </a:t>
            </a:r>
            <a:r>
              <a:rPr lang="en-US" sz="1600" dirty="0" err="1" smtClean="0"/>
              <a:t>gradualmente</a:t>
            </a:r>
            <a:r>
              <a:rPr lang="en-US" sz="1600" dirty="0" smtClean="0"/>
              <a:t> integrate </a:t>
            </a:r>
            <a:r>
              <a:rPr lang="en-US" sz="1600" dirty="0" err="1" smtClean="0"/>
              <a:t>nel</a:t>
            </a:r>
            <a:r>
              <a:rPr lang="en-US" sz="1600" dirty="0" smtClean="0"/>
              <a:t> </a:t>
            </a:r>
            <a:r>
              <a:rPr lang="en-US" sz="1600" dirty="0" err="1" smtClean="0"/>
              <a:t>Semestre</a:t>
            </a:r>
            <a:r>
              <a:rPr lang="en-US" sz="1600" dirty="0" smtClean="0"/>
              <a:t> </a:t>
            </a:r>
            <a:r>
              <a:rPr lang="en-US" sz="1600" dirty="0" err="1" smtClean="0"/>
              <a:t>europeo</a:t>
            </a:r>
            <a:endParaRPr lang="en-US" sz="1600" dirty="0" smtClean="0"/>
          </a:p>
          <a:p>
            <a:pPr lvl="1">
              <a:buFont typeface="Wingdings" panose="05000000000000000000" pitchFamily="2" charset="2"/>
              <a:buChar char="§"/>
            </a:pPr>
            <a:r>
              <a:rPr lang="en-US" sz="1600" dirty="0" smtClean="0"/>
              <a:t>La </a:t>
            </a:r>
            <a:r>
              <a:rPr lang="en-US" sz="1600" dirty="0" err="1" smtClean="0"/>
              <a:t>verifica</a:t>
            </a:r>
            <a:r>
              <a:rPr lang="en-US" sz="1600" dirty="0" smtClean="0"/>
              <a:t> </a:t>
            </a:r>
            <a:r>
              <a:rPr lang="en-US" sz="1600" dirty="0" err="1" smtClean="0"/>
              <a:t>dei</a:t>
            </a:r>
            <a:r>
              <a:rPr lang="en-US" sz="1600" dirty="0" smtClean="0"/>
              <a:t> </a:t>
            </a:r>
            <a:r>
              <a:rPr lang="en-US" sz="1600" dirty="0" err="1" smtClean="0"/>
              <a:t>progressi</a:t>
            </a:r>
            <a:r>
              <a:rPr lang="en-US" sz="1600" dirty="0" smtClean="0"/>
              <a:t> (</a:t>
            </a:r>
            <a:r>
              <a:rPr lang="en-US" sz="1600" i="1" dirty="0" smtClean="0"/>
              <a:t>social scoreboard</a:t>
            </a:r>
            <a:r>
              <a:rPr lang="en-US" sz="1600" dirty="0" smtClean="0"/>
              <a:t>) é </a:t>
            </a:r>
            <a:r>
              <a:rPr lang="en-US" sz="1600" dirty="0" err="1" smtClean="0"/>
              <a:t>utilizzata</a:t>
            </a:r>
            <a:r>
              <a:rPr lang="en-US" sz="1600" dirty="0" smtClean="0"/>
              <a:t> per </a:t>
            </a:r>
            <a:r>
              <a:rPr lang="en-US" sz="1600" dirty="0" err="1" smtClean="0"/>
              <a:t>tracciare</a:t>
            </a:r>
            <a:r>
              <a:rPr lang="en-US" sz="1600" dirty="0" smtClean="0"/>
              <a:t> I trend e </a:t>
            </a:r>
            <a:r>
              <a:rPr lang="en-US" sz="1600" dirty="0" err="1" smtClean="0"/>
              <a:t>monitorare</a:t>
            </a:r>
            <a:r>
              <a:rPr lang="en-US" sz="1600" dirty="0" smtClean="0"/>
              <a:t> le performance in Europa </a:t>
            </a:r>
            <a:r>
              <a:rPr lang="en-US" sz="1600" dirty="0" smtClean="0">
                <a:solidFill>
                  <a:srgbClr val="FF0000"/>
                </a:solidFill>
                <a:hlinkClick r:id="rId3"/>
              </a:rPr>
              <a:t>https</a:t>
            </a:r>
            <a:r>
              <a:rPr lang="en-US" sz="1600" dirty="0">
                <a:solidFill>
                  <a:srgbClr val="FF0000"/>
                </a:solidFill>
                <a:hlinkClick r:id="rId3"/>
              </a:rPr>
              <a:t>://composite-indicators.jrc.ec.europa.eu/social-scoreboard</a:t>
            </a:r>
            <a:r>
              <a:rPr lang="en-US" sz="1600" dirty="0" smtClean="0">
                <a:solidFill>
                  <a:srgbClr val="FF0000"/>
                </a:solidFill>
                <a:hlinkClick r:id="rId3"/>
              </a:rPr>
              <a:t>/</a:t>
            </a:r>
            <a:r>
              <a:rPr lang="en-US" sz="1600" dirty="0" smtClean="0">
                <a:solidFill>
                  <a:srgbClr val="FF0000"/>
                </a:solidFill>
              </a:rPr>
              <a:t> </a:t>
            </a:r>
            <a:endParaRPr lang="fr-BE" sz="1600" dirty="0">
              <a:solidFill>
                <a:srgbClr val="FF0000"/>
              </a:solidFill>
            </a:endParaRPr>
          </a:p>
        </p:txBody>
      </p:sp>
    </p:spTree>
    <p:extLst>
      <p:ext uri="{BB962C8B-B14F-4D97-AF65-F5344CB8AC3E}">
        <p14:creationId xmlns:p14="http://schemas.microsoft.com/office/powerpoint/2010/main" val="3611758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Piu </a:t>
            </a:r>
            <a:r>
              <a:rPr lang="fr-BE" dirty="0" err="1" smtClean="0"/>
              <a:t>recente</a:t>
            </a:r>
            <a:r>
              <a:rPr lang="fr-BE" dirty="0" smtClean="0"/>
              <a:t> </a:t>
            </a:r>
            <a:r>
              <a:rPr lang="fr-BE" dirty="0" err="1" smtClean="0"/>
              <a:t>verifica</a:t>
            </a:r>
            <a:r>
              <a:rPr lang="fr-BE" dirty="0" smtClean="0"/>
              <a:t> dei </a:t>
            </a:r>
            <a:r>
              <a:rPr lang="fr-BE" dirty="0" err="1" smtClean="0"/>
              <a:t>progressi</a:t>
            </a:r>
            <a:r>
              <a:rPr lang="fr-BE" dirty="0" smtClean="0"/>
              <a:t> per l’ </a:t>
            </a:r>
            <a:r>
              <a:rPr lang="fr-BE" dirty="0" err="1" smtClean="0"/>
              <a:t>Italia</a:t>
            </a:r>
            <a:r>
              <a:rPr lang="fr-BE" dirty="0" smtClean="0"/>
              <a:t> (11/2018)</a:t>
            </a:r>
            <a:endParaRPr lang="fr-BE" dirty="0"/>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420888"/>
            <a:ext cx="4690616"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573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8750" y="188913"/>
            <a:ext cx="7715250" cy="719137"/>
          </a:xfrm>
          <a:prstGeom prst="rect">
            <a:avLst/>
          </a:prstGeom>
        </p:spPr>
        <p:txBody>
          <a:bodyPr/>
          <a:lstStyle/>
          <a:p>
            <a:r>
              <a:rPr lang="en-GB" dirty="0">
                <a:solidFill>
                  <a:schemeClr val="tx2"/>
                </a:solidFill>
                <a:latin typeface="Arial" panose="020B0604020202020204" pitchFamily="34" charset="0"/>
                <a:cs typeface="Arial" panose="020B0604020202020204" pitchFamily="34" charset="0"/>
              </a:rPr>
              <a:t>FSE </a:t>
            </a:r>
            <a:r>
              <a:rPr lang="en-GB" dirty="0" smtClean="0">
                <a:solidFill>
                  <a:schemeClr val="tx2"/>
                </a:solidFill>
                <a:latin typeface="Arial" panose="020B0604020202020204" pitchFamily="34" charset="0"/>
                <a:cs typeface="Arial" panose="020B0604020202020204" pitchFamily="34" charset="0"/>
              </a:rPr>
              <a:t>+  </a:t>
            </a:r>
            <a:r>
              <a:rPr lang="en-GB" dirty="0" err="1" smtClean="0">
                <a:solidFill>
                  <a:schemeClr val="tx2"/>
                </a:solidFill>
                <a:latin typeface="Arial" panose="020B0604020202020204" pitchFamily="34" charset="0"/>
                <a:cs typeface="Arial" panose="020B0604020202020204" pitchFamily="34" charset="0"/>
              </a:rPr>
              <a:t>Obiettivi</a:t>
            </a:r>
            <a:r>
              <a:rPr lang="en-GB" dirty="0" smtClean="0">
                <a:solidFill>
                  <a:schemeClr val="tx2"/>
                </a:solidFill>
                <a:latin typeface="Arial" panose="020B0604020202020204" pitchFamily="34" charset="0"/>
                <a:cs typeface="Arial" panose="020B0604020202020204" pitchFamily="34" charset="0"/>
              </a:rPr>
              <a:t> </a:t>
            </a:r>
            <a:r>
              <a:rPr lang="en-GB" dirty="0" err="1" smtClean="0">
                <a:solidFill>
                  <a:schemeClr val="tx2"/>
                </a:solidFill>
                <a:latin typeface="Arial" panose="020B0604020202020204" pitchFamily="34" charset="0"/>
                <a:cs typeface="Arial" panose="020B0604020202020204" pitchFamily="34" charset="0"/>
              </a:rPr>
              <a:t>specifici</a:t>
            </a:r>
            <a:endParaRPr lang="en-GB"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2210" y="44624"/>
            <a:ext cx="719390" cy="719390"/>
          </a:xfrm>
          <a:prstGeom prst="rect">
            <a:avLst/>
          </a:prstGeom>
        </p:spPr>
      </p:pic>
      <p:sp>
        <p:nvSpPr>
          <p:cNvPr id="3" name="Rounded Rectangle 2"/>
          <p:cNvSpPr/>
          <p:nvPr/>
        </p:nvSpPr>
        <p:spPr>
          <a:xfrm>
            <a:off x="251520" y="836712"/>
            <a:ext cx="1152128" cy="5040560"/>
          </a:xfrm>
          <a:prstGeom prst="roundRect">
            <a:avLst/>
          </a:prstGeom>
          <a:solidFill>
            <a:srgbClr val="20AA63"/>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Pilastro europeo dei diritti sociali</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ounded Rectangle 3"/>
          <p:cNvSpPr/>
          <p:nvPr/>
        </p:nvSpPr>
        <p:spPr>
          <a:xfrm>
            <a:off x="1403648" y="764014"/>
            <a:ext cx="6048672" cy="5113258"/>
          </a:xfrm>
          <a:prstGeom prst="roundRect">
            <a:avLst/>
          </a:prstGeom>
          <a:solidFill>
            <a:srgbClr val="03390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FFFFFF"/>
                </a:solidFill>
                <a:effectLst/>
                <a:uLnTx/>
                <a:uFillTx/>
                <a:latin typeface="Arial"/>
                <a:ea typeface="+mn-ea"/>
                <a:cs typeface="+mn-cs"/>
              </a:rPr>
              <a:t>(</a:t>
            </a:r>
            <a:r>
              <a:rPr kumimoji="0" lang="en-GB" sz="1400" b="1" i="0" u="none" strike="noStrike" kern="1200" cap="none" spc="0" normalizeH="0" baseline="0" noProof="0" dirty="0">
                <a:ln>
                  <a:noFill/>
                </a:ln>
                <a:solidFill>
                  <a:srgbClr val="FFFFFF"/>
                </a:solidFill>
                <a:effectLst/>
                <a:uLnTx/>
                <a:uFillTx/>
                <a:latin typeface="Arial"/>
                <a:ea typeface="+mn-ea"/>
                <a:cs typeface="+mn-cs"/>
              </a:rPr>
              <a:t>I</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Migliorare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l’accesso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all’occupazione</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a:ea typeface="+mn-ea"/>
                <a:cs typeface="+mn-cs"/>
              </a:rPr>
              <a:t>(II)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Modernizzare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il</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mercato</a:t>
            </a:r>
            <a:r>
              <a:rPr kumimoji="0" lang="en-GB" sz="1400" b="1" i="0" u="none" strike="noStrike" kern="1200" cap="none" spc="0" normalizeH="0" baseline="0" noProof="0" dirty="0">
                <a:ln>
                  <a:noFill/>
                </a:ln>
                <a:solidFill>
                  <a:srgbClr val="FFFFFF"/>
                </a:solidFill>
                <a:effectLst/>
                <a:uLnTx/>
                <a:uFillTx/>
                <a:latin typeface="Arial"/>
                <a:ea typeface="+mn-ea"/>
                <a:cs typeface="+mn-cs"/>
              </a:rPr>
              <a:t> del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lavoro</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(III</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Promuovere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a:ln>
                  <a:noFill/>
                </a:ln>
                <a:solidFill>
                  <a:srgbClr val="FFFFFF"/>
                </a:solidFill>
                <a:effectLst/>
                <a:uLnTx/>
                <a:uFillTx/>
                <a:latin typeface="Arial"/>
                <a:ea typeface="+mn-ea"/>
                <a:cs typeface="+mn-cs"/>
              </a:rPr>
              <a:t>la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partecipazione</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delle</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donne</a:t>
            </a:r>
            <a:r>
              <a:rPr kumimoji="0" lang="en-GB" sz="1400" b="1" i="0" u="none" strike="noStrike" kern="1200" cap="none" spc="0" normalizeH="0" baseline="0" noProof="0" dirty="0">
                <a:ln>
                  <a:noFill/>
                </a:ln>
                <a:solidFill>
                  <a:srgbClr val="FFFFFF"/>
                </a:solidFill>
                <a:effectLst/>
                <a:uLnTx/>
                <a:uFillTx/>
                <a:latin typeface="Arial"/>
                <a:ea typeface="+mn-ea"/>
                <a:cs typeface="+mn-cs"/>
              </a:rPr>
              <a:t> al </a:t>
            </a:r>
            <a:r>
              <a:rPr kumimoji="0" lang="en-GB" sz="1400" b="1" i="0" u="none" strike="noStrike" kern="1200" cap="none" spc="0" normalizeH="0" baseline="0" noProof="0" dirty="0" err="1">
                <a:ln>
                  <a:noFill/>
                </a:ln>
                <a:solidFill>
                  <a:srgbClr val="FFFFFF"/>
                </a:solidFill>
                <a:effectLst/>
                <a:uLnTx/>
                <a:uFillTx/>
                <a:latin typeface="Arial"/>
                <a:ea typeface="+mn-ea"/>
                <a:cs typeface="+mn-cs"/>
              </a:rPr>
              <a:t>mercato</a:t>
            </a:r>
            <a:r>
              <a:rPr kumimoji="0" lang="en-GB" sz="1400" b="1" i="0" u="none" strike="noStrike" kern="1200" cap="none" spc="0" normalizeH="0" baseline="0" noProof="0" dirty="0">
                <a:ln>
                  <a:noFill/>
                </a:ln>
                <a:solidFill>
                  <a:srgbClr val="FFFFFF"/>
                </a:solidFill>
                <a:effectLst/>
                <a:uLnTx/>
                <a:uFillTx/>
                <a:latin typeface="Arial"/>
                <a:ea typeface="+mn-ea"/>
                <a:cs typeface="+mn-cs"/>
              </a:rPr>
              <a:t> del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lavoro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l’equilibrio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tra</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vita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privata</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e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professionale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servizi</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custodia</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dei</a:t>
            </a:r>
            <a:r>
              <a:rPr kumimoji="0" lang="en-GB" sz="1400" b="1" i="0" u="none" strike="noStrike" kern="1200" cap="none" spc="0" normalizeH="0" baseline="0" noProof="0" dirty="0">
                <a:ln>
                  <a:noFill/>
                </a:ln>
                <a:solidFill>
                  <a:srgbClr val="FFFFFF"/>
                </a:solidFill>
                <a:effectLst/>
                <a:uLnTx/>
                <a:uFillTx/>
                <a:latin typeface="Arial"/>
                <a:ea typeface="+mn-ea"/>
                <a:cs typeface="+mn-cs"/>
              </a:rPr>
              <a:t> bambini,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l’ambiente</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lavoro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l’adattamento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cambiamenti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l’invecchiamento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attivo</a:t>
            </a:r>
            <a:r>
              <a:rPr kumimoji="0" lang="en-GB" sz="1400" b="1" i="0" u="none" strike="noStrike" kern="1200" cap="none" spc="0" normalizeH="0" baseline="0" noProof="0" dirty="0">
                <a:ln>
                  <a:noFill/>
                </a:ln>
                <a:solidFill>
                  <a:srgbClr val="FFFFFF"/>
                </a:solidFill>
                <a:effectLst/>
                <a:uLnTx/>
                <a:uFillTx/>
                <a:latin typeface="Arial"/>
                <a:ea typeface="+mn-ea"/>
                <a:cs typeface="+mn-cs"/>
              </a:rPr>
              <a:t> e in </a:t>
            </a:r>
            <a:r>
              <a:rPr kumimoji="0" lang="en-GB" sz="1400" b="1" i="0" u="none" strike="noStrike" kern="1200" cap="none" spc="0" normalizeH="0" baseline="0" noProof="0" dirty="0" err="1">
                <a:ln>
                  <a:noFill/>
                </a:ln>
                <a:solidFill>
                  <a:srgbClr val="FFFFFF"/>
                </a:solidFill>
                <a:effectLst/>
                <a:uLnTx/>
                <a:uFillTx/>
                <a:latin typeface="Arial"/>
                <a:ea typeface="+mn-ea"/>
                <a:cs typeface="+mn-cs"/>
              </a:rPr>
              <a:t>buona</a:t>
            </a:r>
            <a:r>
              <a:rPr kumimoji="0" lang="en-GB" sz="1400" b="1" i="0" u="none" strike="noStrike" kern="1200" cap="none" spc="0" normalizeH="0" baseline="0" noProof="0" dirty="0">
                <a:ln>
                  <a:noFill/>
                </a:ln>
                <a:solidFill>
                  <a:srgbClr val="FFFFFF"/>
                </a:solidFill>
                <a:effectLst/>
                <a:uLnTx/>
                <a:uFillTx/>
                <a:latin typeface="Arial"/>
                <a:ea typeface="+mn-ea"/>
                <a:cs typeface="+mn-cs"/>
              </a:rPr>
              <a:t> salute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(IV) </a:t>
            </a:r>
            <a:r>
              <a:rPr kumimoji="0" lang="en-GB" sz="1400" b="1" i="0" u="none" strike="noStrike" kern="1200" cap="none" spc="0" normalizeH="0" baseline="0" noProof="0" dirty="0" err="1">
                <a:ln>
                  <a:noFill/>
                </a:ln>
                <a:solidFill>
                  <a:srgbClr val="FFFFFF"/>
                </a:solidFill>
                <a:effectLst/>
                <a:uLnTx/>
                <a:uFillTx/>
                <a:latin typeface="Arial"/>
                <a:ea typeface="+mn-ea"/>
                <a:cs typeface="+mn-cs"/>
              </a:rPr>
              <a:t>Migliorare</a:t>
            </a:r>
            <a:r>
              <a:rPr kumimoji="0" lang="en-GB" sz="1400" b="1" i="0" u="none" strike="noStrike" kern="1200" cap="none" spc="0" normalizeH="0" baseline="0" noProof="0" dirty="0">
                <a:ln>
                  <a:noFill/>
                </a:ln>
                <a:solidFill>
                  <a:srgbClr val="FFFFFF"/>
                </a:solidFill>
                <a:effectLst/>
                <a:uLnTx/>
                <a:uFillTx/>
                <a:latin typeface="Arial"/>
                <a:ea typeface="+mn-ea"/>
                <a:cs typeface="+mn-cs"/>
              </a:rPr>
              <a:t> la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qualità</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dei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sistemi</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istruzione</a:t>
            </a:r>
            <a:r>
              <a:rPr kumimoji="0" lang="en-GB" sz="1400" b="1" i="0" u="none" strike="noStrike" kern="1200" cap="none" spc="0" normalizeH="0" baseline="0" noProof="0" dirty="0">
                <a:ln>
                  <a:noFill/>
                </a:ln>
                <a:solidFill>
                  <a:srgbClr val="FFFFFF"/>
                </a:solidFill>
                <a:effectLst/>
                <a:uLnTx/>
                <a:uFillTx/>
                <a:latin typeface="Arial"/>
                <a:ea typeface="+mn-ea"/>
                <a:cs typeface="+mn-cs"/>
              </a:rPr>
              <a:t> e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formazione</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a:ea typeface="+mn-ea"/>
                <a:cs typeface="+mn-cs"/>
              </a:rPr>
              <a:t>(V)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Promuovere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a:ln>
                  <a:noFill/>
                </a:ln>
                <a:solidFill>
                  <a:srgbClr val="FFFFFF"/>
                </a:solidFill>
                <a:effectLst/>
                <a:uLnTx/>
                <a:uFillTx/>
                <a:latin typeface="Arial"/>
                <a:ea typeface="+mn-ea"/>
                <a:cs typeface="+mn-cs"/>
              </a:rPr>
              <a:t>la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parità</a:t>
            </a:r>
            <a:r>
              <a:rPr kumimoji="0" lang="en-GB" sz="1400" b="1" i="0" u="none" strike="noStrike" kern="1200" cap="none" spc="0" normalizeH="0" baseline="0" noProof="0" dirty="0">
                <a:ln>
                  <a:noFill/>
                </a:ln>
                <a:solidFill>
                  <a:srgbClr val="FFFFFF"/>
                </a:solidFill>
                <a:effectLst/>
                <a:uLnTx/>
                <a:uFillTx/>
                <a:latin typeface="Arial"/>
                <a:ea typeface="+mn-ea"/>
                <a:cs typeface="+mn-cs"/>
              </a:rPr>
              <a:t> di accesso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all’istruzione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alla</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formazione</a:t>
            </a:r>
            <a:r>
              <a:rPr kumimoji="0" lang="en-GB" sz="1400" b="1" i="0" u="none" strike="noStrike" kern="1200" cap="none" spc="0" normalizeH="0" baseline="0" noProof="0" dirty="0">
                <a:ln>
                  <a:noFill/>
                </a:ln>
                <a:solidFill>
                  <a:srgbClr val="FFFFFF"/>
                </a:solidFill>
                <a:effectLst/>
                <a:uLnTx/>
                <a:uFillTx/>
                <a:latin typeface="Arial"/>
                <a:ea typeface="+mn-ea"/>
                <a:cs typeface="+mn-cs"/>
              </a:rPr>
              <a:t> e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all’apprendimento</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permanente</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p>
          <a:p>
            <a:pPr marL="400050" marR="0" lvl="0" indent="-400050" algn="l" defTabSz="914400" rtl="0" eaLnBrk="1" fontAlgn="base" latinLnBrk="0" hangingPunct="1">
              <a:lnSpc>
                <a:spcPct val="100000"/>
              </a:lnSpc>
              <a:spcBef>
                <a:spcPct val="0"/>
              </a:spcBef>
              <a:spcAft>
                <a:spcPct val="0"/>
              </a:spcAft>
              <a:buClrTx/>
              <a:buSzTx/>
              <a:buFontTx/>
              <a:buAutoNum type="romanLcParenBoth" startAt="6"/>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Inclusione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attiva</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400050" marR="0" lvl="0" indent="-400050" algn="l" defTabSz="914400" rtl="0" eaLnBrk="1" fontAlgn="base" latinLnBrk="0" hangingPunct="1">
              <a:lnSpc>
                <a:spcPct val="100000"/>
              </a:lnSpc>
              <a:spcBef>
                <a:spcPct val="0"/>
              </a:spcBef>
              <a:spcAft>
                <a:spcPct val="0"/>
              </a:spcAft>
              <a:buClrTx/>
              <a:buSzTx/>
              <a:buFontTx/>
              <a:buAutoNum type="romanLcParenBoth" startAt="6"/>
              <a:tabLst/>
              <a:defRPr/>
            </a:pPr>
            <a:r>
              <a:rPr kumimoji="0" lang="en-GB" sz="1400" b="1" i="0" u="none" strike="noStrike" kern="1200" cap="none" spc="0" normalizeH="0" baseline="0" noProof="0" dirty="0" err="1">
                <a:ln>
                  <a:noFill/>
                </a:ln>
                <a:solidFill>
                  <a:srgbClr val="FFFFFF"/>
                </a:solidFill>
                <a:effectLst/>
                <a:uLnTx/>
                <a:uFillTx/>
                <a:latin typeface="Arial"/>
                <a:ea typeface="+mn-ea"/>
                <a:cs typeface="+mn-cs"/>
              </a:rPr>
              <a:t>Integrazione</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cittadini</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paesi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terzi</a:t>
            </a:r>
            <a:r>
              <a:rPr kumimoji="0" lang="en-GB" sz="1400" b="1" i="0" u="none" strike="noStrike" kern="1200" cap="none" spc="0" normalizeH="0" baseline="0" noProof="0" dirty="0">
                <a:ln>
                  <a:noFill/>
                </a:ln>
                <a:solidFill>
                  <a:srgbClr val="FFFFFF"/>
                </a:solidFill>
                <a:effectLst/>
                <a:uLnTx/>
                <a:uFillTx/>
                <a:latin typeface="Arial"/>
                <a:ea typeface="+mn-ea"/>
                <a:cs typeface="+mn-cs"/>
              </a:rPr>
              <a:t> e 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comunità</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emarginate</a:t>
            </a:r>
            <a:r>
              <a:rPr kumimoji="0" lang="en-GB" sz="1400" b="1" i="0" u="none" strike="noStrike" kern="1200" cap="none" spc="0" normalizeH="0" baseline="0" noProof="0" dirty="0">
                <a:ln>
                  <a:noFill/>
                </a:ln>
                <a:solidFill>
                  <a:srgbClr val="FFFFFF"/>
                </a:solidFill>
                <a:effectLst/>
                <a:uLnTx/>
                <a:uFillTx/>
                <a:latin typeface="Arial"/>
                <a:ea typeface="+mn-ea"/>
                <a:cs typeface="+mn-cs"/>
              </a:rPr>
              <a:t>, ad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esempio</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Rom</a:t>
            </a:r>
            <a:r>
              <a:rPr kumimoji="0" lang="en-GB" sz="1400" b="1" i="0" u="none" strike="noStrike" kern="1200" cap="none" spc="0" normalizeH="0" baseline="0" noProof="0" dirty="0">
                <a:ln>
                  <a:noFill/>
                </a:ln>
                <a:solidFill>
                  <a:srgbClr val="FFFFFF"/>
                </a:solidFill>
                <a:effectLst/>
                <a:uLnTx/>
                <a:uFillTx/>
                <a:latin typeface="Arial"/>
                <a:ea typeface="+mn-ea"/>
                <a:cs typeface="+mn-cs"/>
              </a:rPr>
              <a:t>;</a:t>
            </a:r>
          </a:p>
          <a:p>
            <a:pPr marL="400050" marR="0" lvl="0" indent="-400050" algn="l" defTabSz="914400" rtl="0" eaLnBrk="1" fontAlgn="base" latinLnBrk="0" hangingPunct="1">
              <a:lnSpc>
                <a:spcPct val="100000"/>
              </a:lnSpc>
              <a:spcBef>
                <a:spcPct val="0"/>
              </a:spcBef>
              <a:spcAft>
                <a:spcPct val="0"/>
              </a:spcAft>
              <a:buClrTx/>
              <a:buSzTx/>
              <a:buFontTx/>
              <a:buAutoNum type="romanLcParenBoth" startAt="9"/>
              <a:tabLst/>
              <a:defRPr/>
            </a:pPr>
            <a:r>
              <a:rPr kumimoji="0" lang="en-GB" sz="1400" b="1" i="0" u="none" strike="noStrike" kern="1200" cap="none" spc="0" normalizeH="0" baseline="0" noProof="0" dirty="0" smtClean="0">
                <a:ln>
                  <a:noFill/>
                </a:ln>
                <a:solidFill>
                  <a:srgbClr val="FFFFFF"/>
                </a:solidFill>
                <a:effectLst/>
                <a:uLnTx/>
                <a:uFillTx/>
                <a:latin typeface="Arial"/>
                <a:ea typeface="+mn-ea"/>
                <a:cs typeface="+mn-cs"/>
              </a:rPr>
              <a:t>Accesso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ai</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servizi</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sistemi</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a:ln>
                  <a:noFill/>
                </a:ln>
                <a:solidFill>
                  <a:srgbClr val="FFFFFF"/>
                </a:solidFill>
                <a:effectLst/>
                <a:uLnTx/>
                <a:uFillTx/>
                <a:latin typeface="Arial"/>
                <a:ea typeface="+mn-ea"/>
                <a:cs typeface="+mn-cs"/>
              </a:rPr>
              <a:t>di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assistenza</a:t>
            </a:r>
            <a:r>
              <a:rPr kumimoji="0" lang="en-GB" sz="1400" b="1" i="0" u="none" strike="noStrike" kern="1200" cap="none" spc="0" normalizeH="0" baseline="0" noProof="0" dirty="0">
                <a:ln>
                  <a:noFill/>
                </a:ln>
                <a:solidFill>
                  <a:srgbClr val="FFFFFF"/>
                </a:solidFill>
                <a:effectLst/>
                <a:uLnTx/>
                <a:uFillTx/>
                <a:latin typeface="Arial"/>
                <a:ea typeface="+mn-ea"/>
                <a:cs typeface="+mn-cs"/>
              </a:rPr>
              <a:t> sanitaria 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lungo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termine</a:t>
            </a:r>
            <a:r>
              <a:rPr kumimoji="0" lang="en-GB" sz="1400" b="1" i="0" u="none" strike="noStrike" kern="1200" cap="none" spc="0" normalizeH="0" baseline="0" noProof="0" dirty="0">
                <a:ln>
                  <a:noFill/>
                </a:ln>
                <a:solidFill>
                  <a:srgbClr val="FFFFFF"/>
                </a:solidFill>
                <a:effectLst/>
                <a:uLnTx/>
                <a:uFillTx/>
                <a:latin typeface="Arial"/>
                <a:ea typeface="+mn-ea"/>
                <a:cs typeface="+mn-cs"/>
              </a:rPr>
              <a:t> e </a:t>
            </a:r>
            <a:r>
              <a:rPr kumimoji="0" lang="en-GB" sz="1400" b="1" i="0" u="none" strike="noStrike" kern="1200" cap="none" spc="0" normalizeH="0" baseline="0" noProof="0" dirty="0" err="1">
                <a:ln>
                  <a:noFill/>
                </a:ln>
                <a:solidFill>
                  <a:srgbClr val="FFFFFF"/>
                </a:solidFill>
                <a:effectLst/>
                <a:uLnTx/>
                <a:uFillTx/>
                <a:latin typeface="Arial"/>
                <a:ea typeface="+mn-ea"/>
                <a:cs typeface="+mn-cs"/>
              </a:rPr>
              <a:t>assistenza</a:t>
            </a:r>
            <a:r>
              <a:rPr kumimoji="0" lang="en-GB" sz="1400" b="1" i="0" u="none" strike="noStrike" kern="1200" cap="none" spc="0" normalizeH="0" baseline="0" noProof="0" dirty="0">
                <a:ln>
                  <a:noFill/>
                </a:ln>
                <a:solidFill>
                  <a:srgbClr val="FFFFFF"/>
                </a:solidFill>
                <a:effectLst/>
                <a:uLnTx/>
                <a:uFillTx/>
                <a:latin typeface="Arial"/>
                <a:ea typeface="+mn-ea"/>
                <a:cs typeface="+mn-cs"/>
              </a:rPr>
              <a:t> 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lungo</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termine</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a:ea typeface="+mn-ea"/>
                <a:cs typeface="+mn-cs"/>
              </a:rPr>
              <a:t>(X)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Integrazione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sociale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delle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persone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emarginate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e 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rischio</a:t>
            </a:r>
            <a:r>
              <a:rPr kumimoji="0" lang="en-GB" sz="1400" b="1" i="0" u="none" strike="noStrike" kern="1200" cap="none" spc="0" normalizeH="0" baseline="0" noProof="0" dirty="0">
                <a:ln>
                  <a:noFill/>
                </a:ln>
                <a:solidFill>
                  <a:srgbClr val="FFFFFF"/>
                </a:solidFill>
                <a:effectLst/>
                <a:uLnTx/>
                <a:uFillTx/>
                <a:latin typeface="Arial"/>
                <a:ea typeface="+mn-ea"/>
                <a:cs typeface="+mn-cs"/>
              </a:rPr>
              <a:t> di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povertà</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(XI) </a:t>
            </a:r>
            <a:r>
              <a:rPr kumimoji="0" lang="en-GB" sz="1400" b="1" i="0" u="none" strike="noStrike" kern="1200" cap="none" spc="0" normalizeH="0" baseline="0" noProof="0" dirty="0" err="1" smtClean="0">
                <a:ln>
                  <a:noFill/>
                </a:ln>
                <a:solidFill>
                  <a:srgbClr val="FFFFFF"/>
                </a:solidFill>
                <a:effectLst/>
                <a:uLnTx/>
                <a:uFillTx/>
                <a:latin typeface="Arial"/>
                <a:ea typeface="+mn-ea"/>
                <a:cs typeface="+mn-cs"/>
              </a:rPr>
              <a:t>Deprivazione</a:t>
            </a:r>
            <a:r>
              <a:rPr kumimoji="0" lang="en-GB"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materiale</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(a) </a:t>
            </a:r>
            <a:r>
              <a:rPr kumimoji="0" lang="en-GB" sz="1400" b="1" i="0" u="none" strike="noStrike" kern="1200" cap="none" spc="0" normalizeH="0" baseline="0" noProof="0" dirty="0" err="1">
                <a:ln>
                  <a:noFill/>
                </a:ln>
                <a:solidFill>
                  <a:srgbClr val="FFFFFF"/>
                </a:solidFill>
                <a:effectLst/>
                <a:uLnTx/>
                <a:uFillTx/>
                <a:latin typeface="Arial"/>
                <a:ea typeface="+mn-ea"/>
                <a:cs typeface="+mn-cs"/>
              </a:rPr>
              <a:t>Promozione</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della</a:t>
            </a:r>
            <a:r>
              <a:rPr kumimoji="0" lang="en-GB" sz="1400" b="1" i="0" u="none" strike="noStrike" kern="1200" cap="none" spc="0" normalizeH="0" baseline="0" noProof="0" dirty="0">
                <a:ln>
                  <a:noFill/>
                </a:ln>
                <a:solidFill>
                  <a:srgbClr val="FFFFFF"/>
                </a:solidFill>
                <a:effectLst/>
                <a:uLnTx/>
                <a:uFillTx/>
                <a:latin typeface="Arial"/>
                <a:ea typeface="+mn-ea"/>
                <a:cs typeface="+mn-cs"/>
              </a:rPr>
              <a:t> salute</a:t>
            </a:r>
          </a:p>
        </p:txBody>
      </p:sp>
      <p:sp>
        <p:nvSpPr>
          <p:cNvPr id="6" name="Rounded Rectangle 5"/>
          <p:cNvSpPr/>
          <p:nvPr/>
        </p:nvSpPr>
        <p:spPr>
          <a:xfrm>
            <a:off x="7452320" y="836712"/>
            <a:ext cx="1584176" cy="5040560"/>
          </a:xfrm>
          <a:prstGeom prst="roundRect">
            <a:avLst/>
          </a:prstGeom>
          <a:solidFill>
            <a:schemeClr val="accent6">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4763"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FFFFFF"/>
                </a:solidFill>
                <a:effectLst/>
                <a:uLnTx/>
                <a:uFillTx/>
                <a:latin typeface="Arial"/>
                <a:ea typeface="+mn-ea"/>
                <a:cs typeface="+mn-cs"/>
              </a:rPr>
              <a:t>Principi</a:t>
            </a:r>
            <a:r>
              <a:rPr kumimoji="0" lang="en-US" sz="1800" b="1" i="0" u="none" strike="noStrike" kern="1200" cap="none" spc="0" normalizeH="0" baseline="0" noProof="0" dirty="0">
                <a:ln>
                  <a:noFill/>
                </a:ln>
                <a:solidFill>
                  <a:srgbClr val="FFFFFF"/>
                </a:solidFill>
                <a:effectLst/>
                <a:uLnTx/>
                <a:uFillTx/>
                <a:latin typeface="Arial"/>
                <a:ea typeface="+mn-ea"/>
                <a:cs typeface="+mn-cs"/>
              </a:rPr>
              <a:t> </a:t>
            </a:r>
            <a:r>
              <a:rPr kumimoji="0" lang="en-US" sz="1800" b="1" i="0" u="none" strike="noStrike" kern="1200" cap="none" spc="0" normalizeH="0" baseline="0" noProof="0" dirty="0" err="1">
                <a:ln>
                  <a:noFill/>
                </a:ln>
                <a:solidFill>
                  <a:srgbClr val="FFFFFF"/>
                </a:solidFill>
                <a:effectLst/>
                <a:uLnTx/>
                <a:uFillTx/>
                <a:latin typeface="Arial"/>
                <a:ea typeface="+mn-ea"/>
                <a:cs typeface="+mn-cs"/>
              </a:rPr>
              <a:t>orizzontali</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a:ea typeface="+mn-ea"/>
                <a:cs typeface="+mn-cs"/>
              </a:rPr>
              <a:t>Parità</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r>
              <a:rPr kumimoji="0" lang="en-US" sz="1400" b="1" i="0" u="none" strike="noStrike" kern="1200" cap="none" spc="0" normalizeH="0" baseline="0" noProof="0" dirty="0" smtClean="0">
                <a:ln>
                  <a:noFill/>
                </a:ln>
                <a:solidFill>
                  <a:srgbClr val="FFFFFF"/>
                </a:solidFill>
                <a:effectLst/>
                <a:uLnTx/>
                <a:uFillTx/>
                <a:latin typeface="Arial"/>
                <a:ea typeface="+mn-ea"/>
                <a:cs typeface="+mn-cs"/>
              </a:rPr>
              <a:t>di </a:t>
            </a:r>
            <a:r>
              <a:rPr kumimoji="0" lang="en-US" sz="1400" b="1" i="0" u="none" strike="noStrike" kern="1200" cap="none" spc="0" normalizeH="0" baseline="0" noProof="0" dirty="0" err="1" smtClean="0">
                <a:ln>
                  <a:noFill/>
                </a:ln>
                <a:solidFill>
                  <a:srgbClr val="FFFFFF"/>
                </a:solidFill>
                <a:effectLst/>
                <a:uLnTx/>
                <a:uFillTx/>
                <a:latin typeface="Arial"/>
                <a:ea typeface="+mn-ea"/>
                <a:cs typeface="+mn-cs"/>
              </a:rPr>
              <a:t>genere</a:t>
            </a: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smtClean="0">
                <a:ln>
                  <a:noFill/>
                </a:ln>
                <a:solidFill>
                  <a:srgbClr val="FFFFFF"/>
                </a:solidFill>
                <a:effectLst/>
                <a:uLnTx/>
                <a:uFillTx/>
                <a:latin typeface="Arial"/>
                <a:ea typeface="+mn-ea"/>
                <a:cs typeface="+mn-cs"/>
              </a:rPr>
              <a:t>Pari</a:t>
            </a:r>
            <a:r>
              <a:rPr kumimoji="0" lang="en-US" sz="1400" b="1" i="0" u="none" strike="noStrike" kern="1200" cap="none" spc="0" normalizeH="0" baseline="0" noProof="0" dirty="0" smtClean="0">
                <a:ln>
                  <a:noFill/>
                </a:ln>
                <a:solidFill>
                  <a:srgbClr val="FFFFFF"/>
                </a:solidFill>
                <a:effectLst/>
                <a:uLnTx/>
                <a:uFillTx/>
                <a:latin typeface="Arial"/>
                <a:ea typeface="+mn-ea"/>
                <a:cs typeface="+mn-cs"/>
              </a:rPr>
              <a:t> </a:t>
            </a:r>
            <a:r>
              <a:rPr kumimoji="0" lang="en-US" sz="1400" b="1" i="0" u="none" strike="noStrike" kern="1200" cap="none" spc="0" normalizeH="0" baseline="0" noProof="0" dirty="0" err="1" smtClean="0">
                <a:ln>
                  <a:noFill/>
                </a:ln>
                <a:solidFill>
                  <a:srgbClr val="FFFFFF"/>
                </a:solidFill>
                <a:effectLst/>
                <a:uLnTx/>
                <a:uFillTx/>
                <a:latin typeface="Arial"/>
                <a:ea typeface="+mn-ea"/>
                <a:cs typeface="+mn-cs"/>
              </a:rPr>
              <a:t>opportunitá</a:t>
            </a: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a:p>
            <a:pPr marL="4763"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Non </a:t>
            </a:r>
            <a:r>
              <a:rPr kumimoji="0" lang="en-US" sz="1200" b="1" i="0" u="none" strike="noStrike" kern="1200" cap="none" spc="0" normalizeH="0" baseline="0" noProof="0" dirty="0" err="1">
                <a:ln>
                  <a:noFill/>
                </a:ln>
                <a:solidFill>
                  <a:srgbClr val="FFFFFF"/>
                </a:solidFill>
                <a:effectLst/>
                <a:uLnTx/>
                <a:uFillTx/>
                <a:latin typeface="Arial"/>
                <a:ea typeface="+mn-ea"/>
                <a:cs typeface="+mn-cs"/>
              </a:rPr>
              <a:t>discriminazione</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Rounded Rectangle 6"/>
          <p:cNvSpPr/>
          <p:nvPr/>
        </p:nvSpPr>
        <p:spPr>
          <a:xfrm>
            <a:off x="2177480" y="5877272"/>
            <a:ext cx="4050704" cy="1080120"/>
          </a:xfrm>
          <a:prstGeom prst="round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94C356">
                  <a:lumMod val="50000"/>
                </a:srgbClr>
              </a:solidFill>
              <a:effectLst/>
              <a:uLnTx/>
              <a:uFillTx/>
              <a:latin typeface="Arial"/>
              <a:ea typeface="+mn-ea"/>
              <a:cs typeface="+mn-cs"/>
            </a:endParaRPr>
          </a:p>
        </p:txBody>
      </p:sp>
      <p:sp>
        <p:nvSpPr>
          <p:cNvPr id="9" name="Rounded Rectangle 8"/>
          <p:cNvSpPr/>
          <p:nvPr/>
        </p:nvSpPr>
        <p:spPr>
          <a:xfrm>
            <a:off x="1655676" y="5517232"/>
            <a:ext cx="5616624" cy="360040"/>
          </a:xfrm>
          <a:prstGeom prst="roundRect">
            <a:avLst/>
          </a:prstGeom>
          <a:noFill/>
          <a:ln w="38100">
            <a:solidFill>
              <a:schemeClr val="bg1"/>
            </a:solidFill>
            <a:prstDash val="dash"/>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483768" y="5939966"/>
            <a:ext cx="3600400" cy="73866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C00000"/>
                </a:solidFill>
                <a:effectLst/>
                <a:uLnTx/>
                <a:uFillTx/>
                <a:latin typeface="Verdana" pitchFamily="34" charset="0"/>
                <a:ea typeface="+mn-ea"/>
                <a:cs typeface="+mn-cs"/>
              </a:rPr>
              <a:t>Contributo per un'Europa intelligente, sostenibile e a basse emissioni di carbonio </a:t>
            </a:r>
          </a:p>
        </p:txBody>
      </p:sp>
    </p:spTree>
    <p:extLst>
      <p:ext uri="{BB962C8B-B14F-4D97-AF65-F5344CB8AC3E}">
        <p14:creationId xmlns:p14="http://schemas.microsoft.com/office/powerpoint/2010/main" val="3342825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332657"/>
            <a:ext cx="7715200" cy="648071"/>
          </a:xfrm>
          <a:prstGeom prst="rect">
            <a:avLst/>
          </a:prstGeom>
        </p:spPr>
        <p:txBody>
          <a:bodyPr/>
          <a:lstStyle/>
          <a:p>
            <a:pPr algn="ctr"/>
            <a:r>
              <a:rPr lang="en-GB" dirty="0" smtClean="0">
                <a:solidFill>
                  <a:schemeClr val="tx2"/>
                </a:solidFill>
                <a:latin typeface="Arial" panose="020B0604020202020204" pitchFamily="34" charset="0"/>
                <a:cs typeface="Arial" panose="020B0604020202020204" pitchFamily="34" charset="0"/>
              </a:rPr>
              <a:t>ESF+    </a:t>
            </a:r>
            <a:r>
              <a:rPr lang="en-GB" dirty="0" err="1" smtClean="0">
                <a:solidFill>
                  <a:schemeClr val="tx2"/>
                </a:solidFill>
                <a:latin typeface="Arial" panose="020B0604020202020204" pitchFamily="34" charset="0"/>
                <a:cs typeface="Arial" panose="020B0604020202020204" pitchFamily="34" charset="0"/>
              </a:rPr>
              <a:t>Partenariato</a:t>
            </a:r>
            <a:endParaRPr lang="en-GB" dirty="0">
              <a:solidFill>
                <a:schemeClr val="tx2"/>
              </a:solidFill>
              <a:latin typeface="Arial" panose="020B0604020202020204" pitchFamily="34" charset="0"/>
              <a:cs typeface="Arial" panose="020B0604020202020204" pitchFamily="34" charset="0"/>
            </a:endParaRPr>
          </a:p>
        </p:txBody>
      </p:sp>
      <p:sp>
        <p:nvSpPr>
          <p:cNvPr id="8" name="TextBox 7"/>
          <p:cNvSpPr txBox="1"/>
          <p:nvPr/>
        </p:nvSpPr>
        <p:spPr>
          <a:xfrm>
            <a:off x="252210" y="1412776"/>
            <a:ext cx="8280230" cy="4031873"/>
          </a:xfrm>
          <a:prstGeom prst="rect">
            <a:avLst/>
          </a:prstGeom>
          <a:noFill/>
        </p:spPr>
        <p:txBody>
          <a:bodyPr wrap="square">
            <a:spAutoFit/>
          </a:bodyPr>
          <a:lstStyle/>
          <a:p>
            <a:pPr marL="342900" marR="0" lvl="0" indent="127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gli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Stati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membri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1" i="0" u="none" strike="noStrike" kern="1200" cap="none" spc="0" normalizeH="0" baseline="0" noProof="0" dirty="0" err="1">
                <a:ln>
                  <a:noFill/>
                </a:ln>
                <a:solidFill>
                  <a:srgbClr val="0F5494"/>
                </a:solidFill>
                <a:effectLst/>
                <a:uLnTx/>
                <a:uFillTx/>
                <a:latin typeface="Verdana" pitchFamily="34" charset="0"/>
                <a:ea typeface="+mn-ea"/>
                <a:cs typeface="+mn-cs"/>
              </a:rPr>
              <a:t>devono</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garantire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una</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partecipazione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adeguata</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delle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parti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sociali e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delle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organizzazioni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della</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società</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civile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all’attuazione</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delle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politiche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sostenute</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dal </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FSE+.</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342900" marR="0" lvl="0" indent="0" algn="just"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endParaRPr>
          </a:p>
          <a:p>
            <a:pPr marL="342900" marR="0" lvl="0" indent="127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gli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Stati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membri</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1" i="0" u="none" strike="noStrike" kern="1200" cap="none" spc="0" normalizeH="0" baseline="0" noProof="0" dirty="0" err="1">
                <a:ln>
                  <a:noFill/>
                </a:ln>
                <a:solidFill>
                  <a:srgbClr val="0F5494"/>
                </a:solidFill>
                <a:effectLst/>
                <a:uLnTx/>
                <a:uFillTx/>
                <a:latin typeface="Verdana" pitchFamily="34" charset="0"/>
                <a:ea typeface="+mn-ea"/>
                <a:cs typeface="+mn-cs"/>
              </a:rPr>
              <a:t>devon</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o</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stanziare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un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importo</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adeguato</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di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risorse</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FSE+, </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per </a:t>
            </a:r>
            <a:r>
              <a:rPr kumimoji="0" lang="en-GB" sz="2000" b="1" i="0" u="none" strike="noStrike" kern="1200" cap="none" spc="0" normalizeH="0" baseline="0" noProof="0" dirty="0" err="1">
                <a:ln>
                  <a:noFill/>
                </a:ln>
                <a:solidFill>
                  <a:srgbClr val="0F5494"/>
                </a:solidFill>
                <a:effectLst/>
                <a:uLnTx/>
                <a:uFillTx/>
                <a:latin typeface="Verdana" pitchFamily="34" charset="0"/>
                <a:ea typeface="+mn-ea"/>
                <a:cs typeface="+mn-cs"/>
              </a:rPr>
              <a:t>ciascun</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programma</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per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il</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rafforzamento</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a:ln>
                  <a:noFill/>
                </a:ln>
                <a:solidFill>
                  <a:srgbClr val="0F5494"/>
                </a:solidFill>
                <a:effectLst/>
                <a:uLnTx/>
                <a:uFillTx/>
                <a:latin typeface="Verdana" pitchFamily="34" charset="0"/>
                <a:ea typeface="+mn-ea"/>
                <a:cs typeface="+mn-cs"/>
              </a:rPr>
              <a:t>delle</a:t>
            </a:r>
            <a:r>
              <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capacità</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di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tali</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kumimoji="0" lang="en-GB"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organizzazioni</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p>
          <a:p>
            <a:pPr marL="34290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20AA63"/>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20AA63"/>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AA63"/>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20AA63"/>
              </a:solidFill>
              <a:effectLst/>
              <a:uLnTx/>
              <a:uFillTx/>
              <a:latin typeface="Verdana" pitchFamily="34" charset="0"/>
              <a:ea typeface="+mn-ea"/>
              <a:cs typeface="+mn-cs"/>
            </a:endParaRPr>
          </a:p>
        </p:txBody>
      </p:sp>
      <p:pic>
        <p:nvPicPr>
          <p:cNvPr id="3" name="Picture 2"/>
          <p:cNvPicPr>
            <a:picLocks noChangeAspect="1"/>
          </p:cNvPicPr>
          <p:nvPr/>
        </p:nvPicPr>
        <p:blipFill>
          <a:blip r:embed="rId3"/>
          <a:stretch>
            <a:fillRect/>
          </a:stretch>
        </p:blipFill>
        <p:spPr>
          <a:xfrm>
            <a:off x="683567" y="5013178"/>
            <a:ext cx="5544617" cy="1081021"/>
          </a:xfrm>
          <a:prstGeom prst="rect">
            <a:avLst/>
          </a:prstGeom>
        </p:spPr>
      </p:pic>
    </p:spTree>
    <p:extLst>
      <p:ext uri="{BB962C8B-B14F-4D97-AF65-F5344CB8AC3E}">
        <p14:creationId xmlns:p14="http://schemas.microsoft.com/office/powerpoint/2010/main" val="336971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Text Placeholder 2"/>
          <p:cNvSpPr>
            <a:spLocks noGrp="1"/>
          </p:cNvSpPr>
          <p:nvPr>
            <p:ph type="body" idx="4294967295"/>
          </p:nvPr>
        </p:nvSpPr>
        <p:spPr>
          <a:xfrm>
            <a:off x="1371600" y="2906713"/>
            <a:ext cx="7772400" cy="2178050"/>
          </a:xfrm>
        </p:spPr>
        <p:txBody>
          <a:bodyPr/>
          <a:lstStyle/>
          <a:p>
            <a:pPr marL="0" indent="0">
              <a:buNone/>
            </a:pPr>
            <a:r>
              <a:rPr lang="fr-BE" sz="4000" b="1" dirty="0" smtClean="0"/>
              <a:t>VI– FSE+ - </a:t>
            </a:r>
            <a:r>
              <a:rPr lang="fr-BE" sz="4000" b="1" dirty="0" err="1" smtClean="0"/>
              <a:t>Supporto</a:t>
            </a:r>
            <a:r>
              <a:rPr lang="fr-BE" sz="4000" b="1" dirty="0" smtClean="0"/>
              <a:t> </a:t>
            </a:r>
            <a:r>
              <a:rPr lang="fr-BE" sz="4000" b="1" dirty="0" err="1" smtClean="0"/>
              <a:t>all’innovazione</a:t>
            </a:r>
            <a:r>
              <a:rPr lang="fr-BE" sz="4000" b="1" dirty="0" smtClean="0"/>
              <a:t> sociale </a:t>
            </a:r>
            <a:endParaRPr lang="fr-BE" sz="4000" b="1" dirty="0"/>
          </a:p>
        </p:txBody>
      </p:sp>
    </p:spTree>
    <p:extLst>
      <p:ext uri="{BB962C8B-B14F-4D97-AF65-F5344CB8AC3E}">
        <p14:creationId xmlns:p14="http://schemas.microsoft.com/office/powerpoint/2010/main" val="761539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Cos’é</a:t>
            </a:r>
            <a:r>
              <a:rPr lang="fr-BE" dirty="0" smtClean="0"/>
              <a:t>  l’</a:t>
            </a:r>
            <a:r>
              <a:rPr lang="fr-BE" dirty="0" err="1" smtClean="0"/>
              <a:t>innovazione</a:t>
            </a:r>
            <a:r>
              <a:rPr lang="fr-BE" dirty="0" smtClean="0"/>
              <a:t> sociale? </a:t>
            </a:r>
            <a:endParaRPr lang="en-GB" dirty="0"/>
          </a:p>
        </p:txBody>
      </p:sp>
      <p:sp>
        <p:nvSpPr>
          <p:cNvPr id="3" name="Content Placeholder 2"/>
          <p:cNvSpPr>
            <a:spLocks noGrp="1"/>
          </p:cNvSpPr>
          <p:nvPr>
            <p:ph idx="1"/>
          </p:nvPr>
        </p:nvSpPr>
        <p:spPr>
          <a:xfrm>
            <a:off x="395288" y="2564904"/>
            <a:ext cx="8229600" cy="4032448"/>
          </a:xfrm>
        </p:spPr>
        <p:txBody>
          <a:bodyPr/>
          <a:lstStyle/>
          <a:p>
            <a:pPr algn="just">
              <a:spcBef>
                <a:spcPts val="600"/>
              </a:spcBef>
              <a:spcAft>
                <a:spcPts val="600"/>
              </a:spcAft>
              <a:buClr>
                <a:srgbClr val="0F5494"/>
              </a:buClr>
              <a:buFont typeface="Arial" panose="020B0604020202020204" pitchFamily="34" charset="0"/>
              <a:buChar char="•"/>
            </a:pPr>
            <a:r>
              <a:rPr lang="en-GB" sz="2000" i="0" dirty="0" err="1" smtClean="0"/>
              <a:t>Nuove</a:t>
            </a:r>
            <a:r>
              <a:rPr lang="en-GB" sz="2000" i="0" dirty="0" smtClean="0"/>
              <a:t> </a:t>
            </a:r>
            <a:r>
              <a:rPr lang="en-GB" sz="2000" b="1" i="0" dirty="0" err="1" smtClean="0"/>
              <a:t>idee</a:t>
            </a:r>
            <a:r>
              <a:rPr lang="en-GB" sz="2000" b="1" i="0" dirty="0" smtClean="0"/>
              <a:t> (</a:t>
            </a:r>
            <a:r>
              <a:rPr lang="en-GB" sz="2000" b="1" i="0" dirty="0" err="1" smtClean="0"/>
              <a:t>prodotti</a:t>
            </a:r>
            <a:r>
              <a:rPr lang="en-GB" sz="2000" b="1" i="0" dirty="0" smtClean="0"/>
              <a:t>, </a:t>
            </a:r>
            <a:r>
              <a:rPr lang="en-GB" sz="2000" b="1" i="0" dirty="0" err="1" smtClean="0"/>
              <a:t>servizi</a:t>
            </a:r>
            <a:r>
              <a:rPr lang="en-GB" sz="2000" b="1" i="0" dirty="0"/>
              <a:t> </a:t>
            </a:r>
            <a:r>
              <a:rPr lang="en-GB" sz="2000" b="1" i="0" dirty="0" smtClean="0"/>
              <a:t>e </a:t>
            </a:r>
            <a:r>
              <a:rPr lang="en-GB" sz="2000" b="1" i="0" dirty="0" err="1" smtClean="0"/>
              <a:t>modelli</a:t>
            </a:r>
            <a:r>
              <a:rPr lang="en-GB" sz="2000" b="1" i="0" dirty="0" smtClean="0"/>
              <a:t>) </a:t>
            </a:r>
            <a:r>
              <a:rPr lang="en-GB" sz="2000" i="0" dirty="0" err="1" smtClean="0"/>
              <a:t>che</a:t>
            </a:r>
            <a:r>
              <a:rPr lang="en-GB" sz="2000" i="0" dirty="0"/>
              <a:t> </a:t>
            </a:r>
            <a:r>
              <a:rPr lang="en-GB" sz="2000" i="0" dirty="0" err="1" smtClean="0"/>
              <a:t>rispondono</a:t>
            </a:r>
            <a:r>
              <a:rPr lang="en-GB" sz="2000" i="0" dirty="0" smtClean="0"/>
              <a:t> a </a:t>
            </a:r>
            <a:r>
              <a:rPr lang="en-GB" sz="2000" b="1" i="0" dirty="0" err="1" smtClean="0"/>
              <a:t>bisogni</a:t>
            </a:r>
            <a:r>
              <a:rPr lang="en-GB" sz="2000" b="1" i="0" dirty="0" smtClean="0"/>
              <a:t> </a:t>
            </a:r>
            <a:r>
              <a:rPr lang="en-GB" sz="2000" b="1" i="0" dirty="0" err="1" smtClean="0"/>
              <a:t>sociali</a:t>
            </a:r>
            <a:r>
              <a:rPr lang="en-GB" sz="2000" b="1" i="0" dirty="0" smtClean="0"/>
              <a:t> </a:t>
            </a:r>
            <a:r>
              <a:rPr lang="en-GB" sz="2000" i="0" dirty="0" smtClean="0"/>
              <a:t>e </a:t>
            </a:r>
            <a:r>
              <a:rPr lang="en-GB" sz="2000" i="0" dirty="0" err="1" smtClean="0"/>
              <a:t>creano</a:t>
            </a:r>
            <a:r>
              <a:rPr lang="en-GB" sz="2000" i="0" dirty="0" smtClean="0"/>
              <a:t> </a:t>
            </a:r>
            <a:r>
              <a:rPr lang="en-GB" sz="2000" b="1" i="0" dirty="0" err="1" smtClean="0"/>
              <a:t>nuove</a:t>
            </a:r>
            <a:r>
              <a:rPr lang="en-GB" sz="2000" b="1" i="0" dirty="0" smtClean="0"/>
              <a:t> </a:t>
            </a:r>
            <a:r>
              <a:rPr lang="en-GB" sz="2000" b="1" i="0" dirty="0" err="1" smtClean="0"/>
              <a:t>relazioni</a:t>
            </a:r>
            <a:r>
              <a:rPr lang="en-GB" sz="2000" b="1" i="0" dirty="0" smtClean="0"/>
              <a:t> </a:t>
            </a:r>
            <a:r>
              <a:rPr lang="en-GB" sz="2000" b="1" i="0" dirty="0" err="1" smtClean="0"/>
              <a:t>sociali</a:t>
            </a:r>
            <a:r>
              <a:rPr lang="en-GB" sz="2000" b="1" i="0" dirty="0" smtClean="0"/>
              <a:t> o </a:t>
            </a:r>
            <a:r>
              <a:rPr lang="en-GB" sz="2000" b="1" i="0" dirty="0" err="1" smtClean="0"/>
              <a:t>collaborazioni</a:t>
            </a:r>
            <a:endParaRPr lang="en-GB" sz="2000" b="1" i="0" dirty="0" smtClean="0"/>
          </a:p>
          <a:p>
            <a:pPr algn="just">
              <a:spcBef>
                <a:spcPts val="600"/>
              </a:spcBef>
              <a:spcAft>
                <a:spcPts val="600"/>
              </a:spcAft>
              <a:buClr>
                <a:srgbClr val="0F5494"/>
              </a:buClr>
              <a:buFont typeface="Arial" panose="020B0604020202020204" pitchFamily="34" charset="0"/>
              <a:buChar char="•"/>
            </a:pPr>
            <a:r>
              <a:rPr lang="en-GB" sz="2000" i="0" dirty="0" err="1" smtClean="0"/>
              <a:t>Perché</a:t>
            </a:r>
            <a:r>
              <a:rPr lang="en-GB" sz="2000" i="0" dirty="0" smtClean="0"/>
              <a:t>: </a:t>
            </a:r>
            <a:r>
              <a:rPr lang="en-GB" sz="2000" b="1" i="0" dirty="0" err="1" smtClean="0"/>
              <a:t>fattori</a:t>
            </a:r>
            <a:r>
              <a:rPr lang="en-GB" sz="2000" b="1" i="0" dirty="0" smtClean="0"/>
              <a:t> socio-</a:t>
            </a:r>
            <a:r>
              <a:rPr lang="en-GB" sz="2000" b="1" i="0" dirty="0" err="1" smtClean="0"/>
              <a:t>economici</a:t>
            </a:r>
            <a:r>
              <a:rPr lang="en-GB" sz="2000" b="1" i="0" dirty="0" smtClean="0"/>
              <a:t> </a:t>
            </a:r>
            <a:r>
              <a:rPr lang="en-GB" sz="2000" i="0" dirty="0" smtClean="0"/>
              <a:t>come </a:t>
            </a:r>
            <a:r>
              <a:rPr lang="en-GB" sz="2000" i="0" dirty="0" err="1" smtClean="0"/>
              <a:t>crisi</a:t>
            </a:r>
            <a:r>
              <a:rPr lang="en-GB" sz="2000" i="0" dirty="0" smtClean="0"/>
              <a:t> </a:t>
            </a:r>
            <a:r>
              <a:rPr lang="en-GB" sz="2000" i="0" dirty="0" err="1" smtClean="0"/>
              <a:t>economiche</a:t>
            </a:r>
            <a:r>
              <a:rPr lang="en-GB" sz="2000" i="0" dirty="0" smtClean="0"/>
              <a:t> e </a:t>
            </a:r>
            <a:r>
              <a:rPr lang="en-GB" sz="2000" i="0" dirty="0" err="1" smtClean="0"/>
              <a:t>sociali</a:t>
            </a:r>
            <a:r>
              <a:rPr lang="en-GB" sz="2000" i="0" dirty="0" smtClean="0"/>
              <a:t>, </a:t>
            </a:r>
            <a:r>
              <a:rPr lang="en-GB" sz="2000" i="0" dirty="0" err="1" smtClean="0"/>
              <a:t>invecchialmento</a:t>
            </a:r>
            <a:r>
              <a:rPr lang="en-GB" sz="2000" i="0" dirty="0" smtClean="0"/>
              <a:t> </a:t>
            </a:r>
            <a:r>
              <a:rPr lang="en-GB" sz="2000" i="0" dirty="0" err="1" smtClean="0"/>
              <a:t>della</a:t>
            </a:r>
            <a:r>
              <a:rPr lang="en-GB" sz="2000" i="0" dirty="0" smtClean="0"/>
              <a:t> </a:t>
            </a:r>
            <a:r>
              <a:rPr lang="en-GB" sz="2000" i="0" dirty="0" err="1" smtClean="0"/>
              <a:t>popolazione</a:t>
            </a:r>
            <a:r>
              <a:rPr lang="en-GB" sz="2000" i="0" dirty="0" smtClean="0"/>
              <a:t>, </a:t>
            </a:r>
            <a:r>
              <a:rPr lang="en-GB" sz="2000" i="0" dirty="0" err="1" smtClean="0"/>
              <a:t>disoccupazione</a:t>
            </a:r>
            <a:r>
              <a:rPr lang="en-GB" sz="2000" i="0" dirty="0" smtClean="0"/>
              <a:t> </a:t>
            </a:r>
            <a:r>
              <a:rPr lang="en-GB" sz="2000" i="0" dirty="0" err="1" smtClean="0"/>
              <a:t>giovanile</a:t>
            </a:r>
            <a:r>
              <a:rPr lang="en-GB" sz="2000" i="0" dirty="0" smtClean="0"/>
              <a:t>, </a:t>
            </a:r>
            <a:r>
              <a:rPr lang="en-GB" sz="2000" i="0" dirty="0" err="1" smtClean="0"/>
              <a:t>migrazione</a:t>
            </a:r>
            <a:endParaRPr lang="en-GB" sz="2000" i="0" dirty="0" smtClean="0"/>
          </a:p>
          <a:p>
            <a:pPr algn="just">
              <a:spcBef>
                <a:spcPts val="600"/>
              </a:spcBef>
              <a:spcAft>
                <a:spcPts val="600"/>
              </a:spcAft>
              <a:buClr>
                <a:srgbClr val="0F5494"/>
              </a:buClr>
              <a:buFont typeface="Arial" panose="020B0604020202020204" pitchFamily="34" charset="0"/>
              <a:buChar char="•"/>
            </a:pPr>
            <a:r>
              <a:rPr lang="en-GB" sz="2000" i="0" dirty="0" err="1" smtClean="0"/>
              <a:t>Accresce</a:t>
            </a:r>
            <a:r>
              <a:rPr lang="en-GB" sz="2000" i="0" dirty="0" smtClean="0"/>
              <a:t> la </a:t>
            </a:r>
            <a:r>
              <a:rPr lang="en-GB" sz="2000" i="0" dirty="0" err="1" smtClean="0"/>
              <a:t>capacità</a:t>
            </a:r>
            <a:r>
              <a:rPr lang="en-GB" sz="2000" i="0" dirty="0" smtClean="0"/>
              <a:t> di </a:t>
            </a:r>
            <a:r>
              <a:rPr lang="en-GB" sz="2000" i="0" dirty="0" err="1" smtClean="0"/>
              <a:t>agire</a:t>
            </a:r>
            <a:r>
              <a:rPr lang="en-GB" sz="2000" i="0" dirty="0" smtClean="0"/>
              <a:t> </a:t>
            </a:r>
            <a:r>
              <a:rPr lang="en-GB" sz="2000" i="0" dirty="0" err="1" smtClean="0"/>
              <a:t>della</a:t>
            </a:r>
            <a:r>
              <a:rPr lang="en-GB" sz="2000" i="0" dirty="0" smtClean="0"/>
              <a:t> </a:t>
            </a:r>
            <a:r>
              <a:rPr lang="en-GB" sz="2000" i="0" dirty="0" err="1" smtClean="0"/>
              <a:t>società</a:t>
            </a:r>
            <a:r>
              <a:rPr lang="en-GB" sz="2000" i="0" dirty="0" smtClean="0"/>
              <a:t> </a:t>
            </a:r>
            <a:r>
              <a:rPr lang="en-GB" sz="2000" i="0" dirty="0" err="1" smtClean="0"/>
              <a:t>tramite</a:t>
            </a:r>
            <a:r>
              <a:rPr lang="en-GB" sz="2000" i="0" dirty="0" smtClean="0"/>
              <a:t> la </a:t>
            </a:r>
            <a:r>
              <a:rPr lang="en-GB" sz="2000" b="1" i="0" dirty="0" err="1" smtClean="0"/>
              <a:t>sperimentazione</a:t>
            </a:r>
            <a:r>
              <a:rPr lang="en-GB" sz="2000" b="1" i="0" dirty="0" smtClean="0"/>
              <a:t> </a:t>
            </a:r>
            <a:r>
              <a:rPr lang="en-GB" sz="2000" i="0" dirty="0" smtClean="0"/>
              <a:t>e la </a:t>
            </a:r>
            <a:r>
              <a:rPr lang="en-GB" sz="2000" i="0" dirty="0" err="1" smtClean="0"/>
              <a:t>valutazione</a:t>
            </a:r>
            <a:r>
              <a:rPr lang="en-GB" sz="2000" i="0" dirty="0" smtClean="0"/>
              <a:t> </a:t>
            </a:r>
            <a:r>
              <a:rPr lang="en-GB" sz="2000" b="1" i="0" dirty="0" smtClean="0"/>
              <a:t>di </a:t>
            </a:r>
            <a:r>
              <a:rPr lang="en-GB" sz="2000" b="1" i="0" dirty="0" err="1" smtClean="0"/>
              <a:t>soluzioni</a:t>
            </a:r>
            <a:r>
              <a:rPr lang="en-GB" sz="2000" b="1" i="0" dirty="0" smtClean="0"/>
              <a:t> innovative</a:t>
            </a:r>
            <a:r>
              <a:rPr lang="en-GB" sz="2000" i="0" dirty="0" smtClean="0"/>
              <a:t> </a:t>
            </a:r>
          </a:p>
          <a:p>
            <a:pPr algn="just">
              <a:spcBef>
                <a:spcPts val="600"/>
              </a:spcBef>
              <a:spcAft>
                <a:spcPts val="600"/>
              </a:spcAft>
              <a:buClr>
                <a:srgbClr val="0F5494"/>
              </a:buClr>
              <a:buFont typeface="Arial" panose="020B0604020202020204" pitchFamily="34" charset="0"/>
              <a:buChar char="•"/>
            </a:pPr>
            <a:r>
              <a:rPr lang="en-GB" sz="2000" i="0" dirty="0" err="1" smtClean="0"/>
              <a:t>Concetto</a:t>
            </a:r>
            <a:r>
              <a:rPr lang="en-GB" sz="2000" i="0" dirty="0" smtClean="0"/>
              <a:t> </a:t>
            </a:r>
            <a:r>
              <a:rPr lang="en-GB" sz="2000" i="0" dirty="0" err="1" smtClean="0"/>
              <a:t>ancora</a:t>
            </a:r>
            <a:r>
              <a:rPr lang="en-GB" sz="2000" i="0" dirty="0" smtClean="0"/>
              <a:t> </a:t>
            </a:r>
            <a:r>
              <a:rPr lang="en-GB" sz="2000" b="1" i="0" dirty="0" smtClean="0"/>
              <a:t>in </a:t>
            </a:r>
            <a:r>
              <a:rPr lang="en-GB" sz="2000" b="1" i="0" dirty="0" err="1" smtClean="0"/>
              <a:t>divenire</a:t>
            </a:r>
            <a:r>
              <a:rPr lang="en-GB" sz="2000" b="1" i="0" dirty="0" smtClean="0"/>
              <a:t> </a:t>
            </a:r>
            <a:r>
              <a:rPr lang="en-GB" sz="2000" b="1" i="0" dirty="0" smtClean="0"/>
              <a:t> (</a:t>
            </a:r>
            <a:r>
              <a:rPr lang="en-GB" sz="2000" b="1" i="0" dirty="0" err="1" smtClean="0"/>
              <a:t>es</a:t>
            </a:r>
            <a:r>
              <a:rPr lang="en-GB" sz="2000" b="1" i="0" dirty="0" smtClean="0"/>
              <a:t>: ESF+ proposal)</a:t>
            </a:r>
          </a:p>
          <a:p>
            <a:pPr algn="just">
              <a:spcBef>
                <a:spcPts val="600"/>
              </a:spcBef>
              <a:spcAft>
                <a:spcPts val="600"/>
              </a:spcAft>
              <a:buClr>
                <a:srgbClr val="0F5494"/>
              </a:buClr>
              <a:buFont typeface="Arial" panose="020B0604020202020204" pitchFamily="34" charset="0"/>
              <a:buChar char="•"/>
            </a:pPr>
            <a:r>
              <a:rPr lang="en-GB" sz="2000" b="1" i="0" dirty="0" err="1" smtClean="0"/>
              <a:t>Sociale</a:t>
            </a:r>
            <a:r>
              <a:rPr lang="en-GB" sz="2000" b="1" i="0" dirty="0" smtClean="0"/>
              <a:t> </a:t>
            </a:r>
            <a:r>
              <a:rPr lang="en-GB" sz="2000" b="1" i="0" dirty="0" err="1" smtClean="0"/>
              <a:t>nei</a:t>
            </a:r>
            <a:r>
              <a:rPr lang="en-GB" sz="2000" b="1" i="0" dirty="0" smtClean="0"/>
              <a:t> </a:t>
            </a:r>
            <a:r>
              <a:rPr lang="en-GB" sz="2000" b="1" i="0" dirty="0" err="1" smtClean="0"/>
              <a:t>mezzi</a:t>
            </a:r>
            <a:r>
              <a:rPr lang="en-GB" sz="2000" b="1" i="0" dirty="0" smtClean="0"/>
              <a:t> e </a:t>
            </a:r>
            <a:r>
              <a:rPr lang="en-GB" sz="2000" b="1" i="0" dirty="0" err="1" smtClean="0"/>
              <a:t>nei</a:t>
            </a:r>
            <a:r>
              <a:rPr lang="en-GB" sz="2000" b="1" i="0" dirty="0" smtClean="0"/>
              <a:t> </a:t>
            </a:r>
            <a:r>
              <a:rPr lang="en-GB" sz="2000" b="1" i="0" dirty="0" err="1" smtClean="0"/>
              <a:t>fini</a:t>
            </a:r>
            <a:r>
              <a:rPr lang="en-GB" sz="2000" b="1" i="0" dirty="0" smtClean="0"/>
              <a:t> </a:t>
            </a:r>
            <a:endParaRPr lang="en-GB" sz="2000" b="1" i="0" dirty="0" smtClean="0"/>
          </a:p>
          <a:p>
            <a:pPr algn="just">
              <a:spcBef>
                <a:spcPts val="600"/>
              </a:spcBef>
              <a:spcAft>
                <a:spcPts val="600"/>
              </a:spcAft>
              <a:buClr>
                <a:srgbClr val="0F5494"/>
              </a:buClr>
              <a:buFont typeface="Arial" panose="020B0604020202020204" pitchFamily="34" charset="0"/>
              <a:buChar char="•"/>
            </a:pPr>
            <a:endParaRPr lang="en-GB" i="0" dirty="0" smtClean="0"/>
          </a:p>
          <a:p>
            <a:pPr marL="0" indent="0" algn="just">
              <a:spcBef>
                <a:spcPts val="600"/>
              </a:spcBef>
              <a:spcAft>
                <a:spcPts val="600"/>
              </a:spcAft>
              <a:buNone/>
            </a:pPr>
            <a:endParaRPr lang="en-GB" i="0" dirty="0"/>
          </a:p>
          <a:p>
            <a:endParaRPr lang="en-GB" dirty="0">
              <a:solidFill>
                <a:srgbClr val="FF0000"/>
              </a:solidFill>
            </a:endParaRPr>
          </a:p>
        </p:txBody>
      </p:sp>
    </p:spTree>
    <p:extLst>
      <p:ext uri="{BB962C8B-B14F-4D97-AF65-F5344CB8AC3E}">
        <p14:creationId xmlns:p14="http://schemas.microsoft.com/office/powerpoint/2010/main" val="4096143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FSE + e </a:t>
            </a:r>
            <a:r>
              <a:rPr lang="fr-BE" dirty="0" err="1" smtClean="0"/>
              <a:t>innovazione</a:t>
            </a:r>
            <a:r>
              <a:rPr lang="fr-BE" dirty="0" smtClean="0"/>
              <a:t> sociale </a:t>
            </a:r>
            <a:br>
              <a:rPr lang="fr-BE" dirty="0" smtClean="0"/>
            </a:br>
            <a:r>
              <a:rPr lang="fr-BE" dirty="0" err="1" smtClean="0"/>
              <a:t>Definizioni</a:t>
            </a:r>
            <a:r>
              <a:rPr lang="fr-BE" dirty="0" smtClean="0"/>
              <a:t> – Art. 2</a:t>
            </a:r>
            <a:endParaRPr lang="fr-BE" dirty="0"/>
          </a:p>
        </p:txBody>
      </p:sp>
      <p:sp>
        <p:nvSpPr>
          <p:cNvPr id="4" name="Content Placeholder 3"/>
          <p:cNvSpPr>
            <a:spLocks noGrp="1"/>
          </p:cNvSpPr>
          <p:nvPr>
            <p:ph idx="1"/>
          </p:nvPr>
        </p:nvSpPr>
        <p:spPr/>
        <p:txBody>
          <a:bodyPr/>
          <a:lstStyle/>
          <a:p>
            <a:r>
              <a:rPr lang="fr-BE" sz="1800" dirty="0" err="1" smtClean="0">
                <a:solidFill>
                  <a:srgbClr val="00B050"/>
                </a:solidFill>
              </a:rPr>
              <a:t>Innovazione</a:t>
            </a:r>
            <a:r>
              <a:rPr lang="fr-BE" sz="1800" dirty="0" smtClean="0">
                <a:solidFill>
                  <a:srgbClr val="00B050"/>
                </a:solidFill>
              </a:rPr>
              <a:t> sociale</a:t>
            </a:r>
            <a:r>
              <a:rPr lang="fr-BE" sz="1800" dirty="0" smtClean="0"/>
              <a:t>:  ‘</a:t>
            </a:r>
            <a:r>
              <a:rPr lang="fr-BE" sz="1800" dirty="0" err="1" smtClean="0"/>
              <a:t>Attività</a:t>
            </a:r>
            <a:r>
              <a:rPr lang="fr-BE" sz="1800" dirty="0" smtClean="0"/>
              <a:t> </a:t>
            </a:r>
            <a:r>
              <a:rPr lang="fr-BE" sz="1800" dirty="0" err="1" smtClean="0"/>
              <a:t>che</a:t>
            </a:r>
            <a:r>
              <a:rPr lang="fr-BE" sz="1800" dirty="0" smtClean="0"/>
              <a:t> </a:t>
            </a:r>
            <a:r>
              <a:rPr lang="fr-BE" sz="1800" dirty="0" err="1" smtClean="0"/>
              <a:t>hanno</a:t>
            </a:r>
            <a:r>
              <a:rPr lang="fr-BE" sz="1800" dirty="0" smtClean="0"/>
              <a:t> </a:t>
            </a:r>
            <a:r>
              <a:rPr lang="fr-BE" sz="1800" b="1" dirty="0" err="1" smtClean="0"/>
              <a:t>sia</a:t>
            </a:r>
            <a:r>
              <a:rPr lang="fr-BE" sz="1800" b="1" dirty="0" smtClean="0"/>
              <a:t> </a:t>
            </a:r>
            <a:r>
              <a:rPr lang="fr-BE" sz="1800" b="1" dirty="0" err="1" smtClean="0"/>
              <a:t>finalità</a:t>
            </a:r>
            <a:r>
              <a:rPr lang="fr-BE" sz="1800" b="1" dirty="0" smtClean="0"/>
              <a:t> </a:t>
            </a:r>
            <a:r>
              <a:rPr lang="fr-BE" sz="1800" b="1" dirty="0" err="1" smtClean="0"/>
              <a:t>sia</a:t>
            </a:r>
            <a:r>
              <a:rPr lang="fr-BE" sz="1800" b="1" dirty="0" smtClean="0"/>
              <a:t> i </a:t>
            </a:r>
            <a:r>
              <a:rPr lang="fr-BE" sz="1800" b="1" dirty="0" err="1" smtClean="0"/>
              <a:t>mezzi</a:t>
            </a:r>
            <a:r>
              <a:rPr lang="fr-BE" sz="1800" b="1" dirty="0" smtClean="0"/>
              <a:t> </a:t>
            </a:r>
            <a:r>
              <a:rPr lang="fr-BE" sz="1800" b="1" dirty="0" err="1" smtClean="0"/>
              <a:t>sociali</a:t>
            </a:r>
            <a:r>
              <a:rPr lang="fr-BE" sz="1800" dirty="0" smtClean="0"/>
              <a:t>, e in </a:t>
            </a:r>
            <a:r>
              <a:rPr lang="fr-BE" sz="1800" dirty="0" err="1" smtClean="0"/>
              <a:t>particolare</a:t>
            </a:r>
            <a:r>
              <a:rPr lang="fr-BE" sz="1800" dirty="0" smtClean="0"/>
              <a:t> quelle </a:t>
            </a:r>
            <a:r>
              <a:rPr lang="fr-BE" sz="1800" dirty="0" err="1" smtClean="0"/>
              <a:t>che</a:t>
            </a:r>
            <a:r>
              <a:rPr lang="fr-BE" sz="1800" dirty="0" smtClean="0"/>
              <a:t> </a:t>
            </a:r>
            <a:r>
              <a:rPr lang="fr-BE" sz="1800" dirty="0" err="1" smtClean="0"/>
              <a:t>fanno</a:t>
            </a:r>
            <a:r>
              <a:rPr lang="fr-BE" sz="1800" dirty="0" smtClean="0"/>
              <a:t> </a:t>
            </a:r>
            <a:r>
              <a:rPr lang="fr-BE" sz="1800" dirty="0" err="1" smtClean="0"/>
              <a:t>riferimento</a:t>
            </a:r>
            <a:r>
              <a:rPr lang="fr-BE" sz="1800" dirty="0" smtClean="0"/>
              <a:t> allo </a:t>
            </a:r>
            <a:r>
              <a:rPr lang="fr-BE" sz="1800" dirty="0" err="1" smtClean="0"/>
              <a:t>sviluppo</a:t>
            </a:r>
            <a:r>
              <a:rPr lang="fr-BE" sz="1800" dirty="0" smtClean="0"/>
              <a:t> e </a:t>
            </a:r>
            <a:r>
              <a:rPr lang="fr-BE" sz="1800" dirty="0" err="1" smtClean="0"/>
              <a:t>all’attuazione</a:t>
            </a:r>
            <a:r>
              <a:rPr lang="fr-BE" sz="1800" dirty="0" smtClean="0"/>
              <a:t> di </a:t>
            </a:r>
            <a:r>
              <a:rPr lang="fr-BE" sz="1800" dirty="0" err="1" smtClean="0"/>
              <a:t>nuove</a:t>
            </a:r>
            <a:r>
              <a:rPr lang="fr-BE" sz="1800" dirty="0" smtClean="0"/>
              <a:t> </a:t>
            </a:r>
            <a:r>
              <a:rPr lang="fr-BE" sz="1800" dirty="0" err="1" smtClean="0"/>
              <a:t>idee</a:t>
            </a:r>
            <a:r>
              <a:rPr lang="fr-BE" sz="1800" dirty="0" smtClean="0"/>
              <a:t> (</a:t>
            </a:r>
            <a:r>
              <a:rPr lang="fr-BE" sz="1800" dirty="0" err="1" smtClean="0"/>
              <a:t>riguardanti</a:t>
            </a:r>
            <a:r>
              <a:rPr lang="fr-BE" sz="1800" dirty="0" smtClean="0"/>
              <a:t> </a:t>
            </a:r>
            <a:r>
              <a:rPr lang="fr-BE" sz="1800" dirty="0" err="1" smtClean="0"/>
              <a:t>prodotti</a:t>
            </a:r>
            <a:r>
              <a:rPr lang="fr-BE" sz="1800" dirty="0" smtClean="0"/>
              <a:t>, </a:t>
            </a:r>
            <a:r>
              <a:rPr lang="fr-BE" sz="1800" dirty="0" err="1" smtClean="0"/>
              <a:t>servizi</a:t>
            </a:r>
            <a:r>
              <a:rPr lang="fr-BE" sz="1800" dirty="0" smtClean="0"/>
              <a:t> e </a:t>
            </a:r>
            <a:r>
              <a:rPr lang="fr-BE" sz="1800" dirty="0" err="1" smtClean="0"/>
              <a:t>modelli</a:t>
            </a:r>
            <a:r>
              <a:rPr lang="fr-BE" sz="1800" dirty="0" smtClean="0"/>
              <a:t>) </a:t>
            </a:r>
            <a:r>
              <a:rPr lang="fr-BE" sz="1800" dirty="0" err="1" smtClean="0"/>
              <a:t>che</a:t>
            </a:r>
            <a:r>
              <a:rPr lang="fr-BE" sz="1800" dirty="0" smtClean="0"/>
              <a:t> </a:t>
            </a:r>
            <a:r>
              <a:rPr lang="fr-BE" sz="1800" dirty="0" err="1" smtClean="0"/>
              <a:t>rispondono</a:t>
            </a:r>
            <a:r>
              <a:rPr lang="fr-BE" sz="1800" dirty="0" smtClean="0"/>
              <a:t> a </a:t>
            </a:r>
            <a:r>
              <a:rPr lang="fr-BE" sz="1800" dirty="0" err="1" smtClean="0"/>
              <a:t>esigenze</a:t>
            </a:r>
            <a:r>
              <a:rPr lang="fr-BE" sz="1800" dirty="0" smtClean="0"/>
              <a:t> </a:t>
            </a:r>
            <a:r>
              <a:rPr lang="fr-BE" sz="1800" dirty="0" err="1" smtClean="0"/>
              <a:t>sociali</a:t>
            </a:r>
            <a:r>
              <a:rPr lang="fr-BE" sz="1800" dirty="0" smtClean="0"/>
              <a:t> e, </a:t>
            </a:r>
            <a:r>
              <a:rPr lang="fr-BE" sz="1800" dirty="0" err="1" smtClean="0"/>
              <a:t>contemporaneamente</a:t>
            </a:r>
            <a:r>
              <a:rPr lang="fr-BE" sz="1800" dirty="0" smtClean="0"/>
              <a:t>, </a:t>
            </a:r>
            <a:r>
              <a:rPr lang="fr-BE" sz="1800" dirty="0" err="1" smtClean="0"/>
              <a:t>creano</a:t>
            </a:r>
            <a:r>
              <a:rPr lang="fr-BE" sz="1800" dirty="0" smtClean="0"/>
              <a:t> </a:t>
            </a:r>
            <a:r>
              <a:rPr lang="fr-BE" sz="1800" dirty="0" err="1" smtClean="0"/>
              <a:t>nuovi</a:t>
            </a:r>
            <a:r>
              <a:rPr lang="fr-BE" sz="1800" dirty="0" smtClean="0"/>
              <a:t> </a:t>
            </a:r>
            <a:r>
              <a:rPr lang="fr-BE" sz="1800" dirty="0" err="1" smtClean="0"/>
              <a:t>rapporti</a:t>
            </a:r>
            <a:r>
              <a:rPr lang="fr-BE" sz="1800" dirty="0" smtClean="0"/>
              <a:t> o </a:t>
            </a:r>
            <a:r>
              <a:rPr lang="fr-BE" sz="1800" dirty="0" err="1" smtClean="0"/>
              <a:t>collaborazioni</a:t>
            </a:r>
            <a:r>
              <a:rPr lang="fr-BE" sz="1800" dirty="0" smtClean="0"/>
              <a:t> </a:t>
            </a:r>
            <a:r>
              <a:rPr lang="fr-BE" sz="1800" dirty="0" err="1" smtClean="0"/>
              <a:t>sociali</a:t>
            </a:r>
            <a:r>
              <a:rPr lang="fr-BE" sz="1800" dirty="0" smtClean="0"/>
              <a:t>, </a:t>
            </a:r>
            <a:r>
              <a:rPr lang="fr-BE" sz="1800" dirty="0" err="1" smtClean="0"/>
              <a:t>fornendo</a:t>
            </a:r>
            <a:r>
              <a:rPr lang="fr-BE" sz="1800" dirty="0" smtClean="0"/>
              <a:t> un </a:t>
            </a:r>
            <a:r>
              <a:rPr lang="fr-BE" sz="1800" dirty="0" err="1" smtClean="0"/>
              <a:t>beneficio</a:t>
            </a:r>
            <a:r>
              <a:rPr lang="fr-BE" sz="1800" dirty="0" smtClean="0"/>
              <a:t> alla </a:t>
            </a:r>
            <a:r>
              <a:rPr lang="fr-BE" sz="1800" dirty="0" err="1" smtClean="0"/>
              <a:t>società</a:t>
            </a:r>
            <a:r>
              <a:rPr lang="fr-BE" sz="1800" dirty="0" smtClean="0"/>
              <a:t> e </a:t>
            </a:r>
            <a:r>
              <a:rPr lang="fr-BE" sz="1800" dirty="0" err="1" smtClean="0"/>
              <a:t>promuovendo</a:t>
            </a:r>
            <a:r>
              <a:rPr lang="fr-BE" sz="1800" dirty="0" smtClean="0"/>
              <a:t> la </a:t>
            </a:r>
            <a:r>
              <a:rPr lang="fr-BE" sz="1800" dirty="0" err="1" smtClean="0"/>
              <a:t>capacità</a:t>
            </a:r>
            <a:r>
              <a:rPr lang="fr-BE" sz="1800" dirty="0" smtClean="0"/>
              <a:t> di </a:t>
            </a:r>
            <a:r>
              <a:rPr lang="fr-BE" sz="1800" dirty="0" err="1" smtClean="0"/>
              <a:t>agire</a:t>
            </a:r>
            <a:r>
              <a:rPr lang="fr-BE" sz="1800" dirty="0" smtClean="0"/>
              <a:t> </a:t>
            </a:r>
            <a:r>
              <a:rPr lang="fr-BE" sz="1800" dirty="0" err="1" smtClean="0"/>
              <a:t>della</a:t>
            </a:r>
            <a:r>
              <a:rPr lang="fr-BE" sz="1800" dirty="0" smtClean="0"/>
              <a:t> </a:t>
            </a:r>
            <a:r>
              <a:rPr lang="fr-BE" sz="1800" dirty="0" err="1" smtClean="0"/>
              <a:t>stessa</a:t>
            </a:r>
            <a:r>
              <a:rPr lang="fr-BE" sz="1800" dirty="0" smtClean="0"/>
              <a:t>’</a:t>
            </a:r>
          </a:p>
          <a:p>
            <a:r>
              <a:rPr lang="fr-BE" sz="1800" dirty="0" smtClean="0">
                <a:solidFill>
                  <a:srgbClr val="00B050"/>
                </a:solidFill>
              </a:rPr>
              <a:t>‘</a:t>
            </a:r>
            <a:r>
              <a:rPr lang="fr-BE" sz="1800" dirty="0" err="1">
                <a:solidFill>
                  <a:srgbClr val="00B050"/>
                </a:solidFill>
              </a:rPr>
              <a:t>S</a:t>
            </a:r>
            <a:r>
              <a:rPr lang="fr-BE" sz="1800" dirty="0" err="1" smtClean="0">
                <a:solidFill>
                  <a:srgbClr val="00B050"/>
                </a:solidFill>
              </a:rPr>
              <a:t>perimentazioni</a:t>
            </a:r>
            <a:r>
              <a:rPr lang="fr-BE" sz="1800" dirty="0" smtClean="0">
                <a:solidFill>
                  <a:srgbClr val="00B050"/>
                </a:solidFill>
              </a:rPr>
              <a:t> </a:t>
            </a:r>
            <a:r>
              <a:rPr lang="fr-BE" sz="1800" dirty="0" err="1" smtClean="0">
                <a:solidFill>
                  <a:srgbClr val="00B050"/>
                </a:solidFill>
              </a:rPr>
              <a:t>sociali</a:t>
            </a:r>
            <a:r>
              <a:rPr lang="fr-BE" sz="1800" dirty="0" smtClean="0">
                <a:solidFill>
                  <a:srgbClr val="00B050"/>
                </a:solidFill>
              </a:rPr>
              <a:t>’: </a:t>
            </a:r>
            <a:r>
              <a:rPr lang="fr-BE" sz="1800" dirty="0" err="1" smtClean="0"/>
              <a:t>interventi</a:t>
            </a:r>
            <a:r>
              <a:rPr lang="fr-BE" sz="1800" dirty="0" smtClean="0"/>
              <a:t> </a:t>
            </a:r>
            <a:r>
              <a:rPr lang="fr-BE" sz="1800" dirty="0" err="1" smtClean="0"/>
              <a:t>programmatici</a:t>
            </a:r>
            <a:r>
              <a:rPr lang="fr-BE" sz="1800" dirty="0" smtClean="0"/>
              <a:t> </a:t>
            </a:r>
            <a:r>
              <a:rPr lang="fr-BE" sz="1800" dirty="0" err="1" smtClean="0"/>
              <a:t>che</a:t>
            </a:r>
            <a:r>
              <a:rPr lang="fr-BE" sz="1800" dirty="0" smtClean="0"/>
              <a:t> </a:t>
            </a:r>
            <a:r>
              <a:rPr lang="fr-BE" sz="1800" dirty="0" err="1" smtClean="0"/>
              <a:t>offrono</a:t>
            </a:r>
            <a:r>
              <a:rPr lang="fr-BE" sz="1800" dirty="0" smtClean="0"/>
              <a:t> </a:t>
            </a:r>
            <a:r>
              <a:rPr lang="fr-BE" sz="1800" dirty="0" err="1" smtClean="0"/>
              <a:t>una</a:t>
            </a:r>
            <a:r>
              <a:rPr lang="fr-BE" sz="1800" dirty="0" smtClean="0"/>
              <a:t> </a:t>
            </a:r>
            <a:r>
              <a:rPr lang="fr-BE" sz="1800" b="1" dirty="0" err="1" smtClean="0"/>
              <a:t>risposta</a:t>
            </a:r>
            <a:r>
              <a:rPr lang="fr-BE" sz="1800" b="1" dirty="0" smtClean="0"/>
              <a:t> </a:t>
            </a:r>
            <a:r>
              <a:rPr lang="fr-BE" sz="1800" b="1" dirty="0" err="1" smtClean="0"/>
              <a:t>innovativa</a:t>
            </a:r>
            <a:r>
              <a:rPr lang="fr-BE" sz="1800" b="1" dirty="0" smtClean="0"/>
              <a:t> </a:t>
            </a:r>
            <a:r>
              <a:rPr lang="fr-BE" sz="1800" b="1" dirty="0" err="1" smtClean="0"/>
              <a:t>alle</a:t>
            </a:r>
            <a:r>
              <a:rPr lang="fr-BE" sz="1800" b="1" dirty="0" smtClean="0"/>
              <a:t> </a:t>
            </a:r>
            <a:r>
              <a:rPr lang="fr-BE" sz="1800" b="1" dirty="0" err="1" smtClean="0"/>
              <a:t>esigenze</a:t>
            </a:r>
            <a:r>
              <a:rPr lang="fr-BE" sz="1800" b="1" dirty="0" smtClean="0"/>
              <a:t> </a:t>
            </a:r>
            <a:r>
              <a:rPr lang="fr-BE" sz="1800" b="1" dirty="0" err="1" smtClean="0"/>
              <a:t>sociali</a:t>
            </a:r>
            <a:r>
              <a:rPr lang="fr-BE" sz="1800" dirty="0" smtClean="0"/>
              <a:t>, </a:t>
            </a:r>
            <a:r>
              <a:rPr lang="fr-BE" sz="1800" dirty="0" err="1" smtClean="0"/>
              <a:t>attuati</a:t>
            </a:r>
            <a:r>
              <a:rPr lang="fr-BE" sz="1800" dirty="0" smtClean="0"/>
              <a:t> su </a:t>
            </a:r>
            <a:r>
              <a:rPr lang="fr-BE" sz="1800" dirty="0" err="1" smtClean="0"/>
              <a:t>piccola</a:t>
            </a:r>
            <a:r>
              <a:rPr lang="fr-BE" sz="1800" dirty="0" smtClean="0"/>
              <a:t> scala e in </a:t>
            </a:r>
            <a:r>
              <a:rPr lang="fr-BE" sz="1800" dirty="0" err="1" smtClean="0"/>
              <a:t>condizioni</a:t>
            </a:r>
            <a:r>
              <a:rPr lang="fr-BE" sz="1800" dirty="0" smtClean="0"/>
              <a:t> </a:t>
            </a:r>
            <a:r>
              <a:rPr lang="fr-BE" sz="1800" dirty="0" err="1" smtClean="0"/>
              <a:t>che</a:t>
            </a:r>
            <a:r>
              <a:rPr lang="fr-BE" sz="1800" dirty="0" smtClean="0"/>
              <a:t> </a:t>
            </a:r>
            <a:r>
              <a:rPr lang="fr-BE" sz="1800" dirty="0" err="1" smtClean="0"/>
              <a:t>garantiscono</a:t>
            </a:r>
            <a:r>
              <a:rPr lang="fr-BE" sz="1800" dirty="0" smtClean="0"/>
              <a:t> la </a:t>
            </a:r>
            <a:r>
              <a:rPr lang="fr-BE" sz="1800" dirty="0" err="1" smtClean="0"/>
              <a:t>possibilità</a:t>
            </a:r>
            <a:r>
              <a:rPr lang="fr-BE" sz="1800" dirty="0" smtClean="0"/>
              <a:t> di </a:t>
            </a:r>
            <a:r>
              <a:rPr lang="fr-BE" sz="1800" dirty="0" err="1" smtClean="0"/>
              <a:t>misurare</a:t>
            </a:r>
            <a:r>
              <a:rPr lang="fr-BE" sz="1800" dirty="0" smtClean="0"/>
              <a:t> tale </a:t>
            </a:r>
            <a:r>
              <a:rPr lang="fr-BE" sz="1800" dirty="0" err="1" smtClean="0"/>
              <a:t>impatto</a:t>
            </a:r>
            <a:r>
              <a:rPr lang="fr-BE" sz="1800" dirty="0" smtClean="0"/>
              <a:t>, prima </a:t>
            </a:r>
            <a:r>
              <a:rPr lang="fr-BE" sz="1800" dirty="0" err="1" smtClean="0"/>
              <a:t>che</a:t>
            </a:r>
            <a:r>
              <a:rPr lang="fr-BE" sz="1800" dirty="0" smtClean="0"/>
              <a:t> </a:t>
            </a:r>
            <a:r>
              <a:rPr lang="fr-BE" sz="1800" dirty="0" err="1" smtClean="0"/>
              <a:t>siano</a:t>
            </a:r>
            <a:r>
              <a:rPr lang="fr-BE" sz="1800" dirty="0" smtClean="0"/>
              <a:t> </a:t>
            </a:r>
            <a:r>
              <a:rPr lang="fr-BE" sz="1800" dirty="0" err="1" smtClean="0"/>
              <a:t>attuati</a:t>
            </a:r>
            <a:r>
              <a:rPr lang="fr-BE" sz="1800" dirty="0" smtClean="0"/>
              <a:t> in </a:t>
            </a:r>
            <a:r>
              <a:rPr lang="fr-BE" sz="1800" dirty="0" err="1" smtClean="0"/>
              <a:t>altri</a:t>
            </a:r>
            <a:r>
              <a:rPr lang="fr-BE" sz="1800" dirty="0" smtClean="0"/>
              <a:t> </a:t>
            </a:r>
            <a:r>
              <a:rPr lang="fr-BE" sz="1800" dirty="0" err="1" smtClean="0"/>
              <a:t>contesti</a:t>
            </a:r>
            <a:r>
              <a:rPr lang="fr-BE" sz="1800" dirty="0" smtClean="0"/>
              <a:t> o su scala piu </a:t>
            </a:r>
            <a:r>
              <a:rPr lang="fr-BE" sz="1800" dirty="0" err="1" smtClean="0"/>
              <a:t>ampia</a:t>
            </a:r>
            <a:r>
              <a:rPr lang="fr-BE" sz="1800" dirty="0" smtClean="0"/>
              <a:t> in </a:t>
            </a:r>
            <a:r>
              <a:rPr lang="fr-BE" sz="1800" dirty="0" err="1" smtClean="0"/>
              <a:t>caso</a:t>
            </a:r>
            <a:r>
              <a:rPr lang="fr-BE" sz="1800" dirty="0" smtClean="0"/>
              <a:t> di </a:t>
            </a:r>
            <a:r>
              <a:rPr lang="fr-BE" sz="1800" dirty="0" err="1" smtClean="0"/>
              <a:t>risultati</a:t>
            </a:r>
            <a:r>
              <a:rPr lang="fr-BE" sz="1800" dirty="0" smtClean="0"/>
              <a:t> </a:t>
            </a:r>
            <a:r>
              <a:rPr lang="fr-BE" sz="1800" dirty="0" err="1" smtClean="0"/>
              <a:t>concorrenti</a:t>
            </a:r>
            <a:r>
              <a:rPr lang="fr-BE" sz="1800" dirty="0" smtClean="0"/>
              <a:t>’ </a:t>
            </a:r>
            <a:endParaRPr lang="fr-BE" sz="1800" dirty="0"/>
          </a:p>
        </p:txBody>
      </p:sp>
    </p:spTree>
    <p:extLst>
      <p:ext uri="{BB962C8B-B14F-4D97-AF65-F5344CB8AC3E}">
        <p14:creationId xmlns:p14="http://schemas.microsoft.com/office/powerpoint/2010/main" val="483829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5751"/>
            <a:ext cx="8229600" cy="649114"/>
          </a:xfrm>
          <a:prstGeom prst="rect">
            <a:avLst/>
          </a:prstGeom>
        </p:spPr>
        <p:txBody>
          <a:bodyPr/>
          <a:lstStyle/>
          <a:p>
            <a:pPr algn="ctr"/>
            <a:r>
              <a:rPr lang="fr-BE" dirty="0" err="1" smtClean="0">
                <a:cs typeface="Arial" panose="020B0604020202020204" pitchFamily="34" charset="0"/>
              </a:rPr>
              <a:t>Innovazione</a:t>
            </a:r>
            <a:r>
              <a:rPr lang="fr-BE" dirty="0" smtClean="0">
                <a:cs typeface="Arial" panose="020B0604020202020204" pitchFamily="34" charset="0"/>
              </a:rPr>
              <a:t> sociale </a:t>
            </a:r>
            <a:r>
              <a:rPr lang="fr-BE" dirty="0" err="1" smtClean="0">
                <a:cs typeface="Arial" panose="020B0604020202020204" pitchFamily="34" charset="0"/>
              </a:rPr>
              <a:t>nell’ESF</a:t>
            </a:r>
            <a:r>
              <a:rPr lang="fr-BE" dirty="0" smtClean="0">
                <a:cs typeface="Arial" panose="020B0604020202020204" pitchFamily="34" charset="0"/>
              </a:rPr>
              <a:t>+   </a:t>
            </a:r>
            <a:r>
              <a:rPr lang="fr-BE" dirty="0" err="1" smtClean="0">
                <a:cs typeface="Arial" panose="020B0604020202020204" pitchFamily="34" charset="0"/>
              </a:rPr>
              <a:t>approccio</a:t>
            </a:r>
            <a:r>
              <a:rPr lang="fr-BE" dirty="0" smtClean="0">
                <a:cs typeface="Arial" panose="020B0604020202020204" pitchFamily="34" charset="0"/>
              </a:rPr>
              <a:t> </a:t>
            </a:r>
            <a:r>
              <a:rPr lang="fr-BE" dirty="0" err="1" smtClean="0">
                <a:cs typeface="Arial" panose="020B0604020202020204" pitchFamily="34" charset="0"/>
              </a:rPr>
              <a:t>multiplo</a:t>
            </a:r>
            <a:r>
              <a:rPr lang="fr-BE" dirty="0" smtClean="0">
                <a:cs typeface="Arial" panose="020B0604020202020204" pitchFamily="34" charset="0"/>
              </a:rPr>
              <a:t> </a:t>
            </a:r>
            <a:r>
              <a:rPr lang="en-GB" dirty="0"/>
              <a:t/>
            </a:r>
            <a:br>
              <a:rPr lang="en-GB" dirty="0"/>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2060848"/>
            <a:ext cx="8229600" cy="3529013"/>
          </a:xfrm>
          <a:prstGeom prst="rect">
            <a:avLst/>
          </a:prstGeom>
        </p:spPr>
        <p:txBody>
          <a:bodyPr/>
          <a:lstStyle/>
          <a:p>
            <a:pPr marL="342900" lvl="1" indent="-342900">
              <a:spcAft>
                <a:spcPts val="1200"/>
              </a:spcAft>
              <a:buClr>
                <a:schemeClr val="tx1"/>
              </a:buClr>
              <a:buFontTx/>
              <a:buChar char="-"/>
            </a:pPr>
            <a:r>
              <a:rPr lang="en-US" sz="2400" b="0" dirty="0" smtClean="0">
                <a:ea typeface="+mn-ea"/>
                <a:cs typeface="Arial" panose="020B0604020202020204" pitchFamily="34" charset="0"/>
              </a:rPr>
              <a:t>L’ESF+ </a:t>
            </a:r>
            <a:r>
              <a:rPr lang="en-US" sz="2400" b="0" dirty="0" err="1" smtClean="0">
                <a:ea typeface="+mn-ea"/>
                <a:cs typeface="Arial" panose="020B0604020202020204" pitchFamily="34" charset="0"/>
              </a:rPr>
              <a:t>supporterà</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l’innovazione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sociale</a:t>
            </a:r>
            <a:r>
              <a:rPr lang="en-US" sz="2400" b="0" dirty="0" smtClean="0">
                <a:ea typeface="+mn-ea"/>
                <a:cs typeface="Arial" panose="020B0604020202020204" pitchFamily="34" charset="0"/>
              </a:rPr>
              <a:t> come principio </a:t>
            </a:r>
            <a:r>
              <a:rPr lang="en-US" sz="2400" b="0" dirty="0" err="1" smtClean="0">
                <a:ea typeface="+mn-ea"/>
                <a:cs typeface="Arial" panose="020B0604020202020204" pitchFamily="34" charset="0"/>
              </a:rPr>
              <a:t>trasversale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nella</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componente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gestione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concurrente</a:t>
            </a:r>
            <a:r>
              <a:rPr lang="en-US" sz="2400" b="0" dirty="0" smtClean="0">
                <a:ea typeface="+mn-ea"/>
                <a:cs typeface="Arial" panose="020B0604020202020204" pitchFamily="34" charset="0"/>
              </a:rPr>
              <a:t> (OPs). </a:t>
            </a:r>
            <a:r>
              <a:rPr lang="en-US" sz="2400" b="0" dirty="0" err="1" smtClean="0">
                <a:ea typeface="+mn-ea"/>
                <a:cs typeface="Arial" panose="020B0604020202020204" pitchFamily="34" charset="0"/>
              </a:rPr>
              <a:t>Incentivo</a:t>
            </a:r>
            <a:r>
              <a:rPr lang="en-US" sz="2400" b="0" dirty="0" smtClean="0">
                <a:ea typeface="+mn-ea"/>
                <a:cs typeface="Arial" panose="020B0604020202020204" pitchFamily="34" charset="0"/>
              </a:rPr>
              <a:t> di co-</a:t>
            </a:r>
            <a:r>
              <a:rPr lang="en-US" sz="2400" b="0" dirty="0" err="1" smtClean="0">
                <a:ea typeface="+mn-ea"/>
                <a:cs typeface="Arial" panose="020B0604020202020204" pitchFamily="34" charset="0"/>
              </a:rPr>
              <a:t>finanziamento</a:t>
            </a:r>
            <a:r>
              <a:rPr lang="en-US" sz="2400" b="0" dirty="0" smtClean="0">
                <a:ea typeface="+mn-ea"/>
                <a:cs typeface="Arial" panose="020B0604020202020204" pitchFamily="34" charset="0"/>
              </a:rPr>
              <a:t> al 95%</a:t>
            </a:r>
          </a:p>
          <a:p>
            <a:pPr marL="742950" lvl="2" indent="-342900">
              <a:spcAft>
                <a:spcPts val="1200"/>
              </a:spcAft>
              <a:buClr>
                <a:schemeClr val="tx1"/>
              </a:buClr>
              <a:buFontTx/>
              <a:buChar char="-"/>
            </a:pPr>
            <a:r>
              <a:rPr lang="en-US" sz="1800" b="0" dirty="0" err="1" smtClean="0">
                <a:ea typeface="+mn-ea"/>
                <a:cs typeface="Arial" panose="020B0604020202020204" pitchFamily="34" charset="0"/>
              </a:rPr>
              <a:t>Almeno</a:t>
            </a:r>
            <a:r>
              <a:rPr lang="en-US" sz="1800" b="0" dirty="0" smtClean="0">
                <a:ea typeface="+mn-ea"/>
                <a:cs typeface="Arial" panose="020B0604020202020204" pitchFamily="34" charset="0"/>
              </a:rPr>
              <a:t> </a:t>
            </a:r>
            <a:r>
              <a:rPr lang="en-US" sz="1800" b="0" dirty="0" err="1" smtClean="0">
                <a:ea typeface="+mn-ea"/>
                <a:cs typeface="Arial" panose="020B0604020202020204" pitchFamily="34" charset="0"/>
              </a:rPr>
              <a:t>una</a:t>
            </a:r>
            <a:r>
              <a:rPr lang="en-US" sz="1800" b="0" dirty="0" smtClean="0">
                <a:ea typeface="+mn-ea"/>
                <a:cs typeface="Arial" panose="020B0604020202020204" pitchFamily="34" charset="0"/>
              </a:rPr>
              <a:t> </a:t>
            </a:r>
            <a:r>
              <a:rPr lang="en-US" sz="1800" b="0" dirty="0" err="1" smtClean="0">
                <a:ea typeface="+mn-ea"/>
                <a:cs typeface="Arial" panose="020B0604020202020204" pitchFamily="34" charset="0"/>
              </a:rPr>
              <a:t>priorità</a:t>
            </a:r>
            <a:r>
              <a:rPr lang="en-US" sz="1800" b="0" dirty="0" smtClean="0">
                <a:ea typeface="+mn-ea"/>
                <a:cs typeface="Arial" panose="020B0604020202020204" pitchFamily="34" charset="0"/>
              </a:rPr>
              <a:t> dedicate </a:t>
            </a:r>
            <a:r>
              <a:rPr lang="en-US" sz="1800" b="0" dirty="0" err="1" smtClean="0">
                <a:ea typeface="+mn-ea"/>
                <a:cs typeface="Arial" panose="020B0604020202020204" pitchFamily="34" charset="0"/>
              </a:rPr>
              <a:t>all’innovazione</a:t>
            </a:r>
            <a:r>
              <a:rPr lang="en-US" sz="1800" b="0" dirty="0" smtClean="0">
                <a:ea typeface="+mn-ea"/>
                <a:cs typeface="Arial" panose="020B0604020202020204" pitchFamily="34" charset="0"/>
              </a:rPr>
              <a:t> </a:t>
            </a:r>
            <a:r>
              <a:rPr lang="en-US" sz="1800" b="0" dirty="0" err="1" smtClean="0">
                <a:ea typeface="+mn-ea"/>
                <a:cs typeface="Arial" panose="020B0604020202020204" pitchFamily="34" charset="0"/>
              </a:rPr>
              <a:t>sociale</a:t>
            </a:r>
            <a:r>
              <a:rPr lang="en-US" sz="1800" b="0" dirty="0" smtClean="0">
                <a:ea typeface="+mn-ea"/>
                <a:cs typeface="Arial" panose="020B0604020202020204" pitchFamily="34" charset="0"/>
              </a:rPr>
              <a:t> per </a:t>
            </a:r>
            <a:r>
              <a:rPr lang="en-US" sz="1800" b="0" dirty="0" err="1" smtClean="0">
                <a:ea typeface="+mn-ea"/>
                <a:cs typeface="Arial" panose="020B0604020202020204" pitchFamily="34" charset="0"/>
              </a:rPr>
              <a:t>ciascuno</a:t>
            </a:r>
            <a:r>
              <a:rPr lang="en-US" sz="1800" b="0" dirty="0" smtClean="0">
                <a:ea typeface="+mn-ea"/>
                <a:cs typeface="Arial" panose="020B0604020202020204" pitchFamily="34" charset="0"/>
              </a:rPr>
              <a:t> </a:t>
            </a:r>
            <a:r>
              <a:rPr lang="en-US" sz="1800" b="0" dirty="0" err="1" smtClean="0">
                <a:ea typeface="+mn-ea"/>
                <a:cs typeface="Arial" panose="020B0604020202020204" pitchFamily="34" charset="0"/>
              </a:rPr>
              <a:t>Stato</a:t>
            </a:r>
            <a:r>
              <a:rPr lang="en-US" sz="1800" b="0" dirty="0" smtClean="0">
                <a:ea typeface="+mn-ea"/>
                <a:cs typeface="Arial" panose="020B0604020202020204" pitchFamily="34" charset="0"/>
              </a:rPr>
              <a:t> </a:t>
            </a:r>
            <a:r>
              <a:rPr lang="en-US" sz="1800" b="0" dirty="0" err="1" smtClean="0">
                <a:ea typeface="+mn-ea"/>
                <a:cs typeface="Arial" panose="020B0604020202020204" pitchFamily="34" charset="0"/>
              </a:rPr>
              <a:t>Membro</a:t>
            </a:r>
            <a:endParaRPr lang="en-US" sz="1800" b="0" dirty="0" smtClean="0">
              <a:ea typeface="+mn-ea"/>
              <a:cs typeface="Arial" panose="020B0604020202020204" pitchFamily="34" charset="0"/>
            </a:endParaRPr>
          </a:p>
          <a:p>
            <a:pPr marL="342900" lvl="1" indent="-342900">
              <a:spcAft>
                <a:spcPts val="1200"/>
              </a:spcAft>
              <a:buClr>
                <a:schemeClr val="tx1"/>
              </a:buClr>
              <a:buFontTx/>
              <a:buChar char="-"/>
            </a:pPr>
            <a:r>
              <a:rPr lang="en-US" sz="2400" b="0" dirty="0" smtClean="0">
                <a:ea typeface="+mn-ea"/>
                <a:cs typeface="Arial" panose="020B0604020202020204" pitchFamily="34" charset="0"/>
              </a:rPr>
              <a:t>EASI per </a:t>
            </a:r>
            <a:r>
              <a:rPr lang="en-US" sz="2400" b="0" dirty="0" err="1" smtClean="0">
                <a:ea typeface="+mn-ea"/>
                <a:cs typeface="Arial" panose="020B0604020202020204" pitchFamily="34" charset="0"/>
              </a:rPr>
              <a:t>testare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nuovi</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apporcci</a:t>
            </a:r>
            <a:r>
              <a:rPr lang="en-US" sz="2400" b="0" dirty="0" smtClean="0">
                <a:ea typeface="+mn-ea"/>
                <a:cs typeface="Arial" panose="020B0604020202020204" pitchFamily="34" charset="0"/>
              </a:rPr>
              <a:t> di policy </a:t>
            </a:r>
            <a:r>
              <a:rPr lang="en-US" sz="2400" b="0" dirty="0" err="1" smtClean="0">
                <a:ea typeface="+mn-ea"/>
                <a:cs typeface="Arial" panose="020B0604020202020204" pitchFamily="34" charset="0"/>
              </a:rPr>
              <a:t>focalizzati</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sulle</a:t>
            </a:r>
            <a:r>
              <a:rPr lang="en-US" sz="2400" b="0" dirty="0" smtClean="0">
                <a:ea typeface="+mn-ea"/>
                <a:cs typeface="Arial" panose="020B0604020202020204" pitchFamily="34" charset="0"/>
              </a:rPr>
              <a:t> </a:t>
            </a:r>
            <a:r>
              <a:rPr lang="en-US" sz="2400" b="0" dirty="0" err="1" smtClean="0">
                <a:ea typeface="+mn-ea"/>
                <a:cs typeface="Arial" panose="020B0604020202020204" pitchFamily="34" charset="0"/>
              </a:rPr>
              <a:t>priorità</a:t>
            </a:r>
            <a:r>
              <a:rPr lang="en-US" sz="2400" b="0" dirty="0" smtClean="0">
                <a:ea typeface="+mn-ea"/>
                <a:cs typeface="Arial" panose="020B0604020202020204" pitchFamily="34" charset="0"/>
              </a:rPr>
              <a:t> di policy </a:t>
            </a:r>
            <a:r>
              <a:rPr lang="en-US" sz="2400" b="0" dirty="0" err="1" smtClean="0">
                <a:ea typeface="+mn-ea"/>
                <a:cs typeface="Arial" panose="020B0604020202020204" pitchFamily="34" charset="0"/>
              </a:rPr>
              <a:t>europee</a:t>
            </a:r>
            <a:r>
              <a:rPr lang="en-US" sz="2400" b="0" dirty="0" smtClean="0">
                <a:ea typeface="+mn-ea"/>
                <a:cs typeface="Arial" panose="020B0604020202020204" pitchFamily="34" charset="0"/>
              </a:rPr>
              <a:t> </a:t>
            </a:r>
          </a:p>
        </p:txBody>
      </p:sp>
    </p:spTree>
    <p:extLst>
      <p:ext uri="{BB962C8B-B14F-4D97-AF65-F5344CB8AC3E}">
        <p14:creationId xmlns:p14="http://schemas.microsoft.com/office/powerpoint/2010/main" val="2903700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0768" y="1201814"/>
            <a:ext cx="7715200" cy="720081"/>
          </a:xfrm>
          <a:prstGeom prst="rect">
            <a:avLst/>
          </a:prstGeom>
        </p:spPr>
        <p:txBody>
          <a:bodyPr/>
          <a:lstStyle/>
          <a:p>
            <a:r>
              <a:rPr lang="en-US" sz="2800" dirty="0" err="1" smtClean="0">
                <a:latin typeface="Arial" panose="020B0604020202020204" pitchFamily="34" charset="0"/>
                <a:cs typeface="Arial" panose="020B0604020202020204" pitchFamily="34" charset="0"/>
              </a:rPr>
              <a:t>Supporto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all’IS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attraverso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gestione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concorrente</a:t>
            </a:r>
            <a:r>
              <a:rPr lang="en-US" sz="2800" dirty="0" smtClean="0">
                <a:latin typeface="Arial" panose="020B0604020202020204" pitchFamily="34" charset="0"/>
                <a:cs typeface="Arial" panose="020B0604020202020204" pitchFamily="34" charset="0"/>
              </a:rPr>
              <a:t> (1)</a:t>
            </a:r>
            <a:endParaRPr lang="en-GB" sz="2800" dirty="0">
              <a:latin typeface="Arial" panose="020B0604020202020204" pitchFamily="34" charset="0"/>
              <a:cs typeface="Arial" panose="020B0604020202020204" pitchFamily="34" charset="0"/>
            </a:endParaRPr>
          </a:p>
        </p:txBody>
      </p:sp>
      <p:sp>
        <p:nvSpPr>
          <p:cNvPr id="8" name="TextBox 7"/>
          <p:cNvSpPr txBox="1"/>
          <p:nvPr/>
        </p:nvSpPr>
        <p:spPr>
          <a:xfrm>
            <a:off x="909936" y="1556792"/>
            <a:ext cx="7776864" cy="6001643"/>
          </a:xfrm>
          <a:prstGeom prst="rect">
            <a:avLst/>
          </a:prstGeom>
          <a:noFill/>
        </p:spPr>
        <p:txBody>
          <a:bodyPr wrap="square" rtlCol="0">
            <a:spAutoFit/>
          </a:bodyPr>
          <a:lstStyle/>
          <a:p>
            <a:pPr marL="342900">
              <a:defRPr/>
            </a:pPr>
            <a:endParaRPr lang="en-US" sz="2400" b="0" dirty="0" smtClean="0">
              <a:solidFill>
                <a:schemeClr val="tx2"/>
              </a:solidFill>
            </a:endParaRPr>
          </a:p>
          <a:p>
            <a:pPr marL="342900">
              <a:defRPr/>
            </a:pPr>
            <a:r>
              <a:rPr lang="en-US" sz="2400" b="0" dirty="0" err="1" smtClean="0">
                <a:solidFill>
                  <a:srgbClr val="0F5494"/>
                </a:solidFill>
              </a:rPr>
              <a:t>Azioni</a:t>
            </a:r>
            <a:r>
              <a:rPr lang="en-US" sz="2400" b="0" dirty="0" smtClean="0">
                <a:solidFill>
                  <a:srgbClr val="0F5494"/>
                </a:solidFill>
              </a:rPr>
              <a:t> innovative (Art</a:t>
            </a:r>
            <a:r>
              <a:rPr lang="en-US" sz="2400" b="0" dirty="0">
                <a:solidFill>
                  <a:srgbClr val="0F5494"/>
                </a:solidFill>
              </a:rPr>
              <a:t>. 13</a:t>
            </a:r>
            <a:r>
              <a:rPr lang="en-US" sz="2400" b="0" dirty="0" smtClean="0">
                <a:solidFill>
                  <a:srgbClr val="0F5494"/>
                </a:solidFill>
              </a:rPr>
              <a:t>)</a:t>
            </a:r>
          </a:p>
          <a:p>
            <a:pPr marL="342900">
              <a:defRPr/>
            </a:pPr>
            <a:endParaRPr lang="en-US" sz="2400" b="0" dirty="0">
              <a:solidFill>
                <a:schemeClr val="bg2"/>
              </a:solidFill>
            </a:endParaRPr>
          </a:p>
          <a:p>
            <a:pPr marL="342900">
              <a:defRPr/>
            </a:pPr>
            <a:endParaRPr lang="en-US" sz="2400" b="0" dirty="0">
              <a:solidFill>
                <a:schemeClr val="bg2"/>
              </a:solidFill>
            </a:endParaRPr>
          </a:p>
          <a:p>
            <a:pPr marL="342900">
              <a:defRPr/>
            </a:pPr>
            <a:endParaRPr lang="en-US" sz="2400" b="0" dirty="0">
              <a:solidFill>
                <a:schemeClr val="bg2"/>
              </a:solidFill>
            </a:endParaRPr>
          </a:p>
          <a:p>
            <a:pPr marL="342900" lvl="0">
              <a:defRPr/>
            </a:pPr>
            <a:endParaRPr lang="en-US" sz="2400" b="0" dirty="0">
              <a:solidFill>
                <a:schemeClr val="accent5"/>
              </a:solidFill>
            </a:endParaRPr>
          </a:p>
          <a:p>
            <a:pPr marL="342900" lvl="0">
              <a:defRPr/>
            </a:pPr>
            <a:endParaRPr kumimoji="0" lang="en-US" sz="2400" b="0" i="0" u="none" strike="noStrike" kern="1200" cap="none" spc="0" normalizeH="0" noProof="0" dirty="0" smtClean="0">
              <a:ln>
                <a:noFill/>
              </a:ln>
              <a:solidFill>
                <a:schemeClr val="bg2"/>
              </a:solidFill>
              <a:effectLst/>
              <a:uLnTx/>
              <a:uFillTx/>
              <a:latin typeface="Verdana" pitchFamily="34" charset="0"/>
              <a:ea typeface="+mn-ea"/>
              <a:cs typeface="+mn-cs"/>
            </a:endParaRPr>
          </a:p>
          <a:p>
            <a:pPr marL="342900" lvl="0">
              <a:defRPr/>
            </a:pPr>
            <a:endParaRPr kumimoji="0" lang="en-US" sz="2400" b="0" i="0" u="none" strike="noStrike" kern="1200" cap="none" spc="0" normalizeH="0" baseline="0" noProof="0" dirty="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accent5"/>
              </a:solidFill>
              <a:effectLst/>
              <a:uLnTx/>
              <a:uFillTx/>
              <a:latin typeface="Verdana" pitchFamily="34"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p:txBody>
      </p:sp>
      <p:sp>
        <p:nvSpPr>
          <p:cNvPr id="3" name="Rounded Rectangle 2"/>
          <p:cNvSpPr/>
          <p:nvPr/>
        </p:nvSpPr>
        <p:spPr>
          <a:xfrm>
            <a:off x="1519118" y="2519667"/>
            <a:ext cx="6336704" cy="864096"/>
          </a:xfrm>
          <a:prstGeom prst="roundRect">
            <a:avLst/>
          </a:prstGeom>
          <a:solidFill>
            <a:schemeClr val="tx1">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2000" b="0" dirty="0" err="1" smtClean="0">
                <a:solidFill>
                  <a:schemeClr val="tx1"/>
                </a:solidFill>
              </a:rPr>
              <a:t>Innovazione</a:t>
            </a:r>
            <a:r>
              <a:rPr lang="fr-BE" sz="2000" b="0" dirty="0" smtClean="0">
                <a:solidFill>
                  <a:schemeClr val="tx1"/>
                </a:solidFill>
              </a:rPr>
              <a:t> sociale e </a:t>
            </a:r>
            <a:r>
              <a:rPr lang="fr-BE" sz="2000" b="0" dirty="0" err="1" smtClean="0">
                <a:solidFill>
                  <a:schemeClr val="tx1"/>
                </a:solidFill>
              </a:rPr>
              <a:t>sperimentazioni</a:t>
            </a:r>
            <a:r>
              <a:rPr lang="fr-BE" sz="2000" b="0" dirty="0" smtClean="0">
                <a:solidFill>
                  <a:schemeClr val="tx1"/>
                </a:solidFill>
              </a:rPr>
              <a:t> </a:t>
            </a:r>
            <a:r>
              <a:rPr lang="fr-BE" sz="2000" b="0" dirty="0" err="1" smtClean="0">
                <a:solidFill>
                  <a:schemeClr val="tx1"/>
                </a:solidFill>
              </a:rPr>
              <a:t>sociali</a:t>
            </a:r>
            <a:r>
              <a:rPr lang="fr-BE" sz="2000" b="0" dirty="0" smtClean="0">
                <a:solidFill>
                  <a:schemeClr val="tx1"/>
                </a:solidFill>
              </a:rPr>
              <a:t> </a:t>
            </a:r>
            <a:endParaRPr lang="en-GB" sz="2000" b="0" dirty="0">
              <a:solidFill>
                <a:schemeClr val="tx1"/>
              </a:solidFill>
            </a:endParaRPr>
          </a:p>
        </p:txBody>
      </p:sp>
      <p:sp>
        <p:nvSpPr>
          <p:cNvPr id="7" name="Rounded Rectangle 6"/>
          <p:cNvSpPr/>
          <p:nvPr/>
        </p:nvSpPr>
        <p:spPr>
          <a:xfrm>
            <a:off x="1494873" y="3474445"/>
            <a:ext cx="6336704" cy="901804"/>
          </a:xfrm>
          <a:prstGeom prst="roundRect">
            <a:avLst/>
          </a:prstGeom>
          <a:solidFill>
            <a:schemeClr val="tx1">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1">
              <a:defRPr/>
            </a:pPr>
            <a:r>
              <a:rPr lang="en-US" sz="2000" b="0" dirty="0" err="1" smtClean="0">
                <a:solidFill>
                  <a:schemeClr val="tx1"/>
                </a:solidFill>
              </a:rPr>
              <a:t>Partenariati</a:t>
            </a:r>
            <a:r>
              <a:rPr lang="en-US" sz="2000" b="0" dirty="0" smtClean="0">
                <a:solidFill>
                  <a:schemeClr val="tx1"/>
                </a:solidFill>
              </a:rPr>
              <a:t> </a:t>
            </a:r>
            <a:r>
              <a:rPr lang="en-US" sz="2000" b="0" dirty="0" err="1" smtClean="0">
                <a:solidFill>
                  <a:schemeClr val="tx1"/>
                </a:solidFill>
              </a:rPr>
              <a:t>che</a:t>
            </a:r>
            <a:r>
              <a:rPr lang="en-US" sz="2000" b="0" dirty="0" smtClean="0">
                <a:solidFill>
                  <a:schemeClr val="tx1"/>
                </a:solidFill>
              </a:rPr>
              <a:t> </a:t>
            </a:r>
            <a:r>
              <a:rPr lang="en-US" sz="2000" b="0" dirty="0" err="1" smtClean="0">
                <a:solidFill>
                  <a:schemeClr val="tx1"/>
                </a:solidFill>
              </a:rPr>
              <a:t>coinvolgono</a:t>
            </a:r>
            <a:r>
              <a:rPr lang="en-US" sz="2000" b="0" dirty="0" smtClean="0">
                <a:solidFill>
                  <a:schemeClr val="tx1"/>
                </a:solidFill>
              </a:rPr>
              <a:t> </a:t>
            </a:r>
            <a:r>
              <a:rPr lang="en-US" sz="2000" b="0" dirty="0" err="1" smtClean="0">
                <a:solidFill>
                  <a:schemeClr val="tx1"/>
                </a:solidFill>
              </a:rPr>
              <a:t>autorità</a:t>
            </a:r>
            <a:r>
              <a:rPr lang="en-US" sz="2000" b="0" dirty="0" smtClean="0">
                <a:solidFill>
                  <a:schemeClr val="tx1"/>
                </a:solidFill>
              </a:rPr>
              <a:t> </a:t>
            </a:r>
            <a:r>
              <a:rPr lang="en-US" sz="2000" b="0" dirty="0" err="1" smtClean="0">
                <a:solidFill>
                  <a:schemeClr val="tx1"/>
                </a:solidFill>
              </a:rPr>
              <a:t>pubbliche</a:t>
            </a:r>
            <a:r>
              <a:rPr lang="en-US" sz="2000" b="0" dirty="0" smtClean="0">
                <a:solidFill>
                  <a:schemeClr val="tx1"/>
                </a:solidFill>
              </a:rPr>
              <a:t>/ </a:t>
            </a:r>
            <a:r>
              <a:rPr lang="en-US" sz="2000" b="0" dirty="0" err="1" smtClean="0">
                <a:solidFill>
                  <a:schemeClr val="tx1"/>
                </a:solidFill>
              </a:rPr>
              <a:t>settore</a:t>
            </a:r>
            <a:r>
              <a:rPr lang="en-US" sz="2000" b="0" dirty="0" smtClean="0">
                <a:solidFill>
                  <a:schemeClr val="tx1"/>
                </a:solidFill>
              </a:rPr>
              <a:t> </a:t>
            </a:r>
            <a:r>
              <a:rPr lang="en-US" sz="2000" b="0" dirty="0" err="1" smtClean="0">
                <a:solidFill>
                  <a:schemeClr val="tx1"/>
                </a:solidFill>
              </a:rPr>
              <a:t>privato</a:t>
            </a:r>
            <a:r>
              <a:rPr lang="en-US" sz="2000" b="0" dirty="0" smtClean="0">
                <a:solidFill>
                  <a:schemeClr val="tx1"/>
                </a:solidFill>
              </a:rPr>
              <a:t> e </a:t>
            </a:r>
            <a:r>
              <a:rPr lang="en-US" sz="2000" b="0" dirty="0" err="1" smtClean="0">
                <a:solidFill>
                  <a:schemeClr val="tx1"/>
                </a:solidFill>
              </a:rPr>
              <a:t>società</a:t>
            </a:r>
            <a:r>
              <a:rPr lang="en-US" sz="2000" b="0" dirty="0" smtClean="0">
                <a:solidFill>
                  <a:schemeClr val="tx1"/>
                </a:solidFill>
              </a:rPr>
              <a:t> </a:t>
            </a:r>
            <a:r>
              <a:rPr lang="en-US" sz="2000" b="0" dirty="0" err="1" smtClean="0">
                <a:solidFill>
                  <a:schemeClr val="tx1"/>
                </a:solidFill>
              </a:rPr>
              <a:t>civile</a:t>
            </a:r>
            <a:r>
              <a:rPr lang="en-US" sz="2000" b="0" dirty="0" smtClean="0">
                <a:solidFill>
                  <a:schemeClr val="tx1"/>
                </a:solidFill>
              </a:rPr>
              <a:t> / </a:t>
            </a:r>
            <a:r>
              <a:rPr lang="en-US" sz="2000" b="0" dirty="0" err="1" smtClean="0">
                <a:solidFill>
                  <a:schemeClr val="tx1"/>
                </a:solidFill>
              </a:rPr>
              <a:t>approccio</a:t>
            </a:r>
            <a:r>
              <a:rPr lang="en-US" sz="2000" b="0" dirty="0" smtClean="0">
                <a:solidFill>
                  <a:schemeClr val="tx1"/>
                </a:solidFill>
              </a:rPr>
              <a:t> bottom-up </a:t>
            </a:r>
            <a:endParaRPr lang="en-US" sz="2000" b="0" dirty="0">
              <a:solidFill>
                <a:schemeClr val="tx1"/>
              </a:solidFill>
            </a:endParaRPr>
          </a:p>
        </p:txBody>
      </p:sp>
      <p:sp>
        <p:nvSpPr>
          <p:cNvPr id="9" name="Rounded Rectangle 8"/>
          <p:cNvSpPr/>
          <p:nvPr/>
        </p:nvSpPr>
        <p:spPr>
          <a:xfrm>
            <a:off x="1494510" y="4557613"/>
            <a:ext cx="6336704" cy="864096"/>
          </a:xfrm>
          <a:prstGeom prst="roundRect">
            <a:avLst/>
          </a:prstGeom>
          <a:solidFill>
            <a:schemeClr val="tx1">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a:defRPr/>
            </a:pPr>
            <a:r>
              <a:rPr lang="en-US" sz="2000" b="0" dirty="0" err="1" smtClean="0">
                <a:solidFill>
                  <a:schemeClr val="tx1"/>
                </a:solidFill>
              </a:rPr>
              <a:t>Sostenere</a:t>
            </a:r>
            <a:r>
              <a:rPr lang="en-US" sz="2000" b="0" dirty="0" smtClean="0">
                <a:solidFill>
                  <a:schemeClr val="tx1"/>
                </a:solidFill>
              </a:rPr>
              <a:t> </a:t>
            </a:r>
            <a:r>
              <a:rPr lang="en-US" sz="2000" b="0" dirty="0" err="1" smtClean="0">
                <a:solidFill>
                  <a:schemeClr val="tx1"/>
                </a:solidFill>
              </a:rPr>
              <a:t>l’applicazione</a:t>
            </a:r>
            <a:r>
              <a:rPr lang="en-US" sz="2000" b="0" dirty="0" smtClean="0">
                <a:solidFill>
                  <a:schemeClr val="tx1"/>
                </a:solidFill>
              </a:rPr>
              <a:t> </a:t>
            </a:r>
            <a:r>
              <a:rPr lang="en-US" sz="2000" b="0" dirty="0" err="1" smtClean="0">
                <a:solidFill>
                  <a:schemeClr val="tx1"/>
                </a:solidFill>
              </a:rPr>
              <a:t>su</a:t>
            </a:r>
            <a:r>
              <a:rPr lang="en-US" sz="2000" b="0" dirty="0" smtClean="0">
                <a:solidFill>
                  <a:schemeClr val="tx1"/>
                </a:solidFill>
              </a:rPr>
              <a:t> </a:t>
            </a:r>
            <a:r>
              <a:rPr lang="en-US" sz="2000" b="0" dirty="0" err="1" smtClean="0">
                <a:solidFill>
                  <a:schemeClr val="tx1"/>
                </a:solidFill>
              </a:rPr>
              <a:t>larga</a:t>
            </a:r>
            <a:r>
              <a:rPr lang="en-US" sz="2000" b="0" dirty="0" smtClean="0">
                <a:solidFill>
                  <a:schemeClr val="tx1"/>
                </a:solidFill>
              </a:rPr>
              <a:t> </a:t>
            </a:r>
            <a:r>
              <a:rPr lang="en-US" sz="2000" b="0" dirty="0" err="1" smtClean="0">
                <a:solidFill>
                  <a:schemeClr val="tx1"/>
                </a:solidFill>
              </a:rPr>
              <a:t>scala</a:t>
            </a:r>
            <a:r>
              <a:rPr lang="en-US" sz="2000" b="0" dirty="0" smtClean="0">
                <a:solidFill>
                  <a:schemeClr val="tx1"/>
                </a:solidFill>
              </a:rPr>
              <a:t> di </a:t>
            </a:r>
            <a:r>
              <a:rPr lang="en-US" sz="2000" b="0" dirty="0" err="1" smtClean="0">
                <a:solidFill>
                  <a:schemeClr val="tx1"/>
                </a:solidFill>
              </a:rPr>
              <a:t>approcci</a:t>
            </a:r>
            <a:r>
              <a:rPr lang="en-US" sz="2000" b="0" dirty="0" smtClean="0">
                <a:solidFill>
                  <a:schemeClr val="tx1"/>
                </a:solidFill>
              </a:rPr>
              <a:t> innovative </a:t>
            </a:r>
            <a:r>
              <a:rPr lang="en-US" sz="2000" b="0" dirty="0" err="1" smtClean="0">
                <a:solidFill>
                  <a:schemeClr val="tx1"/>
                </a:solidFill>
              </a:rPr>
              <a:t>sviluppati</a:t>
            </a:r>
            <a:r>
              <a:rPr lang="en-US" sz="2000" b="0" dirty="0" smtClean="0">
                <a:solidFill>
                  <a:schemeClr val="tx1"/>
                </a:solidFill>
              </a:rPr>
              <a:t> e testate a </a:t>
            </a:r>
            <a:r>
              <a:rPr lang="en-US" sz="2000" b="0" dirty="0" err="1" smtClean="0">
                <a:solidFill>
                  <a:schemeClr val="tx1"/>
                </a:solidFill>
              </a:rPr>
              <a:t>livello</a:t>
            </a:r>
            <a:r>
              <a:rPr lang="en-US" sz="2000" b="0" dirty="0" smtClean="0">
                <a:solidFill>
                  <a:schemeClr val="tx1"/>
                </a:solidFill>
              </a:rPr>
              <a:t> </a:t>
            </a:r>
            <a:r>
              <a:rPr lang="en-US" sz="2000" b="0" dirty="0" err="1" smtClean="0">
                <a:solidFill>
                  <a:schemeClr val="tx1"/>
                </a:solidFill>
              </a:rPr>
              <a:t>europeo</a:t>
            </a:r>
            <a:r>
              <a:rPr lang="en-US" sz="2000" b="0" dirty="0" smtClean="0">
                <a:solidFill>
                  <a:schemeClr val="tx1"/>
                </a:solidFill>
              </a:rPr>
              <a:t> (</a:t>
            </a:r>
            <a:r>
              <a:rPr lang="en-US" sz="2000" b="0" dirty="0" err="1" smtClean="0">
                <a:solidFill>
                  <a:schemeClr val="tx1"/>
                </a:solidFill>
              </a:rPr>
              <a:t>programmmi</a:t>
            </a:r>
            <a:r>
              <a:rPr lang="en-US" sz="2000" b="0" dirty="0" smtClean="0">
                <a:solidFill>
                  <a:schemeClr val="tx1"/>
                </a:solidFill>
              </a:rPr>
              <a:t> </a:t>
            </a:r>
            <a:r>
              <a:rPr lang="en-US" sz="2000" b="0" dirty="0" err="1" smtClean="0">
                <a:solidFill>
                  <a:schemeClr val="tx1"/>
                </a:solidFill>
              </a:rPr>
              <a:t>dell’Unione</a:t>
            </a:r>
            <a:r>
              <a:rPr lang="en-US" sz="2000" b="0" dirty="0" smtClean="0">
                <a:solidFill>
                  <a:schemeClr val="tx1"/>
                </a:solidFill>
              </a:rPr>
              <a:t> )</a:t>
            </a:r>
            <a:endParaRPr lang="en-US" sz="2000" b="0" dirty="0">
              <a:solidFill>
                <a:schemeClr val="tx1"/>
              </a:solidFill>
            </a:endParaRPr>
          </a:p>
        </p:txBody>
      </p:sp>
    </p:spTree>
    <p:extLst>
      <p:ext uri="{BB962C8B-B14F-4D97-AF65-F5344CB8AC3E}">
        <p14:creationId xmlns:p14="http://schemas.microsoft.com/office/powerpoint/2010/main" val="4148554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908375"/>
            <a:ext cx="7715200" cy="720081"/>
          </a:xfrm>
          <a:prstGeom prst="rect">
            <a:avLst/>
          </a:prstGeom>
        </p:spPr>
        <p:txBody>
          <a:bodyPr/>
          <a:lstStyle/>
          <a:p>
            <a:r>
              <a:rPr lang="en-US" sz="2400" dirty="0" smtClean="0">
                <a:latin typeface="Arial" panose="020B0604020202020204" pitchFamily="34" charset="0"/>
                <a:cs typeface="Arial" panose="020B0604020202020204" pitchFamily="34" charset="0"/>
              </a:rPr>
              <a:t>ESF+: </a:t>
            </a:r>
            <a:r>
              <a:rPr lang="en-US" sz="2400" dirty="0" err="1" smtClean="0">
                <a:latin typeface="Arial" panose="020B0604020202020204" pitchFamily="34" charset="0"/>
                <a:cs typeface="Arial" panose="020B0604020202020204" pitchFamily="34" charset="0"/>
              </a:rPr>
              <a:t>Supporto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all’IS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attraverso</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la </a:t>
            </a:r>
            <a:r>
              <a:rPr lang="en-US" sz="2400" dirty="0" err="1" smtClean="0">
                <a:latin typeface="Arial" panose="020B0604020202020204" pitchFamily="34" charset="0"/>
                <a:cs typeface="Arial" panose="020B0604020202020204" pitchFamily="34" charset="0"/>
              </a:rPr>
              <a:t>gestione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diretta</a:t>
            </a:r>
            <a:r>
              <a:rPr lang="en-US" sz="2400" dirty="0" smtClean="0">
                <a:latin typeface="Arial" panose="020B0604020202020204" pitchFamily="34" charset="0"/>
                <a:cs typeface="Arial" panose="020B0604020202020204" pitchFamily="34" charset="0"/>
              </a:rPr>
              <a:t> e </a:t>
            </a:r>
            <a:r>
              <a:rPr lang="en-US" sz="2400" dirty="0" err="1" smtClean="0">
                <a:latin typeface="Arial" panose="020B0604020202020204" pitchFamily="34" charset="0"/>
                <a:cs typeface="Arial" panose="020B0604020202020204" pitchFamily="34" charset="0"/>
              </a:rPr>
              <a:t>indiretta</a:t>
            </a:r>
            <a:r>
              <a:rPr lang="en-US" sz="2400" dirty="0" smtClean="0">
                <a:latin typeface="Arial" panose="020B0604020202020204" pitchFamily="34" charset="0"/>
                <a:cs typeface="Arial" panose="020B0604020202020204" pitchFamily="34" charset="0"/>
              </a:rPr>
              <a:t> (2)</a:t>
            </a:r>
            <a:endParaRPr lang="en-GB"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2210" y="404664"/>
            <a:ext cx="719390" cy="719390"/>
          </a:xfrm>
          <a:prstGeom prst="rect">
            <a:avLst/>
          </a:prstGeom>
        </p:spPr>
      </p:pic>
      <p:sp>
        <p:nvSpPr>
          <p:cNvPr id="8" name="TextBox 7"/>
          <p:cNvSpPr txBox="1"/>
          <p:nvPr/>
        </p:nvSpPr>
        <p:spPr>
          <a:xfrm>
            <a:off x="950561" y="1634115"/>
            <a:ext cx="7776864" cy="4154984"/>
          </a:xfrm>
          <a:prstGeom prst="rect">
            <a:avLst/>
          </a:prstGeom>
          <a:noFill/>
        </p:spPr>
        <p:txBody>
          <a:bodyPr wrap="square" rtlCol="0">
            <a:spAutoFit/>
          </a:bodyPr>
          <a:lstStyle/>
          <a:p>
            <a:pPr marL="342900">
              <a:defRPr/>
            </a:pPr>
            <a:r>
              <a:rPr lang="en-US" sz="2400" b="0" dirty="0" smtClean="0">
                <a:solidFill>
                  <a:schemeClr val="tx2"/>
                </a:solidFill>
              </a:rPr>
              <a:t>(Art</a:t>
            </a:r>
            <a:r>
              <a:rPr lang="en-US" sz="2400" b="0" dirty="0">
                <a:solidFill>
                  <a:schemeClr val="tx2"/>
                </a:solidFill>
              </a:rPr>
              <a:t>. </a:t>
            </a:r>
            <a:r>
              <a:rPr lang="en-US" sz="2400" b="0" dirty="0" smtClean="0">
                <a:solidFill>
                  <a:schemeClr val="tx2"/>
                </a:solidFill>
              </a:rPr>
              <a:t>23 )</a:t>
            </a:r>
          </a:p>
          <a:p>
            <a:pPr marL="342900">
              <a:defRPr/>
            </a:pPr>
            <a:endParaRPr lang="en-US" sz="2400" b="0" dirty="0">
              <a:solidFill>
                <a:schemeClr val="bg2"/>
              </a:solidFill>
            </a:endParaRPr>
          </a:p>
          <a:p>
            <a:pPr marL="342900">
              <a:defRPr/>
            </a:pPr>
            <a:endParaRPr lang="de-DE" sz="2400" b="0" dirty="0" smtClean="0"/>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accent5"/>
              </a:solidFill>
              <a:effectLst/>
              <a:uLnTx/>
              <a:uFillTx/>
              <a:latin typeface="Verdana" pitchFamily="34"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chemeClr val="accent5"/>
              </a:solidFill>
              <a:effectLst/>
              <a:uLnTx/>
              <a:uFillTx/>
              <a:latin typeface="Verdana" pitchFamily="34" charset="0"/>
              <a:ea typeface="+mn-ea"/>
              <a:cs typeface="+mn-cs"/>
            </a:endParaRPr>
          </a:p>
        </p:txBody>
      </p:sp>
      <p:graphicFrame>
        <p:nvGraphicFramePr>
          <p:cNvPr id="4" name="Diagram 3"/>
          <p:cNvGraphicFramePr/>
          <p:nvPr>
            <p:extLst>
              <p:ext uri="{D42A27DB-BD31-4B8C-83A1-F6EECF244321}">
                <p14:modId xmlns:p14="http://schemas.microsoft.com/office/powerpoint/2010/main" val="1960572396"/>
              </p:ext>
            </p:extLst>
          </p:nvPr>
        </p:nvGraphicFramePr>
        <p:xfrm>
          <a:off x="1475656" y="206084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1742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3241"/>
            <a:ext cx="9144000" cy="5294759"/>
          </a:xfrm>
          <a:prstGeom prst="rect">
            <a:avLst/>
          </a:prstGeom>
        </p:spPr>
      </p:pic>
      <p:sp>
        <p:nvSpPr>
          <p:cNvPr id="4" name="TextBox 3"/>
          <p:cNvSpPr txBox="1"/>
          <p:nvPr/>
        </p:nvSpPr>
        <p:spPr>
          <a:xfrm>
            <a:off x="359532" y="548680"/>
            <a:ext cx="8424936" cy="461665"/>
          </a:xfrm>
          <a:prstGeom prst="rect">
            <a:avLst/>
          </a:prstGeom>
          <a:noFill/>
        </p:spPr>
        <p:txBody>
          <a:bodyPr wrap="square" rtlCol="0">
            <a:spAutoFit/>
          </a:bodyPr>
          <a:lstStyle/>
          <a:p>
            <a:pPr algn="ctr"/>
            <a:r>
              <a:rPr lang="en-GB" sz="2400" dirty="0" smtClean="0">
                <a:solidFill>
                  <a:srgbClr val="0F5494"/>
                </a:solidFill>
              </a:rPr>
              <a:t>Thank you very much for your attention!</a:t>
            </a:r>
          </a:p>
        </p:txBody>
      </p:sp>
    </p:spTree>
    <p:extLst>
      <p:ext uri="{BB962C8B-B14F-4D97-AF65-F5344CB8AC3E}">
        <p14:creationId xmlns:p14="http://schemas.microsoft.com/office/powerpoint/2010/main" val="3334390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95288" y="1628775"/>
            <a:ext cx="8229600" cy="4392613"/>
          </a:xfrm>
        </p:spPr>
        <p:txBody>
          <a:bodyPr/>
          <a:lstStyle/>
          <a:p>
            <a:pPr marL="0" indent="0" algn="ctr">
              <a:buClrTx/>
              <a:buFontTx/>
              <a:buNone/>
            </a:pPr>
            <a:endParaRPr lang="fr-BE" altLang="en-US" b="1" i="0" dirty="0" smtClean="0"/>
          </a:p>
          <a:p>
            <a:pPr marL="0" indent="0" algn="ctr">
              <a:buClrTx/>
              <a:buFontTx/>
              <a:buNone/>
            </a:pPr>
            <a:r>
              <a:rPr lang="fr-BE" altLang="en-US" b="1" i="0" dirty="0" smtClean="0"/>
              <a:t>Per </a:t>
            </a:r>
            <a:r>
              <a:rPr lang="fr-BE" altLang="en-US" b="1" i="0" dirty="0" err="1" smtClean="0"/>
              <a:t>saperne</a:t>
            </a:r>
            <a:r>
              <a:rPr lang="fr-BE" altLang="en-US" b="1" i="0" dirty="0" smtClean="0"/>
              <a:t> di piu su ESF </a:t>
            </a:r>
            <a:r>
              <a:rPr lang="fr-BE" altLang="en-US" b="1" i="0" dirty="0" err="1" smtClean="0"/>
              <a:t>contattateci</a:t>
            </a:r>
            <a:endParaRPr lang="fr-BE" altLang="en-US" b="1" i="0" dirty="0" smtClean="0"/>
          </a:p>
          <a:p>
            <a:pPr marL="0" indent="0" algn="ctr">
              <a:buClrTx/>
              <a:buFontTx/>
              <a:buNone/>
            </a:pPr>
            <a:r>
              <a:rPr lang="fr-BE" altLang="en-US" b="1" i="0" dirty="0" smtClean="0">
                <a:hlinkClick r:id="rId3"/>
              </a:rPr>
              <a:t>EMPL-E4-UNIT@ec.europa.eu</a:t>
            </a:r>
            <a:r>
              <a:rPr lang="fr-BE" altLang="en-US" b="1" i="0" dirty="0" smtClean="0"/>
              <a:t> </a:t>
            </a:r>
          </a:p>
          <a:p>
            <a:pPr marL="0" indent="0" algn="ctr">
              <a:buClrTx/>
              <a:buFontTx/>
              <a:buNone/>
            </a:pPr>
            <a:endParaRPr lang="fr-BE" altLang="en-US" b="1" i="0" dirty="0"/>
          </a:p>
          <a:p>
            <a:pPr marL="0" indent="0" algn="ctr">
              <a:buClrTx/>
              <a:buFontTx/>
              <a:buNone/>
            </a:pPr>
            <a:r>
              <a:rPr lang="en-GB" altLang="en-US" i="0" dirty="0" err="1" smtClean="0"/>
              <a:t>Contatti</a:t>
            </a:r>
            <a:r>
              <a:rPr lang="en-GB" altLang="en-US" i="0" dirty="0" smtClean="0"/>
              <a:t> </a:t>
            </a:r>
            <a:r>
              <a:rPr lang="en-GB" altLang="en-US" i="0" dirty="0" err="1" smtClean="0"/>
              <a:t>EaSI</a:t>
            </a:r>
            <a:endParaRPr lang="en-GB" altLang="en-US" i="0" dirty="0"/>
          </a:p>
          <a:p>
            <a:pPr marL="0" indent="0" algn="ctr">
              <a:buClrTx/>
              <a:buFontTx/>
              <a:buNone/>
            </a:pPr>
            <a:r>
              <a:rPr lang="en-GB" altLang="en-US" b="1" i="0" dirty="0">
                <a:hlinkClick r:id="rId4"/>
              </a:rPr>
              <a:t>http://ec.europa.eu/social/easi</a:t>
            </a:r>
            <a:endParaRPr lang="en-GB" altLang="en-US" b="1" i="0" dirty="0"/>
          </a:p>
          <a:p>
            <a:pPr marL="0" indent="0" algn="ctr">
              <a:buClrTx/>
              <a:buFontTx/>
              <a:buNone/>
            </a:pPr>
            <a:endParaRPr lang="fr-BE" altLang="en-US" b="1" i="0" dirty="0" smtClean="0"/>
          </a:p>
          <a:p>
            <a:pPr marL="0" indent="0" algn="ctr">
              <a:buClrTx/>
              <a:buFontTx/>
              <a:buNone/>
            </a:pPr>
            <a:r>
              <a:rPr lang="fr-BE" altLang="en-US" sz="3600" b="1" i="0" dirty="0" smtClean="0"/>
              <a:t>GRAZIE </a:t>
            </a:r>
            <a:endParaRPr lang="en-GB" altLang="en-US" sz="3600" b="1" i="0" dirty="0"/>
          </a:p>
          <a:p>
            <a:pPr marL="0" indent="0" algn="ctr">
              <a:buClrTx/>
              <a:buFontTx/>
              <a:buNone/>
            </a:pPr>
            <a:r>
              <a:rPr lang="en-GB" altLang="en-US" sz="3600" b="1" i="0" dirty="0"/>
              <a:t>p</a:t>
            </a:r>
            <a:r>
              <a:rPr lang="en-GB" altLang="en-US" sz="3600" b="1" i="0" dirty="0" smtClean="0"/>
              <a:t>er </a:t>
            </a:r>
            <a:r>
              <a:rPr lang="en-GB" altLang="en-US" sz="3600" b="1" i="0" dirty="0" err="1" smtClean="0"/>
              <a:t>l’attenzione</a:t>
            </a:r>
            <a:r>
              <a:rPr lang="en-GB" altLang="en-US" sz="3600" b="1" i="0" dirty="0" smtClean="0"/>
              <a:t> !</a:t>
            </a:r>
            <a:endParaRPr lang="fr-BE" altLang="en-US" sz="3600" b="1" i="0" dirty="0" smtClean="0"/>
          </a:p>
        </p:txBody>
      </p:sp>
    </p:spTree>
    <p:extLst>
      <p:ext uri="{BB962C8B-B14F-4D97-AF65-F5344CB8AC3E}">
        <p14:creationId xmlns:p14="http://schemas.microsoft.com/office/powerpoint/2010/main" val="16360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92375"/>
            <a:ext cx="8229600" cy="3529013"/>
          </a:xfrm>
        </p:spPr>
        <p:txBody>
          <a:bodyPr/>
          <a:lstStyle/>
          <a:p>
            <a:r>
              <a:rPr lang="fr-BE" b="1" dirty="0" smtClean="0"/>
              <a:t>L’</a:t>
            </a:r>
            <a:r>
              <a:rPr lang="fr-BE" b="1" dirty="0" err="1" smtClean="0"/>
              <a:t>innovazione</a:t>
            </a:r>
            <a:r>
              <a:rPr lang="fr-BE" b="1" dirty="0" smtClean="0"/>
              <a:t> sociale occupa un </a:t>
            </a:r>
            <a:r>
              <a:rPr lang="fr-BE" b="1" dirty="0" err="1" smtClean="0"/>
              <a:t>posto</a:t>
            </a:r>
            <a:r>
              <a:rPr lang="fr-BE" b="1" dirty="0" smtClean="0"/>
              <a:t> importante </a:t>
            </a:r>
            <a:r>
              <a:rPr lang="fr-BE" b="1" dirty="0" err="1" smtClean="0"/>
              <a:t>tra</a:t>
            </a:r>
            <a:r>
              <a:rPr lang="fr-BE" b="1" dirty="0" smtClean="0"/>
              <a:t> le </a:t>
            </a:r>
            <a:r>
              <a:rPr lang="fr-BE" b="1" dirty="0" err="1" smtClean="0"/>
              <a:t>priorità</a:t>
            </a:r>
            <a:r>
              <a:rPr lang="fr-BE" b="1" dirty="0" smtClean="0"/>
              <a:t> </a:t>
            </a:r>
            <a:r>
              <a:rPr lang="fr-BE" b="1" dirty="0" err="1" smtClean="0"/>
              <a:t>dell’Unione</a:t>
            </a:r>
            <a:r>
              <a:rPr lang="fr-BE" b="1" dirty="0" smtClean="0"/>
              <a:t> </a:t>
            </a:r>
            <a:r>
              <a:rPr lang="fr-BE" b="1" dirty="0" err="1" smtClean="0"/>
              <a:t>europea</a:t>
            </a:r>
            <a:r>
              <a:rPr lang="fr-BE" b="1" dirty="0" smtClean="0"/>
              <a:t> </a:t>
            </a:r>
            <a:endParaRPr lang="fr-BE" b="1" dirty="0"/>
          </a:p>
        </p:txBody>
      </p:sp>
    </p:spTree>
    <p:extLst>
      <p:ext uri="{BB962C8B-B14F-4D97-AF65-F5344CB8AC3E}">
        <p14:creationId xmlns:p14="http://schemas.microsoft.com/office/powerpoint/2010/main" val="1427341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Quadro</a:t>
            </a:r>
            <a:r>
              <a:rPr lang="fr-BE" dirty="0" smtClean="0"/>
              <a:t> politico </a:t>
            </a:r>
            <a:r>
              <a:rPr lang="fr-BE" dirty="0" err="1" smtClean="0"/>
              <a:t>europeo</a:t>
            </a:r>
            <a:r>
              <a:rPr lang="fr-BE" dirty="0" smtClean="0"/>
              <a:t> (1)  </a:t>
            </a:r>
            <a:endParaRPr lang="fr-BE" dirty="0"/>
          </a:p>
        </p:txBody>
      </p:sp>
      <p:sp>
        <p:nvSpPr>
          <p:cNvPr id="3" name="Content Placeholder 2"/>
          <p:cNvSpPr>
            <a:spLocks noGrp="1"/>
          </p:cNvSpPr>
          <p:nvPr>
            <p:ph idx="1"/>
          </p:nvPr>
        </p:nvSpPr>
        <p:spPr>
          <a:xfrm>
            <a:off x="457200" y="2204865"/>
            <a:ext cx="8229600" cy="4824536"/>
          </a:xfrm>
        </p:spPr>
        <p:txBody>
          <a:bodyPr/>
          <a:lstStyle/>
          <a:p>
            <a:pPr lvl="0" algn="just">
              <a:spcBef>
                <a:spcPts val="600"/>
              </a:spcBef>
              <a:spcAft>
                <a:spcPts val="600"/>
              </a:spcAft>
              <a:buClr>
                <a:srgbClr val="0F5494"/>
              </a:buClr>
              <a:buFont typeface="Arial" panose="020B0604020202020204" pitchFamily="34" charset="0"/>
              <a:buChar char="•"/>
            </a:pPr>
            <a:r>
              <a:rPr lang="it-IT" i="0" dirty="0"/>
              <a:t>Europa </a:t>
            </a:r>
            <a:r>
              <a:rPr lang="it-IT" i="0" dirty="0" smtClean="0"/>
              <a:t>2020</a:t>
            </a:r>
          </a:p>
          <a:p>
            <a:pPr lvl="1" algn="just">
              <a:spcBef>
                <a:spcPts val="600"/>
              </a:spcBef>
              <a:spcAft>
                <a:spcPts val="600"/>
              </a:spcAft>
              <a:buClr>
                <a:srgbClr val="0F5494"/>
              </a:buClr>
              <a:buFont typeface="Arial" panose="020B0604020202020204" pitchFamily="34" charset="0"/>
              <a:buChar char="•"/>
            </a:pPr>
            <a:r>
              <a:rPr lang="it-IT" b="0" i="0" dirty="0" smtClean="0"/>
              <a:t>l’agenda europea per la crescita e l’occupazione che punta su una </a:t>
            </a:r>
            <a:r>
              <a:rPr lang="it-IT" i="0" dirty="0" smtClean="0"/>
              <a:t>crescita intelligente, sostenibile e inclusiva </a:t>
            </a:r>
            <a:r>
              <a:rPr lang="it-IT" b="0" i="0" dirty="0" smtClean="0"/>
              <a:t>per affrontare le carenze strutturali dell’economia europea, migliorarne la competitività e produttività</a:t>
            </a:r>
            <a:r>
              <a:rPr lang="it-IT" i="0" dirty="0" smtClean="0"/>
              <a:t>. </a:t>
            </a:r>
          </a:p>
          <a:p>
            <a:pPr lvl="1" algn="just">
              <a:spcBef>
                <a:spcPts val="600"/>
              </a:spcBef>
              <a:spcAft>
                <a:spcPts val="600"/>
              </a:spcAft>
              <a:buClr>
                <a:srgbClr val="0F5494"/>
              </a:buClr>
              <a:buFont typeface="Arial" panose="020B0604020202020204" pitchFamily="34" charset="0"/>
              <a:buChar char="•"/>
            </a:pPr>
            <a:r>
              <a:rPr lang="it-IT" b="0" i="0" dirty="0"/>
              <a:t>U</a:t>
            </a:r>
            <a:r>
              <a:rPr lang="it-IT" b="0" i="0" dirty="0" smtClean="0"/>
              <a:t>n'Europa </a:t>
            </a:r>
            <a:r>
              <a:rPr lang="it-IT" b="0" i="0" dirty="0"/>
              <a:t>basata su un</a:t>
            </a:r>
            <a:r>
              <a:rPr lang="it-IT" i="0" dirty="0"/>
              <a:t>'economia </a:t>
            </a:r>
            <a:r>
              <a:rPr lang="it-IT" i="0" dirty="0" smtClean="0"/>
              <a:t>di </a:t>
            </a:r>
            <a:r>
              <a:rPr lang="it-IT" i="0" dirty="0"/>
              <a:t>mercato </a:t>
            </a:r>
            <a:r>
              <a:rPr lang="it-IT" dirty="0" smtClean="0"/>
              <a:t>sociale </a:t>
            </a:r>
            <a:r>
              <a:rPr lang="it-IT" b="0" dirty="0" smtClean="0"/>
              <a:t>adatta </a:t>
            </a:r>
            <a:r>
              <a:rPr lang="it-IT" b="0" i="0" dirty="0"/>
              <a:t>al XXI secolo e in grado di promuovere occupazione, crescita e investimenti </a:t>
            </a:r>
            <a:endParaRPr lang="it-IT" b="0" i="0" dirty="0" smtClean="0"/>
          </a:p>
          <a:p>
            <a:pPr marL="857250" lvl="2" indent="0"/>
            <a:r>
              <a:rPr lang="en-US" sz="1800" dirty="0" err="1" smtClean="0"/>
              <a:t>Obiettivi</a:t>
            </a:r>
            <a:r>
              <a:rPr lang="en-US" sz="1800" dirty="0" smtClean="0"/>
              <a:t>: </a:t>
            </a:r>
          </a:p>
          <a:p>
            <a:pPr lvl="2" indent="-285750">
              <a:buFontTx/>
              <a:buChar char="-"/>
            </a:pPr>
            <a:r>
              <a:rPr lang="en-US" sz="1800" dirty="0" err="1" smtClean="0"/>
              <a:t>tasso</a:t>
            </a:r>
            <a:r>
              <a:rPr lang="en-US" sz="1800" dirty="0" smtClean="0"/>
              <a:t> di </a:t>
            </a:r>
            <a:r>
              <a:rPr lang="en-US" sz="1800" dirty="0" err="1" smtClean="0"/>
              <a:t>occupazione</a:t>
            </a:r>
            <a:r>
              <a:rPr lang="en-US" sz="1800" dirty="0" smtClean="0"/>
              <a:t> del 75</a:t>
            </a:r>
            <a:r>
              <a:rPr lang="en-US" sz="1800" dirty="0"/>
              <a:t>% </a:t>
            </a:r>
            <a:r>
              <a:rPr lang="en-US" sz="1800" dirty="0" smtClean="0"/>
              <a:t>per </a:t>
            </a:r>
            <a:r>
              <a:rPr lang="en-US" sz="1800" dirty="0" err="1"/>
              <a:t>persone</a:t>
            </a:r>
            <a:r>
              <a:rPr lang="en-US" sz="1800" dirty="0"/>
              <a:t> 20–64 </a:t>
            </a:r>
            <a:r>
              <a:rPr lang="en-US" sz="1800" dirty="0" err="1" smtClean="0"/>
              <a:t>anni</a:t>
            </a:r>
            <a:r>
              <a:rPr lang="en-US" sz="1800" dirty="0" smtClean="0"/>
              <a:t> </a:t>
            </a:r>
          </a:p>
          <a:p>
            <a:pPr lvl="2" indent="-285750">
              <a:buFontTx/>
              <a:buChar char="-"/>
            </a:pPr>
            <a:r>
              <a:rPr lang="en-US" sz="1800" dirty="0" smtClean="0"/>
              <a:t>- </a:t>
            </a:r>
            <a:r>
              <a:rPr lang="en-US" sz="1800" dirty="0" err="1"/>
              <a:t>almeno</a:t>
            </a:r>
            <a:r>
              <a:rPr lang="en-US" sz="1800" dirty="0"/>
              <a:t> 20 </a:t>
            </a:r>
            <a:r>
              <a:rPr lang="en-US" sz="1800" dirty="0" err="1"/>
              <a:t>milioni</a:t>
            </a:r>
            <a:r>
              <a:rPr lang="en-US" sz="1800" dirty="0"/>
              <a:t> in </a:t>
            </a:r>
            <a:r>
              <a:rPr lang="en-US" sz="1800" dirty="0" err="1"/>
              <a:t>meno</a:t>
            </a:r>
            <a:r>
              <a:rPr lang="en-US" sz="1800" dirty="0"/>
              <a:t> di </a:t>
            </a:r>
            <a:r>
              <a:rPr lang="en-US" sz="1800" dirty="0" err="1"/>
              <a:t>persone</a:t>
            </a:r>
            <a:r>
              <a:rPr lang="en-US" sz="1800" dirty="0"/>
              <a:t> a (</a:t>
            </a:r>
            <a:r>
              <a:rPr lang="en-US" sz="1800" dirty="0" err="1"/>
              <a:t>rischio</a:t>
            </a:r>
            <a:r>
              <a:rPr lang="en-US" sz="1800" dirty="0"/>
              <a:t> di) </a:t>
            </a:r>
            <a:r>
              <a:rPr lang="en-US" sz="1800" dirty="0" err="1"/>
              <a:t>povertà</a:t>
            </a:r>
            <a:r>
              <a:rPr lang="en-US" sz="1800" dirty="0"/>
              <a:t> / </a:t>
            </a:r>
            <a:r>
              <a:rPr lang="en-US" sz="1800" dirty="0" err="1"/>
              <a:t>esclusione</a:t>
            </a:r>
            <a:r>
              <a:rPr lang="en-US" sz="1800" dirty="0"/>
              <a:t> </a:t>
            </a:r>
            <a:r>
              <a:rPr lang="en-US" sz="1800" dirty="0" err="1"/>
              <a:t>sociale</a:t>
            </a:r>
            <a:endParaRPr lang="it-IT" dirty="0"/>
          </a:p>
          <a:p>
            <a:pPr lvl="1" algn="just">
              <a:spcBef>
                <a:spcPts val="600"/>
              </a:spcBef>
              <a:spcAft>
                <a:spcPts val="600"/>
              </a:spcAft>
              <a:buClr>
                <a:srgbClr val="0F5494"/>
              </a:buClr>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368599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Quadro</a:t>
            </a:r>
            <a:r>
              <a:rPr lang="fr-BE" dirty="0"/>
              <a:t> politico </a:t>
            </a:r>
            <a:r>
              <a:rPr lang="fr-BE" dirty="0" err="1"/>
              <a:t>europeo</a:t>
            </a:r>
            <a:r>
              <a:rPr lang="fr-BE" dirty="0"/>
              <a:t> </a:t>
            </a:r>
            <a:r>
              <a:rPr lang="fr-BE" dirty="0" smtClean="0"/>
              <a:t>(2)</a:t>
            </a:r>
            <a:endParaRPr lang="fr-BE" dirty="0"/>
          </a:p>
        </p:txBody>
      </p:sp>
      <p:sp>
        <p:nvSpPr>
          <p:cNvPr id="3" name="Content Placeholder 2"/>
          <p:cNvSpPr>
            <a:spLocks noGrp="1"/>
          </p:cNvSpPr>
          <p:nvPr>
            <p:ph idx="1"/>
          </p:nvPr>
        </p:nvSpPr>
        <p:spPr/>
        <p:txBody>
          <a:bodyPr/>
          <a:lstStyle/>
          <a:p>
            <a:pPr lvl="0" algn="just">
              <a:spcBef>
                <a:spcPts val="600"/>
              </a:spcBef>
              <a:spcAft>
                <a:spcPts val="600"/>
              </a:spcAft>
              <a:buClr>
                <a:srgbClr val="0F5494"/>
              </a:buClr>
              <a:buFont typeface="Arial" panose="020B0604020202020204" pitchFamily="34" charset="0"/>
              <a:buChar char="•"/>
            </a:pPr>
            <a:r>
              <a:rPr lang="it-IT" i="0" dirty="0" smtClean="0"/>
              <a:t>Iniziative </a:t>
            </a:r>
            <a:r>
              <a:rPr lang="it-IT" i="0" dirty="0"/>
              <a:t>faro (</a:t>
            </a:r>
            <a:r>
              <a:rPr lang="it-IT" i="0" dirty="0" err="1"/>
              <a:t>Innovation</a:t>
            </a:r>
            <a:r>
              <a:rPr lang="it-IT" i="0" dirty="0"/>
              <a:t> Union, </a:t>
            </a:r>
            <a:r>
              <a:rPr lang="it-IT" i="0" dirty="0" err="1"/>
              <a:t>European</a:t>
            </a:r>
            <a:r>
              <a:rPr lang="it-IT" i="0" dirty="0"/>
              <a:t> Platform </a:t>
            </a:r>
            <a:r>
              <a:rPr lang="it-IT" i="0" dirty="0" err="1"/>
              <a:t>against</a:t>
            </a:r>
            <a:r>
              <a:rPr lang="it-IT" i="0" dirty="0"/>
              <a:t> </a:t>
            </a:r>
            <a:r>
              <a:rPr lang="it-IT" i="0" dirty="0" err="1"/>
              <a:t>Poverty</a:t>
            </a:r>
            <a:r>
              <a:rPr lang="it-IT" i="0" dirty="0"/>
              <a:t> and </a:t>
            </a:r>
            <a:r>
              <a:rPr lang="it-IT" i="0" dirty="0" smtClean="0"/>
              <a:t>Social </a:t>
            </a:r>
            <a:r>
              <a:rPr lang="it-IT" i="0" dirty="0" err="1"/>
              <a:t>inclusion</a:t>
            </a:r>
            <a:r>
              <a:rPr lang="it-IT" i="0" dirty="0"/>
              <a:t>) </a:t>
            </a:r>
            <a:endParaRPr lang="it-IT" i="0" dirty="0" smtClean="0"/>
          </a:p>
          <a:p>
            <a:pPr lvl="0" algn="just">
              <a:spcBef>
                <a:spcPts val="600"/>
              </a:spcBef>
              <a:spcAft>
                <a:spcPts val="600"/>
              </a:spcAft>
              <a:buClr>
                <a:srgbClr val="0F5494"/>
              </a:buClr>
              <a:buFont typeface="Arial" panose="020B0604020202020204" pitchFamily="34" charset="0"/>
              <a:buChar char="•"/>
            </a:pPr>
            <a:r>
              <a:rPr lang="fr-BE" dirty="0" err="1">
                <a:solidFill>
                  <a:srgbClr val="00B050"/>
                </a:solidFill>
              </a:rPr>
              <a:t>Documento</a:t>
            </a:r>
            <a:r>
              <a:rPr lang="fr-BE" dirty="0">
                <a:solidFill>
                  <a:srgbClr val="00B050"/>
                </a:solidFill>
              </a:rPr>
              <a:t> di </a:t>
            </a:r>
            <a:r>
              <a:rPr lang="fr-BE" dirty="0" err="1">
                <a:solidFill>
                  <a:srgbClr val="00B050"/>
                </a:solidFill>
              </a:rPr>
              <a:t>riflessione</a:t>
            </a:r>
            <a:r>
              <a:rPr lang="fr-BE" dirty="0">
                <a:solidFill>
                  <a:srgbClr val="00B050"/>
                </a:solidFill>
              </a:rPr>
              <a:t> </a:t>
            </a:r>
            <a:r>
              <a:rPr lang="fr-BE" dirty="0" err="1">
                <a:solidFill>
                  <a:srgbClr val="00B050"/>
                </a:solidFill>
              </a:rPr>
              <a:t>sulla</a:t>
            </a:r>
            <a:r>
              <a:rPr lang="fr-BE" dirty="0">
                <a:solidFill>
                  <a:srgbClr val="00B050"/>
                </a:solidFill>
              </a:rPr>
              <a:t> </a:t>
            </a:r>
            <a:r>
              <a:rPr lang="fr-BE" dirty="0" err="1">
                <a:solidFill>
                  <a:srgbClr val="00B050"/>
                </a:solidFill>
              </a:rPr>
              <a:t>dimensione</a:t>
            </a:r>
            <a:r>
              <a:rPr lang="fr-BE" dirty="0">
                <a:solidFill>
                  <a:srgbClr val="00B050"/>
                </a:solidFill>
              </a:rPr>
              <a:t> sociale </a:t>
            </a:r>
            <a:r>
              <a:rPr lang="fr-BE" dirty="0" err="1" smtClean="0">
                <a:solidFill>
                  <a:srgbClr val="00B050"/>
                </a:solidFill>
              </a:rPr>
              <a:t>dell’Europa</a:t>
            </a:r>
            <a:r>
              <a:rPr lang="fr-BE" dirty="0" smtClean="0">
                <a:solidFill>
                  <a:srgbClr val="00B050"/>
                </a:solidFill>
              </a:rPr>
              <a:t> </a:t>
            </a:r>
            <a:r>
              <a:rPr lang="fr-BE" dirty="0" smtClean="0"/>
              <a:t>(</a:t>
            </a:r>
            <a:r>
              <a:rPr lang="fr-BE" dirty="0" err="1" smtClean="0"/>
              <a:t>aprile</a:t>
            </a:r>
            <a:r>
              <a:rPr lang="fr-BE" dirty="0" smtClean="0"/>
              <a:t> 2017) : </a:t>
            </a:r>
            <a:r>
              <a:rPr lang="fr-BE" b="1" dirty="0" err="1" smtClean="0"/>
              <a:t>diversi</a:t>
            </a:r>
            <a:r>
              <a:rPr lang="fr-BE" b="1" dirty="0" smtClean="0"/>
              <a:t> </a:t>
            </a:r>
            <a:r>
              <a:rPr lang="fr-BE" b="1" dirty="0" err="1" smtClean="0"/>
              <a:t>scenari</a:t>
            </a:r>
            <a:r>
              <a:rPr lang="fr-BE" b="1" dirty="0" smtClean="0"/>
              <a:t> per il </a:t>
            </a:r>
            <a:r>
              <a:rPr lang="fr-BE" b="1" dirty="0" err="1" smtClean="0"/>
              <a:t>futuro</a:t>
            </a:r>
            <a:r>
              <a:rPr lang="fr-BE" dirty="0" smtClean="0"/>
              <a:t>, </a:t>
            </a:r>
            <a:r>
              <a:rPr lang="fr-BE" dirty="0" err="1" smtClean="0"/>
              <a:t>uno</a:t>
            </a:r>
            <a:r>
              <a:rPr lang="fr-BE" dirty="0" smtClean="0"/>
              <a:t> dei </a:t>
            </a:r>
            <a:r>
              <a:rPr lang="fr-BE" dirty="0" err="1" smtClean="0"/>
              <a:t>quali</a:t>
            </a:r>
            <a:r>
              <a:rPr lang="fr-BE" dirty="0" smtClean="0"/>
              <a:t> </a:t>
            </a:r>
            <a:r>
              <a:rPr lang="fr-BE" dirty="0" err="1" smtClean="0"/>
              <a:t>prevede</a:t>
            </a:r>
            <a:r>
              <a:rPr lang="fr-BE" dirty="0" smtClean="0"/>
              <a:t> </a:t>
            </a:r>
            <a:r>
              <a:rPr lang="fr-BE" dirty="0" err="1" smtClean="0"/>
              <a:t>maggiori</a:t>
            </a:r>
            <a:r>
              <a:rPr lang="fr-BE" dirty="0" smtClean="0"/>
              <a:t> </a:t>
            </a:r>
            <a:r>
              <a:rPr lang="fr-BE" dirty="0" err="1" smtClean="0"/>
              <a:t>investimenti</a:t>
            </a:r>
            <a:r>
              <a:rPr lang="fr-BE" dirty="0" smtClean="0"/>
              <a:t> per il </a:t>
            </a:r>
            <a:r>
              <a:rPr lang="fr-BE" dirty="0" err="1" smtClean="0"/>
              <a:t>contrasto</a:t>
            </a:r>
            <a:r>
              <a:rPr lang="fr-BE" dirty="0" smtClean="0"/>
              <a:t> alla </a:t>
            </a:r>
            <a:r>
              <a:rPr lang="fr-BE" dirty="0" err="1" smtClean="0"/>
              <a:t>povertà</a:t>
            </a:r>
            <a:r>
              <a:rPr lang="fr-BE" dirty="0" smtClean="0"/>
              <a:t> e la </a:t>
            </a:r>
            <a:r>
              <a:rPr lang="fr-BE" dirty="0" err="1" smtClean="0"/>
              <a:t>promozione</a:t>
            </a:r>
            <a:r>
              <a:rPr lang="fr-BE" dirty="0" smtClean="0"/>
              <a:t> </a:t>
            </a:r>
            <a:r>
              <a:rPr lang="fr-BE" dirty="0" err="1" smtClean="0"/>
              <a:t>dell’innovazione</a:t>
            </a:r>
            <a:r>
              <a:rPr lang="fr-BE" dirty="0" smtClean="0"/>
              <a:t> sociale -  e l’</a:t>
            </a:r>
            <a:r>
              <a:rPr lang="fr-BE" dirty="0" err="1" smtClean="0"/>
              <a:t>opzione</a:t>
            </a:r>
            <a:r>
              <a:rPr lang="fr-BE" dirty="0" smtClean="0"/>
              <a:t> di </a:t>
            </a:r>
            <a:r>
              <a:rPr lang="fr-BE" dirty="0" err="1" smtClean="0"/>
              <a:t>rendere</a:t>
            </a:r>
            <a:r>
              <a:rPr lang="fr-BE" dirty="0" smtClean="0"/>
              <a:t> i </a:t>
            </a:r>
            <a:r>
              <a:rPr lang="fr-BE" dirty="0" err="1" smtClean="0"/>
              <a:t>fondi</a:t>
            </a:r>
            <a:r>
              <a:rPr lang="fr-BE" dirty="0" smtClean="0"/>
              <a:t> </a:t>
            </a:r>
            <a:r>
              <a:rPr lang="fr-BE" dirty="0" err="1" smtClean="0"/>
              <a:t>condizionali</a:t>
            </a:r>
            <a:r>
              <a:rPr lang="fr-BE" dirty="0" smtClean="0"/>
              <a:t> </a:t>
            </a:r>
            <a:r>
              <a:rPr lang="fr-BE" dirty="0" err="1" smtClean="0"/>
              <a:t>all’impegno</a:t>
            </a:r>
            <a:r>
              <a:rPr lang="fr-BE" dirty="0" smtClean="0"/>
              <a:t> </a:t>
            </a:r>
            <a:r>
              <a:rPr lang="fr-BE" dirty="0" err="1" smtClean="0"/>
              <a:t>sul</a:t>
            </a:r>
            <a:r>
              <a:rPr lang="fr-BE" dirty="0" smtClean="0"/>
              <a:t> </a:t>
            </a:r>
            <a:r>
              <a:rPr lang="fr-BE" dirty="0" err="1" smtClean="0"/>
              <a:t>raggiungimento</a:t>
            </a:r>
            <a:r>
              <a:rPr lang="fr-BE" dirty="0" smtClean="0"/>
              <a:t> di </a:t>
            </a:r>
            <a:r>
              <a:rPr lang="fr-BE" dirty="0" err="1" smtClean="0"/>
              <a:t>certi</a:t>
            </a:r>
            <a:r>
              <a:rPr lang="fr-BE" dirty="0" smtClean="0"/>
              <a:t> </a:t>
            </a:r>
            <a:r>
              <a:rPr lang="fr-BE" dirty="0" err="1" smtClean="0"/>
              <a:t>target</a:t>
            </a:r>
            <a:r>
              <a:rPr lang="fr-BE" dirty="0" smtClean="0"/>
              <a:t> o </a:t>
            </a:r>
            <a:r>
              <a:rPr lang="fr-BE" dirty="0" err="1" smtClean="0"/>
              <a:t>all’adozione</a:t>
            </a:r>
            <a:r>
              <a:rPr lang="fr-BE" dirty="0" smtClean="0"/>
              <a:t> di </a:t>
            </a:r>
            <a:r>
              <a:rPr lang="fr-BE" dirty="0" err="1" smtClean="0"/>
              <a:t>alcune</a:t>
            </a:r>
            <a:r>
              <a:rPr lang="fr-BE" dirty="0" smtClean="0"/>
              <a:t> </a:t>
            </a:r>
            <a:r>
              <a:rPr lang="fr-BE" dirty="0" err="1" smtClean="0"/>
              <a:t>riforme</a:t>
            </a:r>
            <a:r>
              <a:rPr lang="fr-BE" dirty="0" smtClean="0"/>
              <a:t>. </a:t>
            </a:r>
            <a:endParaRPr lang="it-IT" i="0" dirty="0"/>
          </a:p>
          <a:p>
            <a:endParaRPr lang="fr-BE" dirty="0"/>
          </a:p>
        </p:txBody>
      </p:sp>
    </p:spTree>
    <p:extLst>
      <p:ext uri="{BB962C8B-B14F-4D97-AF65-F5344CB8AC3E}">
        <p14:creationId xmlns:p14="http://schemas.microsoft.com/office/powerpoint/2010/main" val="198996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Quadro</a:t>
            </a:r>
            <a:r>
              <a:rPr lang="fr-BE" dirty="0"/>
              <a:t> politico </a:t>
            </a:r>
            <a:r>
              <a:rPr lang="fr-BE" dirty="0" err="1"/>
              <a:t>europeo</a:t>
            </a:r>
            <a:r>
              <a:rPr lang="fr-BE" dirty="0"/>
              <a:t> </a:t>
            </a:r>
            <a:r>
              <a:rPr lang="fr-BE" dirty="0" smtClean="0"/>
              <a:t>(3) </a:t>
            </a:r>
            <a:br>
              <a:rPr lang="fr-BE" dirty="0" smtClean="0"/>
            </a:br>
            <a:r>
              <a:rPr lang="fr-BE" dirty="0" smtClean="0"/>
              <a:t>il </a:t>
            </a:r>
            <a:r>
              <a:rPr lang="fr-BE" dirty="0" err="1" smtClean="0">
                <a:solidFill>
                  <a:srgbClr val="00B050"/>
                </a:solidFill>
              </a:rPr>
              <a:t>Pilastro</a:t>
            </a:r>
            <a:r>
              <a:rPr lang="fr-BE" dirty="0" smtClean="0">
                <a:solidFill>
                  <a:srgbClr val="00B050"/>
                </a:solidFill>
              </a:rPr>
              <a:t> </a:t>
            </a:r>
            <a:r>
              <a:rPr lang="fr-BE" dirty="0" err="1" smtClean="0">
                <a:solidFill>
                  <a:srgbClr val="00B050"/>
                </a:solidFill>
              </a:rPr>
              <a:t>europeo</a:t>
            </a:r>
            <a:r>
              <a:rPr lang="fr-BE" dirty="0" smtClean="0">
                <a:solidFill>
                  <a:srgbClr val="00B050"/>
                </a:solidFill>
              </a:rPr>
              <a:t> dei </a:t>
            </a:r>
            <a:r>
              <a:rPr lang="fr-BE" dirty="0" err="1" smtClean="0">
                <a:solidFill>
                  <a:srgbClr val="00B050"/>
                </a:solidFill>
              </a:rPr>
              <a:t>diritti</a:t>
            </a:r>
            <a:r>
              <a:rPr lang="fr-BE" dirty="0" smtClean="0">
                <a:solidFill>
                  <a:srgbClr val="00B050"/>
                </a:solidFill>
              </a:rPr>
              <a:t> </a:t>
            </a:r>
            <a:r>
              <a:rPr lang="fr-BE" dirty="0" err="1" smtClean="0">
                <a:solidFill>
                  <a:srgbClr val="00B050"/>
                </a:solidFill>
              </a:rPr>
              <a:t>sociali</a:t>
            </a:r>
            <a:r>
              <a:rPr lang="fr-BE" dirty="0" smtClean="0"/>
              <a:t> </a:t>
            </a:r>
            <a:endParaRPr lang="fr-BE" dirty="0"/>
          </a:p>
        </p:txBody>
      </p:sp>
      <p:sp>
        <p:nvSpPr>
          <p:cNvPr id="3" name="Content Placeholder 2"/>
          <p:cNvSpPr>
            <a:spLocks noGrp="1"/>
          </p:cNvSpPr>
          <p:nvPr>
            <p:ph idx="1"/>
          </p:nvPr>
        </p:nvSpPr>
        <p:spPr>
          <a:xfrm>
            <a:off x="457200" y="2492375"/>
            <a:ext cx="8229600" cy="4032969"/>
          </a:xfrm>
        </p:spPr>
        <p:txBody>
          <a:bodyPr/>
          <a:lstStyle/>
          <a:p>
            <a:r>
              <a:rPr lang="fr-BE" dirty="0" err="1" smtClean="0"/>
              <a:t>Adottato</a:t>
            </a:r>
            <a:r>
              <a:rPr lang="fr-BE" dirty="0" smtClean="0"/>
              <a:t> il 26 novembre 2017</a:t>
            </a:r>
            <a:endParaRPr lang="fr-BE" dirty="0"/>
          </a:p>
          <a:p>
            <a:pPr>
              <a:buClr>
                <a:srgbClr val="0F5494"/>
              </a:buClr>
            </a:pPr>
            <a:r>
              <a:rPr lang="it-IT" i="0" dirty="0"/>
              <a:t>C</a:t>
            </a:r>
            <a:r>
              <a:rPr lang="it-IT" i="0" dirty="0" smtClean="0"/>
              <a:t>oncepito </a:t>
            </a:r>
            <a:r>
              <a:rPr lang="it-IT" i="0" dirty="0"/>
              <a:t>come </a:t>
            </a:r>
            <a:r>
              <a:rPr lang="it-IT" i="0" dirty="0" smtClean="0"/>
              <a:t>la bussola </a:t>
            </a:r>
            <a:r>
              <a:rPr lang="it-IT" i="0" dirty="0"/>
              <a:t>per un </a:t>
            </a:r>
            <a:r>
              <a:rPr lang="it-IT" i="0" dirty="0" smtClean="0"/>
              <a:t>processo </a:t>
            </a:r>
            <a:r>
              <a:rPr lang="it-IT" i="0" dirty="0"/>
              <a:t>di convergenza </a:t>
            </a:r>
            <a:r>
              <a:rPr lang="it-IT" i="0" dirty="0" smtClean="0"/>
              <a:t>verso </a:t>
            </a:r>
            <a:r>
              <a:rPr lang="it-IT" i="0" dirty="0"/>
              <a:t>migliori condizioni </a:t>
            </a:r>
            <a:r>
              <a:rPr lang="it-IT" i="0" dirty="0" smtClean="0"/>
              <a:t>di vita e </a:t>
            </a:r>
            <a:r>
              <a:rPr lang="it-IT" i="0" dirty="0"/>
              <a:t>lavoro </a:t>
            </a:r>
            <a:r>
              <a:rPr lang="it-IT" i="0" dirty="0" smtClean="0"/>
              <a:t>in </a:t>
            </a:r>
            <a:r>
              <a:rPr lang="it-IT" i="0" dirty="0"/>
              <a:t>Europa</a:t>
            </a:r>
            <a:r>
              <a:rPr lang="it-IT" i="0" dirty="0" smtClean="0"/>
              <a:t>.</a:t>
            </a:r>
          </a:p>
          <a:p>
            <a:pPr>
              <a:buClr>
                <a:srgbClr val="0F5494"/>
              </a:buClr>
            </a:pPr>
            <a:r>
              <a:rPr lang="it-IT" i="0" dirty="0"/>
              <a:t>stabilisce </a:t>
            </a:r>
            <a:r>
              <a:rPr lang="it-IT" b="1" i="0" dirty="0"/>
              <a:t>20 principi e diritti fondamentali </a:t>
            </a:r>
            <a:r>
              <a:rPr lang="it-IT" i="0" dirty="0"/>
              <a:t>per sostenere il mercati del lavoro e sistemi di welfare equi e ben funzionanti. </a:t>
            </a:r>
            <a:endParaRPr lang="it-IT" i="0" dirty="0" smtClean="0"/>
          </a:p>
          <a:p>
            <a:pPr>
              <a:buClr>
                <a:srgbClr val="0F5494"/>
              </a:buClr>
            </a:pPr>
            <a:r>
              <a:rPr lang="it-IT" b="1" i="0" dirty="0"/>
              <a:t>L'innovazione sociale </a:t>
            </a:r>
            <a:r>
              <a:rPr lang="it-IT" i="0" dirty="0"/>
              <a:t>è il modo per far fronte alle nuove sfide nel contesto </a:t>
            </a:r>
            <a:r>
              <a:rPr lang="it-IT" i="0" dirty="0" smtClean="0"/>
              <a:t>dei </a:t>
            </a:r>
            <a:r>
              <a:rPr lang="it-IT" i="0" dirty="0"/>
              <a:t>mutevoli ambienti socio-economici</a:t>
            </a:r>
            <a:endParaRPr lang="fr-BE" dirty="0"/>
          </a:p>
        </p:txBody>
      </p:sp>
    </p:spTree>
    <p:extLst>
      <p:ext uri="{BB962C8B-B14F-4D97-AF65-F5344CB8AC3E}">
        <p14:creationId xmlns:p14="http://schemas.microsoft.com/office/powerpoint/2010/main" val="154926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MFF Colour scheme Sector 0">
      <a:dk1>
        <a:srgbClr val="00A3A0"/>
      </a:dk1>
      <a:lt1>
        <a:srgbClr val="FFFFFF"/>
      </a:lt1>
      <a:dk2>
        <a:srgbClr val="0E4194"/>
      </a:dk2>
      <a:lt2>
        <a:srgbClr val="333333"/>
      </a:lt2>
      <a:accent1>
        <a:srgbClr val="94C356"/>
      </a:accent1>
      <a:accent2>
        <a:srgbClr val="C24793"/>
      </a:accent2>
      <a:accent3>
        <a:srgbClr val="F17E00"/>
      </a:accent3>
      <a:accent4>
        <a:srgbClr val="89CCCA"/>
      </a:accent4>
      <a:accent5>
        <a:srgbClr val="006B75"/>
      </a:accent5>
      <a:accent6>
        <a:srgbClr val="FFD500"/>
      </a:accent6>
      <a:hlink>
        <a:srgbClr val="0E4194"/>
      </a:hlink>
      <a:folHlink>
        <a:srgbClr val="00A3A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6000</TotalTime>
  <Words>4679</Words>
  <Application>Microsoft Office PowerPoint</Application>
  <PresentationFormat>On-screen Show (4:3)</PresentationFormat>
  <Paragraphs>534</Paragraphs>
  <Slides>55</Slides>
  <Notes>54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55</vt:i4>
      </vt:variant>
    </vt:vector>
  </HeadingPairs>
  <TitlesOfParts>
    <vt:vector size="66" baseType="lpstr">
      <vt:lpstr>Arial</vt:lpstr>
      <vt:lpstr>Calibri</vt:lpstr>
      <vt:lpstr>Courier New</vt:lpstr>
      <vt:lpstr>PF Square Sans Pro</vt:lpstr>
      <vt:lpstr>Times New Roman</vt:lpstr>
      <vt:lpstr>Verdana</vt:lpstr>
      <vt:lpstr>Wingdings</vt:lpstr>
      <vt:lpstr>Default Design</vt:lpstr>
      <vt:lpstr>Slide_Master</vt:lpstr>
      <vt:lpstr>Blank</vt:lpstr>
      <vt:lpstr>1_Blank</vt:lpstr>
      <vt:lpstr>Forum dell’Innovazione sociale </vt:lpstr>
      <vt:lpstr>Indice </vt:lpstr>
      <vt:lpstr>PowerPoint Presentation</vt:lpstr>
      <vt:lpstr>PowerPoint Presentation</vt:lpstr>
      <vt:lpstr>Cos’é  l’innovazione sociale? </vt:lpstr>
      <vt:lpstr>PowerPoint Presentation</vt:lpstr>
      <vt:lpstr>Quadro politico europeo (1)  </vt:lpstr>
      <vt:lpstr>Quadro politico europeo (2)</vt:lpstr>
      <vt:lpstr>Quadro politico europeo (3)  il Pilastro europeo dei diritti sociali </vt:lpstr>
      <vt:lpstr>Quadro politico europeo (4)  Approccio europeo all’innovazione sociale</vt:lpstr>
      <vt:lpstr>Perché supportare l’innovazione sociale? </vt:lpstr>
      <vt:lpstr>PowerPoint Presentation</vt:lpstr>
      <vt:lpstr>Innovazione sociale nell’FSE </vt:lpstr>
      <vt:lpstr>Innovazione sociale nel FSE  Regolamento 1304/2013 (FSE) </vt:lpstr>
      <vt:lpstr>Innovazione sociale nel FSE  Regolamento 1304/2013 (FSE)</vt:lpstr>
      <vt:lpstr>Innovazione sociale nei PO europei (1) </vt:lpstr>
      <vt:lpstr>Innovazione sociale nei PO europei (2)</vt:lpstr>
      <vt:lpstr>Fondo sociale europeo in Italia </vt:lpstr>
      <vt:lpstr>Innovazione sociale nel FSE in Italia (1) </vt:lpstr>
      <vt:lpstr>Innovazione sociale nel FSE in Italia (2)</vt:lpstr>
      <vt:lpstr>Innovazione sociale nel FSE in italia (PON) (3)</vt:lpstr>
      <vt:lpstr>Innovazione sociale nel FSE in italia (POR) (4)</vt:lpstr>
      <vt:lpstr>Innovazione sociale nel FSE in italia (RoP) (5)</vt:lpstr>
      <vt:lpstr>PowerPoint Presentation</vt:lpstr>
      <vt:lpstr>Obiettivi principali dell’EaSI</vt:lpstr>
      <vt:lpstr>EaSI budget 2014-2020</vt:lpstr>
      <vt:lpstr>EaSI - Obiettivi</vt:lpstr>
      <vt:lpstr>Attuazione  of EaSI</vt:lpstr>
      <vt:lpstr>PowerPoint Presentation</vt:lpstr>
      <vt:lpstr>Esempio call 2016 </vt:lpstr>
      <vt:lpstr>Esempio Call 2018 - progress</vt:lpstr>
      <vt:lpstr>EASI in Italia </vt:lpstr>
      <vt:lpstr>PowerPoint Presentation</vt:lpstr>
      <vt:lpstr>PowerPoint Presentation</vt:lpstr>
      <vt:lpstr>PowerPoint Presentation</vt:lpstr>
      <vt:lpstr>PowerPoint Presentation</vt:lpstr>
      <vt:lpstr>FSE+: 5 fondi riuniti </vt:lpstr>
      <vt:lpstr>PowerPoint Presentation</vt:lpstr>
      <vt:lpstr>FSE + stato delle negoziazioni </vt:lpstr>
      <vt:lpstr>FSE+  - obiettivi </vt:lpstr>
      <vt:lpstr>PowerPoint Presentation</vt:lpstr>
      <vt:lpstr>PowerPoint Presentation</vt:lpstr>
      <vt:lpstr>Attuazione del pilastro (1)– uno sforzo condiviso</vt:lpstr>
      <vt:lpstr>Attuazione Pilastro (2)</vt:lpstr>
      <vt:lpstr>Monitorare l’ attuazione del Pilastro</vt:lpstr>
      <vt:lpstr>Piu recente verifica dei progressi per l’ Italia (11/2018)</vt:lpstr>
      <vt:lpstr>FSE +  Obiettivi specifici</vt:lpstr>
      <vt:lpstr>ESF+    Partenariato</vt:lpstr>
      <vt:lpstr>PowerPoint Presentation</vt:lpstr>
      <vt:lpstr>FSE + e innovazione sociale  Definizioni – Art. 2</vt:lpstr>
      <vt:lpstr>Innovazione sociale nell’ESF+   approccio multiplo  </vt:lpstr>
      <vt:lpstr>Supporto all’IS attraverso gestione concorrente (1)</vt:lpstr>
      <vt:lpstr>ESF+: Supporto  all’IS attraverso la gestione diretta e indiretta (2)</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dc:title>
  <dc:creator>VISSER Henk (EMPL)</dc:creator>
  <cp:lastModifiedBy>VIVARELLI UGUCCIONI Tosca (EMPL)</cp:lastModifiedBy>
  <cp:revision>220</cp:revision>
  <cp:lastPrinted>2019-01-22T12:15:24Z</cp:lastPrinted>
  <dcterms:created xsi:type="dcterms:W3CDTF">2018-10-02T13:26:18Z</dcterms:created>
  <dcterms:modified xsi:type="dcterms:W3CDTF">2019-01-23T00:07:24Z</dcterms:modified>
</cp:coreProperties>
</file>