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3" r:id="rId1"/>
    <p:sldMasterId id="2147483744" r:id="rId2"/>
    <p:sldMasterId id="2147483746" r:id="rId3"/>
    <p:sldMasterId id="2147483745" r:id="rId4"/>
    <p:sldMasterId id="2147483747" r:id="rId5"/>
  </p:sldMasterIdLst>
  <p:notesMasterIdLst>
    <p:notesMasterId r:id="rId43"/>
  </p:notesMasterIdLst>
  <p:handoutMasterIdLst>
    <p:handoutMasterId r:id="rId44"/>
  </p:handoutMasterIdLst>
  <p:sldIdLst>
    <p:sldId id="282" r:id="rId6"/>
    <p:sldId id="257" r:id="rId7"/>
    <p:sldId id="296" r:id="rId8"/>
    <p:sldId id="283" r:id="rId9"/>
    <p:sldId id="359" r:id="rId10"/>
    <p:sldId id="299" r:id="rId11"/>
    <p:sldId id="325" r:id="rId12"/>
    <p:sldId id="262" r:id="rId13"/>
    <p:sldId id="328" r:id="rId14"/>
    <p:sldId id="264" r:id="rId15"/>
    <p:sldId id="266" r:id="rId16"/>
    <p:sldId id="265" r:id="rId17"/>
    <p:sldId id="360" r:id="rId18"/>
    <p:sldId id="323" r:id="rId19"/>
    <p:sldId id="332" r:id="rId20"/>
    <p:sldId id="333" r:id="rId21"/>
    <p:sldId id="339" r:id="rId22"/>
    <p:sldId id="343" r:id="rId23"/>
    <p:sldId id="340" r:id="rId24"/>
    <p:sldId id="347" r:id="rId25"/>
    <p:sldId id="334" r:id="rId26"/>
    <p:sldId id="345" r:id="rId27"/>
    <p:sldId id="346" r:id="rId28"/>
    <p:sldId id="349" r:id="rId29"/>
    <p:sldId id="350" r:id="rId30"/>
    <p:sldId id="351" r:id="rId31"/>
    <p:sldId id="342" r:id="rId32"/>
    <p:sldId id="352" r:id="rId33"/>
    <p:sldId id="353" r:id="rId34"/>
    <p:sldId id="336" r:id="rId35"/>
    <p:sldId id="361" r:id="rId36"/>
    <p:sldId id="356" r:id="rId37"/>
    <p:sldId id="357" r:id="rId38"/>
    <p:sldId id="358" r:id="rId39"/>
    <p:sldId id="319" r:id="rId40"/>
    <p:sldId id="321" r:id="rId41"/>
    <p:sldId id="285" r:id="rId42"/>
  </p:sldIdLst>
  <p:sldSz cx="12192000" cy="6858000"/>
  <p:notesSz cx="7099300" cy="10234613"/>
  <p:embeddedFontLst>
    <p:embeddedFont>
      <p:font typeface="Allerta Stencil" panose="020B0604020202020204" charset="0"/>
      <p:regular r:id="rId45"/>
    </p:embeddedFont>
    <p:embeddedFont>
      <p:font typeface="Barlow" panose="00000500000000000000" pitchFamily="2" charset="0"/>
      <p:regular r:id="rId46"/>
      <p:bold r:id="rId47"/>
      <p:italic r:id="rId48"/>
      <p:boldItalic r:id="rId49"/>
    </p:embeddedFont>
    <p:embeddedFont>
      <p:font typeface="Barlow condensed" panose="00000506000000000000" pitchFamily="2" charset="0"/>
      <p:regular r:id="rId50"/>
      <p:bold r:id="rId51"/>
      <p:italic r:id="rId52"/>
      <p:boldItalic r:id="rId53"/>
    </p:embeddedFont>
    <p:embeddedFont>
      <p:font typeface="Barlow Condensed Bold" panose="00000806000000000000" charset="0"/>
      <p:bold r:id="rId54"/>
    </p:embeddedFont>
    <p:embeddedFont>
      <p:font typeface="Calibri" panose="020F0502020204030204" pitchFamily="34" charset="0"/>
      <p:regular r:id="rId55"/>
      <p:bold r:id="rId56"/>
      <p:italic r:id="rId57"/>
      <p:boldItalic r:id="rId58"/>
    </p:embeddedFont>
    <p:embeddedFont>
      <p:font typeface="Segoe UI" panose="020B0502040204020203" pitchFamily="34" charset="0"/>
      <p:regular r:id="rId59"/>
      <p:bold r:id="rId60"/>
      <p:italic r:id="rId61"/>
      <p:boldItalic r:id="rId62"/>
    </p:embeddedFont>
    <p:embeddedFont>
      <p:font typeface="Wingdings 3" panose="05040102010807070707" pitchFamily="18" charset="2"/>
      <p:regular r:id="rId6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SMANIOTTO" initials="SS" lastIdx="22" clrIdx="0">
    <p:extLst>
      <p:ext uri="{19B8F6BF-5375-455C-9EA6-DF929625EA0E}">
        <p15:presenceInfo xmlns:p15="http://schemas.microsoft.com/office/powerpoint/2012/main" userId="S::sara.smaniotto@mot.asso.fr::1e472a44-48f1-4d42-9be6-dabc53f5a162" providerId="AD"/>
      </p:ext>
    </p:extLst>
  </p:cmAuthor>
  <p:cmAuthor id="2" name="Raffaele Viaggi" initials="RV" lastIdx="44" clrIdx="1">
    <p:extLst>
      <p:ext uri="{19B8F6BF-5375-455C-9EA6-DF929625EA0E}">
        <p15:presenceInfo xmlns:p15="http://schemas.microsoft.com/office/powerpoint/2012/main" userId="S::raffaele.viaggi@mot.asso.fr::84467580-4185-40bb-9b0c-a41f719154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4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75" autoAdjust="0"/>
    <p:restoredTop sz="94660"/>
  </p:normalViewPr>
  <p:slideViewPr>
    <p:cSldViewPr snapToGrid="0">
      <p:cViewPr varScale="1">
        <p:scale>
          <a:sx n="112" d="100"/>
          <a:sy n="112" d="100"/>
        </p:scale>
        <p:origin x="51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4234"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1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xml"/></Relationships>
</file>

<file path=ppt/charts/_rels/chart29.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acteurs%20territoriaux\Ostacoli%20transfrontalieri%20fra%20Italia%20e%20Francia%20(1-7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ra\Desktop\Alcotrait&#233;\Analyse\r&#233;sultats\r&#233;sultats%20au%2017.10.2024\grand%20public\Qual%20&#232;%20la%20tuaesperienza%20al%20confine_(1-130)%20(1)%20-%20grand%20public%20I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ara\Desktop\Alcotrait&#233;\Analyse\r&#233;sultats\r&#233;sultats%20au%2017.10.2024\grand%20public\Qual%20&#232;%20la%20tuaesperienza%20al%20confine_(1-130)%20(1)%20-%20grand%20public%20I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W:\POL_PART_FR\POL_FR\FR-IT\Projet_ALCOTRA_ISO1_Trait&#233;Quirinal\WP4_Feuilles_de_routes\Consultation_&#233;crite\RESULTATS_CONSULTATION\Analyse\r&#233;sultats\r&#233;sultats%20au%2017.10.2024\grand%20public\Qual%20&#232;%20la%20tuaesperienza%20al%20confine_(1-130)%20(1)%20-%20grand%20public%20I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804-4AD3-A24A-5791A915041E}"/>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804-4AD3-A24A-5791A915041E}"/>
              </c:ext>
            </c:extLst>
          </c:dPt>
          <c:dLbls>
            <c:dLbl>
              <c:idx val="0"/>
              <c:layout>
                <c:manualLayout>
                  <c:x val="-7.3571423211224874E-8"/>
                  <c:y val="-0.19075318576533593"/>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r>
                      <a:rPr lang="en-US" sz="2000" baseline="0" dirty="0" err="1">
                        <a:solidFill>
                          <a:srgbClr val="002060"/>
                        </a:solidFill>
                        <a:latin typeface="+mn-lt"/>
                      </a:rPr>
                      <a:t>répondants</a:t>
                    </a:r>
                    <a:r>
                      <a:rPr lang="en-US" sz="2000" baseline="0" dirty="0">
                        <a:solidFill>
                          <a:srgbClr val="002060"/>
                        </a:solidFill>
                        <a:latin typeface="+mn-lt"/>
                      </a:rPr>
                      <a:t> </a:t>
                    </a:r>
                    <a:r>
                      <a:rPr lang="en-US" sz="2000" baseline="0" dirty="0" err="1">
                        <a:solidFill>
                          <a:srgbClr val="002060"/>
                        </a:solidFill>
                        <a:latin typeface="+mn-lt"/>
                      </a:rPr>
                      <a:t>français</a:t>
                    </a:r>
                    <a:r>
                      <a:rPr lang="en-US" sz="2000" baseline="0" dirty="0">
                        <a:solidFill>
                          <a:srgbClr val="002060"/>
                        </a:solidFill>
                        <a:latin typeface="+mn-lt"/>
                      </a:rPr>
                      <a:t>
</a:t>
                    </a:r>
                    <a:fld id="{53CCD8DD-B0A1-48B5-ADCB-95CB9FE5E43C}" type="PERCENTAGE">
                      <a:rPr lang="en-US" sz="2000" baseline="0">
                        <a:solidFill>
                          <a:srgbClr val="002060"/>
                        </a:solidFill>
                        <a:latin typeface="+mn-lt"/>
                      </a:rPr>
                      <a:pPr>
                        <a:defRPr sz="2000"/>
                      </a:pPr>
                      <a:t>[POURCENTAGE]</a:t>
                    </a:fld>
                    <a:endParaRPr lang="en-US" sz="2000" baseline="0" dirty="0">
                      <a:solidFill>
                        <a:srgbClr val="002060"/>
                      </a:solidFill>
                      <a:latin typeface="+mn-lt"/>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4686578132139539"/>
                      <c:h val="0.34357246088895993"/>
                    </c:manualLayout>
                  </c15:layout>
                  <c15:dlblFieldTable/>
                  <c15:showDataLabelsRange val="0"/>
                </c:ext>
                <c:ext xmlns:c16="http://schemas.microsoft.com/office/drawing/2014/chart" uri="{C3380CC4-5D6E-409C-BE32-E72D297353CC}">
                  <c16:uniqueId val="{00000001-0804-4AD3-A24A-5791A915041E}"/>
                </c:ext>
              </c:extLst>
            </c:dLbl>
            <c:dLbl>
              <c:idx val="1"/>
              <c:layout>
                <c:manualLayout>
                  <c:x val="1.1212284897390672E-2"/>
                  <c:y val="-0.15112013018590989"/>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chemeClr val="accent1"/>
                        </a:solidFill>
                        <a:latin typeface="+mn-lt"/>
                        <a:ea typeface="+mn-ea"/>
                        <a:cs typeface="+mn-cs"/>
                      </a:defRPr>
                    </a:pPr>
                    <a:fld id="{5A069657-79A6-4660-A38C-69148EAF9F05}" type="CATEGORYNAME">
                      <a:rPr lang="en-US" sz="2000">
                        <a:solidFill>
                          <a:srgbClr val="00B050"/>
                        </a:solidFill>
                        <a:latin typeface="+mn-lt"/>
                      </a:rPr>
                      <a:pPr>
                        <a:defRPr sz="2000">
                          <a:solidFill>
                            <a:schemeClr val="accent1"/>
                          </a:solidFill>
                        </a:defRPr>
                      </a:pPr>
                      <a:t>[NOM DE CATÉGORIE]</a:t>
                    </a:fld>
                    <a:r>
                      <a:rPr lang="en-US" sz="2000" baseline="0" dirty="0">
                        <a:solidFill>
                          <a:srgbClr val="00B050"/>
                        </a:solidFill>
                        <a:latin typeface="+mn-lt"/>
                      </a:rPr>
                      <a:t>
</a:t>
                    </a:r>
                    <a:fld id="{3FD3230F-6983-423C-924B-150AF6147785}" type="PERCENTAGE">
                      <a:rPr lang="en-US" sz="2000" baseline="0">
                        <a:solidFill>
                          <a:srgbClr val="00B050"/>
                        </a:solidFill>
                        <a:latin typeface="+mn-lt"/>
                      </a:rPr>
                      <a:pPr>
                        <a:defRPr sz="2000">
                          <a:solidFill>
                            <a:schemeClr val="accent1"/>
                          </a:solidFill>
                        </a:defRPr>
                      </a:pPr>
                      <a:t>[POURCENTAGE]</a:t>
                    </a:fld>
                    <a:endParaRPr lang="en-US" sz="2000" baseline="0" dirty="0">
                      <a:solidFill>
                        <a:srgbClr val="00B050"/>
                      </a:solidFill>
                      <a:latin typeface="+mn-lt"/>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5368977626154787"/>
                      <c:h val="0.27976958401334756"/>
                    </c:manualLayout>
                  </c15:layout>
                  <c15:dlblFieldTable/>
                  <c15:showDataLabelsRange val="0"/>
                </c:ext>
                <c:ext xmlns:c16="http://schemas.microsoft.com/office/drawing/2014/chart" uri="{C3380CC4-5D6E-409C-BE32-E72D297353CC}">
                  <c16:uniqueId val="{00000003-0804-4AD3-A24A-5791A915041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graphiques!$A$23:$A$24</c:f>
              <c:strCache>
                <c:ptCount val="2"/>
                <c:pt idx="0">
                  <c:v>répondantes français</c:v>
                </c:pt>
                <c:pt idx="1">
                  <c:v>partecipanti italiani</c:v>
                </c:pt>
              </c:strCache>
            </c:strRef>
          </c:cat>
          <c:val>
            <c:numRef>
              <c:f>graphiques!$B$23:$B$24</c:f>
              <c:numCache>
                <c:formatCode>General</c:formatCode>
                <c:ptCount val="2"/>
                <c:pt idx="0">
                  <c:v>72</c:v>
                </c:pt>
                <c:pt idx="1">
                  <c:v>72</c:v>
                </c:pt>
              </c:numCache>
            </c:numRef>
          </c:val>
          <c:extLst>
            <c:ext xmlns:c16="http://schemas.microsoft.com/office/drawing/2014/chart" uri="{C3380CC4-5D6E-409C-BE32-E72D297353CC}">
              <c16:uniqueId val="{00000004-0804-4AD3-A24A-5791A915041E}"/>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E8A-4ADF-9E82-1D03D23A8317}"/>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E8A-4ADF-9E82-1D03D23A8317}"/>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E8A-4ADF-9E82-1D03D23A8317}"/>
              </c:ext>
            </c:extLst>
          </c:dPt>
          <c:dPt>
            <c:idx val="3"/>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E8A-4ADF-9E82-1D03D23A831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E8A-4ADF-9E82-1D03D23A8317}"/>
              </c:ext>
            </c:extLst>
          </c:dPt>
          <c:dPt>
            <c:idx val="5"/>
            <c:bubble3D val="0"/>
            <c:spPr>
              <a:solidFill>
                <a:schemeClr val="bg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E8A-4ADF-9E82-1D03D23A8317}"/>
              </c:ext>
            </c:extLst>
          </c:dPt>
          <c:dLbls>
            <c:dLbl>
              <c:idx val="0"/>
              <c:layout>
                <c:manualLayout>
                  <c:x val="7.2284006353935559E-2"/>
                  <c:y val="-0.1163084131387444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5DE32BD-1B86-4D43-B83E-058DBF517A73}" type="CATEGORYNAME">
                      <a:rPr lang="it-IT" sz="1200" dirty="0">
                        <a:solidFill>
                          <a:srgbClr val="0070C0"/>
                        </a:solidFill>
                      </a:rPr>
                      <a:pPr>
                        <a:defRPr/>
                      </a:pPr>
                      <a:t>[NOM DE CATÉGORIE]</a:t>
                    </a:fld>
                    <a:r>
                      <a:rPr lang="it-IT" sz="1200" baseline="0" dirty="0">
                        <a:solidFill>
                          <a:srgbClr val="0070C0"/>
                        </a:solidFill>
                      </a:rPr>
                      <a:t>
</a:t>
                    </a:r>
                    <a:fld id="{0A793D5C-FD82-4FBD-A5CC-81069767C439}" type="PERCENTAGE">
                      <a:rPr lang="it-IT" sz="1200" baseline="0" dirty="0">
                        <a:solidFill>
                          <a:srgbClr val="0070C0"/>
                        </a:solidFill>
                      </a:rPr>
                      <a:pPr>
                        <a:defRPr/>
                      </a:pPr>
                      <a:t>[POURCENTAGE]</a:t>
                    </a:fld>
                    <a:endParaRPr lang="it-IT" sz="1200" baseline="0" dirty="0">
                      <a:solidFill>
                        <a:srgbClr val="0070C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4778035010105107"/>
                      <c:h val="0.23494345271662787"/>
                    </c:manualLayout>
                  </c15:layout>
                  <c15:dlblFieldTable/>
                  <c15:showDataLabelsRange val="0"/>
                </c:ext>
                <c:ext xmlns:c16="http://schemas.microsoft.com/office/drawing/2014/chart" uri="{C3380CC4-5D6E-409C-BE32-E72D297353CC}">
                  <c16:uniqueId val="{00000001-4E8A-4ADF-9E82-1D03D23A8317}"/>
                </c:ext>
              </c:extLst>
            </c:dLbl>
            <c:dLbl>
              <c:idx val="1"/>
              <c:layout>
                <c:manualLayout>
                  <c:x val="9.4038557313115291E-8"/>
                  <c:y val="0.2964369959818467"/>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4267697-10A3-4795-8AEF-C47F0579E98D}" type="CATEGORYNAME">
                      <a:rPr lang="en-US" sz="1200" b="1" i="0" u="none" strike="noStrike" kern="1200" spc="0" baseline="0" smtClean="0">
                        <a:solidFill>
                          <a:srgbClr val="00B050"/>
                        </a:solidFill>
                      </a:rPr>
                      <a:pPr>
                        <a:defRPr>
                          <a:solidFill>
                            <a:schemeClr val="accent1"/>
                          </a:solidFill>
                        </a:defRPr>
                      </a:pPr>
                      <a:t>[NOM DE CATÉGORIE]</a:t>
                    </a:fld>
                    <a:r>
                      <a:rPr lang="en-US" sz="1200" b="1" i="0" u="none" strike="noStrike" kern="1200" spc="0" baseline="0" dirty="0">
                        <a:solidFill>
                          <a:srgbClr val="00B050"/>
                        </a:solidFill>
                      </a:rPr>
                      <a:t> </a:t>
                    </a:r>
                  </a:p>
                  <a:p>
                    <a:pPr>
                      <a:defRPr>
                        <a:solidFill>
                          <a:schemeClr val="accent1"/>
                        </a:solidFill>
                      </a:defRPr>
                    </a:pPr>
                    <a:r>
                      <a:rPr lang="en-US" sz="1200" dirty="0">
                        <a:solidFill>
                          <a:srgbClr val="00B050"/>
                        </a:solidFill>
                      </a:rPr>
                      <a:t>0,5%</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780411029279618"/>
                      <c:h val="0.34659963709273667"/>
                    </c:manualLayout>
                  </c15:layout>
                  <c15:dlblFieldTable/>
                  <c15:showDataLabelsRange val="0"/>
                </c:ext>
                <c:ext xmlns:c16="http://schemas.microsoft.com/office/drawing/2014/chart" uri="{C3380CC4-5D6E-409C-BE32-E72D297353CC}">
                  <c16:uniqueId val="{00000003-4E8A-4ADF-9E82-1D03D23A8317}"/>
                </c:ext>
              </c:extLst>
            </c:dLbl>
            <c:dLbl>
              <c:idx val="2"/>
              <c:layout>
                <c:manualLayout>
                  <c:x val="-7.7367297451820249E-2"/>
                  <c:y val="6.06404248992606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2AA7E8FF-D9A1-4B0A-B9E3-98FD158C0BC3}" type="CATEGORYNAME">
                      <a:rPr lang="en-US" sz="1200">
                        <a:solidFill>
                          <a:srgbClr val="FFC000"/>
                        </a:solidFill>
                      </a:rPr>
                      <a:pPr>
                        <a:defRPr>
                          <a:solidFill>
                            <a:schemeClr val="accent1"/>
                          </a:solidFill>
                        </a:defRPr>
                      </a:pPr>
                      <a:t>[NOM DE CATÉGORIE]</a:t>
                    </a:fld>
                    <a:r>
                      <a:rPr lang="en-US" baseline="0" dirty="0"/>
                      <a:t>
</a:t>
                    </a:r>
                    <a:fld id="{A85D5515-F41D-4DA4-9697-0DF2E914AF2A}" type="PERCENTAGE">
                      <a:rPr lang="en-US" sz="1200" baseline="0">
                        <a:solidFill>
                          <a:srgbClr val="FFC000"/>
                        </a:solidFill>
                      </a:rPr>
                      <a:pPr>
                        <a:defRPr>
                          <a:solidFill>
                            <a:schemeClr val="accent1"/>
                          </a:solidFill>
                        </a:defRPr>
                      </a:pPr>
                      <a:t>[POURCENTAGE]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E8A-4ADF-9E82-1D03D23A8317}"/>
                </c:ext>
              </c:extLst>
            </c:dLbl>
            <c:dLbl>
              <c:idx val="3"/>
              <c:layout>
                <c:manualLayout>
                  <c:x val="-6.8781147451506333E-2"/>
                  <c:y val="-0.115677046485318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2DB8C91-E0FC-428A-9C45-85715D6C7F13}" type="CATEGORYNAME">
                      <a:rPr lang="en-US" sz="1200">
                        <a:solidFill>
                          <a:srgbClr val="7030A0"/>
                        </a:solidFill>
                      </a:rPr>
                      <a:pPr>
                        <a:defRPr>
                          <a:solidFill>
                            <a:schemeClr val="accent1"/>
                          </a:solidFill>
                        </a:defRPr>
                      </a:pPr>
                      <a:t>[NOM DE CATÉGORIE]</a:t>
                    </a:fld>
                    <a:r>
                      <a:rPr lang="en-US" sz="1200" baseline="0" dirty="0">
                        <a:solidFill>
                          <a:srgbClr val="7030A0"/>
                        </a:solidFill>
                      </a:rPr>
                      <a:t>
</a:t>
                    </a:r>
                    <a:fld id="{0F8A07D6-3086-455C-851E-29A543BD716F}" type="PERCENTAGE">
                      <a:rPr lang="en-US" sz="1200" baseline="0">
                        <a:solidFill>
                          <a:srgbClr val="7030A0"/>
                        </a:solidFill>
                      </a:rPr>
                      <a:pPr>
                        <a:defRPr>
                          <a:solidFill>
                            <a:schemeClr val="accent1"/>
                          </a:solidFill>
                        </a:defRPr>
                      </a:pPr>
                      <a:t>[POURCENTAGE]</a:t>
                    </a:fld>
                    <a:endParaRPr lang="en-US" sz="1200" baseline="0" dirty="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E8A-4ADF-9E82-1D03D23A8317}"/>
                </c:ext>
              </c:extLst>
            </c:dLbl>
            <c:dLbl>
              <c:idx val="4"/>
              <c:layout>
                <c:manualLayout>
                  <c:x val="-6.9812214550258496E-3"/>
                  <c:y val="2.1111327570944711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4AD20FBC-82E5-4B71-B5AB-7180D804FD8E}" type="CATEGORYNAME">
                      <a:rPr lang="it-IT" sz="1200">
                        <a:solidFill>
                          <a:schemeClr val="tx2">
                            <a:lumMod val="75000"/>
                          </a:schemeClr>
                        </a:solidFill>
                      </a:rPr>
                      <a:pPr>
                        <a:defRPr>
                          <a:solidFill>
                            <a:schemeClr val="accent1"/>
                          </a:solidFill>
                        </a:defRPr>
                      </a:pPr>
                      <a:t>[NOM DE CATÉGORIE]</a:t>
                    </a:fld>
                    <a:r>
                      <a:rPr lang="it-IT" sz="1200" baseline="0" dirty="0">
                        <a:solidFill>
                          <a:schemeClr val="tx2">
                            <a:lumMod val="75000"/>
                          </a:schemeClr>
                        </a:solidFill>
                      </a:rPr>
                      <a:t>
</a:t>
                    </a:r>
                    <a:fld id="{E00E6958-33F5-4044-89EC-2C0A25874E95}" type="PERCENTAGE">
                      <a:rPr lang="it-IT" sz="1200" baseline="0">
                        <a:solidFill>
                          <a:schemeClr val="tx2">
                            <a:lumMod val="75000"/>
                          </a:schemeClr>
                        </a:solidFill>
                      </a:rPr>
                      <a:pPr>
                        <a:defRPr>
                          <a:solidFill>
                            <a:schemeClr val="accent1"/>
                          </a:solidFill>
                        </a:defRPr>
                      </a:pPr>
                      <a:t>[POURCENTAGE]</a:t>
                    </a:fld>
                    <a:endParaRPr lang="it-IT" sz="1200" baseline="0" dirty="0">
                      <a:solidFill>
                        <a:schemeClr val="tx2">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3629866556707774"/>
                      <c:h val="0.27658234986516833"/>
                    </c:manualLayout>
                  </c15:layout>
                  <c15:dlblFieldTable/>
                  <c15:showDataLabelsRange val="0"/>
                </c:ext>
                <c:ext xmlns:c16="http://schemas.microsoft.com/office/drawing/2014/chart" uri="{C3380CC4-5D6E-409C-BE32-E72D297353CC}">
                  <c16:uniqueId val="{00000009-4E8A-4ADF-9E82-1D03D23A8317}"/>
                </c:ext>
              </c:extLst>
            </c:dLbl>
            <c:dLbl>
              <c:idx val="5"/>
              <c:layout>
                <c:manualLayout>
                  <c:x val="0.27887752417519174"/>
                  <c:y val="4.340589294808031E-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fr-FR" sz="1200" dirty="0">
                        <a:solidFill>
                          <a:schemeClr val="bg1">
                            <a:lumMod val="50000"/>
                          </a:schemeClr>
                        </a:solidFill>
                      </a:rPr>
                      <a:t>Pas</a:t>
                    </a:r>
                    <a:r>
                      <a:rPr lang="fr-FR" sz="1200" baseline="0" dirty="0">
                        <a:solidFill>
                          <a:schemeClr val="bg1">
                            <a:lumMod val="50000"/>
                          </a:schemeClr>
                        </a:solidFill>
                      </a:rPr>
                      <a:t> de </a:t>
                    </a:r>
                    <a:r>
                      <a:rPr lang="fr-FR" sz="1200" baseline="0" dirty="0" err="1">
                        <a:solidFill>
                          <a:schemeClr val="bg1">
                            <a:lumMod val="50000"/>
                          </a:schemeClr>
                        </a:solidFill>
                      </a:rPr>
                      <a:t>réponse</a:t>
                    </a:r>
                    <a:endParaRPr lang="fr-FR" sz="1200" baseline="0" dirty="0">
                      <a:solidFill>
                        <a:schemeClr val="bg1">
                          <a:lumMod val="50000"/>
                        </a:schemeClr>
                      </a:solidFill>
                    </a:endParaRPr>
                  </a:p>
                  <a:p>
                    <a:pPr>
                      <a:defRPr>
                        <a:solidFill>
                          <a:schemeClr val="accent1"/>
                        </a:solidFill>
                      </a:defRPr>
                    </a:pPr>
                    <a:r>
                      <a:rPr lang="fr-FR" sz="1200" baseline="0" dirty="0">
                        <a:solidFill>
                          <a:schemeClr val="bg1">
                            <a:lumMod val="50000"/>
                          </a:schemeClr>
                        </a:solidFill>
                      </a:rPr>
                      <a:t>Senza </a:t>
                    </a:r>
                    <a:r>
                      <a:rPr lang="fr-FR" sz="1200" baseline="0" dirty="0" err="1">
                        <a:solidFill>
                          <a:schemeClr val="bg1">
                            <a:lumMod val="50000"/>
                          </a:schemeClr>
                        </a:solidFill>
                      </a:rPr>
                      <a:t>risposta</a:t>
                    </a:r>
                    <a:endParaRPr lang="fr-FR" sz="1200" baseline="0" dirty="0">
                      <a:solidFill>
                        <a:schemeClr val="bg1">
                          <a:lumMod val="50000"/>
                        </a:schemeClr>
                      </a:solidFill>
                    </a:endParaRPr>
                  </a:p>
                  <a:p>
                    <a:pPr>
                      <a:defRPr>
                        <a:solidFill>
                          <a:schemeClr val="accent1"/>
                        </a:solidFill>
                      </a:defRPr>
                    </a:pPr>
                    <a:r>
                      <a:rPr lang="fr-FR" sz="1200" dirty="0">
                        <a:solidFill>
                          <a:schemeClr val="bg1">
                            <a:lumMod val="50000"/>
                          </a:schemeClr>
                        </a:solidFill>
                      </a:rPr>
                      <a:t>0,5%</a:t>
                    </a: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4337234078965031"/>
                      <c:h val="0.21865120459897397"/>
                    </c:manualLayout>
                  </c15:layout>
                  <c15:showDataLabelsRange val="0"/>
                </c:ext>
                <c:ext xmlns:c16="http://schemas.microsoft.com/office/drawing/2014/chart" uri="{C3380CC4-5D6E-409C-BE32-E72D297353CC}">
                  <c16:uniqueId val="{0000000B-4E8A-4ADF-9E82-1D03D23A831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graphiques!$A$64:$A$69</c:f>
              <c:strCache>
                <c:ptCount val="6"/>
                <c:pt idx="0">
                  <c:v>Actif(ve) Lavoratore(rice)</c:v>
                </c:pt>
                <c:pt idx="1">
                  <c:v>Travailleur(se) transfrontalier Lavoratore(rice) transfrontaliero</c:v>
                </c:pt>
                <c:pt idx="2">
                  <c:v>Etudiant(e) Studente</c:v>
                </c:pt>
                <c:pt idx="3">
                  <c:v>Sans emploi Disoccupato</c:v>
                </c:pt>
                <c:pt idx="4">
                  <c:v>Retraité(e) Pensionato/a</c:v>
                </c:pt>
                <c:pt idx="5">
                  <c:v>Pas de reponse Senza risposta</c:v>
                </c:pt>
              </c:strCache>
            </c:strRef>
          </c:cat>
          <c:val>
            <c:numRef>
              <c:f>graphiques!$B$64:$B$69</c:f>
              <c:numCache>
                <c:formatCode>General</c:formatCode>
                <c:ptCount val="6"/>
                <c:pt idx="0">
                  <c:v>312</c:v>
                </c:pt>
                <c:pt idx="1">
                  <c:v>3</c:v>
                </c:pt>
                <c:pt idx="2">
                  <c:v>4</c:v>
                </c:pt>
                <c:pt idx="3">
                  <c:v>8</c:v>
                </c:pt>
                <c:pt idx="4">
                  <c:v>92</c:v>
                </c:pt>
                <c:pt idx="5">
                  <c:v>3</c:v>
                </c:pt>
              </c:numCache>
            </c:numRef>
          </c:val>
          <c:extLst>
            <c:ext xmlns:c16="http://schemas.microsoft.com/office/drawing/2014/chart" uri="{C3380CC4-5D6E-409C-BE32-E72D297353CC}">
              <c16:uniqueId val="{0000000C-4E8A-4ADF-9E82-1D03D23A831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fr-FR" sz="1800" dirty="0">
                <a:solidFill>
                  <a:schemeClr val="accent1">
                    <a:lumMod val="10000"/>
                  </a:schemeClr>
                </a:solidFill>
              </a:rPr>
              <a:t>Grand</a:t>
            </a:r>
            <a:r>
              <a:rPr lang="fr-FR" sz="1800" baseline="0" dirty="0">
                <a:solidFill>
                  <a:schemeClr val="accent1">
                    <a:lumMod val="10000"/>
                  </a:schemeClr>
                </a:solidFill>
              </a:rPr>
              <a:t> Public </a:t>
            </a:r>
            <a:endParaRPr lang="fr-FR" sz="1800" dirty="0">
              <a:solidFill>
                <a:schemeClr val="accent1">
                  <a:lumMod val="10000"/>
                </a:schemeClr>
              </a:solidFill>
            </a:endParaRPr>
          </a:p>
        </c:rich>
      </c:tx>
      <c:layout>
        <c:manualLayout>
          <c:xMode val="edge"/>
          <c:yMode val="edge"/>
          <c:x val="0.33716534182848901"/>
          <c:y val="1.2374501122474433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621-4527-8A34-39FCAE79EC40}"/>
              </c:ext>
            </c:extLst>
          </c:dPt>
          <c:dPt>
            <c:idx val="1"/>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621-4527-8A34-39FCAE79EC40}"/>
              </c:ext>
            </c:extLst>
          </c:dPt>
          <c:dPt>
            <c:idx val="2"/>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621-4527-8A34-39FCAE79EC40}"/>
              </c:ext>
            </c:extLst>
          </c:dPt>
          <c:dLbls>
            <c:dLbl>
              <c:idx val="0"/>
              <c:layout>
                <c:manualLayout>
                  <c:x val="8.4764645446986295E-3"/>
                  <c:y val="0.1473494074858674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E4D5398A-C199-41BE-AB4E-99B18AFC60FD}" type="CATEGORYNAME">
                      <a:rPr lang="fr-FR" sz="1200">
                        <a:solidFill>
                          <a:srgbClr val="00B050"/>
                        </a:solidFill>
                      </a:rPr>
                      <a:pPr>
                        <a:defRPr/>
                      </a:pPr>
                      <a:t>[NOM DE CATÉGORIE]</a:t>
                    </a:fld>
                    <a:r>
                      <a:rPr lang="fr-FR" sz="1200" baseline="0" dirty="0">
                        <a:solidFill>
                          <a:srgbClr val="00B050"/>
                        </a:solidFill>
                      </a:rPr>
                      <a:t>
</a:t>
                    </a:r>
                    <a:fld id="{0176311D-AFD1-4704-B76E-D60C2E8069D9}" type="PERCENTAGE">
                      <a:rPr lang="fr-FR" sz="1200" baseline="0">
                        <a:solidFill>
                          <a:srgbClr val="00B050"/>
                        </a:solidFill>
                      </a:rPr>
                      <a:pPr>
                        <a:defRPr/>
                      </a:pPr>
                      <a:t>[POURCENTAGE]</a:t>
                    </a:fld>
                    <a:endParaRPr lang="fr-FR" sz="1200" baseline="0"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983752359077552"/>
                      <c:h val="0.29975628171921742"/>
                    </c:manualLayout>
                  </c15:layout>
                  <c15:dlblFieldTable/>
                  <c15:showDataLabelsRange val="0"/>
                </c:ext>
                <c:ext xmlns:c16="http://schemas.microsoft.com/office/drawing/2014/chart" uri="{C3380CC4-5D6E-409C-BE32-E72D297353CC}">
                  <c16:uniqueId val="{00000001-9621-4527-8A34-39FCAE79EC40}"/>
                </c:ext>
              </c:extLst>
            </c:dLbl>
            <c:dLbl>
              <c:idx val="1"/>
              <c:layout>
                <c:manualLayout>
                  <c:x val="7.2389456387095263E-3"/>
                  <c:y val="-1.2366182327771258E-2"/>
                </c:manualLayout>
              </c:layout>
              <c:tx>
                <c:rich>
                  <a:bodyPr rot="0" spcFirstLastPara="1" vertOverflow="ellipsis" vert="horz" wrap="square" lIns="38100" tIns="19050" rIns="38100" bIns="19050" anchor="ctr" anchorCtr="0">
                    <a:noAutofit/>
                  </a:bodyPr>
                  <a:lstStyle/>
                  <a:p>
                    <a:pPr algn="ctr">
                      <a:defRPr sz="1330" b="1" i="0" u="none" strike="noStrike" kern="1200" spc="0" baseline="0">
                        <a:solidFill>
                          <a:schemeClr val="accent1"/>
                        </a:solidFill>
                        <a:latin typeface="+mn-lt"/>
                        <a:ea typeface="+mn-ea"/>
                        <a:cs typeface="+mn-cs"/>
                      </a:defRPr>
                    </a:pPr>
                    <a:fld id="{A80357AA-8DF8-4AE1-93C8-68B0AB21E110}" type="CATEGORYNAME">
                      <a:rPr lang="fr-FR" sz="1200" smtClean="0">
                        <a:solidFill>
                          <a:srgbClr val="92D050"/>
                        </a:solidFill>
                      </a:rPr>
                      <a:pPr algn="ctr">
                        <a:defRPr>
                          <a:solidFill>
                            <a:schemeClr val="accent1"/>
                          </a:solidFill>
                        </a:defRPr>
                      </a:pPr>
                      <a:t>[NOM DE CATÉGORIE]</a:t>
                    </a:fld>
                    <a:r>
                      <a:rPr lang="fr-FR" sz="1200" dirty="0">
                        <a:solidFill>
                          <a:srgbClr val="92D050"/>
                        </a:solidFill>
                      </a:rPr>
                      <a:t> quelque chose</a:t>
                    </a:r>
                    <a:r>
                      <a:rPr lang="fr-FR" sz="1200" baseline="0" dirty="0">
                        <a:solidFill>
                          <a:srgbClr val="92D050"/>
                        </a:solidFill>
                      </a:rPr>
                      <a:t>
</a:t>
                    </a:r>
                    <a:fld id="{FEEED179-4A81-4F28-921F-606695D9A75E}" type="PERCENTAGE">
                      <a:rPr lang="fr-FR" sz="1200" baseline="0" dirty="0">
                        <a:solidFill>
                          <a:srgbClr val="92D050"/>
                        </a:solidFill>
                      </a:rPr>
                      <a:pPr algn="ctr">
                        <a:defRPr>
                          <a:solidFill>
                            <a:schemeClr val="accent1"/>
                          </a:solidFill>
                        </a:defRPr>
                      </a:pPr>
                      <a:t>[POURCENTAGE]</a:t>
                    </a:fld>
                    <a:endParaRPr lang="fr-FR" sz="1200" baseline="0" dirty="0">
                      <a:solidFill>
                        <a:srgbClr val="92D050"/>
                      </a:solidFill>
                    </a:endParaRPr>
                  </a:p>
                </c:rich>
              </c:tx>
              <c:spPr>
                <a:noFill/>
                <a:ln>
                  <a:noFill/>
                </a:ln>
                <a:effectLst/>
              </c:spPr>
              <c:txPr>
                <a:bodyPr rot="0" spcFirstLastPara="1" vertOverflow="ellipsis" vert="horz" wrap="square" lIns="38100" tIns="19050" rIns="38100" bIns="19050" anchor="ctr" anchorCtr="0">
                  <a:noAutofit/>
                </a:bodyPr>
                <a:lstStyle/>
                <a:p>
                  <a:pPr algn="ct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4447925813813046"/>
                      <c:h val="0.52313897719403335"/>
                    </c:manualLayout>
                  </c15:layout>
                  <c15:dlblFieldTable/>
                  <c15:showDataLabelsRange val="0"/>
                </c:ext>
                <c:ext xmlns:c16="http://schemas.microsoft.com/office/drawing/2014/chart" uri="{C3380CC4-5D6E-409C-BE32-E72D297353CC}">
                  <c16:uniqueId val="{00000003-9621-4527-8A34-39FCAE79EC40}"/>
                </c:ext>
              </c:extLst>
            </c:dLbl>
            <c:dLbl>
              <c:idx val="2"/>
              <c:layout>
                <c:manualLayout>
                  <c:x val="4.2310867363015391E-3"/>
                  <c:y val="-0.38261170421202534"/>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F32CF74-E892-44AC-86A8-DD3B2C534EA1}" type="CATEGORYNAME">
                      <a:rPr lang="fr-FR" sz="1200">
                        <a:solidFill>
                          <a:srgbClr val="C00000"/>
                        </a:solidFill>
                      </a:rPr>
                      <a:pPr>
                        <a:defRPr>
                          <a:solidFill>
                            <a:schemeClr val="accent1"/>
                          </a:solidFill>
                        </a:defRPr>
                      </a:pPr>
                      <a:t>[NOM DE CATÉGORIE]</a:t>
                    </a:fld>
                    <a:r>
                      <a:rPr lang="fr-FR" baseline="0" dirty="0"/>
                      <a:t>
</a:t>
                    </a:r>
                    <a:fld id="{D5075FE4-C45B-4B7D-8D6E-5DCE502B7517}" type="PERCENTAGE">
                      <a:rPr lang="fr-FR" sz="1200" baseline="0">
                        <a:solidFill>
                          <a:srgbClr val="C00000"/>
                        </a:solidFill>
                      </a:rPr>
                      <a:pPr>
                        <a:defRPr>
                          <a:solidFill>
                            <a:schemeClr val="accent1"/>
                          </a:solidFill>
                        </a:defRPr>
                      </a:pPr>
                      <a:t>[POURCENTAGE]</a:t>
                    </a:fld>
                    <a:endParaRPr lang="fr-FR"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4163122782147343"/>
                      <c:h val="0.38641846537819485"/>
                    </c:manualLayout>
                  </c15:layout>
                  <c15:dlblFieldTable/>
                  <c15:showDataLabelsRange val="0"/>
                </c:ext>
                <c:ext xmlns:c16="http://schemas.microsoft.com/office/drawing/2014/chart" uri="{C3380CC4-5D6E-409C-BE32-E72D297353CC}">
                  <c16:uniqueId val="{00000005-9621-4527-8A34-39FCAE79EC40}"/>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graphiques!$A$79:$A$81</c:f>
              <c:strCache>
                <c:ptCount val="3"/>
                <c:pt idx="0">
                  <c:v>Si e so cos'è Oui et je sais ce que c'est</c:v>
                </c:pt>
                <c:pt idx="1">
                  <c:v>Mi suona vagamente familiare Cela me dit vagement</c:v>
                </c:pt>
                <c:pt idx="2">
                  <c:v>Non ricordo o non so Je ne me souviens plus ou je ne sais pas</c:v>
                </c:pt>
              </c:strCache>
            </c:strRef>
          </c:cat>
          <c:val>
            <c:numRef>
              <c:f>graphiques!$B$79:$B$81</c:f>
              <c:numCache>
                <c:formatCode>General</c:formatCode>
                <c:ptCount val="3"/>
                <c:pt idx="0">
                  <c:v>102</c:v>
                </c:pt>
                <c:pt idx="1">
                  <c:v>89</c:v>
                </c:pt>
                <c:pt idx="2">
                  <c:v>356</c:v>
                </c:pt>
              </c:numCache>
            </c:numRef>
          </c:val>
          <c:extLst>
            <c:ext xmlns:c16="http://schemas.microsoft.com/office/drawing/2014/chart" uri="{C3380CC4-5D6E-409C-BE32-E72D297353CC}">
              <c16:uniqueId val="{00000006-9621-4527-8A34-39FCAE79EC40}"/>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sz="1800" dirty="0">
                <a:solidFill>
                  <a:schemeClr val="accent1">
                    <a:lumMod val="10000"/>
                  </a:schemeClr>
                </a:solidFill>
              </a:rPr>
              <a:t>ACTEURS</a:t>
            </a:r>
            <a:r>
              <a:rPr lang="fr-FR" sz="1800" baseline="0" dirty="0">
                <a:solidFill>
                  <a:schemeClr val="accent1">
                    <a:lumMod val="10000"/>
                  </a:schemeClr>
                </a:solidFill>
              </a:rPr>
              <a:t> / ATTORI</a:t>
            </a:r>
            <a:endParaRPr lang="fr-FR" sz="1800" dirty="0">
              <a:solidFill>
                <a:schemeClr val="accent1">
                  <a:lumMod val="10000"/>
                </a:schemeClr>
              </a:solidFill>
            </a:endParaRP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0074938587156517"/>
          <c:y val="0.194024824572781"/>
          <c:w val="0.32839746940827463"/>
          <c:h val="0.68247465125770934"/>
        </c:manualLayout>
      </c:layout>
      <c:pieChart>
        <c:varyColors val="1"/>
        <c:ser>
          <c:idx val="0"/>
          <c:order val="0"/>
          <c:dPt>
            <c:idx val="0"/>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2F2-4DA1-840B-12808F0F550A}"/>
              </c:ext>
            </c:extLst>
          </c:dPt>
          <c:dPt>
            <c:idx val="1"/>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2F2-4DA1-840B-12808F0F550A}"/>
              </c:ext>
            </c:extLst>
          </c:dPt>
          <c:dPt>
            <c:idx val="2"/>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2F2-4DA1-840B-12808F0F550A}"/>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E447A1DA-EDB3-496A-ABB9-28EB9592A433}" type="CATEGORYNAME">
                      <a:rPr lang="en-US" sz="1200">
                        <a:solidFill>
                          <a:srgbClr val="00B050"/>
                        </a:solidFill>
                      </a:rPr>
                      <a:pPr>
                        <a:defRPr sz="1200"/>
                      </a:pPr>
                      <a:t>[NOM DE CATÉGORIE]</a:t>
                    </a:fld>
                    <a:r>
                      <a:rPr lang="en-US" sz="1200" baseline="0" dirty="0">
                        <a:solidFill>
                          <a:srgbClr val="00B050"/>
                        </a:solidFill>
                      </a:rPr>
                      <a:t>
</a:t>
                    </a:r>
                    <a:fld id="{53259AE4-E6FD-4EC1-9144-6BB9AAFC3985}" type="PERCENTAGE">
                      <a:rPr lang="en-US" sz="1200" baseline="0">
                        <a:solidFill>
                          <a:srgbClr val="00B050"/>
                        </a:solidFill>
                      </a:rPr>
                      <a:pPr>
                        <a:defRPr sz="1200"/>
                      </a:pPr>
                      <a:t>[POURCENTAGE]</a:t>
                    </a:fld>
                    <a:endParaRPr lang="en-US" sz="1200" baseline="0"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layout>
                    <c:manualLayout>
                      <c:w val="0.25806933508311464"/>
                      <c:h val="0.41388888888888881"/>
                    </c:manualLayout>
                  </c15:layout>
                  <c15:dlblFieldTable/>
                  <c15:showDataLabelsRange val="0"/>
                </c:ext>
                <c:ext xmlns:c16="http://schemas.microsoft.com/office/drawing/2014/chart" uri="{C3380CC4-5D6E-409C-BE32-E72D297353CC}">
                  <c16:uniqueId val="{00000001-D2F2-4DA1-840B-12808F0F550A}"/>
                </c:ext>
              </c:extLst>
            </c:dLbl>
            <c:dLbl>
              <c:idx val="1"/>
              <c:layout>
                <c:manualLayout>
                  <c:x val="-7.4233390468535998E-2"/>
                  <c:y val="0"/>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203ED04B-23E5-4CCC-8D30-006851B749BE}" type="CATEGORYNAME">
                      <a:rPr lang="fr-FR" sz="1200">
                        <a:solidFill>
                          <a:srgbClr val="92D050"/>
                        </a:solidFill>
                      </a:rPr>
                      <a:pPr>
                        <a:defRPr sz="1200">
                          <a:solidFill>
                            <a:schemeClr val="accent1"/>
                          </a:solidFill>
                        </a:defRPr>
                      </a:pPr>
                      <a:t>[NOM DE CATÉGORIE]</a:t>
                    </a:fld>
                    <a:r>
                      <a:rPr lang="fr-FR" sz="1200" baseline="0" dirty="0">
                        <a:solidFill>
                          <a:srgbClr val="92D050"/>
                        </a:solidFill>
                      </a:rPr>
                      <a:t>
</a:t>
                    </a:r>
                    <a:fld id="{5855A7D6-1A7B-4B29-A417-C075B179399A}" type="PERCENTAGE">
                      <a:rPr lang="fr-FR" sz="1200" baseline="0">
                        <a:solidFill>
                          <a:srgbClr val="92D050"/>
                        </a:solidFill>
                      </a:rPr>
                      <a:pPr>
                        <a:defRPr sz="1200">
                          <a:solidFill>
                            <a:schemeClr val="accent1"/>
                          </a:solidFill>
                        </a:defRPr>
                      </a:pPr>
                      <a:t>[POURCENTAGE]</a:t>
                    </a:fld>
                    <a:endParaRPr lang="fr-FR" sz="1200" baseline="0" dirty="0">
                      <a:solidFill>
                        <a:srgbClr val="92D050"/>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616833796829711"/>
                      <c:h val="0.36944444444444446"/>
                    </c:manualLayout>
                  </c15:layout>
                  <c15:dlblFieldTable/>
                  <c15:showDataLabelsRange val="0"/>
                </c:ext>
                <c:ext xmlns:c16="http://schemas.microsoft.com/office/drawing/2014/chart" uri="{C3380CC4-5D6E-409C-BE32-E72D297353CC}">
                  <c16:uniqueId val="{00000003-D2F2-4DA1-840B-12808F0F550A}"/>
                </c:ext>
              </c:extLst>
            </c:dLbl>
            <c:dLbl>
              <c:idx val="2"/>
              <c:layout>
                <c:manualLayout>
                  <c:x val="0"/>
                  <c:y val="7.407407407407407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06B9EEDF-65D9-4751-A74E-2A42BADE4861}" type="CATEGORYNAME">
                      <a:rPr lang="fr-FR" sz="1200">
                        <a:solidFill>
                          <a:srgbClr val="C00000"/>
                        </a:solidFill>
                      </a:rPr>
                      <a:pPr>
                        <a:defRPr sz="1200">
                          <a:solidFill>
                            <a:schemeClr val="accent1"/>
                          </a:solidFill>
                        </a:defRPr>
                      </a:pPr>
                      <a:t>[NOM DE CATÉGORIE]</a:t>
                    </a:fld>
                    <a:r>
                      <a:rPr lang="fr-FR" sz="1200" baseline="0" dirty="0">
                        <a:solidFill>
                          <a:srgbClr val="C00000"/>
                        </a:solidFill>
                      </a:rPr>
                      <a:t>
</a:t>
                    </a:r>
                    <a:fld id="{E01CA858-ED1D-4998-BD6C-7164C27F712A}" type="PERCENTAGE">
                      <a:rPr lang="fr-FR" sz="1200" baseline="0">
                        <a:solidFill>
                          <a:srgbClr val="C00000"/>
                        </a:solidFill>
                      </a:rPr>
                      <a:pPr>
                        <a:defRPr sz="1200">
                          <a:solidFill>
                            <a:schemeClr val="accent1"/>
                          </a:solidFill>
                        </a:defRPr>
                      </a:pPr>
                      <a:t>[POURCENTAGE]</a:t>
                    </a:fld>
                    <a:endParaRPr lang="fr-FR" sz="1200" baseline="0" dirty="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3409445789805647"/>
                      <c:h val="0.48055555555555557"/>
                    </c:manualLayout>
                  </c15:layout>
                  <c15:dlblFieldTable/>
                  <c15:showDataLabelsRange val="0"/>
                </c:ext>
                <c:ext xmlns:c16="http://schemas.microsoft.com/office/drawing/2014/chart" uri="{C3380CC4-5D6E-409C-BE32-E72D297353CC}">
                  <c16:uniqueId val="{00000005-D2F2-4DA1-840B-12808F0F550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graphiques!$A$58:$A$60</c:f>
              <c:strCache>
                <c:ptCount val="3"/>
                <c:pt idx="0">
                  <c:v>Sì, e so di cosa si tratta Oui et je sais ce que c'est !</c:v>
                </c:pt>
                <c:pt idx="1">
                  <c:v>Ne ho già sentito parlare Mmmh cela me dit vaguement quelque chose</c:v>
                </c:pt>
                <c:pt idx="2">
                  <c:v>No mi ricordo o non lo so Je ne me souviens plus ou je ne sais pas</c:v>
                </c:pt>
              </c:strCache>
            </c:strRef>
          </c:cat>
          <c:val>
            <c:numRef>
              <c:f>graphiques!$B$58:$B$60</c:f>
              <c:numCache>
                <c:formatCode>General</c:formatCode>
                <c:ptCount val="3"/>
                <c:pt idx="0">
                  <c:v>63</c:v>
                </c:pt>
                <c:pt idx="1">
                  <c:v>35</c:v>
                </c:pt>
                <c:pt idx="2">
                  <c:v>46</c:v>
                </c:pt>
              </c:numCache>
            </c:numRef>
          </c:val>
          <c:extLst>
            <c:ext xmlns:c16="http://schemas.microsoft.com/office/drawing/2014/chart" uri="{C3380CC4-5D6E-409C-BE32-E72D297353CC}">
              <c16:uniqueId val="{00000006-D2F2-4DA1-840B-12808F0F550A}"/>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61882106930301"/>
          <c:y val="0.14590322135931252"/>
          <c:w val="0.59876235786139398"/>
          <c:h val="0.84714900619500588"/>
        </c:manualLayout>
      </c:layout>
      <c:pieChart>
        <c:varyColors val="1"/>
        <c:ser>
          <c:idx val="0"/>
          <c:order val="0"/>
          <c:dPt>
            <c:idx val="0"/>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4E9-4300-B814-41FE94F8182D}"/>
              </c:ext>
            </c:extLst>
          </c:dPt>
          <c:dPt>
            <c:idx val="1"/>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4E9-4300-B814-41FE94F8182D}"/>
              </c:ext>
            </c:extLst>
          </c:dPt>
          <c:dPt>
            <c:idx val="2"/>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4E9-4300-B814-41FE94F8182D}"/>
              </c:ext>
            </c:extLst>
          </c:dPt>
          <c:dLbls>
            <c:delete val="1"/>
          </c:dLbls>
          <c:cat>
            <c:strRef>
              <c:f>graphiques!$A$83:$A$85</c:f>
              <c:strCache>
                <c:ptCount val="3"/>
                <c:pt idx="0">
                  <c:v>Si e so cos'è Oui et je sais ce que c'est</c:v>
                </c:pt>
                <c:pt idx="1">
                  <c:v>Mi suona vagamente familiare Cela me dit vagement</c:v>
                </c:pt>
                <c:pt idx="2">
                  <c:v>Non ricordo o non so Je ne me souviens plus ou je ne sais pas</c:v>
                </c:pt>
              </c:strCache>
            </c:strRef>
          </c:cat>
          <c:val>
            <c:numRef>
              <c:f>graphiques!$B$83:$B$85</c:f>
              <c:numCache>
                <c:formatCode>General</c:formatCode>
                <c:ptCount val="3"/>
                <c:pt idx="0">
                  <c:v>51</c:v>
                </c:pt>
                <c:pt idx="1">
                  <c:v>19</c:v>
                </c:pt>
                <c:pt idx="2">
                  <c:v>58</c:v>
                </c:pt>
              </c:numCache>
            </c:numRef>
          </c:val>
          <c:extLst>
            <c:ext xmlns:c16="http://schemas.microsoft.com/office/drawing/2014/chart" uri="{C3380CC4-5D6E-409C-BE32-E72D297353CC}">
              <c16:uniqueId val="{00000006-F4E9-4300-B814-41FE94F8182D}"/>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44174925905297"/>
          <c:y val="8.5672435737417563E-2"/>
          <c:w val="0.44601505858691648"/>
          <c:h val="0.8619089090556985"/>
        </c:manualLayout>
      </c:layout>
      <c:pieChart>
        <c:varyColors val="1"/>
        <c:ser>
          <c:idx val="0"/>
          <c:order val="0"/>
          <c:dPt>
            <c:idx val="0"/>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FF1-499E-9501-32475E22E5E5}"/>
              </c:ext>
            </c:extLst>
          </c:dPt>
          <c:dPt>
            <c:idx val="1"/>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FF1-499E-9501-32475E22E5E5}"/>
              </c:ext>
            </c:extLst>
          </c:dPt>
          <c:dPt>
            <c:idx val="2"/>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FF1-499E-9501-32475E22E5E5}"/>
              </c:ext>
            </c:extLst>
          </c:dPt>
          <c:dLbls>
            <c:delete val="1"/>
          </c:dLbls>
          <c:cat>
            <c:strRef>
              <c:f>graphiques!$A$87:$A$89</c:f>
              <c:strCache>
                <c:ptCount val="3"/>
                <c:pt idx="0">
                  <c:v>Si e so cos'è Oui et je sais ce que c'est</c:v>
                </c:pt>
                <c:pt idx="1">
                  <c:v>Mi suona vagamente familiare Cela me dit vagement</c:v>
                </c:pt>
                <c:pt idx="2">
                  <c:v>Non ricordo o non so Je ne me souviens plus ou je ne sais pas</c:v>
                </c:pt>
              </c:strCache>
            </c:strRef>
          </c:cat>
          <c:val>
            <c:numRef>
              <c:f>graphiques!$B$87:$B$89</c:f>
              <c:numCache>
                <c:formatCode>General</c:formatCode>
                <c:ptCount val="3"/>
                <c:pt idx="0">
                  <c:v>51</c:v>
                </c:pt>
                <c:pt idx="1">
                  <c:v>70</c:v>
                </c:pt>
                <c:pt idx="2">
                  <c:v>298</c:v>
                </c:pt>
              </c:numCache>
            </c:numRef>
          </c:val>
          <c:extLst>
            <c:ext xmlns:c16="http://schemas.microsoft.com/office/drawing/2014/chart" uri="{C3380CC4-5D6E-409C-BE32-E72D297353CC}">
              <c16:uniqueId val="{00000006-BFF1-499E-9501-32475E22E5E5}"/>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graphiques!$B$62</c:f>
              <c:strCache>
                <c:ptCount val="1"/>
              </c:strCache>
            </c:strRef>
          </c:tx>
          <c:dPt>
            <c:idx val="0"/>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A07-4B1C-861A-9DACEB079A02}"/>
              </c:ext>
            </c:extLst>
          </c:dPt>
          <c:dPt>
            <c:idx val="1"/>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A07-4B1C-861A-9DACEB079A02}"/>
              </c:ext>
            </c:extLst>
          </c:dPt>
          <c:dPt>
            <c:idx val="2"/>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A07-4B1C-861A-9DACEB079A02}"/>
              </c:ext>
            </c:extLst>
          </c:dPt>
          <c:dLbls>
            <c:delete val="1"/>
          </c:dLbls>
          <c:cat>
            <c:strRef>
              <c:f>graphiques!$A$63:$A$65</c:f>
              <c:strCache>
                <c:ptCount val="3"/>
                <c:pt idx="0">
                  <c:v>Sì, e so di cosa si tratta Oui et je sais ce que c'est !</c:v>
                </c:pt>
                <c:pt idx="1">
                  <c:v>Ne ho già sentito parlare Mmmh cela me dit vaguement quelque chose</c:v>
                </c:pt>
                <c:pt idx="2">
                  <c:v>No mi ricordo o non lo so Je ne me souviens plus ou je ne sais pas</c:v>
                </c:pt>
              </c:strCache>
            </c:strRef>
          </c:cat>
          <c:val>
            <c:numRef>
              <c:f>graphiques!$B$63:$B$65</c:f>
              <c:numCache>
                <c:formatCode>General</c:formatCode>
                <c:ptCount val="3"/>
                <c:pt idx="0">
                  <c:v>43</c:v>
                </c:pt>
                <c:pt idx="1">
                  <c:v>17</c:v>
                </c:pt>
                <c:pt idx="2">
                  <c:v>12</c:v>
                </c:pt>
              </c:numCache>
            </c:numRef>
          </c:val>
          <c:extLst>
            <c:ext xmlns:c16="http://schemas.microsoft.com/office/drawing/2014/chart" uri="{C3380CC4-5D6E-409C-BE32-E72D297353CC}">
              <c16:uniqueId val="{00000006-1A07-4B1C-861A-9DACEB079A02}"/>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97531427739304"/>
          <c:y val="0.1585067890665591"/>
          <c:w val="0.40606711432185333"/>
          <c:h val="0.76350904859650182"/>
        </c:manualLayout>
      </c:layout>
      <c:pieChart>
        <c:varyColors val="1"/>
        <c:ser>
          <c:idx val="0"/>
          <c:order val="0"/>
          <c:dPt>
            <c:idx val="0"/>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2E5-438F-9FB5-9550759E4D54}"/>
              </c:ext>
            </c:extLst>
          </c:dPt>
          <c:dPt>
            <c:idx val="1"/>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2E5-438F-9FB5-9550759E4D54}"/>
              </c:ext>
            </c:extLst>
          </c:dPt>
          <c:dPt>
            <c:idx val="2"/>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2E5-438F-9FB5-9550759E4D54}"/>
              </c:ext>
            </c:extLst>
          </c:dPt>
          <c:dLbls>
            <c:delete val="1"/>
          </c:dLbls>
          <c:cat>
            <c:strRef>
              <c:f>graphiques!$A$68:$A$70</c:f>
              <c:strCache>
                <c:ptCount val="3"/>
                <c:pt idx="0">
                  <c:v>Sì, e so di cosa si tratta Oui et je sais ce que c'est !</c:v>
                </c:pt>
                <c:pt idx="1">
                  <c:v>Ne ho già sentito parlare Mmmh cela me dit vaguement quelque chose</c:v>
                </c:pt>
                <c:pt idx="2">
                  <c:v>No mi ricordo o non lo so Je ne me souviens plus ou je ne sais pas</c:v>
                </c:pt>
              </c:strCache>
            </c:strRef>
          </c:cat>
          <c:val>
            <c:numRef>
              <c:f>graphiques!$B$68:$B$70</c:f>
              <c:numCache>
                <c:formatCode>General</c:formatCode>
                <c:ptCount val="3"/>
                <c:pt idx="0">
                  <c:v>20</c:v>
                </c:pt>
                <c:pt idx="1">
                  <c:v>18</c:v>
                </c:pt>
                <c:pt idx="2">
                  <c:v>34</c:v>
                </c:pt>
              </c:numCache>
            </c:numRef>
          </c:val>
          <c:extLst>
            <c:ext xmlns:c16="http://schemas.microsoft.com/office/drawing/2014/chart" uri="{C3380CC4-5D6E-409C-BE32-E72D297353CC}">
              <c16:uniqueId val="{00000006-62E5-438F-9FB5-9550759E4D5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sz="1800" dirty="0">
                <a:solidFill>
                  <a:schemeClr val="accent1">
                    <a:lumMod val="10000"/>
                  </a:schemeClr>
                </a:solidFill>
              </a:rPr>
              <a:t>Grand Public </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AFA-4A2C-8434-89A903EF441A}"/>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AFA-4A2C-8434-89A903EF441A}"/>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10000"/>
                          </a:schemeClr>
                        </a:solidFill>
                        <a:latin typeface="+mn-lt"/>
                        <a:ea typeface="+mn-ea"/>
                        <a:cs typeface="+mn-cs"/>
                      </a:defRPr>
                    </a:pPr>
                    <a:fld id="{8BCC788C-15CC-4BD2-8201-A324114E45E6}" type="CATEGORYNAME">
                      <a:rPr lang="en-US" sz="1200">
                        <a:solidFill>
                          <a:srgbClr val="C00000"/>
                        </a:solidFill>
                      </a:rPr>
                      <a:pPr>
                        <a:defRPr sz="1200">
                          <a:solidFill>
                            <a:schemeClr val="accent1">
                              <a:lumMod val="10000"/>
                            </a:schemeClr>
                          </a:solidFill>
                        </a:defRPr>
                      </a:pPr>
                      <a:t>[NOM DE CATÉGORIE]</a:t>
                    </a:fld>
                    <a:r>
                      <a:rPr lang="en-US" sz="1200" baseline="0" dirty="0">
                        <a:solidFill>
                          <a:srgbClr val="C00000"/>
                        </a:solidFill>
                      </a:rPr>
                      <a:t>
</a:t>
                    </a:r>
                    <a:fld id="{81CF1783-A25A-45EC-A3C3-CCBF7306DA45}" type="PERCENTAGE">
                      <a:rPr lang="en-US" sz="1200" baseline="0">
                        <a:solidFill>
                          <a:srgbClr val="C00000"/>
                        </a:solidFill>
                      </a:rPr>
                      <a:pPr>
                        <a:defRPr sz="1200">
                          <a:solidFill>
                            <a:schemeClr val="accent1">
                              <a:lumMod val="10000"/>
                            </a:schemeClr>
                          </a:solidFill>
                        </a:defRPr>
                      </a:pPr>
                      <a:t>[POURCENTAGE]</a:t>
                    </a:fld>
                    <a:endParaRPr lang="en-US" sz="1200" baseline="0" dirty="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10000"/>
                        </a:schemeClr>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FA-4A2C-8434-89A903EF441A}"/>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10000"/>
                          </a:schemeClr>
                        </a:solidFill>
                        <a:latin typeface="+mn-lt"/>
                        <a:ea typeface="+mn-ea"/>
                        <a:cs typeface="+mn-cs"/>
                      </a:defRPr>
                    </a:pPr>
                    <a:fld id="{DAE50ACE-A70B-42B7-99C7-306E2B10363F}" type="CATEGORYNAME">
                      <a:rPr lang="en-US" sz="1200" dirty="0">
                        <a:solidFill>
                          <a:srgbClr val="00B050"/>
                        </a:solidFill>
                      </a:rPr>
                      <a:pPr>
                        <a:defRPr sz="1200">
                          <a:solidFill>
                            <a:schemeClr val="accent1">
                              <a:lumMod val="10000"/>
                            </a:schemeClr>
                          </a:solidFill>
                        </a:defRPr>
                      </a:pPr>
                      <a:t>[NOM DE CATÉGORIE]</a:t>
                    </a:fld>
                    <a:r>
                      <a:rPr lang="en-US" sz="1200" baseline="0" dirty="0">
                        <a:solidFill>
                          <a:srgbClr val="00B050"/>
                        </a:solidFill>
                      </a:rPr>
                      <a:t>
</a:t>
                    </a:r>
                    <a:fld id="{8B2834D4-AF5D-46FF-B313-1BA5C1048199}" type="PERCENTAGE">
                      <a:rPr lang="en-US" sz="1200" baseline="0" dirty="0">
                        <a:solidFill>
                          <a:srgbClr val="00B050"/>
                        </a:solidFill>
                      </a:rPr>
                      <a:pPr>
                        <a:defRPr sz="1200">
                          <a:solidFill>
                            <a:schemeClr val="accent1">
                              <a:lumMod val="10000"/>
                            </a:schemeClr>
                          </a:solidFill>
                        </a:defRPr>
                      </a:pPr>
                      <a:t>[POURCENTAGE]</a:t>
                    </a:fld>
                    <a:endParaRPr lang="en-US" sz="1200" baseline="0"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10000"/>
                        </a:schemeClr>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FA-4A2C-8434-89A903EF441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10000"/>
                      </a:schemeClr>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graphiques!$A$187:$A$188</c:f>
              <c:strCache>
                <c:ptCount val="2"/>
                <c:pt idx="0">
                  <c:v>Si / oui</c:v>
                </c:pt>
                <c:pt idx="1">
                  <c:v>No / non </c:v>
                </c:pt>
              </c:strCache>
            </c:strRef>
          </c:cat>
          <c:val>
            <c:numRef>
              <c:f>graphiques!$B$187:$B$188</c:f>
              <c:numCache>
                <c:formatCode>General</c:formatCode>
                <c:ptCount val="2"/>
                <c:pt idx="0">
                  <c:v>242</c:v>
                </c:pt>
                <c:pt idx="1">
                  <c:v>309</c:v>
                </c:pt>
              </c:numCache>
            </c:numRef>
          </c:val>
          <c:extLst>
            <c:ext xmlns:c16="http://schemas.microsoft.com/office/drawing/2014/chart" uri="{C3380CC4-5D6E-409C-BE32-E72D297353CC}">
              <c16:uniqueId val="{00000004-7AFA-4A2C-8434-89A903EF441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D4D-4359-A73C-CCF2F70D167F}"/>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D4D-4359-A73C-CCF2F70D167F}"/>
              </c:ext>
            </c:extLst>
          </c:dPt>
          <c:dLbls>
            <c:dLbl>
              <c:idx val="0"/>
              <c:layout>
                <c:manualLayout>
                  <c:x val="4.4444444444444543E-2"/>
                  <c:y val="-0.10185185185185185"/>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9D609B03-192E-43B8-972E-C501CDED7925}" type="CATEGORYNAME">
                      <a:rPr lang="en-US" sz="1200">
                        <a:solidFill>
                          <a:srgbClr val="C00000"/>
                        </a:solidFill>
                      </a:rPr>
                      <a:pPr>
                        <a:defRPr/>
                      </a:pPr>
                      <a:t>[NOM DE CATÉGORIE]</a:t>
                    </a:fld>
                    <a:r>
                      <a:rPr lang="en-US" sz="1200" baseline="0" dirty="0">
                        <a:solidFill>
                          <a:srgbClr val="C00000"/>
                        </a:solidFill>
                      </a:rPr>
                      <a:t>
</a:t>
                    </a:r>
                    <a:fld id="{40BAD59F-BB6E-4916-A8D7-EC1DB39A17BC}" type="PERCENTAGE">
                      <a:rPr lang="en-US" sz="1200" baseline="0">
                        <a:solidFill>
                          <a:srgbClr val="C00000"/>
                        </a:solidFill>
                      </a:rPr>
                      <a:pPr>
                        <a:defRPr/>
                      </a:pPr>
                      <a:t>[POURCENTAGE]</a:t>
                    </a:fld>
                    <a:endParaRPr lang="en-US" sz="1200" baseline="0" dirty="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4D-4359-A73C-CCF2F70D167F}"/>
                </c:ext>
              </c:extLst>
            </c:dLbl>
            <c:dLbl>
              <c:idx val="1"/>
              <c:layout>
                <c:manualLayout>
                  <c:x val="-1.1111111111111136E-2"/>
                  <c:y val="-0.10185185185185185"/>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7C614D6E-EA5E-41EF-A56E-1C401794BAB1}" type="CATEGORYNAME">
                      <a:rPr lang="en-US" sz="1200">
                        <a:solidFill>
                          <a:srgbClr val="00B050"/>
                        </a:solidFill>
                      </a:rPr>
                      <a:pPr>
                        <a:defRPr>
                          <a:solidFill>
                            <a:schemeClr val="accent1"/>
                          </a:solidFill>
                        </a:defRPr>
                      </a:pPr>
                      <a:t>[NOM DE CATÉGORIE]</a:t>
                    </a:fld>
                    <a:r>
                      <a:rPr lang="en-US" sz="1200" baseline="0" dirty="0">
                        <a:solidFill>
                          <a:srgbClr val="00B050"/>
                        </a:solidFill>
                      </a:rPr>
                      <a:t>
</a:t>
                    </a:r>
                    <a:fld id="{B3E77B70-8482-482D-A8FE-89BA76FB8512}" type="PERCENTAGE">
                      <a:rPr lang="en-US" sz="1200" baseline="0">
                        <a:solidFill>
                          <a:srgbClr val="00B050"/>
                        </a:solidFill>
                      </a:rPr>
                      <a:pPr>
                        <a:defRPr>
                          <a:solidFill>
                            <a:schemeClr val="accent1"/>
                          </a:solidFill>
                        </a:defRPr>
                      </a:pPr>
                      <a:t>[POURCENTAGE]</a:t>
                    </a:fld>
                    <a:endParaRPr lang="en-US" sz="1200" baseline="0"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D4D-4359-A73C-CCF2F70D167F}"/>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graphiques!$A$180:$A$181</c:f>
              <c:strCache>
                <c:ptCount val="2"/>
                <c:pt idx="0">
                  <c:v>Si</c:v>
                </c:pt>
                <c:pt idx="1">
                  <c:v>No</c:v>
                </c:pt>
              </c:strCache>
            </c:strRef>
          </c:cat>
          <c:val>
            <c:numRef>
              <c:f>graphiques!$B$180:$B$181</c:f>
              <c:numCache>
                <c:formatCode>General</c:formatCode>
                <c:ptCount val="2"/>
                <c:pt idx="0">
                  <c:v>77</c:v>
                </c:pt>
                <c:pt idx="1">
                  <c:v>53</c:v>
                </c:pt>
              </c:numCache>
            </c:numRef>
          </c:val>
          <c:extLst>
            <c:ext xmlns:c16="http://schemas.microsoft.com/office/drawing/2014/chart" uri="{C3380CC4-5D6E-409C-BE32-E72D297353CC}">
              <c16:uniqueId val="{00000004-CD4D-4359-A73C-CCF2F70D167F}"/>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481-41F1-A621-F905AA110249}"/>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481-41F1-A621-F905AA110249}"/>
              </c:ext>
            </c:extLst>
          </c:dPt>
          <c:dLbls>
            <c:dLbl>
              <c:idx val="0"/>
              <c:layout>
                <c:manualLayout>
                  <c:x val="1.4459396193831402E-2"/>
                  <c:y val="-1.906480382016636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4F87939-88C3-404F-862D-BDCF76B612D0}" type="CATEGORYNAME">
                      <a:rPr lang="en-US" sz="1200">
                        <a:solidFill>
                          <a:srgbClr val="C00000"/>
                        </a:solidFill>
                      </a:rPr>
                      <a:pPr>
                        <a:defRPr/>
                      </a:pPr>
                      <a:t>[NOM DE CATÉGORIE]</a:t>
                    </a:fld>
                    <a:r>
                      <a:rPr lang="en-US" sz="1200" baseline="0" dirty="0">
                        <a:solidFill>
                          <a:srgbClr val="C00000"/>
                        </a:solidFill>
                      </a:rPr>
                      <a:t>
</a:t>
                    </a:r>
                    <a:fld id="{730FE45C-4997-4341-8D8E-9555C1E97751}" type="PERCENTAGE">
                      <a:rPr lang="en-US" sz="1200" baseline="0">
                        <a:solidFill>
                          <a:srgbClr val="C00000"/>
                        </a:solidFill>
                      </a:rPr>
                      <a:pPr>
                        <a:defRPr/>
                      </a:pPr>
                      <a:t>[POURCENTAGE]</a:t>
                    </a:fld>
                    <a:endParaRPr lang="en-US" sz="1200" baseline="0" dirty="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81-41F1-A621-F905AA110249}"/>
                </c:ext>
              </c:extLst>
            </c:dLbl>
            <c:dLbl>
              <c:idx val="1"/>
              <c:layout>
                <c:manualLayout>
                  <c:x val="-4.627006782026085E-2"/>
                  <c:y val="2.3831004775207863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2D01400E-3473-45F0-A2F1-213C2D04DAE6}" type="CATEGORYNAME">
                      <a:rPr lang="en-US" sz="1200">
                        <a:solidFill>
                          <a:srgbClr val="00B050"/>
                        </a:solidFill>
                      </a:rPr>
                      <a:pPr>
                        <a:defRPr>
                          <a:solidFill>
                            <a:schemeClr val="accent1"/>
                          </a:solidFill>
                        </a:defRPr>
                      </a:pPr>
                      <a:t>[NOM DE CATÉGORIE]</a:t>
                    </a:fld>
                    <a:r>
                      <a:rPr lang="en-US" sz="1200" baseline="0" dirty="0">
                        <a:solidFill>
                          <a:srgbClr val="00B050"/>
                        </a:solidFill>
                      </a:rPr>
                      <a:t>
</a:t>
                    </a:r>
                    <a:fld id="{1AA1D5E3-274B-4F40-AFEE-8330E432532B}" type="PERCENTAGE">
                      <a:rPr lang="en-US" sz="1200" baseline="0">
                        <a:solidFill>
                          <a:srgbClr val="00B050"/>
                        </a:solidFill>
                      </a:rPr>
                      <a:pPr>
                        <a:defRPr>
                          <a:solidFill>
                            <a:schemeClr val="accent1"/>
                          </a:solidFill>
                        </a:defRPr>
                      </a:pPr>
                      <a:t>[POURCENTAGE]</a:t>
                    </a:fld>
                    <a:endParaRPr lang="en-US" sz="1200" baseline="0"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481-41F1-A621-F905AA110249}"/>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graphiques!$A$184:$A$185</c:f>
              <c:strCache>
                <c:ptCount val="2"/>
                <c:pt idx="0">
                  <c:v>Oui</c:v>
                </c:pt>
                <c:pt idx="1">
                  <c:v>Non</c:v>
                </c:pt>
              </c:strCache>
            </c:strRef>
          </c:cat>
          <c:val>
            <c:numRef>
              <c:f>graphiques!$B$184:$B$185</c:f>
              <c:numCache>
                <c:formatCode>General</c:formatCode>
                <c:ptCount val="2"/>
                <c:pt idx="0">
                  <c:v>165</c:v>
                </c:pt>
                <c:pt idx="1">
                  <c:v>256</c:v>
                </c:pt>
              </c:numCache>
            </c:numRef>
          </c:val>
          <c:extLst>
            <c:ext xmlns:c16="http://schemas.microsoft.com/office/drawing/2014/chart" uri="{C3380CC4-5D6E-409C-BE32-E72D297353CC}">
              <c16:uniqueId val="{00000004-8481-41F1-A621-F905AA110249}"/>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06945766683194"/>
          <c:y val="7.8301700787790585E-2"/>
          <c:w val="0.52700011417011272"/>
          <c:h val="0.7963645779243167"/>
        </c:manualLayout>
      </c:layout>
      <c:pieChart>
        <c:varyColors val="1"/>
        <c:ser>
          <c:idx val="0"/>
          <c:order val="0"/>
          <c:dPt>
            <c:idx val="0"/>
            <c:bubble3D val="0"/>
            <c:spPr>
              <a:solidFill>
                <a:schemeClr val="accent3">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AE1-4E78-8F9B-C50364C61FC9}"/>
              </c:ext>
            </c:extLst>
          </c:dPt>
          <c:dPt>
            <c:idx val="1"/>
            <c:bubble3D val="0"/>
            <c:spPr>
              <a:solidFill>
                <a:schemeClr val="accent6">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AE1-4E78-8F9B-C50364C61FC9}"/>
              </c:ext>
            </c:extLst>
          </c:dPt>
          <c:dPt>
            <c:idx val="2"/>
            <c:bubble3D val="0"/>
            <c:spPr>
              <a:solidFill>
                <a:schemeClr val="accent2">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AE1-4E78-8F9B-C50364C61FC9}"/>
              </c:ext>
            </c:extLst>
          </c:dPt>
          <c:dPt>
            <c:idx val="3"/>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AE1-4E78-8F9B-C50364C61FC9}"/>
              </c:ext>
            </c:extLst>
          </c:dPt>
          <c:dPt>
            <c:idx val="4"/>
            <c:bubble3D val="0"/>
            <c:spPr>
              <a:solidFill>
                <a:schemeClr val="accent5">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AE1-4E78-8F9B-C50364C61FC9}"/>
              </c:ext>
            </c:extLst>
          </c:dPt>
          <c:dPt>
            <c:idx val="5"/>
            <c:bubble3D val="0"/>
            <c:spPr>
              <a:solidFill>
                <a:schemeClr val="accent5">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AE1-4E78-8F9B-C50364C61FC9}"/>
              </c:ext>
            </c:extLst>
          </c:dPt>
          <c:dPt>
            <c:idx val="6"/>
            <c:bubble3D val="0"/>
            <c:spPr>
              <a:solidFill>
                <a:srgbClr val="FF006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AE1-4E78-8F9B-C50364C61FC9}"/>
              </c:ext>
            </c:extLst>
          </c:dPt>
          <c:dPt>
            <c:idx val="7"/>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AE1-4E78-8F9B-C50364C61FC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AE1-4E78-8F9B-C50364C61FC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9AE1-4E78-8F9B-C50364C61FC9}"/>
              </c:ext>
            </c:extLst>
          </c:dPt>
          <c:dLbls>
            <c:dLbl>
              <c:idx val="0"/>
              <c:layout>
                <c:manualLayout>
                  <c:x val="6.9996253843852538E-2"/>
                  <c:y val="1.2253562478219294E-7"/>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E5868170-ABFD-45F5-9C0A-188F7D229040}" type="CATEGORYNAME">
                      <a:rPr lang="en-US" sz="1200">
                        <a:solidFill>
                          <a:schemeClr val="accent6">
                            <a:lumMod val="50000"/>
                          </a:schemeClr>
                        </a:solidFill>
                      </a:rPr>
                      <a:pPr>
                        <a:defRPr sz="1200"/>
                      </a:pPr>
                      <a:t>[NOM DE CATÉGORIE]</a:t>
                    </a:fld>
                    <a:r>
                      <a:rPr lang="en-US" sz="1200" baseline="0" dirty="0">
                        <a:solidFill>
                          <a:schemeClr val="accent6">
                            <a:lumMod val="50000"/>
                          </a:schemeClr>
                        </a:solidFill>
                      </a:rPr>
                      <a:t>
</a:t>
                    </a:r>
                    <a:fld id="{BB9720CA-4D48-4B8C-9BDD-EEDA679DBBBF}" type="PERCENTAGE">
                      <a:rPr lang="en-US" sz="1200" baseline="0">
                        <a:solidFill>
                          <a:schemeClr val="accent6">
                            <a:lumMod val="50000"/>
                          </a:schemeClr>
                        </a:solidFill>
                      </a:rPr>
                      <a:pPr>
                        <a:defRPr sz="1200"/>
                      </a:pPr>
                      <a:t>[POURCENTAGE]</a:t>
                    </a:fld>
                    <a:endParaRPr lang="en-US" sz="1200" baseline="0" dirty="0">
                      <a:solidFill>
                        <a:schemeClr val="accent6">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8818656645764223"/>
                      <c:h val="0.14409966756435422"/>
                    </c:manualLayout>
                  </c15:layout>
                  <c15:dlblFieldTable/>
                  <c15:showDataLabelsRange val="0"/>
                </c:ext>
                <c:ext xmlns:c16="http://schemas.microsoft.com/office/drawing/2014/chart" uri="{C3380CC4-5D6E-409C-BE32-E72D297353CC}">
                  <c16:uniqueId val="{00000001-9AE1-4E78-8F9B-C50364C61FC9}"/>
                </c:ext>
              </c:extLst>
            </c:dLbl>
            <c:dLbl>
              <c:idx val="1"/>
              <c:layout>
                <c:manualLayout>
                  <c:x val="7.0960543144288736E-3"/>
                  <c:y val="-2.8594788487220298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A63076B8-1BA1-4B67-BFB4-D2E2032D1213}" type="CATEGORYNAME">
                      <a:rPr lang="en-US" sz="1200">
                        <a:solidFill>
                          <a:schemeClr val="accent6">
                            <a:lumMod val="50000"/>
                          </a:schemeClr>
                        </a:solidFill>
                      </a:rPr>
                      <a:pPr>
                        <a:defRPr sz="1200">
                          <a:solidFill>
                            <a:schemeClr val="accent1"/>
                          </a:solidFill>
                        </a:defRPr>
                      </a:pPr>
                      <a:t>[NOM DE CATÉGORIE]</a:t>
                    </a:fld>
                    <a:r>
                      <a:rPr lang="en-US" sz="1200" baseline="0" dirty="0">
                        <a:solidFill>
                          <a:schemeClr val="accent6">
                            <a:lumMod val="50000"/>
                          </a:schemeClr>
                        </a:solidFill>
                      </a:rPr>
                      <a:t>
</a:t>
                    </a:r>
                    <a:fld id="{6F38BA61-4BA5-473B-A995-380A05E5E392}" type="PERCENTAGE">
                      <a:rPr lang="en-US" sz="1200" baseline="0">
                        <a:solidFill>
                          <a:schemeClr val="accent6">
                            <a:lumMod val="50000"/>
                          </a:schemeClr>
                        </a:solidFill>
                      </a:rPr>
                      <a:pPr>
                        <a:defRPr sz="1200">
                          <a:solidFill>
                            <a:schemeClr val="accent1"/>
                          </a:solidFill>
                        </a:defRPr>
                      </a:pPr>
                      <a:t>[POURCENTAGE]</a:t>
                    </a:fld>
                    <a:endParaRPr lang="en-US" sz="1200" baseline="0" dirty="0">
                      <a:solidFill>
                        <a:schemeClr val="accent6">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AE1-4E78-8F9B-C50364C61FC9}"/>
                </c:ext>
              </c:extLst>
            </c:dLbl>
            <c:dLbl>
              <c:idx val="2"/>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467E1867-01C1-49AE-BF65-FF0089341F6D}" type="CATEGORYNAME">
                      <a:rPr lang="fr-FR" dirty="0">
                        <a:solidFill>
                          <a:schemeClr val="accent2">
                            <a:lumMod val="75000"/>
                          </a:schemeClr>
                        </a:solidFill>
                      </a:rPr>
                      <a:pPr>
                        <a:defRPr sz="1200">
                          <a:solidFill>
                            <a:schemeClr val="accent1"/>
                          </a:solidFill>
                        </a:defRPr>
                      </a:pPr>
                      <a:t>[NOM DE CATÉGORIE]</a:t>
                    </a:fld>
                    <a:r>
                      <a:rPr lang="fr-FR" baseline="0" dirty="0">
                        <a:solidFill>
                          <a:schemeClr val="accent2">
                            <a:lumMod val="75000"/>
                          </a:schemeClr>
                        </a:solidFill>
                      </a:rPr>
                      <a:t>
</a:t>
                    </a:r>
                    <a:fld id="{7FEA6A16-336D-46A0-9195-6453EEE03E4E}" type="PERCENTAGE">
                      <a:rPr lang="fr-FR" baseline="0" dirty="0">
                        <a:solidFill>
                          <a:schemeClr val="accent2">
                            <a:lumMod val="75000"/>
                          </a:schemeClr>
                        </a:solidFill>
                      </a:rPr>
                      <a:pPr>
                        <a:defRPr sz="1200">
                          <a:solidFill>
                            <a:schemeClr val="accent1"/>
                          </a:solidFill>
                        </a:defRPr>
                      </a:pPr>
                      <a:t>[POURCENTAGE]</a:t>
                    </a:fld>
                    <a:endParaRPr lang="fr-FR" baseline="0" dirty="0">
                      <a:solidFill>
                        <a:schemeClr val="accent2">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layout>
                    <c:manualLayout>
                      <c:w val="0.22397121646671997"/>
                      <c:h val="0.23890945781072559"/>
                    </c:manualLayout>
                  </c15:layout>
                  <c15:dlblFieldTable/>
                  <c15:showDataLabelsRange val="0"/>
                </c:ext>
                <c:ext xmlns:c16="http://schemas.microsoft.com/office/drawing/2014/chart" uri="{C3380CC4-5D6E-409C-BE32-E72D297353CC}">
                  <c16:uniqueId val="{00000005-9AE1-4E78-8F9B-C50364C61FC9}"/>
                </c:ext>
              </c:extLst>
            </c:dLbl>
            <c:dLbl>
              <c:idx val="3"/>
              <c:layout>
                <c:manualLayout>
                  <c:x val="8.9578206295491706E-17"/>
                  <c:y val="6.3429015469452635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D69E39B4-D3A2-4A4F-AA7C-8FD4DDF5506D}" type="CATEGORYNAME">
                      <a:rPr lang="en-US">
                        <a:solidFill>
                          <a:srgbClr val="7030A0"/>
                        </a:solidFill>
                      </a:rPr>
                      <a:pPr>
                        <a:defRPr sz="1200">
                          <a:solidFill>
                            <a:schemeClr val="accent1"/>
                          </a:solidFill>
                        </a:defRPr>
                      </a:pPr>
                      <a:t>[NOM DE CATÉGORIE]</a:t>
                    </a:fld>
                    <a:r>
                      <a:rPr lang="en-US" baseline="0" dirty="0">
                        <a:solidFill>
                          <a:srgbClr val="7030A0"/>
                        </a:solidFill>
                      </a:rPr>
                      <a:t>
</a:t>
                    </a:r>
                    <a:fld id="{DD831685-121D-4228-8275-D7AB24D6CD99}" type="PERCENTAGE">
                      <a:rPr lang="en-US" baseline="0">
                        <a:solidFill>
                          <a:srgbClr val="7030A0"/>
                        </a:solidFill>
                      </a:rPr>
                      <a:pPr>
                        <a:defRPr sz="1200">
                          <a:solidFill>
                            <a:schemeClr val="accent1"/>
                          </a:solidFill>
                        </a:defRPr>
                      </a:pPr>
                      <a:t>[POURCENTAGE]</a:t>
                    </a:fld>
                    <a:endParaRPr lang="en-US" baseline="0" dirty="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AE1-4E78-8F9B-C50364C61FC9}"/>
                </c:ext>
              </c:extLst>
            </c:dLbl>
            <c:dLbl>
              <c:idx val="4"/>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EFFC1196-688D-4968-BBC3-C6B31789C168}" type="CATEGORYNAME">
                      <a:rPr lang="en-US">
                        <a:solidFill>
                          <a:schemeClr val="accent5">
                            <a:lumMod val="60000"/>
                            <a:lumOff val="40000"/>
                          </a:schemeClr>
                        </a:solidFill>
                      </a:rPr>
                      <a:pPr>
                        <a:defRPr sz="1200">
                          <a:solidFill>
                            <a:schemeClr val="accent1"/>
                          </a:solidFill>
                        </a:defRPr>
                      </a:pPr>
                      <a:t>[NOM DE CATÉGORIE]</a:t>
                    </a:fld>
                    <a:r>
                      <a:rPr lang="en-US" baseline="0" dirty="0">
                        <a:solidFill>
                          <a:schemeClr val="accent5">
                            <a:lumMod val="60000"/>
                            <a:lumOff val="40000"/>
                          </a:schemeClr>
                        </a:solidFill>
                      </a:rPr>
                      <a:t>
</a:t>
                    </a:r>
                    <a:fld id="{C27E679D-B9F1-4E25-9F48-7A3A27C83F6D}" type="PERCENTAGE">
                      <a:rPr lang="en-US" baseline="0">
                        <a:solidFill>
                          <a:schemeClr val="accent5">
                            <a:lumMod val="60000"/>
                            <a:lumOff val="40000"/>
                          </a:schemeClr>
                        </a:solidFill>
                      </a:rPr>
                      <a:pPr>
                        <a:defRPr sz="1200">
                          <a:solidFill>
                            <a:schemeClr val="accent1"/>
                          </a:solidFill>
                        </a:defRPr>
                      </a:pPr>
                      <a:t>[POURCENTAGE]</a:t>
                    </a:fld>
                    <a:endParaRPr lang="en-US" baseline="0" dirty="0">
                      <a:solidFill>
                        <a:schemeClr val="accent5">
                          <a:lumMod val="60000"/>
                          <a:lumOff val="4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AE1-4E78-8F9B-C50364C61FC9}"/>
                </c:ext>
              </c:extLst>
            </c:dLbl>
            <c:dLbl>
              <c:idx val="5"/>
              <c:layout>
                <c:manualLayout>
                  <c:x val="-3.684587943914381E-2"/>
                  <c:y val="-1.4525475220118858E-3"/>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DB3D2C40-8A66-42E6-91EF-605C35147FDE}" type="CATEGORYNAME">
                      <a:rPr lang="en-US">
                        <a:solidFill>
                          <a:schemeClr val="accent5">
                            <a:lumMod val="60000"/>
                            <a:lumOff val="40000"/>
                          </a:schemeClr>
                        </a:solidFill>
                      </a:rPr>
                      <a:pPr>
                        <a:defRPr sz="1200">
                          <a:solidFill>
                            <a:schemeClr val="accent1"/>
                          </a:solidFill>
                        </a:defRPr>
                      </a:pPr>
                      <a:t>[NOM DE CATÉGORIE]</a:t>
                    </a:fld>
                    <a:r>
                      <a:rPr lang="en-US" baseline="0" dirty="0">
                        <a:solidFill>
                          <a:schemeClr val="accent5">
                            <a:lumMod val="60000"/>
                            <a:lumOff val="40000"/>
                          </a:schemeClr>
                        </a:solidFill>
                      </a:rPr>
                      <a:t>
</a:t>
                    </a:r>
                    <a:fld id="{3E6B1019-4154-4102-A84D-FFD53CED233A}" type="PERCENTAGE">
                      <a:rPr lang="en-US" baseline="0">
                        <a:solidFill>
                          <a:schemeClr val="accent5">
                            <a:lumMod val="60000"/>
                            <a:lumOff val="40000"/>
                          </a:schemeClr>
                        </a:solidFill>
                      </a:rPr>
                      <a:pPr>
                        <a:defRPr sz="1200">
                          <a:solidFill>
                            <a:schemeClr val="accent1"/>
                          </a:solidFill>
                        </a:defRPr>
                      </a:pPr>
                      <a:t>[POURCENTAGE]</a:t>
                    </a:fld>
                    <a:endParaRPr lang="en-US" baseline="0" dirty="0">
                      <a:solidFill>
                        <a:schemeClr val="accent5">
                          <a:lumMod val="60000"/>
                          <a:lumOff val="4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7.4227484159476748E-2"/>
                      <c:h val="0.12191129224464739"/>
                    </c:manualLayout>
                  </c15:layout>
                  <c15:dlblFieldTable/>
                  <c15:showDataLabelsRange val="0"/>
                </c:ext>
                <c:ext xmlns:c16="http://schemas.microsoft.com/office/drawing/2014/chart" uri="{C3380CC4-5D6E-409C-BE32-E72D297353CC}">
                  <c16:uniqueId val="{0000000B-9AE1-4E78-8F9B-C50364C61FC9}"/>
                </c:ext>
              </c:extLst>
            </c:dLbl>
            <c:dLbl>
              <c:idx val="6"/>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8E2AEA61-1112-44E7-9D55-2F33233C7701}" type="CATEGORYNAME">
                      <a:rPr lang="en-US">
                        <a:solidFill>
                          <a:srgbClr val="FF0066"/>
                        </a:solidFill>
                      </a:rPr>
                      <a:pPr>
                        <a:defRPr sz="1200">
                          <a:solidFill>
                            <a:schemeClr val="accent1"/>
                          </a:solidFill>
                        </a:defRPr>
                      </a:pPr>
                      <a:t>[NOM DE CATÉGORIE]</a:t>
                    </a:fld>
                    <a:r>
                      <a:rPr lang="en-US" baseline="0" dirty="0">
                        <a:solidFill>
                          <a:srgbClr val="FF0066"/>
                        </a:solidFill>
                      </a:rPr>
                      <a:t>
</a:t>
                    </a:r>
                    <a:fld id="{5B6FA9DE-344C-412F-997F-50C30FB89190}" type="PERCENTAGE">
                      <a:rPr lang="en-US" baseline="0">
                        <a:solidFill>
                          <a:srgbClr val="FF0066"/>
                        </a:solidFill>
                      </a:rPr>
                      <a:pPr>
                        <a:defRPr sz="1200">
                          <a:solidFill>
                            <a:schemeClr val="accent1"/>
                          </a:solidFill>
                        </a:defRPr>
                      </a:pPr>
                      <a:t>[POURCENTAGE]</a:t>
                    </a:fld>
                    <a:endParaRPr lang="en-US" baseline="0" dirty="0">
                      <a:solidFill>
                        <a:srgbClr val="FF0066"/>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AE1-4E78-8F9B-C50364C61FC9}"/>
                </c:ext>
              </c:extLst>
            </c:dLbl>
            <c:dLbl>
              <c:idx val="7"/>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C2B52681-005D-4AFC-B8F2-6109A413C83E}" type="CATEGORYNAME">
                      <a:rPr lang="en-US">
                        <a:solidFill>
                          <a:srgbClr val="002060"/>
                        </a:solidFill>
                      </a:rPr>
                      <a:pPr>
                        <a:defRPr sz="1200">
                          <a:solidFill>
                            <a:schemeClr val="accent1"/>
                          </a:solidFill>
                        </a:defRPr>
                      </a:pPr>
                      <a:t>[NOM DE CATÉGORIE]</a:t>
                    </a:fld>
                    <a:r>
                      <a:rPr lang="en-US" baseline="0" dirty="0">
                        <a:solidFill>
                          <a:srgbClr val="002060"/>
                        </a:solidFill>
                      </a:rPr>
                      <a:t>
</a:t>
                    </a:r>
                    <a:fld id="{ABE58E13-5CC4-440D-8E1A-71EED37FBA8D}" type="PERCENTAGE">
                      <a:rPr lang="en-US" baseline="0">
                        <a:solidFill>
                          <a:srgbClr val="002060"/>
                        </a:solidFill>
                      </a:rPr>
                      <a:pPr>
                        <a:defRPr sz="1200">
                          <a:solidFill>
                            <a:schemeClr val="accent1"/>
                          </a:solidFill>
                        </a:defRPr>
                      </a:pPr>
                      <a:t>[POURCENTAGE]</a:t>
                    </a:fld>
                    <a:endParaRPr lang="en-US" baseline="0" dirty="0">
                      <a:solidFill>
                        <a:srgbClr val="00206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AE1-4E78-8F9B-C50364C61FC9}"/>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lumMod val="60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11-9AE1-4E78-8F9B-C50364C61FC9}"/>
                </c:ext>
              </c:extLst>
            </c:dLbl>
            <c:dLbl>
              <c:idx val="9"/>
              <c:layout>
                <c:manualLayout>
                  <c:x val="3.0173574078856615E-3"/>
                  <c:y val="-2.0802838758257214E-19"/>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AE1-4E78-8F9B-C50364C61FC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graphiques!$A$39:$A$48</c:f>
              <c:strCache>
                <c:ptCount val="10"/>
                <c:pt idx="0">
                  <c:v>Haute-Savoie</c:v>
                </c:pt>
                <c:pt idx="1">
                  <c:v>Hautes Alpes</c:v>
                </c:pt>
                <c:pt idx="2">
                  <c:v>Alpes de Haute Provence</c:v>
                </c:pt>
                <c:pt idx="3">
                  <c:v>Alpes Maritimes</c:v>
                </c:pt>
                <c:pt idx="4">
                  <c:v>Cuneo</c:v>
                </c:pt>
                <c:pt idx="5">
                  <c:v>Torino</c:v>
                </c:pt>
                <c:pt idx="6">
                  <c:v>Aosta</c:v>
                </c:pt>
                <c:pt idx="7">
                  <c:v>Imperia</c:v>
                </c:pt>
                <c:pt idx="8">
                  <c:v>Savoie</c:v>
                </c:pt>
                <c:pt idx="9">
                  <c:v>Altro Autre</c:v>
                </c:pt>
              </c:strCache>
            </c:strRef>
          </c:cat>
          <c:val>
            <c:numRef>
              <c:f>graphiques!$B$39:$B$48</c:f>
              <c:numCache>
                <c:formatCode>General</c:formatCode>
                <c:ptCount val="10"/>
                <c:pt idx="0">
                  <c:v>20</c:v>
                </c:pt>
                <c:pt idx="1">
                  <c:v>11</c:v>
                </c:pt>
                <c:pt idx="2">
                  <c:v>2</c:v>
                </c:pt>
                <c:pt idx="3">
                  <c:v>7</c:v>
                </c:pt>
                <c:pt idx="4">
                  <c:v>20</c:v>
                </c:pt>
                <c:pt idx="5">
                  <c:v>23</c:v>
                </c:pt>
                <c:pt idx="6">
                  <c:v>10</c:v>
                </c:pt>
                <c:pt idx="7">
                  <c:v>7</c:v>
                </c:pt>
                <c:pt idx="8">
                  <c:v>28</c:v>
                </c:pt>
                <c:pt idx="9">
                  <c:v>13</c:v>
                </c:pt>
              </c:numCache>
            </c:numRef>
          </c:val>
          <c:extLst>
            <c:ext xmlns:c16="http://schemas.microsoft.com/office/drawing/2014/chart" uri="{C3380CC4-5D6E-409C-BE32-E72D297353CC}">
              <c16:uniqueId val="{00000014-9AE1-4E78-8F9B-C50364C61FC9}"/>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sz="1800" dirty="0">
                <a:solidFill>
                  <a:schemeClr val="accent1">
                    <a:lumMod val="10000"/>
                  </a:schemeClr>
                </a:solidFill>
              </a:rPr>
              <a:t>ACTEURS DU TERRITOIRE</a:t>
            </a:r>
          </a:p>
        </c:rich>
      </c:tx>
      <c:layout>
        <c:manualLayout>
          <c:xMode val="edge"/>
          <c:yMode val="edge"/>
          <c:x val="0.19483319983954497"/>
          <c:y val="2.6364063497950729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308-4C94-88EA-101FC84641FE}"/>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308-4C94-88EA-101FC84641FE}"/>
              </c:ext>
            </c:extLst>
          </c:dPt>
          <c:dPt>
            <c:idx val="2"/>
            <c:bubble3D val="0"/>
            <c:spPr>
              <a:solidFill>
                <a:schemeClr val="bg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308-4C94-88EA-101FC84641FE}"/>
              </c:ext>
            </c:extLst>
          </c:dPt>
          <c:dLbls>
            <c:dLbl>
              <c:idx val="0"/>
              <c:layout>
                <c:manualLayout>
                  <c:x val="0"/>
                  <c:y val="9.5775110989779217E-3"/>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A9FE5928-D431-4C19-9822-74F53191EAB8}" type="CATEGORYNAME">
                      <a:rPr lang="en-US" sz="1200">
                        <a:solidFill>
                          <a:srgbClr val="C00000"/>
                        </a:solidFill>
                      </a:rPr>
                      <a:pPr>
                        <a:defRPr sz="1200"/>
                      </a:pPr>
                      <a:t>[NOM DE CATÉGORIE]</a:t>
                    </a:fld>
                    <a:r>
                      <a:rPr lang="en-US" sz="1200" baseline="0" dirty="0">
                        <a:solidFill>
                          <a:srgbClr val="C00000"/>
                        </a:solidFill>
                      </a:rPr>
                      <a:t>
</a:t>
                    </a:r>
                    <a:fld id="{5A029FCD-D1D3-49E5-9F1D-75DBD7DB4856}" type="PERCENTAGE">
                      <a:rPr lang="en-US" sz="1200" baseline="0">
                        <a:solidFill>
                          <a:srgbClr val="C00000"/>
                        </a:solidFill>
                      </a:rPr>
                      <a:pPr>
                        <a:defRPr sz="1200"/>
                      </a:pPr>
                      <a:t>[POURCENTAGE]</a:t>
                    </a:fld>
                    <a:endParaRPr lang="en-US" sz="1200" baseline="0" dirty="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08-4C94-88EA-101FC84641FE}"/>
                </c:ext>
              </c:extLst>
            </c:dLbl>
            <c:dLbl>
              <c:idx val="1"/>
              <c:layout>
                <c:manualLayout>
                  <c:x val="-9.5458067794867721E-2"/>
                  <c:y val="-9.5775110989779217E-3"/>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F10D93F2-7E3A-40A0-9D14-7E217D7F0965}" type="CATEGORYNAME">
                      <a:rPr lang="en-US" sz="1200">
                        <a:solidFill>
                          <a:srgbClr val="00B050"/>
                        </a:solidFill>
                      </a:rPr>
                      <a:pPr>
                        <a:defRPr sz="1200">
                          <a:solidFill>
                            <a:schemeClr val="accent1"/>
                          </a:solidFill>
                        </a:defRPr>
                      </a:pPr>
                      <a:t>[NOM DE CATÉGORIE]</a:t>
                    </a:fld>
                    <a:r>
                      <a:rPr lang="en-US" sz="1200" baseline="0" dirty="0">
                        <a:solidFill>
                          <a:srgbClr val="00B050"/>
                        </a:solidFill>
                      </a:rPr>
                      <a:t>
</a:t>
                    </a:r>
                    <a:fld id="{A827B554-3F43-4678-AEA9-5FF26435C490}" type="PERCENTAGE">
                      <a:rPr lang="en-US" sz="1200" baseline="0">
                        <a:solidFill>
                          <a:srgbClr val="00B050"/>
                        </a:solidFill>
                      </a:rPr>
                      <a:pPr>
                        <a:defRPr sz="1200">
                          <a:solidFill>
                            <a:schemeClr val="accent1"/>
                          </a:solidFill>
                        </a:defRPr>
                      </a:pPr>
                      <a:t>[POURCENTAGE]</a:t>
                    </a:fld>
                    <a:endParaRPr lang="en-US" sz="1200" baseline="0"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08-4C94-88EA-101FC84641FE}"/>
                </c:ext>
              </c:extLst>
            </c:dLbl>
            <c:dLbl>
              <c:idx val="2"/>
              <c:layout>
                <c:manualLayout>
                  <c:x val="6.1585850190237074E-3"/>
                  <c:y val="0.17718395533109157"/>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DC979E54-E0BB-4F3F-8D2D-4A5DE2FF1D2A}" type="CATEGORYNAME">
                      <a:rPr lang="fr-FR" sz="1200">
                        <a:solidFill>
                          <a:schemeClr val="bg1">
                            <a:lumMod val="50000"/>
                          </a:schemeClr>
                        </a:solidFill>
                      </a:rPr>
                      <a:pPr>
                        <a:defRPr sz="1200">
                          <a:solidFill>
                            <a:schemeClr val="accent1"/>
                          </a:solidFill>
                        </a:defRPr>
                      </a:pPr>
                      <a:t>[NOM DE CATÉGORIE]</a:t>
                    </a:fld>
                    <a:r>
                      <a:rPr lang="fr-FR" sz="1200" baseline="0" dirty="0">
                        <a:solidFill>
                          <a:schemeClr val="bg1">
                            <a:lumMod val="50000"/>
                          </a:schemeClr>
                        </a:solidFill>
                      </a:rPr>
                      <a:t>
</a:t>
                    </a:r>
                    <a:fld id="{EEBE6C76-0877-41A5-B205-C62228463948}" type="PERCENTAGE">
                      <a:rPr lang="fr-FR" sz="1200" baseline="0">
                        <a:solidFill>
                          <a:schemeClr val="bg1">
                            <a:lumMod val="50000"/>
                          </a:schemeClr>
                        </a:solidFill>
                      </a:rPr>
                      <a:pPr>
                        <a:defRPr sz="1200">
                          <a:solidFill>
                            <a:schemeClr val="accent1"/>
                          </a:solidFill>
                        </a:defRPr>
                      </a:pPr>
                      <a:t>[POURCENTAGE]</a:t>
                    </a:fld>
                    <a:endParaRPr lang="fr-FR" sz="1200" baseline="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653579107751961"/>
                      <c:h val="0.35915666621167208"/>
                    </c:manualLayout>
                  </c15:layout>
                  <c15:dlblFieldTable/>
                  <c15:showDataLabelsRange val="0"/>
                </c:ext>
                <c:ext xmlns:c16="http://schemas.microsoft.com/office/drawing/2014/chart" uri="{C3380CC4-5D6E-409C-BE32-E72D297353CC}">
                  <c16:uniqueId val="{00000005-3308-4C94-88EA-101FC84641F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graphiques!$A$179:$A$181</c:f>
              <c:strCache>
                <c:ptCount val="3"/>
                <c:pt idx="0">
                  <c:v>si / oui</c:v>
                </c:pt>
                <c:pt idx="1">
                  <c:v>no / non</c:v>
                </c:pt>
                <c:pt idx="2">
                  <c:v>senza risposta / pas de réponse</c:v>
                </c:pt>
              </c:strCache>
            </c:strRef>
          </c:cat>
          <c:val>
            <c:numRef>
              <c:f>graphiques!$B$179:$B$181</c:f>
              <c:numCache>
                <c:formatCode>General</c:formatCode>
                <c:ptCount val="3"/>
                <c:pt idx="0">
                  <c:v>54</c:v>
                </c:pt>
                <c:pt idx="1">
                  <c:v>46</c:v>
                </c:pt>
                <c:pt idx="2">
                  <c:v>44</c:v>
                </c:pt>
              </c:numCache>
            </c:numRef>
          </c:val>
          <c:extLst>
            <c:ext xmlns:c16="http://schemas.microsoft.com/office/drawing/2014/chart" uri="{C3380CC4-5D6E-409C-BE32-E72D297353CC}">
              <c16:uniqueId val="{00000006-3308-4C94-88EA-101FC84641FE}"/>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98828132826881"/>
          <c:y val="5.254720600030581E-2"/>
          <c:w val="0.4644734965194568"/>
          <c:h val="0.76552163532841011"/>
        </c:manualLayout>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640-4F4A-8B6E-1F078AE89D2B}"/>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640-4F4A-8B6E-1F078AE89D2B}"/>
              </c:ext>
            </c:extLst>
          </c:dPt>
          <c:dPt>
            <c:idx val="2"/>
            <c:bubble3D val="0"/>
            <c:spPr>
              <a:solidFill>
                <a:schemeClr val="bg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640-4F4A-8B6E-1F078AE89D2B}"/>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82265BBE-8FAE-4D61-9327-88C44E1416E7}" type="CATEGORYNAME">
                      <a:rPr lang="en-US">
                        <a:solidFill>
                          <a:srgbClr val="C00000"/>
                        </a:solidFill>
                      </a:rPr>
                      <a:pPr>
                        <a:defRPr sz="1200"/>
                      </a:pPr>
                      <a:t>[NOM DE CATÉGORIE]</a:t>
                    </a:fld>
                    <a:r>
                      <a:rPr lang="en-US" baseline="0" dirty="0">
                        <a:solidFill>
                          <a:srgbClr val="C00000"/>
                        </a:solidFill>
                      </a:rPr>
                      <a:t>
</a:t>
                    </a:r>
                    <a:fld id="{61385DCE-4494-4CE4-8518-C5AA5D942E00}" type="PERCENTAGE">
                      <a:rPr lang="en-US" baseline="0">
                        <a:solidFill>
                          <a:srgbClr val="C00000"/>
                        </a:solidFill>
                      </a:rPr>
                      <a:pPr>
                        <a:defRPr sz="1200"/>
                      </a:pPr>
                      <a:t>[POURCENTAGE]</a:t>
                    </a:fld>
                    <a:endParaRPr lang="en-US" baseline="0" dirty="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40-4F4A-8B6E-1F078AE89D2B}"/>
                </c:ext>
              </c:extLst>
            </c:dLbl>
            <c:dLbl>
              <c:idx val="1"/>
              <c:layout>
                <c:manualLayout>
                  <c:x val="-0.13813949627458444"/>
                  <c:y val="-8.1763823800032734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5EDDFBFE-FD72-42A6-B7C9-05D5D06A3705}" type="CATEGORYNAME">
                      <a:rPr lang="en-US">
                        <a:solidFill>
                          <a:srgbClr val="00B050"/>
                        </a:solidFill>
                      </a:rPr>
                      <a:pPr>
                        <a:defRPr sz="1200">
                          <a:solidFill>
                            <a:schemeClr val="accent1"/>
                          </a:solidFill>
                        </a:defRPr>
                      </a:pPr>
                      <a:t>[NOM DE CATÉGORIE]</a:t>
                    </a:fld>
                    <a:r>
                      <a:rPr lang="en-US" baseline="0" dirty="0">
                        <a:solidFill>
                          <a:srgbClr val="00B050"/>
                        </a:solidFill>
                      </a:rPr>
                      <a:t>
</a:t>
                    </a:r>
                    <a:fld id="{B8EA8590-3DC1-47C9-89E3-C88139CADE56}" type="PERCENTAGE">
                      <a:rPr lang="en-US" baseline="0">
                        <a:solidFill>
                          <a:srgbClr val="00B050"/>
                        </a:solidFill>
                      </a:rPr>
                      <a:pPr>
                        <a:defRPr sz="1200">
                          <a:solidFill>
                            <a:schemeClr val="accent1"/>
                          </a:solidFill>
                        </a:defRPr>
                      </a:pPr>
                      <a:t>[POURCENTAGE]</a:t>
                    </a:fld>
                    <a:endParaRPr lang="en-US" baseline="0"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40-4F4A-8B6E-1F078AE89D2B}"/>
                </c:ext>
              </c:extLst>
            </c:dLbl>
            <c:dLbl>
              <c:idx val="2"/>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3CC14E6B-028E-4A95-AF87-3BDAC65E1720}" type="CATEGORYNAME">
                      <a:rPr lang="en-US">
                        <a:solidFill>
                          <a:schemeClr val="bg1">
                            <a:lumMod val="50000"/>
                          </a:schemeClr>
                        </a:solidFill>
                      </a:rPr>
                      <a:pPr>
                        <a:defRPr sz="1200">
                          <a:solidFill>
                            <a:schemeClr val="accent1"/>
                          </a:solidFill>
                        </a:defRPr>
                      </a:pPr>
                      <a:t>[NOM DE CATÉGORIE]</a:t>
                    </a:fld>
                    <a:r>
                      <a:rPr lang="en-US" baseline="0" dirty="0">
                        <a:solidFill>
                          <a:schemeClr val="bg1">
                            <a:lumMod val="50000"/>
                          </a:schemeClr>
                        </a:solidFill>
                      </a:rPr>
                      <a:t>
</a:t>
                    </a:r>
                    <a:fld id="{D9EF0CE6-8622-4F57-B694-30D6C7EA1B95}" type="PERCENTAGE">
                      <a:rPr lang="en-US" baseline="0">
                        <a:solidFill>
                          <a:schemeClr val="bg1">
                            <a:lumMod val="50000"/>
                          </a:schemeClr>
                        </a:solidFill>
                      </a:rPr>
                      <a:pPr>
                        <a:defRPr sz="1200">
                          <a:solidFill>
                            <a:schemeClr val="accent1"/>
                          </a:solidFill>
                        </a:defRPr>
                      </a:pPr>
                      <a:t>[POURCENTAGE]</a:t>
                    </a:fld>
                    <a:endParaRPr lang="en-US" baseline="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40-4F4A-8B6E-1F078AE89D2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graphiques!$A$169:$A$171</c:f>
              <c:strCache>
                <c:ptCount val="3"/>
                <c:pt idx="0">
                  <c:v>si</c:v>
                </c:pt>
                <c:pt idx="1">
                  <c:v>no</c:v>
                </c:pt>
                <c:pt idx="2">
                  <c:v>senza risposta </c:v>
                </c:pt>
              </c:strCache>
            </c:strRef>
          </c:cat>
          <c:val>
            <c:numRef>
              <c:f>graphiques!$B$169:$B$171</c:f>
              <c:numCache>
                <c:formatCode>General</c:formatCode>
                <c:ptCount val="3"/>
                <c:pt idx="0">
                  <c:v>25</c:v>
                </c:pt>
                <c:pt idx="1">
                  <c:v>24</c:v>
                </c:pt>
                <c:pt idx="2">
                  <c:v>23</c:v>
                </c:pt>
              </c:numCache>
            </c:numRef>
          </c:val>
          <c:extLst>
            <c:ext xmlns:c16="http://schemas.microsoft.com/office/drawing/2014/chart" uri="{C3380CC4-5D6E-409C-BE32-E72D297353CC}">
              <c16:uniqueId val="{00000006-C640-4F4A-8B6E-1F078AE89D2B}"/>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F31-4A61-9CBD-9F6C602BAF8A}"/>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F31-4A61-9CBD-9F6C602BAF8A}"/>
              </c:ext>
            </c:extLst>
          </c:dPt>
          <c:dPt>
            <c:idx val="2"/>
            <c:bubble3D val="0"/>
            <c:spPr>
              <a:solidFill>
                <a:schemeClr val="bg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F31-4A61-9CBD-9F6C602BAF8A}"/>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0EDA6D2C-AAFB-40F2-9144-159D8F2F3241}" type="CATEGORYNAME">
                      <a:rPr lang="en-US" sz="1200">
                        <a:solidFill>
                          <a:srgbClr val="C00000"/>
                        </a:solidFill>
                      </a:rPr>
                      <a:pPr>
                        <a:defRPr sz="1200"/>
                      </a:pPr>
                      <a:t>[NOM DE CATÉGORIE]</a:t>
                    </a:fld>
                    <a:r>
                      <a:rPr lang="en-US" sz="1200" baseline="0" dirty="0">
                        <a:solidFill>
                          <a:srgbClr val="C00000"/>
                        </a:solidFill>
                      </a:rPr>
                      <a:t>
</a:t>
                    </a:r>
                    <a:fld id="{D58A51AF-1DDD-41F6-ACEA-1954A3B895AC}" type="PERCENTAGE">
                      <a:rPr lang="en-US" sz="1200" baseline="0">
                        <a:solidFill>
                          <a:srgbClr val="C00000"/>
                        </a:solidFill>
                      </a:rPr>
                      <a:pPr>
                        <a:defRPr sz="1200"/>
                      </a:pPr>
                      <a:t>[POURCENTAGE]</a:t>
                    </a:fld>
                    <a:endParaRPr lang="en-US" sz="1200" baseline="0" dirty="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31-4A61-9CBD-9F6C602BAF8A}"/>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8FBFE6E6-C9A0-4E40-A91E-A8D9A2FDEE70}" type="CATEGORYNAME">
                      <a:rPr lang="en-US" sz="1200">
                        <a:solidFill>
                          <a:srgbClr val="00B050"/>
                        </a:solidFill>
                      </a:rPr>
                      <a:pPr>
                        <a:defRPr sz="1200">
                          <a:solidFill>
                            <a:schemeClr val="accent1"/>
                          </a:solidFill>
                        </a:defRPr>
                      </a:pPr>
                      <a:t>[NOM DE CATÉGORIE]</a:t>
                    </a:fld>
                    <a:r>
                      <a:rPr lang="en-US" sz="1200" baseline="0" dirty="0">
                        <a:solidFill>
                          <a:srgbClr val="00B050"/>
                        </a:solidFill>
                      </a:rPr>
                      <a:t>
</a:t>
                    </a:r>
                    <a:fld id="{A029258F-F5F3-40C5-A801-7C085DA0A71D}" type="PERCENTAGE">
                      <a:rPr lang="en-US" sz="1200" baseline="0">
                        <a:solidFill>
                          <a:srgbClr val="00B050"/>
                        </a:solidFill>
                      </a:rPr>
                      <a:pPr>
                        <a:defRPr sz="1200">
                          <a:solidFill>
                            <a:schemeClr val="accent1"/>
                          </a:solidFill>
                        </a:defRPr>
                      </a:pPr>
                      <a:t>[POURCENTAGE]</a:t>
                    </a:fld>
                    <a:endParaRPr lang="en-US" sz="1200" baseline="0"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31-4A61-9CBD-9F6C602BAF8A}"/>
                </c:ext>
              </c:extLst>
            </c:dLbl>
            <c:dLbl>
              <c:idx val="2"/>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F4D42919-9B78-41B5-B0BB-9183F8D8CB42}" type="CATEGORYNAME">
                      <a:rPr lang="en-US" sz="1200">
                        <a:solidFill>
                          <a:schemeClr val="bg1">
                            <a:lumMod val="50000"/>
                          </a:schemeClr>
                        </a:solidFill>
                      </a:rPr>
                      <a:pPr>
                        <a:defRPr sz="1200">
                          <a:solidFill>
                            <a:schemeClr val="accent1"/>
                          </a:solidFill>
                        </a:defRPr>
                      </a:pPr>
                      <a:t>[NOM DE CATÉGORIE]</a:t>
                    </a:fld>
                    <a:r>
                      <a:rPr lang="en-US" sz="1200" baseline="0" dirty="0">
                        <a:solidFill>
                          <a:schemeClr val="bg1">
                            <a:lumMod val="50000"/>
                          </a:schemeClr>
                        </a:solidFill>
                      </a:rPr>
                      <a:t>
</a:t>
                    </a:r>
                    <a:fld id="{12DF30B0-DC03-4DDF-AB1D-7B0B3812B143}" type="PERCENTAGE">
                      <a:rPr lang="en-US" sz="1200" baseline="0">
                        <a:solidFill>
                          <a:schemeClr val="bg1">
                            <a:lumMod val="50000"/>
                          </a:schemeClr>
                        </a:solidFill>
                      </a:rPr>
                      <a:pPr>
                        <a:defRPr sz="1200">
                          <a:solidFill>
                            <a:schemeClr val="accent1"/>
                          </a:solidFill>
                        </a:defRPr>
                      </a:pPr>
                      <a:t>[POURCENTAGE]</a:t>
                    </a:fld>
                    <a:endParaRPr lang="en-US" sz="1200" baseline="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F31-4A61-9CBD-9F6C602BAF8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graphiques!$A$174:$A$176</c:f>
              <c:strCache>
                <c:ptCount val="3"/>
                <c:pt idx="0">
                  <c:v>oui</c:v>
                </c:pt>
                <c:pt idx="1">
                  <c:v>no</c:v>
                </c:pt>
                <c:pt idx="2">
                  <c:v>pas de réponse</c:v>
                </c:pt>
              </c:strCache>
            </c:strRef>
          </c:cat>
          <c:val>
            <c:numRef>
              <c:f>graphiques!$B$174:$B$176</c:f>
              <c:numCache>
                <c:formatCode>General</c:formatCode>
                <c:ptCount val="3"/>
                <c:pt idx="0">
                  <c:v>29</c:v>
                </c:pt>
                <c:pt idx="1">
                  <c:v>22</c:v>
                </c:pt>
                <c:pt idx="2">
                  <c:v>21</c:v>
                </c:pt>
              </c:numCache>
            </c:numRef>
          </c:val>
          <c:extLst>
            <c:ext xmlns:c16="http://schemas.microsoft.com/office/drawing/2014/chart" uri="{C3380CC4-5D6E-409C-BE32-E72D297353CC}">
              <c16:uniqueId val="{00000006-4F31-4A61-9CBD-9F6C602BAF8A}"/>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7-832F-487E-A546-85192BDAC2F1}"/>
              </c:ext>
            </c:extLst>
          </c:dPt>
          <c:dPt>
            <c:idx val="1"/>
            <c:invertIfNegative val="0"/>
            <c:bubble3D val="0"/>
            <c:spPr>
              <a:solidFill>
                <a:srgbClr val="C00000"/>
              </a:solidFill>
              <a:ln>
                <a:noFill/>
              </a:ln>
              <a:effectLst/>
            </c:spPr>
            <c:extLst>
              <c:ext xmlns:c16="http://schemas.microsoft.com/office/drawing/2014/chart" uri="{C3380CC4-5D6E-409C-BE32-E72D297353CC}">
                <c16:uniqueId val="{00000006-832F-487E-A546-85192BDAC2F1}"/>
              </c:ext>
            </c:extLst>
          </c:dPt>
          <c:dPt>
            <c:idx val="2"/>
            <c:invertIfNegative val="0"/>
            <c:bubble3D val="0"/>
            <c:spPr>
              <a:solidFill>
                <a:schemeClr val="accent3">
                  <a:lumMod val="50000"/>
                </a:schemeClr>
              </a:solidFill>
              <a:ln>
                <a:noFill/>
              </a:ln>
              <a:effectLst/>
            </c:spPr>
            <c:extLst>
              <c:ext xmlns:c16="http://schemas.microsoft.com/office/drawing/2014/chart" uri="{C3380CC4-5D6E-409C-BE32-E72D297353CC}">
                <c16:uniqueId val="{00000005-832F-487E-A546-85192BDAC2F1}"/>
              </c:ext>
            </c:extLst>
          </c:dPt>
          <c:dPt>
            <c:idx val="3"/>
            <c:invertIfNegative val="0"/>
            <c:bubble3D val="0"/>
            <c:spPr>
              <a:solidFill>
                <a:schemeClr val="bg2"/>
              </a:solidFill>
              <a:ln>
                <a:noFill/>
              </a:ln>
              <a:effectLst/>
            </c:spPr>
            <c:extLst>
              <c:ext xmlns:c16="http://schemas.microsoft.com/office/drawing/2014/chart" uri="{C3380CC4-5D6E-409C-BE32-E72D297353CC}">
                <c16:uniqueId val="{00000004-832F-487E-A546-85192BDAC2F1}"/>
              </c:ext>
            </c:extLst>
          </c:dPt>
          <c:dPt>
            <c:idx val="4"/>
            <c:invertIfNegative val="0"/>
            <c:bubble3D val="0"/>
            <c:spPr>
              <a:solidFill>
                <a:srgbClr val="FF0066"/>
              </a:solidFill>
              <a:ln>
                <a:noFill/>
              </a:ln>
              <a:effectLst/>
            </c:spPr>
            <c:extLst>
              <c:ext xmlns:c16="http://schemas.microsoft.com/office/drawing/2014/chart" uri="{C3380CC4-5D6E-409C-BE32-E72D297353CC}">
                <c16:uniqueId val="{00000003-832F-487E-A546-85192BDAC2F1}"/>
              </c:ext>
            </c:extLst>
          </c:dPt>
          <c:dPt>
            <c:idx val="5"/>
            <c:invertIfNegative val="0"/>
            <c:bubble3D val="0"/>
            <c:spPr>
              <a:solidFill>
                <a:srgbClr val="7030A0"/>
              </a:solidFill>
              <a:ln>
                <a:noFill/>
              </a:ln>
              <a:effectLst/>
            </c:spPr>
            <c:extLst>
              <c:ext xmlns:c16="http://schemas.microsoft.com/office/drawing/2014/chart" uri="{C3380CC4-5D6E-409C-BE32-E72D297353CC}">
                <c16:uniqueId val="{00000002-832F-487E-A546-85192BDAC2F1}"/>
              </c:ext>
            </c:extLst>
          </c:dPt>
          <c:cat>
            <c:strRef>
              <c:f>graphiques!$A$314:$A$319</c:f>
              <c:strCache>
                <c:ptCount val="6"/>
                <c:pt idx="0">
                  <c:v>costi</c:v>
                </c:pt>
                <c:pt idx="1">
                  <c:v>code/controlli alla frontiera</c:v>
                </c:pt>
                <c:pt idx="2">
                  <c:v>mancanza di trasporti pubblici</c:v>
                </c:pt>
                <c:pt idx="3">
                  <c:v>difficoltà di viabilità</c:v>
                </c:pt>
                <c:pt idx="4">
                  <c:v>mancanza di treni </c:v>
                </c:pt>
                <c:pt idx="5">
                  <c:v>Tunnel di Tenda</c:v>
                </c:pt>
              </c:strCache>
            </c:strRef>
          </c:cat>
          <c:val>
            <c:numRef>
              <c:f>graphiques!$B$314:$B$319</c:f>
              <c:numCache>
                <c:formatCode>General</c:formatCode>
                <c:ptCount val="6"/>
                <c:pt idx="0">
                  <c:v>6</c:v>
                </c:pt>
                <c:pt idx="1">
                  <c:v>9</c:v>
                </c:pt>
                <c:pt idx="2">
                  <c:v>15</c:v>
                </c:pt>
                <c:pt idx="3">
                  <c:v>23</c:v>
                </c:pt>
                <c:pt idx="4">
                  <c:v>30</c:v>
                </c:pt>
                <c:pt idx="5">
                  <c:v>36</c:v>
                </c:pt>
              </c:numCache>
            </c:numRef>
          </c:val>
          <c:extLst>
            <c:ext xmlns:c16="http://schemas.microsoft.com/office/drawing/2014/chart" uri="{C3380CC4-5D6E-409C-BE32-E72D297353CC}">
              <c16:uniqueId val="{00000000-832F-487E-A546-85192BDAC2F1}"/>
            </c:ext>
          </c:extLst>
        </c:ser>
        <c:dLbls>
          <c:showLegendKey val="0"/>
          <c:showVal val="0"/>
          <c:showCatName val="0"/>
          <c:showSerName val="0"/>
          <c:showPercent val="0"/>
          <c:showBubbleSize val="0"/>
        </c:dLbls>
        <c:gapWidth val="182"/>
        <c:axId val="830054992"/>
        <c:axId val="830061648"/>
      </c:barChart>
      <c:catAx>
        <c:axId val="830054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lumMod val="10000"/>
                  </a:schemeClr>
                </a:solidFill>
                <a:latin typeface="+mn-lt"/>
                <a:ea typeface="+mn-ea"/>
                <a:cs typeface="+mn-cs"/>
              </a:defRPr>
            </a:pPr>
            <a:endParaRPr lang="fr-FR"/>
          </a:p>
        </c:txPr>
        <c:crossAx val="830061648"/>
        <c:crosses val="autoZero"/>
        <c:auto val="1"/>
        <c:lblAlgn val="ctr"/>
        <c:lblOffset val="100"/>
        <c:noMultiLvlLbl val="0"/>
      </c:catAx>
      <c:valAx>
        <c:axId val="830061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10000"/>
                  </a:schemeClr>
                </a:solidFill>
                <a:latin typeface="+mn-lt"/>
                <a:ea typeface="+mn-ea"/>
                <a:cs typeface="+mn-cs"/>
              </a:defRPr>
            </a:pPr>
            <a:endParaRPr lang="fr-FR"/>
          </a:p>
        </c:txPr>
        <c:crossAx val="830054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4096526024632"/>
          <c:y val="4.837031509953655E-2"/>
          <c:w val="0.56859920301275824"/>
          <c:h val="0.84917256291689969"/>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7-7CCE-49FC-BD3C-0E5CA5B67C78}"/>
              </c:ext>
            </c:extLst>
          </c:dPt>
          <c:dPt>
            <c:idx val="1"/>
            <c:invertIfNegative val="0"/>
            <c:bubble3D val="0"/>
            <c:spPr>
              <a:solidFill>
                <a:schemeClr val="bg2"/>
              </a:solidFill>
              <a:ln>
                <a:noFill/>
              </a:ln>
              <a:effectLst/>
            </c:spPr>
            <c:extLst>
              <c:ext xmlns:c16="http://schemas.microsoft.com/office/drawing/2014/chart" uri="{C3380CC4-5D6E-409C-BE32-E72D297353CC}">
                <c16:uniqueId val="{00000006-7CCE-49FC-BD3C-0E5CA5B67C78}"/>
              </c:ext>
            </c:extLst>
          </c:dPt>
          <c:dPt>
            <c:idx val="2"/>
            <c:invertIfNegative val="0"/>
            <c:bubble3D val="0"/>
            <c:spPr>
              <a:solidFill>
                <a:schemeClr val="accent3">
                  <a:lumMod val="50000"/>
                </a:schemeClr>
              </a:solidFill>
              <a:ln>
                <a:noFill/>
              </a:ln>
              <a:effectLst/>
            </c:spPr>
            <c:extLst>
              <c:ext xmlns:c16="http://schemas.microsoft.com/office/drawing/2014/chart" uri="{C3380CC4-5D6E-409C-BE32-E72D297353CC}">
                <c16:uniqueId val="{00000005-7CCE-49FC-BD3C-0E5CA5B67C78}"/>
              </c:ext>
            </c:extLst>
          </c:dPt>
          <c:dPt>
            <c:idx val="3"/>
            <c:invertIfNegative val="0"/>
            <c:bubble3D val="0"/>
            <c:spPr>
              <a:solidFill>
                <a:srgbClr val="FFFF00"/>
              </a:solidFill>
              <a:ln>
                <a:noFill/>
              </a:ln>
              <a:effectLst/>
            </c:spPr>
            <c:extLst>
              <c:ext xmlns:c16="http://schemas.microsoft.com/office/drawing/2014/chart" uri="{C3380CC4-5D6E-409C-BE32-E72D297353CC}">
                <c16:uniqueId val="{00000004-7CCE-49FC-BD3C-0E5CA5B67C78}"/>
              </c:ext>
            </c:extLst>
          </c:dPt>
          <c:dPt>
            <c:idx val="4"/>
            <c:invertIfNegative val="0"/>
            <c:bubble3D val="0"/>
            <c:spPr>
              <a:solidFill>
                <a:srgbClr val="FF0066"/>
              </a:solidFill>
              <a:ln>
                <a:noFill/>
              </a:ln>
              <a:effectLst/>
            </c:spPr>
            <c:extLst>
              <c:ext xmlns:c16="http://schemas.microsoft.com/office/drawing/2014/chart" uri="{C3380CC4-5D6E-409C-BE32-E72D297353CC}">
                <c16:uniqueId val="{00000003-7CCE-49FC-BD3C-0E5CA5B67C78}"/>
              </c:ext>
            </c:extLst>
          </c:dPt>
          <c:dPt>
            <c:idx val="5"/>
            <c:invertIfNegative val="0"/>
            <c:bubble3D val="0"/>
            <c:spPr>
              <a:solidFill>
                <a:srgbClr val="7030A0"/>
              </a:solidFill>
              <a:ln>
                <a:noFill/>
              </a:ln>
              <a:effectLst/>
            </c:spPr>
            <c:extLst>
              <c:ext xmlns:c16="http://schemas.microsoft.com/office/drawing/2014/chart" uri="{C3380CC4-5D6E-409C-BE32-E72D297353CC}">
                <c16:uniqueId val="{00000002-7CCE-49FC-BD3C-0E5CA5B67C78}"/>
              </c:ext>
            </c:extLst>
          </c:dPt>
          <c:cat>
            <c:strRef>
              <c:f>graphiques!$A$321:$A$326</c:f>
              <c:strCache>
                <c:ptCount val="6"/>
                <c:pt idx="0">
                  <c:v>Temps d’attente / Contrôles à la frontière </c:v>
                </c:pt>
                <c:pt idx="1">
                  <c:v>Difficultés routières </c:v>
                </c:pt>
                <c:pt idx="2">
                  <c:v>Manque de transport en commun </c:v>
                </c:pt>
                <c:pt idx="3">
                  <c:v>Coûts</c:v>
                </c:pt>
                <c:pt idx="4">
                  <c:v>Manque de trains </c:v>
                </c:pt>
                <c:pt idx="5">
                  <c:v>Fermeture des cols / difficultés en hiver </c:v>
                </c:pt>
              </c:strCache>
            </c:strRef>
          </c:cat>
          <c:val>
            <c:numRef>
              <c:f>graphiques!$B$321:$B$326</c:f>
              <c:numCache>
                <c:formatCode>General</c:formatCode>
                <c:ptCount val="6"/>
                <c:pt idx="0">
                  <c:v>15</c:v>
                </c:pt>
                <c:pt idx="1">
                  <c:v>16</c:v>
                </c:pt>
                <c:pt idx="2">
                  <c:v>18</c:v>
                </c:pt>
                <c:pt idx="3">
                  <c:v>27</c:v>
                </c:pt>
                <c:pt idx="4">
                  <c:v>30</c:v>
                </c:pt>
                <c:pt idx="5">
                  <c:v>47</c:v>
                </c:pt>
              </c:numCache>
            </c:numRef>
          </c:val>
          <c:extLst>
            <c:ext xmlns:c16="http://schemas.microsoft.com/office/drawing/2014/chart" uri="{C3380CC4-5D6E-409C-BE32-E72D297353CC}">
              <c16:uniqueId val="{00000000-7CCE-49FC-BD3C-0E5CA5B67C78}"/>
            </c:ext>
          </c:extLst>
        </c:ser>
        <c:dLbls>
          <c:showLegendKey val="0"/>
          <c:showVal val="0"/>
          <c:showCatName val="0"/>
          <c:showSerName val="0"/>
          <c:showPercent val="0"/>
          <c:showBubbleSize val="0"/>
        </c:dLbls>
        <c:gapWidth val="182"/>
        <c:axId val="830102832"/>
        <c:axId val="830100752"/>
      </c:barChart>
      <c:catAx>
        <c:axId val="830102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lumMod val="10000"/>
                  </a:schemeClr>
                </a:solidFill>
                <a:latin typeface="+mn-lt"/>
                <a:ea typeface="+mn-ea"/>
                <a:cs typeface="+mn-cs"/>
              </a:defRPr>
            </a:pPr>
            <a:endParaRPr lang="fr-FR"/>
          </a:p>
        </c:txPr>
        <c:crossAx val="830100752"/>
        <c:crosses val="autoZero"/>
        <c:auto val="1"/>
        <c:lblAlgn val="ctr"/>
        <c:lblOffset val="100"/>
        <c:noMultiLvlLbl val="0"/>
      </c:catAx>
      <c:valAx>
        <c:axId val="830100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10000"/>
                  </a:schemeClr>
                </a:solidFill>
                <a:latin typeface="+mn-lt"/>
                <a:ea typeface="+mn-ea"/>
                <a:cs typeface="+mn-cs"/>
              </a:defRPr>
            </a:pPr>
            <a:endParaRPr lang="fr-FR"/>
          </a:p>
        </c:txPr>
        <c:crossAx val="830102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graphiques!$B$338</c:f>
              <c:strCache>
                <c:ptCount val="1"/>
                <c:pt idx="0">
                  <c:v>Oui totalement / si totalmente </c:v>
                </c:pt>
              </c:strCache>
            </c:strRef>
          </c:tx>
          <c:spPr>
            <a:solidFill>
              <a:schemeClr val="accent5">
                <a:lumMod val="50000"/>
              </a:schemeClr>
            </a:solidFill>
            <a:ln>
              <a:noFill/>
            </a:ln>
            <a:effectLst/>
          </c:spPr>
          <c:invertIfNegative val="0"/>
          <c:cat>
            <c:strRef>
              <c:f>graphiques!$A$339:$A$340</c:f>
              <c:strCache>
                <c:ptCount val="2"/>
                <c:pt idx="0">
                  <c:v>Avez-vous le sentiment que des mesures sont prises pour la protection de l'environnement dans les Alpes franco-italiennes ?</c:v>
                </c:pt>
                <c:pt idx="1">
                  <c:v>Ritieni che si stiano adottando misure sufficienti per proteggere l'ambiente nelle Alpi italo-francesi?</c:v>
                </c:pt>
              </c:strCache>
            </c:strRef>
          </c:cat>
          <c:val>
            <c:numRef>
              <c:f>graphiques!$B$339:$B$340</c:f>
              <c:numCache>
                <c:formatCode>General</c:formatCode>
                <c:ptCount val="2"/>
                <c:pt idx="0">
                  <c:v>59</c:v>
                </c:pt>
                <c:pt idx="1">
                  <c:v>10</c:v>
                </c:pt>
              </c:numCache>
            </c:numRef>
          </c:val>
          <c:extLst>
            <c:ext xmlns:c16="http://schemas.microsoft.com/office/drawing/2014/chart" uri="{C3380CC4-5D6E-409C-BE32-E72D297353CC}">
              <c16:uniqueId val="{00000000-EFC1-4B88-A9E9-89DC66463D23}"/>
            </c:ext>
          </c:extLst>
        </c:ser>
        <c:ser>
          <c:idx val="1"/>
          <c:order val="1"/>
          <c:tx>
            <c:strRef>
              <c:f>graphiques!$C$338</c:f>
              <c:strCache>
                <c:ptCount val="1"/>
                <c:pt idx="0">
                  <c:v>Oui un peu / si un po'</c:v>
                </c:pt>
              </c:strCache>
            </c:strRef>
          </c:tx>
          <c:spPr>
            <a:solidFill>
              <a:srgbClr val="00B050"/>
            </a:solidFill>
            <a:ln>
              <a:noFill/>
            </a:ln>
            <a:effectLst/>
          </c:spPr>
          <c:invertIfNegative val="0"/>
          <c:cat>
            <c:strRef>
              <c:f>graphiques!$A$339:$A$340</c:f>
              <c:strCache>
                <c:ptCount val="2"/>
                <c:pt idx="0">
                  <c:v>Avez-vous le sentiment que des mesures sont prises pour la protection de l'environnement dans les Alpes franco-italiennes ?</c:v>
                </c:pt>
                <c:pt idx="1">
                  <c:v>Ritieni che si stiano adottando misure sufficienti per proteggere l'ambiente nelle Alpi italo-francesi?</c:v>
                </c:pt>
              </c:strCache>
            </c:strRef>
          </c:cat>
          <c:val>
            <c:numRef>
              <c:f>graphiques!$C$339:$C$340</c:f>
              <c:numCache>
                <c:formatCode>General</c:formatCode>
                <c:ptCount val="2"/>
                <c:pt idx="0">
                  <c:v>194</c:v>
                </c:pt>
                <c:pt idx="1">
                  <c:v>59</c:v>
                </c:pt>
              </c:numCache>
            </c:numRef>
          </c:val>
          <c:extLst>
            <c:ext xmlns:c16="http://schemas.microsoft.com/office/drawing/2014/chart" uri="{C3380CC4-5D6E-409C-BE32-E72D297353CC}">
              <c16:uniqueId val="{00000001-EFC1-4B88-A9E9-89DC66463D23}"/>
            </c:ext>
          </c:extLst>
        </c:ser>
        <c:ser>
          <c:idx val="2"/>
          <c:order val="2"/>
          <c:tx>
            <c:strRef>
              <c:f>graphiques!$D$338</c:f>
              <c:strCache>
                <c:ptCount val="1"/>
                <c:pt idx="0">
                  <c:v>Non pas tant que cela / no poco</c:v>
                </c:pt>
              </c:strCache>
            </c:strRef>
          </c:tx>
          <c:spPr>
            <a:solidFill>
              <a:srgbClr val="FF0000"/>
            </a:solidFill>
            <a:ln>
              <a:noFill/>
            </a:ln>
            <a:effectLst/>
          </c:spPr>
          <c:invertIfNegative val="0"/>
          <c:cat>
            <c:strRef>
              <c:f>graphiques!$A$339:$A$340</c:f>
              <c:strCache>
                <c:ptCount val="2"/>
                <c:pt idx="0">
                  <c:v>Avez-vous le sentiment que des mesures sont prises pour la protection de l'environnement dans les Alpes franco-italiennes ?</c:v>
                </c:pt>
                <c:pt idx="1">
                  <c:v>Ritieni che si stiano adottando misure sufficienti per proteggere l'ambiente nelle Alpi italo-francesi?</c:v>
                </c:pt>
              </c:strCache>
            </c:strRef>
          </c:cat>
          <c:val>
            <c:numRef>
              <c:f>graphiques!$D$339:$D$340</c:f>
              <c:numCache>
                <c:formatCode>General</c:formatCode>
                <c:ptCount val="2"/>
                <c:pt idx="0">
                  <c:v>94</c:v>
                </c:pt>
                <c:pt idx="1">
                  <c:v>36</c:v>
                </c:pt>
              </c:numCache>
            </c:numRef>
          </c:val>
          <c:extLst>
            <c:ext xmlns:c16="http://schemas.microsoft.com/office/drawing/2014/chart" uri="{C3380CC4-5D6E-409C-BE32-E72D297353CC}">
              <c16:uniqueId val="{00000002-EFC1-4B88-A9E9-89DC66463D23}"/>
            </c:ext>
          </c:extLst>
        </c:ser>
        <c:ser>
          <c:idx val="3"/>
          <c:order val="3"/>
          <c:tx>
            <c:strRef>
              <c:f>graphiques!$E$338</c:f>
              <c:strCache>
                <c:ptCount val="1"/>
                <c:pt idx="0">
                  <c:v>Non pas du tout / no per niente</c:v>
                </c:pt>
              </c:strCache>
            </c:strRef>
          </c:tx>
          <c:spPr>
            <a:solidFill>
              <a:srgbClr val="C00000"/>
            </a:solidFill>
            <a:ln>
              <a:noFill/>
            </a:ln>
            <a:effectLst/>
          </c:spPr>
          <c:invertIfNegative val="0"/>
          <c:cat>
            <c:strRef>
              <c:f>graphiques!$A$339:$A$340</c:f>
              <c:strCache>
                <c:ptCount val="2"/>
                <c:pt idx="0">
                  <c:v>Avez-vous le sentiment que des mesures sont prises pour la protection de l'environnement dans les Alpes franco-italiennes ?</c:v>
                </c:pt>
                <c:pt idx="1">
                  <c:v>Ritieni che si stiano adottando misure sufficienti per proteggere l'ambiente nelle Alpi italo-francesi?</c:v>
                </c:pt>
              </c:strCache>
            </c:strRef>
          </c:cat>
          <c:val>
            <c:numRef>
              <c:f>graphiques!$E$339:$E$340</c:f>
              <c:numCache>
                <c:formatCode>General</c:formatCode>
                <c:ptCount val="2"/>
                <c:pt idx="0">
                  <c:v>32</c:v>
                </c:pt>
                <c:pt idx="1">
                  <c:v>9</c:v>
                </c:pt>
              </c:numCache>
            </c:numRef>
          </c:val>
          <c:extLst>
            <c:ext xmlns:c16="http://schemas.microsoft.com/office/drawing/2014/chart" uri="{C3380CC4-5D6E-409C-BE32-E72D297353CC}">
              <c16:uniqueId val="{00000003-EFC1-4B88-A9E9-89DC66463D23}"/>
            </c:ext>
          </c:extLst>
        </c:ser>
        <c:ser>
          <c:idx val="4"/>
          <c:order val="4"/>
          <c:tx>
            <c:strRef>
              <c:f>graphiques!$F$338</c:f>
              <c:strCache>
                <c:ptCount val="1"/>
                <c:pt idx="0">
                  <c:v>Pas de réponse / senza risposta</c:v>
                </c:pt>
              </c:strCache>
            </c:strRef>
          </c:tx>
          <c:spPr>
            <a:solidFill>
              <a:schemeClr val="bg1">
                <a:lumMod val="50000"/>
              </a:schemeClr>
            </a:solidFill>
            <a:ln>
              <a:noFill/>
            </a:ln>
            <a:effectLst/>
          </c:spPr>
          <c:invertIfNegative val="0"/>
          <c:cat>
            <c:strRef>
              <c:f>graphiques!$A$339:$A$340</c:f>
              <c:strCache>
                <c:ptCount val="2"/>
                <c:pt idx="0">
                  <c:v>Avez-vous le sentiment que des mesures sont prises pour la protection de l'environnement dans les Alpes franco-italiennes ?</c:v>
                </c:pt>
                <c:pt idx="1">
                  <c:v>Ritieni che si stiano adottando misure sufficienti per proteggere l'ambiente nelle Alpi italo-francesi?</c:v>
                </c:pt>
              </c:strCache>
            </c:strRef>
          </c:cat>
          <c:val>
            <c:numRef>
              <c:f>graphiques!$F$339:$F$340</c:f>
              <c:numCache>
                <c:formatCode>General</c:formatCode>
                <c:ptCount val="2"/>
                <c:pt idx="0">
                  <c:v>43</c:v>
                </c:pt>
                <c:pt idx="1">
                  <c:v>16</c:v>
                </c:pt>
              </c:numCache>
            </c:numRef>
          </c:val>
          <c:extLst>
            <c:ext xmlns:c16="http://schemas.microsoft.com/office/drawing/2014/chart" uri="{C3380CC4-5D6E-409C-BE32-E72D297353CC}">
              <c16:uniqueId val="{00000004-EFC1-4B88-A9E9-89DC66463D23}"/>
            </c:ext>
          </c:extLst>
        </c:ser>
        <c:dLbls>
          <c:showLegendKey val="0"/>
          <c:showVal val="0"/>
          <c:showCatName val="0"/>
          <c:showSerName val="0"/>
          <c:showPercent val="0"/>
          <c:showBubbleSize val="0"/>
        </c:dLbls>
        <c:gapWidth val="150"/>
        <c:overlap val="100"/>
        <c:axId val="1175627967"/>
        <c:axId val="1175614655"/>
      </c:barChart>
      <c:catAx>
        <c:axId val="11756279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lumMod val="10000"/>
                  </a:schemeClr>
                </a:solidFill>
                <a:latin typeface="+mn-lt"/>
                <a:ea typeface="+mn-ea"/>
                <a:cs typeface="+mn-cs"/>
              </a:defRPr>
            </a:pPr>
            <a:endParaRPr lang="fr-FR"/>
          </a:p>
        </c:txPr>
        <c:crossAx val="1175614655"/>
        <c:crosses val="autoZero"/>
        <c:auto val="1"/>
        <c:lblAlgn val="ctr"/>
        <c:lblOffset val="100"/>
        <c:noMultiLvlLbl val="0"/>
      </c:catAx>
      <c:valAx>
        <c:axId val="11756146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10000"/>
                  </a:schemeClr>
                </a:solidFill>
                <a:latin typeface="+mn-lt"/>
                <a:ea typeface="+mn-ea"/>
                <a:cs typeface="+mn-cs"/>
              </a:defRPr>
            </a:pPr>
            <a:endParaRPr lang="fr-FR"/>
          </a:p>
        </c:txPr>
        <c:crossAx val="117562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10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graphiques!$B$344</c:f>
              <c:strCache>
                <c:ptCount val="1"/>
                <c:pt idx="0">
                  <c:v>Si totalmente / oui totalement</c:v>
                </c:pt>
              </c:strCache>
            </c:strRef>
          </c:tx>
          <c:spPr>
            <a:solidFill>
              <a:srgbClr val="C00000"/>
            </a:solidFill>
            <a:ln>
              <a:noFill/>
            </a:ln>
            <a:effectLst/>
          </c:spPr>
          <c:invertIfNegative val="0"/>
          <c:cat>
            <c:strRef>
              <c:f>graphiques!$A$345:$A$346</c:f>
              <c:strCache>
                <c:ptCount val="2"/>
                <c:pt idx="0">
                  <c:v>La barriera linguistica è un ostacolo per te o per la tua famiglia nelle vostre attività italo-francesi?</c:v>
                </c:pt>
                <c:pt idx="1">
                  <c:v>Est-ce que la barrière de la langue est un frein pour vous ou vos proches dans vos activités franco-italiennes ?</c:v>
                </c:pt>
              </c:strCache>
            </c:strRef>
          </c:cat>
          <c:val>
            <c:numRef>
              <c:f>graphiques!$B$345:$B$346</c:f>
              <c:numCache>
                <c:formatCode>General</c:formatCode>
                <c:ptCount val="2"/>
                <c:pt idx="0">
                  <c:v>1</c:v>
                </c:pt>
                <c:pt idx="1">
                  <c:v>43</c:v>
                </c:pt>
              </c:numCache>
            </c:numRef>
          </c:val>
          <c:extLst>
            <c:ext xmlns:c16="http://schemas.microsoft.com/office/drawing/2014/chart" uri="{C3380CC4-5D6E-409C-BE32-E72D297353CC}">
              <c16:uniqueId val="{00000000-1CD8-4358-ABFE-4A4A09E66712}"/>
            </c:ext>
          </c:extLst>
        </c:ser>
        <c:ser>
          <c:idx val="1"/>
          <c:order val="1"/>
          <c:tx>
            <c:strRef>
              <c:f>graphiques!$C$344</c:f>
              <c:strCache>
                <c:ptCount val="1"/>
                <c:pt idx="0">
                  <c:v>Si un po' / oui un peu</c:v>
                </c:pt>
              </c:strCache>
            </c:strRef>
          </c:tx>
          <c:spPr>
            <a:solidFill>
              <a:srgbClr val="FF0000"/>
            </a:solidFill>
            <a:ln>
              <a:noFill/>
            </a:ln>
            <a:effectLst/>
          </c:spPr>
          <c:invertIfNegative val="0"/>
          <c:cat>
            <c:strRef>
              <c:f>graphiques!$A$345:$A$346</c:f>
              <c:strCache>
                <c:ptCount val="2"/>
                <c:pt idx="0">
                  <c:v>La barriera linguistica è un ostacolo per te o per la tua famiglia nelle vostre attività italo-francesi?</c:v>
                </c:pt>
                <c:pt idx="1">
                  <c:v>Est-ce que la barrière de la langue est un frein pour vous ou vos proches dans vos activités franco-italiennes ?</c:v>
                </c:pt>
              </c:strCache>
            </c:strRef>
          </c:cat>
          <c:val>
            <c:numRef>
              <c:f>graphiques!$C$345:$C$346</c:f>
              <c:numCache>
                <c:formatCode>General</c:formatCode>
                <c:ptCount val="2"/>
                <c:pt idx="0">
                  <c:v>31</c:v>
                </c:pt>
                <c:pt idx="1">
                  <c:v>99</c:v>
                </c:pt>
              </c:numCache>
            </c:numRef>
          </c:val>
          <c:extLst>
            <c:ext xmlns:c16="http://schemas.microsoft.com/office/drawing/2014/chart" uri="{C3380CC4-5D6E-409C-BE32-E72D297353CC}">
              <c16:uniqueId val="{00000001-1CD8-4358-ABFE-4A4A09E66712}"/>
            </c:ext>
          </c:extLst>
        </c:ser>
        <c:ser>
          <c:idx val="2"/>
          <c:order val="2"/>
          <c:tx>
            <c:strRef>
              <c:f>graphiques!$D$344</c:f>
              <c:strCache>
                <c:ptCount val="1"/>
                <c:pt idx="0">
                  <c:v>No poco / non pas tant que celq</c:v>
                </c:pt>
              </c:strCache>
            </c:strRef>
          </c:tx>
          <c:spPr>
            <a:solidFill>
              <a:srgbClr val="92D050"/>
            </a:solidFill>
            <a:ln>
              <a:noFill/>
            </a:ln>
            <a:effectLst/>
          </c:spPr>
          <c:invertIfNegative val="0"/>
          <c:cat>
            <c:strRef>
              <c:f>graphiques!$A$345:$A$346</c:f>
              <c:strCache>
                <c:ptCount val="2"/>
                <c:pt idx="0">
                  <c:v>La barriera linguistica è un ostacolo per te o per la tua famiglia nelle vostre attività italo-francesi?</c:v>
                </c:pt>
                <c:pt idx="1">
                  <c:v>Est-ce que la barrière de la langue est un frein pour vous ou vos proches dans vos activités franco-italiennes ?</c:v>
                </c:pt>
              </c:strCache>
            </c:strRef>
          </c:cat>
          <c:val>
            <c:numRef>
              <c:f>graphiques!$D$345:$D$346</c:f>
              <c:numCache>
                <c:formatCode>General</c:formatCode>
                <c:ptCount val="2"/>
                <c:pt idx="0">
                  <c:v>31</c:v>
                </c:pt>
                <c:pt idx="1">
                  <c:v>134</c:v>
                </c:pt>
              </c:numCache>
            </c:numRef>
          </c:val>
          <c:extLst>
            <c:ext xmlns:c16="http://schemas.microsoft.com/office/drawing/2014/chart" uri="{C3380CC4-5D6E-409C-BE32-E72D297353CC}">
              <c16:uniqueId val="{00000002-1CD8-4358-ABFE-4A4A09E66712}"/>
            </c:ext>
          </c:extLst>
        </c:ser>
        <c:ser>
          <c:idx val="3"/>
          <c:order val="3"/>
          <c:tx>
            <c:strRef>
              <c:f>graphiques!$E$344</c:f>
              <c:strCache>
                <c:ptCount val="1"/>
                <c:pt idx="0">
                  <c:v>No per niente / non pas du tout</c:v>
                </c:pt>
              </c:strCache>
            </c:strRef>
          </c:tx>
          <c:spPr>
            <a:solidFill>
              <a:srgbClr val="00B050"/>
            </a:solidFill>
            <a:ln>
              <a:noFill/>
            </a:ln>
            <a:effectLst/>
          </c:spPr>
          <c:invertIfNegative val="0"/>
          <c:cat>
            <c:strRef>
              <c:f>graphiques!$A$345:$A$346</c:f>
              <c:strCache>
                <c:ptCount val="2"/>
                <c:pt idx="0">
                  <c:v>La barriera linguistica è un ostacolo per te o per la tua famiglia nelle vostre attività italo-francesi?</c:v>
                </c:pt>
                <c:pt idx="1">
                  <c:v>Est-ce que la barrière de la langue est un frein pour vous ou vos proches dans vos activités franco-italiennes ?</c:v>
                </c:pt>
              </c:strCache>
            </c:strRef>
          </c:cat>
          <c:val>
            <c:numRef>
              <c:f>graphiques!$E$345:$E$346</c:f>
              <c:numCache>
                <c:formatCode>General</c:formatCode>
                <c:ptCount val="2"/>
                <c:pt idx="0">
                  <c:v>53</c:v>
                </c:pt>
                <c:pt idx="1">
                  <c:v>108</c:v>
                </c:pt>
              </c:numCache>
            </c:numRef>
          </c:val>
          <c:extLst>
            <c:ext xmlns:c16="http://schemas.microsoft.com/office/drawing/2014/chart" uri="{C3380CC4-5D6E-409C-BE32-E72D297353CC}">
              <c16:uniqueId val="{00000003-1CD8-4358-ABFE-4A4A09E66712}"/>
            </c:ext>
          </c:extLst>
        </c:ser>
        <c:ser>
          <c:idx val="4"/>
          <c:order val="4"/>
          <c:tx>
            <c:strRef>
              <c:f>graphiques!$F$344</c:f>
              <c:strCache>
                <c:ptCount val="1"/>
                <c:pt idx="0">
                  <c:v>senza risposta / pas de réponse</c:v>
                </c:pt>
              </c:strCache>
            </c:strRef>
          </c:tx>
          <c:spPr>
            <a:solidFill>
              <a:schemeClr val="bg1">
                <a:lumMod val="50000"/>
              </a:schemeClr>
            </a:solidFill>
            <a:ln>
              <a:noFill/>
            </a:ln>
            <a:effectLst/>
          </c:spPr>
          <c:invertIfNegative val="0"/>
          <c:cat>
            <c:strRef>
              <c:f>graphiques!$A$345:$A$346</c:f>
              <c:strCache>
                <c:ptCount val="2"/>
                <c:pt idx="0">
                  <c:v>La barriera linguistica è un ostacolo per te o per la tua famiglia nelle vostre attività italo-francesi?</c:v>
                </c:pt>
                <c:pt idx="1">
                  <c:v>Est-ce que la barrière de la langue est un frein pour vous ou vos proches dans vos activités franco-italiennes ?</c:v>
                </c:pt>
              </c:strCache>
            </c:strRef>
          </c:cat>
          <c:val>
            <c:numRef>
              <c:f>graphiques!$F$345:$F$346</c:f>
              <c:numCache>
                <c:formatCode>General</c:formatCode>
                <c:ptCount val="2"/>
                <c:pt idx="0">
                  <c:v>14</c:v>
                </c:pt>
                <c:pt idx="1">
                  <c:v>38</c:v>
                </c:pt>
              </c:numCache>
            </c:numRef>
          </c:val>
          <c:extLst>
            <c:ext xmlns:c16="http://schemas.microsoft.com/office/drawing/2014/chart" uri="{C3380CC4-5D6E-409C-BE32-E72D297353CC}">
              <c16:uniqueId val="{00000004-1CD8-4358-ABFE-4A4A09E66712}"/>
            </c:ext>
          </c:extLst>
        </c:ser>
        <c:dLbls>
          <c:showLegendKey val="0"/>
          <c:showVal val="0"/>
          <c:showCatName val="0"/>
          <c:showSerName val="0"/>
          <c:showPercent val="0"/>
          <c:showBubbleSize val="0"/>
        </c:dLbls>
        <c:gapWidth val="150"/>
        <c:overlap val="100"/>
        <c:axId val="1175621727"/>
        <c:axId val="1175632959"/>
        <c:extLst>
          <c:ext xmlns:c15="http://schemas.microsoft.com/office/drawing/2012/chart" uri="{02D57815-91ED-43cb-92C2-25804820EDAC}">
            <c15:filteredBarSeries>
              <c15:ser>
                <c:idx val="5"/>
                <c:order val="5"/>
                <c:tx>
                  <c:strRef>
                    <c:extLst>
                      <c:ext uri="{02D57815-91ED-43cb-92C2-25804820EDAC}">
                        <c15:formulaRef>
                          <c15:sqref>graphiques!$G$344</c15:sqref>
                        </c15:formulaRef>
                      </c:ext>
                    </c:extLst>
                    <c:strCache>
                      <c:ptCount val="1"/>
                    </c:strCache>
                  </c:strRef>
                </c:tx>
                <c:spPr>
                  <a:solidFill>
                    <a:schemeClr val="accent6"/>
                  </a:solidFill>
                  <a:ln>
                    <a:noFill/>
                  </a:ln>
                  <a:effectLst/>
                </c:spPr>
                <c:invertIfNegative val="0"/>
                <c:cat>
                  <c:strRef>
                    <c:extLst>
                      <c:ext uri="{02D57815-91ED-43cb-92C2-25804820EDAC}">
                        <c15:formulaRef>
                          <c15:sqref>graphiques!$A$345:$A$346</c15:sqref>
                        </c15:formulaRef>
                      </c:ext>
                    </c:extLst>
                    <c:strCache>
                      <c:ptCount val="2"/>
                      <c:pt idx="0">
                        <c:v>La barriera linguistica è un ostacolo per te o per la tua famiglia nelle vostre attività italo-francesi?</c:v>
                      </c:pt>
                      <c:pt idx="1">
                        <c:v>Est-ce que la barrière de la langue est un frein pour vous ou vos proches dans vos activités franco-italiennes ?</c:v>
                      </c:pt>
                    </c:strCache>
                  </c:strRef>
                </c:cat>
                <c:val>
                  <c:numRef>
                    <c:extLst>
                      <c:ext uri="{02D57815-91ED-43cb-92C2-25804820EDAC}">
                        <c15:formulaRef>
                          <c15:sqref>graphiques!$G$345:$G$346</c15:sqref>
                        </c15:formulaRef>
                      </c:ext>
                    </c:extLst>
                    <c:numCache>
                      <c:formatCode>General</c:formatCode>
                      <c:ptCount val="2"/>
                    </c:numCache>
                  </c:numRef>
                </c:val>
                <c:extLst>
                  <c:ext xmlns:c16="http://schemas.microsoft.com/office/drawing/2014/chart" uri="{C3380CC4-5D6E-409C-BE32-E72D297353CC}">
                    <c16:uniqueId val="{00000005-1CD8-4358-ABFE-4A4A09E66712}"/>
                  </c:ext>
                </c:extLst>
              </c15:ser>
            </c15:filteredBarSeries>
          </c:ext>
        </c:extLst>
      </c:barChart>
      <c:catAx>
        <c:axId val="11756217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lumMod val="10000"/>
                  </a:schemeClr>
                </a:solidFill>
                <a:latin typeface="+mn-lt"/>
                <a:ea typeface="+mn-ea"/>
                <a:cs typeface="+mn-cs"/>
              </a:defRPr>
            </a:pPr>
            <a:endParaRPr lang="fr-FR"/>
          </a:p>
        </c:txPr>
        <c:crossAx val="1175632959"/>
        <c:crosses val="autoZero"/>
        <c:auto val="1"/>
        <c:lblAlgn val="ctr"/>
        <c:lblOffset val="100"/>
        <c:noMultiLvlLbl val="0"/>
      </c:catAx>
      <c:valAx>
        <c:axId val="11756329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10000"/>
                  </a:schemeClr>
                </a:solidFill>
                <a:latin typeface="+mn-lt"/>
                <a:ea typeface="+mn-ea"/>
                <a:cs typeface="+mn-cs"/>
              </a:defRPr>
            </a:pPr>
            <a:endParaRPr lang="fr-FR"/>
          </a:p>
        </c:txPr>
        <c:crossAx val="117562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1">
                  <a:lumMod val="10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graphiques!$B$196</c:f>
              <c:strCache>
                <c:ptCount val="1"/>
                <c:pt idx="0">
                  <c:v>Sì, completamente Oui totalement </c:v>
                </c:pt>
              </c:strCache>
            </c:strRef>
          </c:tx>
          <c:spPr>
            <a:solidFill>
              <a:srgbClr val="C00000"/>
            </a:solidFill>
            <a:ln>
              <a:noFill/>
            </a:ln>
            <a:effectLst/>
          </c:spPr>
          <c:invertIfNegative val="0"/>
          <c:cat>
            <c:strRef>
              <c:f>graphiques!$A$197:$A$198</c:f>
              <c:strCache>
                <c:ptCount val="2"/>
                <c:pt idx="0">
                  <c:v>La padronanza del francese è un ostacolo alle attività transfrontaliere della vostra organizzazione?</c:v>
                </c:pt>
                <c:pt idx="1">
                  <c:v>Est-ce que la maîtrise de l'italien est un frein dans les activités transfrontalières de votre structure/collectif ?</c:v>
                </c:pt>
              </c:strCache>
            </c:strRef>
          </c:cat>
          <c:val>
            <c:numRef>
              <c:f>graphiques!$B$197:$B$198</c:f>
              <c:numCache>
                <c:formatCode>General</c:formatCode>
                <c:ptCount val="2"/>
                <c:pt idx="0">
                  <c:v>3</c:v>
                </c:pt>
                <c:pt idx="1">
                  <c:v>8</c:v>
                </c:pt>
              </c:numCache>
            </c:numRef>
          </c:val>
          <c:extLst>
            <c:ext xmlns:c16="http://schemas.microsoft.com/office/drawing/2014/chart" uri="{C3380CC4-5D6E-409C-BE32-E72D297353CC}">
              <c16:uniqueId val="{00000000-FFA0-4B61-BC27-A5B508294238}"/>
            </c:ext>
          </c:extLst>
        </c:ser>
        <c:ser>
          <c:idx val="1"/>
          <c:order val="1"/>
          <c:tx>
            <c:strRef>
              <c:f>graphiques!$C$196</c:f>
              <c:strCache>
                <c:ptCount val="1"/>
                <c:pt idx="0">
                  <c:v>Si, in parte Oui en partie</c:v>
                </c:pt>
              </c:strCache>
            </c:strRef>
          </c:tx>
          <c:spPr>
            <a:solidFill>
              <a:srgbClr val="FF0000"/>
            </a:solidFill>
            <a:ln>
              <a:noFill/>
            </a:ln>
            <a:effectLst/>
          </c:spPr>
          <c:invertIfNegative val="0"/>
          <c:cat>
            <c:strRef>
              <c:f>graphiques!$A$197:$A$198</c:f>
              <c:strCache>
                <c:ptCount val="2"/>
                <c:pt idx="0">
                  <c:v>La padronanza del francese è un ostacolo alle attività transfrontaliere della vostra organizzazione?</c:v>
                </c:pt>
                <c:pt idx="1">
                  <c:v>Est-ce que la maîtrise de l'italien est un frein dans les activités transfrontalières de votre structure/collectif ?</c:v>
                </c:pt>
              </c:strCache>
            </c:strRef>
          </c:cat>
          <c:val>
            <c:numRef>
              <c:f>graphiques!$C$197:$C$198</c:f>
              <c:numCache>
                <c:formatCode>General</c:formatCode>
                <c:ptCount val="2"/>
                <c:pt idx="0">
                  <c:v>17</c:v>
                </c:pt>
                <c:pt idx="1">
                  <c:v>19</c:v>
                </c:pt>
              </c:numCache>
            </c:numRef>
          </c:val>
          <c:extLst>
            <c:ext xmlns:c16="http://schemas.microsoft.com/office/drawing/2014/chart" uri="{C3380CC4-5D6E-409C-BE32-E72D297353CC}">
              <c16:uniqueId val="{00000001-FFA0-4B61-BC27-A5B508294238}"/>
            </c:ext>
          </c:extLst>
        </c:ser>
        <c:ser>
          <c:idx val="2"/>
          <c:order val="2"/>
          <c:tx>
            <c:strRef>
              <c:f>graphiques!$D$196</c:f>
              <c:strCache>
                <c:ptCount val="1"/>
                <c:pt idx="0">
                  <c:v>No, non molto Non pas tant que cela</c:v>
                </c:pt>
              </c:strCache>
            </c:strRef>
          </c:tx>
          <c:spPr>
            <a:solidFill>
              <a:srgbClr val="92D050"/>
            </a:solidFill>
            <a:ln>
              <a:noFill/>
            </a:ln>
            <a:effectLst/>
          </c:spPr>
          <c:invertIfNegative val="0"/>
          <c:cat>
            <c:strRef>
              <c:f>graphiques!$A$197:$A$198</c:f>
              <c:strCache>
                <c:ptCount val="2"/>
                <c:pt idx="0">
                  <c:v>La padronanza del francese è un ostacolo alle attività transfrontaliere della vostra organizzazione?</c:v>
                </c:pt>
                <c:pt idx="1">
                  <c:v>Est-ce que la maîtrise de l'italien est un frein dans les activités transfrontalières de votre structure/collectif ?</c:v>
                </c:pt>
              </c:strCache>
            </c:strRef>
          </c:cat>
          <c:val>
            <c:numRef>
              <c:f>graphiques!$D$197:$D$198</c:f>
              <c:numCache>
                <c:formatCode>General</c:formatCode>
                <c:ptCount val="2"/>
                <c:pt idx="0">
                  <c:v>16</c:v>
                </c:pt>
                <c:pt idx="1">
                  <c:v>16</c:v>
                </c:pt>
              </c:numCache>
            </c:numRef>
          </c:val>
          <c:extLst>
            <c:ext xmlns:c16="http://schemas.microsoft.com/office/drawing/2014/chart" uri="{C3380CC4-5D6E-409C-BE32-E72D297353CC}">
              <c16:uniqueId val="{00000002-FFA0-4B61-BC27-A5B508294238}"/>
            </c:ext>
          </c:extLst>
        </c:ser>
        <c:ser>
          <c:idx val="3"/>
          <c:order val="3"/>
          <c:tx>
            <c:strRef>
              <c:f>graphiques!$E$196</c:f>
              <c:strCache>
                <c:ptCount val="1"/>
                <c:pt idx="0">
                  <c:v>No, per niente Non pas du tout</c:v>
                </c:pt>
              </c:strCache>
            </c:strRef>
          </c:tx>
          <c:spPr>
            <a:solidFill>
              <a:srgbClr val="00B050"/>
            </a:solidFill>
            <a:ln>
              <a:noFill/>
            </a:ln>
            <a:effectLst/>
          </c:spPr>
          <c:invertIfNegative val="0"/>
          <c:cat>
            <c:strRef>
              <c:f>graphiques!$A$197:$A$198</c:f>
              <c:strCache>
                <c:ptCount val="2"/>
                <c:pt idx="0">
                  <c:v>La padronanza del francese è un ostacolo alle attività transfrontaliere della vostra organizzazione?</c:v>
                </c:pt>
                <c:pt idx="1">
                  <c:v>Est-ce que la maîtrise de l'italien est un frein dans les activités transfrontalières de votre structure/collectif ?</c:v>
                </c:pt>
              </c:strCache>
            </c:strRef>
          </c:cat>
          <c:val>
            <c:numRef>
              <c:f>graphiques!$E$197:$E$198</c:f>
              <c:numCache>
                <c:formatCode>General</c:formatCode>
                <c:ptCount val="2"/>
                <c:pt idx="0">
                  <c:v>13</c:v>
                </c:pt>
                <c:pt idx="1">
                  <c:v>7</c:v>
                </c:pt>
              </c:numCache>
            </c:numRef>
          </c:val>
          <c:extLst>
            <c:ext xmlns:c16="http://schemas.microsoft.com/office/drawing/2014/chart" uri="{C3380CC4-5D6E-409C-BE32-E72D297353CC}">
              <c16:uniqueId val="{00000003-FFA0-4B61-BC27-A5B508294238}"/>
            </c:ext>
          </c:extLst>
        </c:ser>
        <c:ser>
          <c:idx val="4"/>
          <c:order val="4"/>
          <c:tx>
            <c:strRef>
              <c:f>graphiques!$F$196</c:f>
              <c:strCache>
                <c:ptCount val="1"/>
                <c:pt idx="0">
                  <c:v>senza risposta pas de réponse</c:v>
                </c:pt>
              </c:strCache>
            </c:strRef>
          </c:tx>
          <c:spPr>
            <a:solidFill>
              <a:schemeClr val="bg1">
                <a:lumMod val="50000"/>
              </a:schemeClr>
            </a:solidFill>
            <a:ln>
              <a:noFill/>
            </a:ln>
            <a:effectLst/>
          </c:spPr>
          <c:invertIfNegative val="0"/>
          <c:cat>
            <c:strRef>
              <c:f>graphiques!$A$197:$A$198</c:f>
              <c:strCache>
                <c:ptCount val="2"/>
                <c:pt idx="0">
                  <c:v>La padronanza del francese è un ostacolo alle attività transfrontaliere della vostra organizzazione?</c:v>
                </c:pt>
                <c:pt idx="1">
                  <c:v>Est-ce que la maîtrise de l'italien est un frein dans les activités transfrontalières de votre structure/collectif ?</c:v>
                </c:pt>
              </c:strCache>
            </c:strRef>
          </c:cat>
          <c:val>
            <c:numRef>
              <c:f>graphiques!$F$197:$F$198</c:f>
              <c:numCache>
                <c:formatCode>General</c:formatCode>
                <c:ptCount val="2"/>
                <c:pt idx="0">
                  <c:v>23</c:v>
                </c:pt>
                <c:pt idx="1">
                  <c:v>22</c:v>
                </c:pt>
              </c:numCache>
            </c:numRef>
          </c:val>
          <c:extLst>
            <c:ext xmlns:c16="http://schemas.microsoft.com/office/drawing/2014/chart" uri="{C3380CC4-5D6E-409C-BE32-E72D297353CC}">
              <c16:uniqueId val="{00000004-FFA0-4B61-BC27-A5B508294238}"/>
            </c:ext>
          </c:extLst>
        </c:ser>
        <c:dLbls>
          <c:showLegendKey val="0"/>
          <c:showVal val="0"/>
          <c:showCatName val="0"/>
          <c:showSerName val="0"/>
          <c:showPercent val="0"/>
          <c:showBubbleSize val="0"/>
        </c:dLbls>
        <c:gapWidth val="150"/>
        <c:overlap val="100"/>
        <c:axId val="423236239"/>
        <c:axId val="423247471"/>
        <c:extLst>
          <c:ext xmlns:c15="http://schemas.microsoft.com/office/drawing/2012/chart" uri="{02D57815-91ED-43cb-92C2-25804820EDAC}">
            <c15:filteredBarSeries>
              <c15:ser>
                <c:idx val="5"/>
                <c:order val="5"/>
                <c:tx>
                  <c:strRef>
                    <c:extLst>
                      <c:ext uri="{02D57815-91ED-43cb-92C2-25804820EDAC}">
                        <c15:formulaRef>
                          <c15:sqref>graphiques!$G$196</c15:sqref>
                        </c15:formulaRef>
                      </c:ext>
                    </c:extLst>
                    <c:strCache>
                      <c:ptCount val="1"/>
                    </c:strCache>
                  </c:strRef>
                </c:tx>
                <c:spPr>
                  <a:solidFill>
                    <a:schemeClr val="accent6"/>
                  </a:solidFill>
                  <a:ln>
                    <a:noFill/>
                  </a:ln>
                  <a:effectLst/>
                </c:spPr>
                <c:invertIfNegative val="0"/>
                <c:cat>
                  <c:strRef>
                    <c:extLst>
                      <c:ext uri="{02D57815-91ED-43cb-92C2-25804820EDAC}">
                        <c15:formulaRef>
                          <c15:sqref>graphiques!$A$197:$A$198</c15:sqref>
                        </c15:formulaRef>
                      </c:ext>
                    </c:extLst>
                    <c:strCache>
                      <c:ptCount val="2"/>
                      <c:pt idx="0">
                        <c:v>La padronanza del francese è un ostacolo alle attività transfrontaliere della vostra organizzazione?</c:v>
                      </c:pt>
                      <c:pt idx="1">
                        <c:v>Est-ce que la maîtrise de l'italien est un frein dans les activités transfrontalières de votre structure/collectif ?</c:v>
                      </c:pt>
                    </c:strCache>
                  </c:strRef>
                </c:cat>
                <c:val>
                  <c:numRef>
                    <c:extLst>
                      <c:ext uri="{02D57815-91ED-43cb-92C2-25804820EDAC}">
                        <c15:formulaRef>
                          <c15:sqref>graphiques!$G$197:$G$198</c15:sqref>
                        </c15:formulaRef>
                      </c:ext>
                    </c:extLst>
                    <c:numCache>
                      <c:formatCode>General</c:formatCode>
                      <c:ptCount val="2"/>
                    </c:numCache>
                  </c:numRef>
                </c:val>
                <c:extLst>
                  <c:ext xmlns:c16="http://schemas.microsoft.com/office/drawing/2014/chart" uri="{C3380CC4-5D6E-409C-BE32-E72D297353CC}">
                    <c16:uniqueId val="{00000005-FFA0-4B61-BC27-A5B508294238}"/>
                  </c:ext>
                </c:extLst>
              </c15:ser>
            </c15:filteredBarSeries>
          </c:ext>
        </c:extLst>
      </c:barChart>
      <c:catAx>
        <c:axId val="423236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lumMod val="10000"/>
                  </a:schemeClr>
                </a:solidFill>
                <a:latin typeface="+mn-lt"/>
                <a:ea typeface="+mn-ea"/>
                <a:cs typeface="+mn-cs"/>
              </a:defRPr>
            </a:pPr>
            <a:endParaRPr lang="fr-FR"/>
          </a:p>
        </c:txPr>
        <c:crossAx val="423247471"/>
        <c:crosses val="autoZero"/>
        <c:auto val="1"/>
        <c:lblAlgn val="ctr"/>
        <c:lblOffset val="100"/>
        <c:noMultiLvlLbl val="0"/>
      </c:catAx>
      <c:valAx>
        <c:axId val="4232474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10000"/>
                  </a:schemeClr>
                </a:solidFill>
                <a:latin typeface="+mn-lt"/>
                <a:ea typeface="+mn-ea"/>
                <a:cs typeface="+mn-cs"/>
              </a:defRPr>
            </a:pPr>
            <a:endParaRPr lang="fr-FR"/>
          </a:p>
        </c:txPr>
        <c:crossAx val="423236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1">
                  <a:lumMod val="10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baseline="0" dirty="0" err="1">
                <a:solidFill>
                  <a:schemeClr val="accent5"/>
                </a:solidFill>
                <a:effectLst/>
              </a:rPr>
              <a:t>Ostacoli</a:t>
            </a:r>
            <a:r>
              <a:rPr lang="fr-FR" sz="1400" b="1" i="0" u="none" strike="noStrike" baseline="0" dirty="0">
                <a:solidFill>
                  <a:schemeClr val="accent5"/>
                </a:solidFill>
                <a:effectLst/>
              </a:rPr>
              <a:t> alla </a:t>
            </a:r>
            <a:r>
              <a:rPr lang="fr-FR" sz="1400" b="1" i="0" u="none" strike="noStrike" baseline="0" dirty="0" err="1">
                <a:solidFill>
                  <a:schemeClr val="accent5"/>
                </a:solidFill>
                <a:effectLst/>
              </a:rPr>
              <a:t>realizzazione</a:t>
            </a:r>
            <a:r>
              <a:rPr lang="fr-FR" sz="1400" b="1" i="0" u="none" strike="noStrike" baseline="0" dirty="0">
                <a:solidFill>
                  <a:schemeClr val="accent5"/>
                </a:solidFill>
                <a:effectLst/>
              </a:rPr>
              <a:t> di </a:t>
            </a:r>
            <a:r>
              <a:rPr lang="fr-FR" sz="1400" b="1" i="0" u="none" strike="noStrike" baseline="0" dirty="0" err="1">
                <a:solidFill>
                  <a:schemeClr val="accent5"/>
                </a:solidFill>
                <a:effectLst/>
              </a:rPr>
              <a:t>progetti</a:t>
            </a:r>
            <a:r>
              <a:rPr lang="fr-FR" sz="1400" b="1" i="0" u="none" strike="noStrike" baseline="0" dirty="0">
                <a:solidFill>
                  <a:schemeClr val="accent5"/>
                </a:solidFill>
                <a:effectLst/>
              </a:rPr>
              <a:t> </a:t>
            </a:r>
            <a:r>
              <a:rPr lang="fr-FR" sz="1400" b="1" i="0" u="none" strike="noStrike" baseline="0" dirty="0" err="1">
                <a:solidFill>
                  <a:schemeClr val="accent5"/>
                </a:solidFill>
                <a:effectLst/>
              </a:rPr>
              <a:t>transfrontalieri</a:t>
            </a:r>
            <a:r>
              <a:rPr lang="fr-FR" sz="1400" b="1" i="0" u="none" strike="noStrike" baseline="0" dirty="0">
                <a:solidFill>
                  <a:schemeClr val="accent5"/>
                </a:solidFill>
                <a:effectLst/>
              </a:rPr>
              <a:t> </a:t>
            </a:r>
            <a:br>
              <a:rPr lang="fr-FR" sz="1400" b="1" i="0" u="none" strike="noStrike" baseline="0" dirty="0">
                <a:effectLst/>
              </a:rPr>
            </a:br>
            <a:r>
              <a:rPr lang="fr-FR" sz="1400" b="1" i="0" u="none" strike="noStrike" baseline="0" dirty="0">
                <a:solidFill>
                  <a:srgbClr val="0070C0"/>
                </a:solidFill>
                <a:effectLst/>
              </a:rPr>
              <a:t>Obstacles à la réussite de projets transfrontaliers</a:t>
            </a:r>
            <a:endParaRPr lang="fr-FR" dirty="0">
              <a:solidFill>
                <a:srgbClr val="0070C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rgbClr val="7030A0"/>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BB9-416A-B5DA-C084A354CE8F}"/>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3-DBB9-416A-B5DA-C084A354CE8F}"/>
              </c:ext>
            </c:extLst>
          </c:dPt>
          <c:dPt>
            <c:idx val="2"/>
            <c:invertIfNegative val="0"/>
            <c:bubble3D val="0"/>
            <c:spPr>
              <a:solidFill>
                <a:srgbClr val="FFFF00"/>
              </a:solidFill>
              <a:ln>
                <a:noFill/>
              </a:ln>
              <a:effectLst/>
            </c:spPr>
            <c:extLst>
              <c:ext xmlns:c16="http://schemas.microsoft.com/office/drawing/2014/chart" uri="{C3380CC4-5D6E-409C-BE32-E72D297353CC}">
                <c16:uniqueId val="{00000005-DBB9-416A-B5DA-C084A354CE8F}"/>
              </c:ext>
            </c:extLst>
          </c:dPt>
          <c:cat>
            <c:strRef>
              <c:f>graphiques!$A$163:$A$166</c:f>
              <c:strCache>
                <c:ptCount val="4"/>
                <c:pt idx="0">
                  <c:v>partners / partenaires</c:v>
                </c:pt>
                <c:pt idx="1">
                  <c:v>Trasporti/ transports</c:v>
                </c:pt>
                <c:pt idx="2">
                  <c:v>Difficoltà linguistica/ difficultés linguistiques</c:v>
                </c:pt>
                <c:pt idx="3">
                  <c:v>differenze amministrative/normative différences administratives/normatives</c:v>
                </c:pt>
              </c:strCache>
            </c:strRef>
          </c:cat>
          <c:val>
            <c:numRef>
              <c:f>graphiques!$B$163:$B$166</c:f>
              <c:numCache>
                <c:formatCode>General</c:formatCode>
                <c:ptCount val="4"/>
                <c:pt idx="0">
                  <c:v>14</c:v>
                </c:pt>
                <c:pt idx="1">
                  <c:v>19</c:v>
                </c:pt>
                <c:pt idx="2">
                  <c:v>21</c:v>
                </c:pt>
                <c:pt idx="3">
                  <c:v>46</c:v>
                </c:pt>
              </c:numCache>
            </c:numRef>
          </c:val>
          <c:extLst>
            <c:ext xmlns:c16="http://schemas.microsoft.com/office/drawing/2014/chart" uri="{C3380CC4-5D6E-409C-BE32-E72D297353CC}">
              <c16:uniqueId val="{00000006-DBB9-416A-B5DA-C084A354CE8F}"/>
            </c:ext>
          </c:extLst>
        </c:ser>
        <c:dLbls>
          <c:showLegendKey val="0"/>
          <c:showVal val="0"/>
          <c:showCatName val="0"/>
          <c:showSerName val="0"/>
          <c:showPercent val="0"/>
          <c:showBubbleSize val="0"/>
        </c:dLbls>
        <c:gapWidth val="182"/>
        <c:axId val="772261343"/>
        <c:axId val="772268831"/>
      </c:barChart>
      <c:catAx>
        <c:axId val="772261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lumMod val="10000"/>
                  </a:schemeClr>
                </a:solidFill>
                <a:latin typeface="+mn-lt"/>
                <a:ea typeface="+mn-ea"/>
                <a:cs typeface="+mn-cs"/>
              </a:defRPr>
            </a:pPr>
            <a:endParaRPr lang="fr-FR"/>
          </a:p>
        </c:txPr>
        <c:crossAx val="772268831"/>
        <c:crosses val="autoZero"/>
        <c:auto val="1"/>
        <c:lblAlgn val="ctr"/>
        <c:lblOffset val="100"/>
        <c:noMultiLvlLbl val="0"/>
      </c:catAx>
      <c:valAx>
        <c:axId val="7722688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10000"/>
                  </a:schemeClr>
                </a:solidFill>
                <a:latin typeface="+mn-lt"/>
                <a:ea typeface="+mn-ea"/>
                <a:cs typeface="+mn-cs"/>
              </a:defRPr>
            </a:pPr>
            <a:endParaRPr lang="fr-FR"/>
          </a:p>
        </c:txPr>
        <c:crossAx val="772261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noFill/>
    </a:ln>
    <a:effectLst/>
  </c:spPr>
  <c:txPr>
    <a:bodyPr/>
    <a:lstStyle/>
    <a:p>
      <a:pPr>
        <a:defRPr/>
      </a:pPr>
      <a:endParaRPr lang="fr-FR"/>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baseline="0" dirty="0" err="1">
                <a:solidFill>
                  <a:schemeClr val="accent5"/>
                </a:solidFill>
                <a:effectLst/>
              </a:rPr>
              <a:t>Ostacoli</a:t>
            </a:r>
            <a:r>
              <a:rPr lang="fr-FR" sz="1400" b="1" i="0" u="none" strike="noStrike" baseline="0" dirty="0">
                <a:solidFill>
                  <a:schemeClr val="accent5"/>
                </a:solidFill>
                <a:effectLst/>
              </a:rPr>
              <a:t> alla </a:t>
            </a:r>
            <a:r>
              <a:rPr lang="fr-FR" sz="1400" b="1" i="0" u="none" strike="noStrike" baseline="0" dirty="0" err="1">
                <a:solidFill>
                  <a:schemeClr val="accent5"/>
                </a:solidFill>
                <a:effectLst/>
              </a:rPr>
              <a:t>realizzazione</a:t>
            </a:r>
            <a:r>
              <a:rPr lang="fr-FR" sz="1400" b="1" i="0" u="none" strike="noStrike" baseline="0" dirty="0">
                <a:solidFill>
                  <a:schemeClr val="accent5"/>
                </a:solidFill>
                <a:effectLst/>
              </a:rPr>
              <a:t> di </a:t>
            </a:r>
            <a:r>
              <a:rPr lang="fr-FR" sz="1400" b="1" i="0" u="none" strike="noStrike" baseline="0" dirty="0" err="1">
                <a:solidFill>
                  <a:schemeClr val="accent5"/>
                </a:solidFill>
                <a:effectLst/>
              </a:rPr>
              <a:t>progetti</a:t>
            </a:r>
            <a:r>
              <a:rPr lang="fr-FR" sz="1400" b="1" i="0" u="none" strike="noStrike" baseline="0" dirty="0">
                <a:solidFill>
                  <a:schemeClr val="accent5"/>
                </a:solidFill>
                <a:effectLst/>
              </a:rPr>
              <a:t> </a:t>
            </a:r>
            <a:r>
              <a:rPr lang="fr-FR" sz="1400" b="1" i="0" u="none" strike="noStrike" baseline="0" dirty="0" err="1">
                <a:solidFill>
                  <a:schemeClr val="accent5"/>
                </a:solidFill>
                <a:effectLst/>
              </a:rPr>
              <a:t>transfrontalieri</a:t>
            </a:r>
            <a:r>
              <a:rPr lang="fr-FR" sz="1400" b="1" i="0" u="none" strike="noStrike" baseline="0" dirty="0">
                <a:solidFill>
                  <a:schemeClr val="accent5"/>
                </a:solidFill>
                <a:effectLst/>
              </a:rPr>
              <a:t> </a:t>
            </a:r>
            <a:br>
              <a:rPr lang="fr-FR" sz="1400" b="1" i="0" u="none" strike="noStrike" baseline="0" dirty="0">
                <a:effectLst/>
              </a:rPr>
            </a:br>
            <a:r>
              <a:rPr lang="fr-FR" sz="1400" b="1" i="0" u="none" strike="noStrike" baseline="0" dirty="0">
                <a:solidFill>
                  <a:srgbClr val="0070C0"/>
                </a:solidFill>
                <a:effectLst/>
              </a:rPr>
              <a:t>Obstacles à la réussite de projets transfrontaliers</a:t>
            </a:r>
            <a:endParaRPr lang="fr-FR" dirty="0">
              <a:solidFill>
                <a:srgbClr val="0070C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rgbClr val="7030A0"/>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6A03-4396-938F-206367518218}"/>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3-6A03-4396-938F-206367518218}"/>
              </c:ext>
            </c:extLst>
          </c:dPt>
          <c:dPt>
            <c:idx val="2"/>
            <c:invertIfNegative val="0"/>
            <c:bubble3D val="0"/>
            <c:spPr>
              <a:solidFill>
                <a:srgbClr val="FFFF00"/>
              </a:solidFill>
              <a:ln>
                <a:noFill/>
              </a:ln>
              <a:effectLst/>
            </c:spPr>
            <c:extLst>
              <c:ext xmlns:c16="http://schemas.microsoft.com/office/drawing/2014/chart" uri="{C3380CC4-5D6E-409C-BE32-E72D297353CC}">
                <c16:uniqueId val="{00000005-6A03-4396-938F-206367518218}"/>
              </c:ext>
            </c:extLst>
          </c:dPt>
          <c:cat>
            <c:strRef>
              <c:f>graphiques!$A$163:$A$166</c:f>
              <c:strCache>
                <c:ptCount val="4"/>
                <c:pt idx="0">
                  <c:v>partners / partenaires</c:v>
                </c:pt>
                <c:pt idx="1">
                  <c:v>Trasporti/ transports</c:v>
                </c:pt>
                <c:pt idx="2">
                  <c:v>Difficoltà linguistica/ difficultés linguistiques</c:v>
                </c:pt>
                <c:pt idx="3">
                  <c:v>differenze amministrative/normative différences administratives/normatives</c:v>
                </c:pt>
              </c:strCache>
            </c:strRef>
          </c:cat>
          <c:val>
            <c:numRef>
              <c:f>graphiques!$B$163:$B$166</c:f>
              <c:numCache>
                <c:formatCode>General</c:formatCode>
                <c:ptCount val="4"/>
                <c:pt idx="0">
                  <c:v>14</c:v>
                </c:pt>
                <c:pt idx="1">
                  <c:v>19</c:v>
                </c:pt>
                <c:pt idx="2">
                  <c:v>21</c:v>
                </c:pt>
                <c:pt idx="3">
                  <c:v>46</c:v>
                </c:pt>
              </c:numCache>
            </c:numRef>
          </c:val>
          <c:extLst>
            <c:ext xmlns:c16="http://schemas.microsoft.com/office/drawing/2014/chart" uri="{C3380CC4-5D6E-409C-BE32-E72D297353CC}">
              <c16:uniqueId val="{00000006-6A03-4396-938F-206367518218}"/>
            </c:ext>
          </c:extLst>
        </c:ser>
        <c:dLbls>
          <c:showLegendKey val="0"/>
          <c:showVal val="0"/>
          <c:showCatName val="0"/>
          <c:showSerName val="0"/>
          <c:showPercent val="0"/>
          <c:showBubbleSize val="0"/>
        </c:dLbls>
        <c:gapWidth val="182"/>
        <c:axId val="772261343"/>
        <c:axId val="772268831"/>
      </c:barChart>
      <c:catAx>
        <c:axId val="772261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lumMod val="10000"/>
                  </a:schemeClr>
                </a:solidFill>
                <a:latin typeface="+mn-lt"/>
                <a:ea typeface="+mn-ea"/>
                <a:cs typeface="+mn-cs"/>
              </a:defRPr>
            </a:pPr>
            <a:endParaRPr lang="fr-FR"/>
          </a:p>
        </c:txPr>
        <c:crossAx val="772268831"/>
        <c:crosses val="autoZero"/>
        <c:auto val="1"/>
        <c:lblAlgn val="ctr"/>
        <c:lblOffset val="100"/>
        <c:noMultiLvlLbl val="0"/>
      </c:catAx>
      <c:valAx>
        <c:axId val="7722688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10000"/>
                  </a:schemeClr>
                </a:solidFill>
                <a:latin typeface="+mn-lt"/>
                <a:ea typeface="+mn-ea"/>
                <a:cs typeface="+mn-cs"/>
              </a:defRPr>
            </a:pPr>
            <a:endParaRPr lang="fr-FR"/>
          </a:p>
        </c:txPr>
        <c:crossAx val="772261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7420968190836"/>
          <c:y val="4.0030706445975311E-2"/>
          <c:w val="0.48120017389474368"/>
          <c:h val="0.79259738536732971"/>
        </c:manualLayout>
      </c:layout>
      <c:barChart>
        <c:barDir val="bar"/>
        <c:grouping val="stacked"/>
        <c:varyColors val="0"/>
        <c:ser>
          <c:idx val="0"/>
          <c:order val="0"/>
          <c:tx>
            <c:strRef>
              <c:f>graphiques!$B$208</c:f>
              <c:strCache>
                <c:ptCount val="1"/>
                <c:pt idx="0">
                  <c:v>Si totalmente</c:v>
                </c:pt>
              </c:strCache>
            </c:strRef>
          </c:tx>
          <c:spPr>
            <a:solidFill>
              <a:schemeClr val="accent5">
                <a:lumMod val="50000"/>
              </a:schemeClr>
            </a:solidFill>
            <a:ln>
              <a:noFill/>
            </a:ln>
            <a:effectLst/>
          </c:spPr>
          <c:invertIfNegative val="0"/>
          <c:cat>
            <c:strRef>
              <c:f>graphiques!$A$209:$A$212</c:f>
              <c:strCache>
                <c:ptCount val="4"/>
                <c:pt idx="0">
                  <c:v>migliorare le vostre conoscenze (dei vostri dipendenti o soci) in materia di cooperazione transfrontaliera</c:v>
                </c:pt>
                <c:pt idx="1">
                  <c:v>facilitare l'interconoscenza e la creazione di reti al fine di individuare contatti francesi che operano nel vostro stesso settore</c:v>
                </c:pt>
                <c:pt idx="2">
                  <c:v>essere informati sulle novità dall'altro lato del confine </c:v>
                </c:pt>
                <c:pt idx="3">
                  <c:v>ricevere occasionalmente assistenza legale in relazione alle vostre attività transfrontaliere </c:v>
                </c:pt>
              </c:strCache>
            </c:strRef>
          </c:cat>
          <c:val>
            <c:numRef>
              <c:f>graphiques!$B$209:$B$212</c:f>
              <c:numCache>
                <c:formatCode>General</c:formatCode>
                <c:ptCount val="4"/>
                <c:pt idx="0">
                  <c:v>14</c:v>
                </c:pt>
                <c:pt idx="1">
                  <c:v>24</c:v>
                </c:pt>
                <c:pt idx="2">
                  <c:v>28</c:v>
                </c:pt>
                <c:pt idx="3">
                  <c:v>15</c:v>
                </c:pt>
              </c:numCache>
            </c:numRef>
          </c:val>
          <c:extLst>
            <c:ext xmlns:c16="http://schemas.microsoft.com/office/drawing/2014/chart" uri="{C3380CC4-5D6E-409C-BE32-E72D297353CC}">
              <c16:uniqueId val="{00000000-1CDF-4BA7-BB6A-F8C650CB47CC}"/>
            </c:ext>
          </c:extLst>
        </c:ser>
        <c:ser>
          <c:idx val="1"/>
          <c:order val="1"/>
          <c:tx>
            <c:strRef>
              <c:f>graphiques!$C$208</c:f>
              <c:strCache>
                <c:ptCount val="1"/>
                <c:pt idx="0">
                  <c:v>Si, in parte</c:v>
                </c:pt>
              </c:strCache>
            </c:strRef>
          </c:tx>
          <c:spPr>
            <a:solidFill>
              <a:srgbClr val="00B050"/>
            </a:solidFill>
            <a:ln>
              <a:noFill/>
            </a:ln>
            <a:effectLst/>
          </c:spPr>
          <c:invertIfNegative val="0"/>
          <c:cat>
            <c:strRef>
              <c:f>graphiques!$A$209:$A$212</c:f>
              <c:strCache>
                <c:ptCount val="4"/>
                <c:pt idx="0">
                  <c:v>migliorare le vostre conoscenze (dei vostri dipendenti o soci) in materia di cooperazione transfrontaliera</c:v>
                </c:pt>
                <c:pt idx="1">
                  <c:v>facilitare l'interconoscenza e la creazione di reti al fine di individuare contatti francesi che operano nel vostro stesso settore</c:v>
                </c:pt>
                <c:pt idx="2">
                  <c:v>essere informati sulle novità dall'altro lato del confine </c:v>
                </c:pt>
                <c:pt idx="3">
                  <c:v>ricevere occasionalmente assistenza legale in relazione alle vostre attività transfrontaliere </c:v>
                </c:pt>
              </c:strCache>
            </c:strRef>
          </c:cat>
          <c:val>
            <c:numRef>
              <c:f>graphiques!$C$209:$C$212</c:f>
              <c:numCache>
                <c:formatCode>General</c:formatCode>
                <c:ptCount val="4"/>
                <c:pt idx="0">
                  <c:v>26</c:v>
                </c:pt>
                <c:pt idx="1">
                  <c:v>23</c:v>
                </c:pt>
                <c:pt idx="2">
                  <c:v>17</c:v>
                </c:pt>
                <c:pt idx="3">
                  <c:v>15</c:v>
                </c:pt>
              </c:numCache>
            </c:numRef>
          </c:val>
          <c:extLst>
            <c:ext xmlns:c16="http://schemas.microsoft.com/office/drawing/2014/chart" uri="{C3380CC4-5D6E-409C-BE32-E72D297353CC}">
              <c16:uniqueId val="{00000001-1CDF-4BA7-BB6A-F8C650CB47CC}"/>
            </c:ext>
          </c:extLst>
        </c:ser>
        <c:ser>
          <c:idx val="2"/>
          <c:order val="2"/>
          <c:tx>
            <c:strRef>
              <c:f>graphiques!$D$208</c:f>
              <c:strCache>
                <c:ptCount val="1"/>
                <c:pt idx="0">
                  <c:v>No non molto</c:v>
                </c:pt>
              </c:strCache>
            </c:strRef>
          </c:tx>
          <c:spPr>
            <a:solidFill>
              <a:srgbClr val="FFFF00"/>
            </a:solidFill>
            <a:ln>
              <a:noFill/>
            </a:ln>
            <a:effectLst/>
          </c:spPr>
          <c:invertIfNegative val="0"/>
          <c:cat>
            <c:strRef>
              <c:f>graphiques!$A$209:$A$212</c:f>
              <c:strCache>
                <c:ptCount val="4"/>
                <c:pt idx="0">
                  <c:v>migliorare le vostre conoscenze (dei vostri dipendenti o soci) in materia di cooperazione transfrontaliera</c:v>
                </c:pt>
                <c:pt idx="1">
                  <c:v>facilitare l'interconoscenza e la creazione di reti al fine di individuare contatti francesi che operano nel vostro stesso settore</c:v>
                </c:pt>
                <c:pt idx="2">
                  <c:v>essere informati sulle novità dall'altro lato del confine </c:v>
                </c:pt>
                <c:pt idx="3">
                  <c:v>ricevere occasionalmente assistenza legale in relazione alle vostre attività transfrontaliere </c:v>
                </c:pt>
              </c:strCache>
            </c:strRef>
          </c:cat>
          <c:val>
            <c:numRef>
              <c:f>graphiques!$D$209:$D$212</c:f>
              <c:numCache>
                <c:formatCode>General</c:formatCode>
                <c:ptCount val="4"/>
                <c:pt idx="0">
                  <c:v>7</c:v>
                </c:pt>
                <c:pt idx="1">
                  <c:v>2</c:v>
                </c:pt>
                <c:pt idx="2">
                  <c:v>2</c:v>
                </c:pt>
                <c:pt idx="3">
                  <c:v>14</c:v>
                </c:pt>
              </c:numCache>
            </c:numRef>
          </c:val>
          <c:extLst>
            <c:ext xmlns:c16="http://schemas.microsoft.com/office/drawing/2014/chart" uri="{C3380CC4-5D6E-409C-BE32-E72D297353CC}">
              <c16:uniqueId val="{00000002-1CDF-4BA7-BB6A-F8C650CB47CC}"/>
            </c:ext>
          </c:extLst>
        </c:ser>
        <c:ser>
          <c:idx val="3"/>
          <c:order val="3"/>
          <c:tx>
            <c:strRef>
              <c:f>graphiques!$E$208</c:f>
              <c:strCache>
                <c:ptCount val="1"/>
                <c:pt idx="0">
                  <c:v>No, per niente</c:v>
                </c:pt>
              </c:strCache>
            </c:strRef>
          </c:tx>
          <c:spPr>
            <a:solidFill>
              <a:srgbClr val="C00000"/>
            </a:solidFill>
            <a:ln>
              <a:noFill/>
            </a:ln>
            <a:effectLst/>
          </c:spPr>
          <c:invertIfNegative val="0"/>
          <c:cat>
            <c:strRef>
              <c:f>graphiques!$A$209:$A$212</c:f>
              <c:strCache>
                <c:ptCount val="4"/>
                <c:pt idx="0">
                  <c:v>migliorare le vostre conoscenze (dei vostri dipendenti o soci) in materia di cooperazione transfrontaliera</c:v>
                </c:pt>
                <c:pt idx="1">
                  <c:v>facilitare l'interconoscenza e la creazione di reti al fine di individuare contatti francesi che operano nel vostro stesso settore</c:v>
                </c:pt>
                <c:pt idx="2">
                  <c:v>essere informati sulle novità dall'altro lato del confine </c:v>
                </c:pt>
                <c:pt idx="3">
                  <c:v>ricevere occasionalmente assistenza legale in relazione alle vostre attività transfrontaliere </c:v>
                </c:pt>
              </c:strCache>
            </c:strRef>
          </c:cat>
          <c:val>
            <c:numRef>
              <c:f>graphiques!$E$209:$E$212</c:f>
              <c:numCache>
                <c:formatCode>General</c:formatCode>
                <c:ptCount val="4"/>
                <c:pt idx="0">
                  <c:v>1</c:v>
                </c:pt>
                <c:pt idx="1">
                  <c:v>0</c:v>
                </c:pt>
                <c:pt idx="2">
                  <c:v>0</c:v>
                </c:pt>
                <c:pt idx="3">
                  <c:v>3</c:v>
                </c:pt>
              </c:numCache>
            </c:numRef>
          </c:val>
          <c:extLst>
            <c:ext xmlns:c16="http://schemas.microsoft.com/office/drawing/2014/chart" uri="{C3380CC4-5D6E-409C-BE32-E72D297353CC}">
              <c16:uniqueId val="{00000003-1CDF-4BA7-BB6A-F8C650CB47CC}"/>
            </c:ext>
          </c:extLst>
        </c:ser>
        <c:ser>
          <c:idx val="4"/>
          <c:order val="4"/>
          <c:tx>
            <c:strRef>
              <c:f>graphiques!$F$208</c:f>
              <c:strCache>
                <c:ptCount val="1"/>
                <c:pt idx="0">
                  <c:v>senza risposta</c:v>
                </c:pt>
              </c:strCache>
            </c:strRef>
          </c:tx>
          <c:spPr>
            <a:solidFill>
              <a:schemeClr val="bg1">
                <a:lumMod val="50000"/>
              </a:schemeClr>
            </a:solidFill>
            <a:ln>
              <a:noFill/>
            </a:ln>
            <a:effectLst/>
          </c:spPr>
          <c:invertIfNegative val="0"/>
          <c:cat>
            <c:strRef>
              <c:f>graphiques!$A$209:$A$212</c:f>
              <c:strCache>
                <c:ptCount val="4"/>
                <c:pt idx="0">
                  <c:v>migliorare le vostre conoscenze (dei vostri dipendenti o soci) in materia di cooperazione transfrontaliera</c:v>
                </c:pt>
                <c:pt idx="1">
                  <c:v>facilitare l'interconoscenza e la creazione di reti al fine di individuare contatti francesi che operano nel vostro stesso settore</c:v>
                </c:pt>
                <c:pt idx="2">
                  <c:v>essere informati sulle novità dall'altro lato del confine </c:v>
                </c:pt>
                <c:pt idx="3">
                  <c:v>ricevere occasionalmente assistenza legale in relazione alle vostre attività transfrontaliere </c:v>
                </c:pt>
              </c:strCache>
            </c:strRef>
          </c:cat>
          <c:val>
            <c:numRef>
              <c:f>graphiques!$F$209:$F$212</c:f>
              <c:numCache>
                <c:formatCode>General</c:formatCode>
                <c:ptCount val="4"/>
                <c:pt idx="0">
                  <c:v>24</c:v>
                </c:pt>
                <c:pt idx="1">
                  <c:v>23</c:v>
                </c:pt>
                <c:pt idx="2">
                  <c:v>25</c:v>
                </c:pt>
                <c:pt idx="3">
                  <c:v>25</c:v>
                </c:pt>
              </c:numCache>
            </c:numRef>
          </c:val>
          <c:extLst>
            <c:ext xmlns:c16="http://schemas.microsoft.com/office/drawing/2014/chart" uri="{C3380CC4-5D6E-409C-BE32-E72D297353CC}">
              <c16:uniqueId val="{00000004-1CDF-4BA7-BB6A-F8C650CB47CC}"/>
            </c:ext>
          </c:extLst>
        </c:ser>
        <c:dLbls>
          <c:showLegendKey val="0"/>
          <c:showVal val="0"/>
          <c:showCatName val="0"/>
          <c:showSerName val="0"/>
          <c:showPercent val="0"/>
          <c:showBubbleSize val="0"/>
        </c:dLbls>
        <c:gapWidth val="150"/>
        <c:overlap val="100"/>
        <c:axId val="539570303"/>
        <c:axId val="539595679"/>
      </c:barChart>
      <c:catAx>
        <c:axId val="5395703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74A"/>
                </a:solidFill>
                <a:latin typeface="+mn-lt"/>
                <a:ea typeface="+mn-ea"/>
                <a:cs typeface="+mn-cs"/>
              </a:defRPr>
            </a:pPr>
            <a:endParaRPr lang="fr-FR"/>
          </a:p>
        </c:txPr>
        <c:crossAx val="539595679"/>
        <c:crosses val="autoZero"/>
        <c:auto val="1"/>
        <c:lblAlgn val="ctr"/>
        <c:lblOffset val="100"/>
        <c:noMultiLvlLbl val="0"/>
      </c:catAx>
      <c:valAx>
        <c:axId val="5395956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74A"/>
                </a:solidFill>
                <a:latin typeface="+mn-lt"/>
                <a:ea typeface="+mn-ea"/>
                <a:cs typeface="+mn-cs"/>
              </a:defRPr>
            </a:pPr>
            <a:endParaRPr lang="fr-FR"/>
          </a:p>
        </c:txPr>
        <c:crossAx val="539570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274A"/>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8477813553181"/>
          <c:y val="4.497711543761413E-2"/>
          <c:w val="0.47752148233219172"/>
          <c:h val="0.76696960487105059"/>
        </c:manualLayout>
      </c:layout>
      <c:barChart>
        <c:barDir val="bar"/>
        <c:grouping val="stacked"/>
        <c:varyColors val="0"/>
        <c:ser>
          <c:idx val="0"/>
          <c:order val="0"/>
          <c:tx>
            <c:strRef>
              <c:f>graphiques!$B$214</c:f>
              <c:strCache>
                <c:ptCount val="1"/>
                <c:pt idx="0">
                  <c:v>Oui totalement</c:v>
                </c:pt>
              </c:strCache>
            </c:strRef>
          </c:tx>
          <c:spPr>
            <a:solidFill>
              <a:schemeClr val="accent5">
                <a:lumMod val="50000"/>
              </a:schemeClr>
            </a:solidFill>
            <a:ln>
              <a:noFill/>
            </a:ln>
            <a:effectLst/>
          </c:spPr>
          <c:invertIfNegative val="0"/>
          <c:cat>
            <c:strRef>
              <c:f>graphiques!$A$215:$A$218</c:f>
              <c:strCache>
                <c:ptCount val="4"/>
                <c:pt idx="0">
                  <c:v>d'améliorer votre connaissance (de vos salariés ou membres) en matière de coopération transfrontalière</c:v>
                </c:pt>
                <c:pt idx="1">
                  <c:v>de faciliter l'interconnaissance et la mise en réseau afin d'identifier des interlocuteurs français et italiens oeuvrant dans le même</c:v>
                </c:pt>
                <c:pt idx="2">
                  <c:v>d'être tenu informé des actualités de l'autre côté de la frontière</c:v>
                </c:pt>
                <c:pt idx="3">
                  <c:v>de recevoir un accompagnement juridique ponctuel dans le cadre de vos activités transfrontalières</c:v>
                </c:pt>
              </c:strCache>
            </c:strRef>
          </c:cat>
          <c:val>
            <c:numRef>
              <c:f>graphiques!$B$215:$B$218</c:f>
              <c:numCache>
                <c:formatCode>General</c:formatCode>
                <c:ptCount val="4"/>
                <c:pt idx="0">
                  <c:v>11</c:v>
                </c:pt>
                <c:pt idx="1">
                  <c:v>23</c:v>
                </c:pt>
                <c:pt idx="2">
                  <c:v>18</c:v>
                </c:pt>
                <c:pt idx="3">
                  <c:v>20</c:v>
                </c:pt>
              </c:numCache>
            </c:numRef>
          </c:val>
          <c:extLst>
            <c:ext xmlns:c16="http://schemas.microsoft.com/office/drawing/2014/chart" uri="{C3380CC4-5D6E-409C-BE32-E72D297353CC}">
              <c16:uniqueId val="{00000000-F200-4207-B5D7-648264E85CAE}"/>
            </c:ext>
          </c:extLst>
        </c:ser>
        <c:ser>
          <c:idx val="1"/>
          <c:order val="1"/>
          <c:tx>
            <c:strRef>
              <c:f>graphiques!$C$214</c:f>
              <c:strCache>
                <c:ptCount val="1"/>
                <c:pt idx="0">
                  <c:v>Oui en partie</c:v>
                </c:pt>
              </c:strCache>
            </c:strRef>
          </c:tx>
          <c:spPr>
            <a:solidFill>
              <a:srgbClr val="00B050"/>
            </a:solidFill>
            <a:ln>
              <a:noFill/>
            </a:ln>
            <a:effectLst/>
          </c:spPr>
          <c:invertIfNegative val="0"/>
          <c:cat>
            <c:strRef>
              <c:f>graphiques!$A$215:$A$218</c:f>
              <c:strCache>
                <c:ptCount val="4"/>
                <c:pt idx="0">
                  <c:v>d'améliorer votre connaissance (de vos salariés ou membres) en matière de coopération transfrontalière</c:v>
                </c:pt>
                <c:pt idx="1">
                  <c:v>de faciliter l'interconnaissance et la mise en réseau afin d'identifier des interlocuteurs français et italiens oeuvrant dans le même</c:v>
                </c:pt>
                <c:pt idx="2">
                  <c:v>d'être tenu informé des actualités de l'autre côté de la frontière</c:v>
                </c:pt>
                <c:pt idx="3">
                  <c:v>de recevoir un accompagnement juridique ponctuel dans le cadre de vos activités transfrontalières</c:v>
                </c:pt>
              </c:strCache>
            </c:strRef>
          </c:cat>
          <c:val>
            <c:numRef>
              <c:f>graphiques!$C$215:$C$218</c:f>
              <c:numCache>
                <c:formatCode>General</c:formatCode>
                <c:ptCount val="4"/>
                <c:pt idx="0">
                  <c:v>24</c:v>
                </c:pt>
                <c:pt idx="1">
                  <c:v>17</c:v>
                </c:pt>
                <c:pt idx="2">
                  <c:v>23</c:v>
                </c:pt>
                <c:pt idx="3">
                  <c:v>14</c:v>
                </c:pt>
              </c:numCache>
            </c:numRef>
          </c:val>
          <c:extLst>
            <c:ext xmlns:c16="http://schemas.microsoft.com/office/drawing/2014/chart" uri="{C3380CC4-5D6E-409C-BE32-E72D297353CC}">
              <c16:uniqueId val="{00000001-F200-4207-B5D7-648264E85CAE}"/>
            </c:ext>
          </c:extLst>
        </c:ser>
        <c:ser>
          <c:idx val="2"/>
          <c:order val="2"/>
          <c:tx>
            <c:strRef>
              <c:f>graphiques!$D$214</c:f>
              <c:strCache>
                <c:ptCount val="1"/>
                <c:pt idx="0">
                  <c:v>Non pas tant que cela</c:v>
                </c:pt>
              </c:strCache>
            </c:strRef>
          </c:tx>
          <c:spPr>
            <a:solidFill>
              <a:srgbClr val="FFFF00"/>
            </a:solidFill>
            <a:ln>
              <a:noFill/>
            </a:ln>
            <a:effectLst/>
          </c:spPr>
          <c:invertIfNegative val="0"/>
          <c:cat>
            <c:strRef>
              <c:f>graphiques!$A$215:$A$218</c:f>
              <c:strCache>
                <c:ptCount val="4"/>
                <c:pt idx="0">
                  <c:v>d'améliorer votre connaissance (de vos salariés ou membres) en matière de coopération transfrontalière</c:v>
                </c:pt>
                <c:pt idx="1">
                  <c:v>de faciliter l'interconnaissance et la mise en réseau afin d'identifier des interlocuteurs français et italiens oeuvrant dans le même</c:v>
                </c:pt>
                <c:pt idx="2">
                  <c:v>d'être tenu informé des actualités de l'autre côté de la frontière</c:v>
                </c:pt>
                <c:pt idx="3">
                  <c:v>de recevoir un accompagnement juridique ponctuel dans le cadre de vos activités transfrontalières</c:v>
                </c:pt>
              </c:strCache>
            </c:strRef>
          </c:cat>
          <c:val>
            <c:numRef>
              <c:f>graphiques!$D$215:$D$218</c:f>
              <c:numCache>
                <c:formatCode>General</c:formatCode>
                <c:ptCount val="4"/>
                <c:pt idx="0">
                  <c:v>9</c:v>
                </c:pt>
                <c:pt idx="1">
                  <c:v>5</c:v>
                </c:pt>
                <c:pt idx="2">
                  <c:v>4</c:v>
                </c:pt>
                <c:pt idx="3">
                  <c:v>10</c:v>
                </c:pt>
              </c:numCache>
            </c:numRef>
          </c:val>
          <c:extLst>
            <c:ext xmlns:c16="http://schemas.microsoft.com/office/drawing/2014/chart" uri="{C3380CC4-5D6E-409C-BE32-E72D297353CC}">
              <c16:uniqueId val="{00000002-F200-4207-B5D7-648264E85CAE}"/>
            </c:ext>
          </c:extLst>
        </c:ser>
        <c:ser>
          <c:idx val="3"/>
          <c:order val="3"/>
          <c:tx>
            <c:strRef>
              <c:f>graphiques!$E$214</c:f>
              <c:strCache>
                <c:ptCount val="1"/>
                <c:pt idx="0">
                  <c:v>Non pas du tout</c:v>
                </c:pt>
              </c:strCache>
            </c:strRef>
          </c:tx>
          <c:spPr>
            <a:solidFill>
              <a:srgbClr val="C00000"/>
            </a:solidFill>
            <a:ln>
              <a:noFill/>
            </a:ln>
            <a:effectLst/>
          </c:spPr>
          <c:invertIfNegative val="0"/>
          <c:cat>
            <c:strRef>
              <c:f>graphiques!$A$215:$A$218</c:f>
              <c:strCache>
                <c:ptCount val="4"/>
                <c:pt idx="0">
                  <c:v>d'améliorer votre connaissance (de vos salariés ou membres) en matière de coopération transfrontalière</c:v>
                </c:pt>
                <c:pt idx="1">
                  <c:v>de faciliter l'interconnaissance et la mise en réseau afin d'identifier des interlocuteurs français et italiens oeuvrant dans le même</c:v>
                </c:pt>
                <c:pt idx="2">
                  <c:v>d'être tenu informé des actualités de l'autre côté de la frontière</c:v>
                </c:pt>
                <c:pt idx="3">
                  <c:v>de recevoir un accompagnement juridique ponctuel dans le cadre de vos activités transfrontalières</c:v>
                </c:pt>
              </c:strCache>
            </c:strRef>
          </c:cat>
          <c:val>
            <c:numRef>
              <c:f>graphiques!$E$215:$E$218</c:f>
              <c:numCache>
                <c:formatCode>General</c:formatCode>
                <c:ptCount val="4"/>
                <c:pt idx="0">
                  <c:v>5</c:v>
                </c:pt>
                <c:pt idx="1">
                  <c:v>4</c:v>
                </c:pt>
                <c:pt idx="2">
                  <c:v>3</c:v>
                </c:pt>
                <c:pt idx="3">
                  <c:v>3</c:v>
                </c:pt>
              </c:numCache>
            </c:numRef>
          </c:val>
          <c:extLst>
            <c:ext xmlns:c16="http://schemas.microsoft.com/office/drawing/2014/chart" uri="{C3380CC4-5D6E-409C-BE32-E72D297353CC}">
              <c16:uniqueId val="{00000003-F200-4207-B5D7-648264E85CAE}"/>
            </c:ext>
          </c:extLst>
        </c:ser>
        <c:ser>
          <c:idx val="4"/>
          <c:order val="4"/>
          <c:tx>
            <c:strRef>
              <c:f>graphiques!$F$214</c:f>
              <c:strCache>
                <c:ptCount val="1"/>
                <c:pt idx="0">
                  <c:v>pas de réponse</c:v>
                </c:pt>
              </c:strCache>
            </c:strRef>
          </c:tx>
          <c:spPr>
            <a:solidFill>
              <a:schemeClr val="bg1">
                <a:lumMod val="50000"/>
              </a:schemeClr>
            </a:solidFill>
            <a:ln>
              <a:noFill/>
            </a:ln>
            <a:effectLst/>
          </c:spPr>
          <c:invertIfNegative val="0"/>
          <c:cat>
            <c:strRef>
              <c:f>graphiques!$A$215:$A$218</c:f>
              <c:strCache>
                <c:ptCount val="4"/>
                <c:pt idx="0">
                  <c:v>d'améliorer votre connaissance (de vos salariés ou membres) en matière de coopération transfrontalière</c:v>
                </c:pt>
                <c:pt idx="1">
                  <c:v>de faciliter l'interconnaissance et la mise en réseau afin d'identifier des interlocuteurs français et italiens oeuvrant dans le même</c:v>
                </c:pt>
                <c:pt idx="2">
                  <c:v>d'être tenu informé des actualités de l'autre côté de la frontière</c:v>
                </c:pt>
                <c:pt idx="3">
                  <c:v>de recevoir un accompagnement juridique ponctuel dans le cadre de vos activités transfrontalières</c:v>
                </c:pt>
              </c:strCache>
            </c:strRef>
          </c:cat>
          <c:val>
            <c:numRef>
              <c:f>graphiques!$F$215:$F$218</c:f>
              <c:numCache>
                <c:formatCode>General</c:formatCode>
                <c:ptCount val="4"/>
                <c:pt idx="0">
                  <c:v>23</c:v>
                </c:pt>
                <c:pt idx="1">
                  <c:v>23</c:v>
                </c:pt>
                <c:pt idx="2">
                  <c:v>24</c:v>
                </c:pt>
                <c:pt idx="3">
                  <c:v>25</c:v>
                </c:pt>
              </c:numCache>
            </c:numRef>
          </c:val>
          <c:extLst>
            <c:ext xmlns:c16="http://schemas.microsoft.com/office/drawing/2014/chart" uri="{C3380CC4-5D6E-409C-BE32-E72D297353CC}">
              <c16:uniqueId val="{00000004-F200-4207-B5D7-648264E85CAE}"/>
            </c:ext>
          </c:extLst>
        </c:ser>
        <c:dLbls>
          <c:showLegendKey val="0"/>
          <c:showVal val="0"/>
          <c:showCatName val="0"/>
          <c:showSerName val="0"/>
          <c:showPercent val="0"/>
          <c:showBubbleSize val="0"/>
        </c:dLbls>
        <c:gapWidth val="150"/>
        <c:overlap val="100"/>
        <c:axId val="539579455"/>
        <c:axId val="539591519"/>
      </c:barChart>
      <c:catAx>
        <c:axId val="539579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74A"/>
                </a:solidFill>
                <a:latin typeface="+mn-lt"/>
                <a:ea typeface="+mn-ea"/>
                <a:cs typeface="+mn-cs"/>
              </a:defRPr>
            </a:pPr>
            <a:endParaRPr lang="fr-FR"/>
          </a:p>
        </c:txPr>
        <c:crossAx val="539591519"/>
        <c:crosses val="autoZero"/>
        <c:auto val="1"/>
        <c:lblAlgn val="ctr"/>
        <c:lblOffset val="100"/>
        <c:noMultiLvlLbl val="0"/>
      </c:catAx>
      <c:valAx>
        <c:axId val="5395915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74A"/>
                </a:solidFill>
                <a:latin typeface="+mn-lt"/>
                <a:ea typeface="+mn-ea"/>
                <a:cs typeface="+mn-cs"/>
              </a:defRPr>
            </a:pPr>
            <a:endParaRPr lang="fr-FR"/>
          </a:p>
        </c:txPr>
        <c:crossAx val="539579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274A"/>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8-24D1-4836-997E-1E347658D26B}"/>
              </c:ext>
            </c:extLst>
          </c:dPt>
          <c:dPt>
            <c:idx val="1"/>
            <c:invertIfNegative val="0"/>
            <c:bubble3D val="0"/>
            <c:spPr>
              <a:solidFill>
                <a:srgbClr val="92D050"/>
              </a:solidFill>
              <a:ln>
                <a:noFill/>
              </a:ln>
              <a:effectLst/>
            </c:spPr>
            <c:extLst>
              <c:ext xmlns:c16="http://schemas.microsoft.com/office/drawing/2014/chart" uri="{C3380CC4-5D6E-409C-BE32-E72D297353CC}">
                <c16:uniqueId val="{00000007-24D1-4836-997E-1E347658D26B}"/>
              </c:ext>
            </c:extLst>
          </c:dPt>
          <c:dPt>
            <c:idx val="2"/>
            <c:invertIfNegative val="0"/>
            <c:bubble3D val="0"/>
            <c:spPr>
              <a:solidFill>
                <a:srgbClr val="FFFF00"/>
              </a:solidFill>
              <a:ln>
                <a:noFill/>
              </a:ln>
              <a:effectLst/>
            </c:spPr>
            <c:extLst>
              <c:ext xmlns:c16="http://schemas.microsoft.com/office/drawing/2014/chart" uri="{C3380CC4-5D6E-409C-BE32-E72D297353CC}">
                <c16:uniqueId val="{00000006-24D1-4836-997E-1E347658D26B}"/>
              </c:ext>
            </c:extLst>
          </c:dPt>
          <c:dPt>
            <c:idx val="3"/>
            <c:invertIfNegative val="0"/>
            <c:bubble3D val="0"/>
            <c:spPr>
              <a:solidFill>
                <a:schemeClr val="accent5">
                  <a:lumMod val="50000"/>
                </a:schemeClr>
              </a:solidFill>
              <a:ln>
                <a:noFill/>
              </a:ln>
              <a:effectLst/>
            </c:spPr>
            <c:extLst>
              <c:ext xmlns:c16="http://schemas.microsoft.com/office/drawing/2014/chart" uri="{C3380CC4-5D6E-409C-BE32-E72D297353CC}">
                <c16:uniqueId val="{00000005-24D1-4836-997E-1E347658D26B}"/>
              </c:ext>
            </c:extLst>
          </c:dPt>
          <c:dPt>
            <c:idx val="4"/>
            <c:invertIfNegative val="0"/>
            <c:bubble3D val="0"/>
            <c:spPr>
              <a:solidFill>
                <a:schemeClr val="accent3">
                  <a:lumMod val="50000"/>
                </a:schemeClr>
              </a:solidFill>
              <a:ln>
                <a:noFill/>
              </a:ln>
              <a:effectLst/>
            </c:spPr>
            <c:extLst>
              <c:ext xmlns:c16="http://schemas.microsoft.com/office/drawing/2014/chart" uri="{C3380CC4-5D6E-409C-BE32-E72D297353CC}">
                <c16:uniqueId val="{00000004-24D1-4836-997E-1E347658D26B}"/>
              </c:ext>
            </c:extLst>
          </c:dPt>
          <c:dPt>
            <c:idx val="5"/>
            <c:invertIfNegative val="0"/>
            <c:bubble3D val="0"/>
            <c:spPr>
              <a:solidFill>
                <a:srgbClr val="FF3399"/>
              </a:solidFill>
              <a:ln>
                <a:noFill/>
              </a:ln>
              <a:effectLst/>
            </c:spPr>
            <c:extLst>
              <c:ext xmlns:c16="http://schemas.microsoft.com/office/drawing/2014/chart" uri="{C3380CC4-5D6E-409C-BE32-E72D297353CC}">
                <c16:uniqueId val="{00000003-24D1-4836-997E-1E347658D26B}"/>
              </c:ext>
            </c:extLst>
          </c:dPt>
          <c:dPt>
            <c:idx val="6"/>
            <c:invertIfNegative val="0"/>
            <c:bubble3D val="0"/>
            <c:spPr>
              <a:solidFill>
                <a:srgbClr val="7030A0"/>
              </a:solidFill>
              <a:ln>
                <a:noFill/>
              </a:ln>
              <a:effectLst/>
            </c:spPr>
            <c:extLst>
              <c:ext xmlns:c16="http://schemas.microsoft.com/office/drawing/2014/chart" uri="{C3380CC4-5D6E-409C-BE32-E72D297353CC}">
                <c16:uniqueId val="{00000002-24D1-4836-997E-1E347658D26B}"/>
              </c:ext>
            </c:extLst>
          </c:dPt>
          <c:cat>
            <c:strRef>
              <c:f>graphiques!$A$230:$A$236</c:f>
              <c:strCache>
                <c:ptCount val="7"/>
                <c:pt idx="0">
                  <c:v>partners/ partenaires</c:v>
                </c:pt>
                <c:pt idx="1">
                  <c:v>difficoltà amministrative/ difficulté administratives</c:v>
                </c:pt>
                <c:pt idx="2">
                  <c:v>lingua/ lingue</c:v>
                </c:pt>
                <c:pt idx="3">
                  <c:v>gestione di progetti, fondi / gestion de projets, fonds</c:v>
                </c:pt>
                <c:pt idx="4">
                  <c:v>trasporti mobilità/ transports, mobilité</c:v>
                </c:pt>
                <c:pt idx="5">
                  <c:v>scambi, formazione, cultura/ échahges, formation, culture</c:v>
                </c:pt>
                <c:pt idx="6">
                  <c:v>incontri, Interconnaissance / rendez-vous, conoscenza reciproca </c:v>
                </c:pt>
              </c:strCache>
            </c:strRef>
          </c:cat>
          <c:val>
            <c:numRef>
              <c:f>graphiques!$B$230:$B$236</c:f>
              <c:numCache>
                <c:formatCode>General</c:formatCode>
                <c:ptCount val="7"/>
                <c:pt idx="0">
                  <c:v>4</c:v>
                </c:pt>
                <c:pt idx="1">
                  <c:v>5</c:v>
                </c:pt>
                <c:pt idx="2">
                  <c:v>5</c:v>
                </c:pt>
                <c:pt idx="3">
                  <c:v>9</c:v>
                </c:pt>
                <c:pt idx="4">
                  <c:v>13</c:v>
                </c:pt>
                <c:pt idx="5">
                  <c:v>14</c:v>
                </c:pt>
                <c:pt idx="6">
                  <c:v>15</c:v>
                </c:pt>
              </c:numCache>
            </c:numRef>
          </c:val>
          <c:extLst>
            <c:ext xmlns:c16="http://schemas.microsoft.com/office/drawing/2014/chart" uri="{C3380CC4-5D6E-409C-BE32-E72D297353CC}">
              <c16:uniqueId val="{00000000-24D1-4836-997E-1E347658D26B}"/>
            </c:ext>
          </c:extLst>
        </c:ser>
        <c:dLbls>
          <c:showLegendKey val="0"/>
          <c:showVal val="0"/>
          <c:showCatName val="0"/>
          <c:showSerName val="0"/>
          <c:showPercent val="0"/>
          <c:showBubbleSize val="0"/>
        </c:dLbls>
        <c:gapWidth val="182"/>
        <c:axId val="423025983"/>
        <c:axId val="423028895"/>
      </c:barChart>
      <c:catAx>
        <c:axId val="423025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1">
                    <a:lumMod val="10000"/>
                  </a:schemeClr>
                </a:solidFill>
                <a:latin typeface="+mn-lt"/>
                <a:ea typeface="+mn-ea"/>
                <a:cs typeface="+mn-cs"/>
              </a:defRPr>
            </a:pPr>
            <a:endParaRPr lang="fr-FR"/>
          </a:p>
        </c:txPr>
        <c:crossAx val="423028895"/>
        <c:crosses val="autoZero"/>
        <c:auto val="1"/>
        <c:lblAlgn val="ctr"/>
        <c:lblOffset val="100"/>
        <c:noMultiLvlLbl val="0"/>
      </c:catAx>
      <c:valAx>
        <c:axId val="4230288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1">
                    <a:lumMod val="10000"/>
                  </a:schemeClr>
                </a:solidFill>
                <a:latin typeface="+mn-lt"/>
                <a:ea typeface="+mn-ea"/>
                <a:cs typeface="+mn-cs"/>
              </a:defRPr>
            </a:pPr>
            <a:endParaRPr lang="fr-FR"/>
          </a:p>
        </c:txPr>
        <c:crossAx val="423025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7-AF66-40A6-B032-5ABB41122E73}"/>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6-AF66-40A6-B032-5ABB41122E73}"/>
              </c:ext>
            </c:extLst>
          </c:dPt>
          <c:dPt>
            <c:idx val="2"/>
            <c:invertIfNegative val="0"/>
            <c:bubble3D val="0"/>
            <c:spPr>
              <a:solidFill>
                <a:srgbClr val="002060"/>
              </a:solidFill>
              <a:ln>
                <a:noFill/>
              </a:ln>
              <a:effectLst/>
            </c:spPr>
            <c:extLst>
              <c:ext xmlns:c16="http://schemas.microsoft.com/office/drawing/2014/chart" uri="{C3380CC4-5D6E-409C-BE32-E72D297353CC}">
                <c16:uniqueId val="{00000005-AF66-40A6-B032-5ABB41122E73}"/>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4-AF66-40A6-B032-5ABB41122E73}"/>
              </c:ext>
            </c:extLst>
          </c:dPt>
          <c:dPt>
            <c:idx val="4"/>
            <c:invertIfNegative val="0"/>
            <c:bubble3D val="0"/>
            <c:spPr>
              <a:solidFill>
                <a:schemeClr val="accent3">
                  <a:lumMod val="50000"/>
                </a:schemeClr>
              </a:solidFill>
              <a:ln>
                <a:noFill/>
              </a:ln>
              <a:effectLst/>
            </c:spPr>
            <c:extLst>
              <c:ext xmlns:c16="http://schemas.microsoft.com/office/drawing/2014/chart" uri="{C3380CC4-5D6E-409C-BE32-E72D297353CC}">
                <c16:uniqueId val="{00000003-AF66-40A6-B032-5ABB41122E73}"/>
              </c:ext>
            </c:extLst>
          </c:dPt>
          <c:dPt>
            <c:idx val="5"/>
            <c:invertIfNegative val="0"/>
            <c:bubble3D val="0"/>
            <c:spPr>
              <a:solidFill>
                <a:srgbClr val="7030A0"/>
              </a:solidFill>
              <a:ln>
                <a:noFill/>
              </a:ln>
              <a:effectLst/>
            </c:spPr>
            <c:extLst>
              <c:ext xmlns:c16="http://schemas.microsoft.com/office/drawing/2014/chart" uri="{C3380CC4-5D6E-409C-BE32-E72D297353CC}">
                <c16:uniqueId val="{00000002-AF66-40A6-B032-5ABB41122E73}"/>
              </c:ext>
            </c:extLst>
          </c:dPt>
          <c:dPt>
            <c:idx val="6"/>
            <c:invertIfNegative val="0"/>
            <c:bubble3D val="0"/>
            <c:spPr>
              <a:solidFill>
                <a:schemeClr val="accent5">
                  <a:lumMod val="50000"/>
                </a:schemeClr>
              </a:solidFill>
              <a:ln>
                <a:noFill/>
              </a:ln>
              <a:effectLst/>
            </c:spPr>
            <c:extLst>
              <c:ext xmlns:c16="http://schemas.microsoft.com/office/drawing/2014/chart" uri="{C3380CC4-5D6E-409C-BE32-E72D297353CC}">
                <c16:uniqueId val="{00000002-6BAE-4AD7-92C0-DC39E7E6249A}"/>
              </c:ext>
            </c:extLst>
          </c:dPt>
          <c:cat>
            <c:strRef>
              <c:f>graphiques!$A$295:$A$301</c:f>
              <c:strCache>
                <c:ptCount val="7"/>
                <c:pt idx="0">
                  <c:v>Ambiente </c:v>
                </c:pt>
                <c:pt idx="1">
                  <c:v>Aspetti amministrativi/ economia </c:v>
                </c:pt>
                <c:pt idx="2">
                  <c:v>Sanità </c:v>
                </c:pt>
                <c:pt idx="3">
                  <c:v>Trasporti/ viabilità </c:v>
                </c:pt>
                <c:pt idx="4">
                  <c:v>Politica </c:v>
                </c:pt>
                <c:pt idx="5">
                  <c:v>Lavoro/formazione </c:v>
                </c:pt>
                <c:pt idx="6">
                  <c:v>Turismo/cultura/sport</c:v>
                </c:pt>
              </c:strCache>
            </c:strRef>
          </c:cat>
          <c:val>
            <c:numRef>
              <c:f>graphiques!$B$295:$B$301</c:f>
              <c:numCache>
                <c:formatCode>General</c:formatCode>
                <c:ptCount val="7"/>
                <c:pt idx="0">
                  <c:v>3</c:v>
                </c:pt>
                <c:pt idx="1">
                  <c:v>5</c:v>
                </c:pt>
                <c:pt idx="2">
                  <c:v>5</c:v>
                </c:pt>
                <c:pt idx="3">
                  <c:v>6</c:v>
                </c:pt>
                <c:pt idx="4">
                  <c:v>7</c:v>
                </c:pt>
                <c:pt idx="5">
                  <c:v>9</c:v>
                </c:pt>
                <c:pt idx="6">
                  <c:v>12</c:v>
                </c:pt>
              </c:numCache>
            </c:numRef>
          </c:val>
          <c:extLst>
            <c:ext xmlns:c16="http://schemas.microsoft.com/office/drawing/2014/chart" uri="{C3380CC4-5D6E-409C-BE32-E72D297353CC}">
              <c16:uniqueId val="{00000000-6BAE-4AD7-92C0-DC39E7E6249A}"/>
            </c:ext>
          </c:extLst>
        </c:ser>
        <c:dLbls>
          <c:showLegendKey val="0"/>
          <c:showVal val="0"/>
          <c:showCatName val="0"/>
          <c:showSerName val="0"/>
          <c:showPercent val="0"/>
          <c:showBubbleSize val="0"/>
        </c:dLbls>
        <c:gapWidth val="182"/>
        <c:axId val="516793328"/>
        <c:axId val="516794160"/>
      </c:barChart>
      <c:catAx>
        <c:axId val="516793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lumMod val="10000"/>
                  </a:schemeClr>
                </a:solidFill>
                <a:latin typeface="+mn-lt"/>
                <a:ea typeface="+mn-ea"/>
                <a:cs typeface="+mn-cs"/>
              </a:defRPr>
            </a:pPr>
            <a:endParaRPr lang="fr-FR"/>
          </a:p>
        </c:txPr>
        <c:crossAx val="516794160"/>
        <c:crosses val="autoZero"/>
        <c:auto val="1"/>
        <c:lblAlgn val="ctr"/>
        <c:lblOffset val="100"/>
        <c:noMultiLvlLbl val="0"/>
      </c:catAx>
      <c:valAx>
        <c:axId val="516794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10000"/>
                  </a:schemeClr>
                </a:solidFill>
                <a:latin typeface="+mn-lt"/>
                <a:ea typeface="+mn-ea"/>
                <a:cs typeface="+mn-cs"/>
              </a:defRPr>
            </a:pPr>
            <a:endParaRPr lang="fr-FR"/>
          </a:p>
        </c:txPr>
        <c:crossAx val="51679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94989842982159"/>
          <c:y val="4.8385158328914477E-2"/>
          <c:w val="0.5187635365876101"/>
          <c:h val="0.8711195328148004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8-5EF7-45B9-BEDA-639C61DEA29A}"/>
              </c:ext>
            </c:extLst>
          </c:dPt>
          <c:dPt>
            <c:idx val="1"/>
            <c:invertIfNegative val="0"/>
            <c:bubble3D val="0"/>
            <c:spPr>
              <a:solidFill>
                <a:srgbClr val="FF0066"/>
              </a:solidFill>
              <a:ln>
                <a:noFill/>
              </a:ln>
              <a:effectLst/>
            </c:spPr>
            <c:extLst>
              <c:ext xmlns:c16="http://schemas.microsoft.com/office/drawing/2014/chart" uri="{C3380CC4-5D6E-409C-BE32-E72D297353CC}">
                <c16:uniqueId val="{00000007-5EF7-45B9-BEDA-639C61DEA29A}"/>
              </c:ext>
            </c:extLst>
          </c:dPt>
          <c:dPt>
            <c:idx val="2"/>
            <c:invertIfNegative val="0"/>
            <c:bubble3D val="0"/>
            <c:spPr>
              <a:solidFill>
                <a:srgbClr val="002060"/>
              </a:solidFill>
              <a:ln>
                <a:noFill/>
              </a:ln>
              <a:effectLst/>
            </c:spPr>
            <c:extLst>
              <c:ext xmlns:c16="http://schemas.microsoft.com/office/drawing/2014/chart" uri="{C3380CC4-5D6E-409C-BE32-E72D297353CC}">
                <c16:uniqueId val="{00000006-5EF7-45B9-BEDA-639C61DEA29A}"/>
              </c:ext>
            </c:extLst>
          </c:dPt>
          <c:dPt>
            <c:idx val="3"/>
            <c:invertIfNegative val="0"/>
            <c:bubble3D val="0"/>
            <c:spPr>
              <a:solidFill>
                <a:srgbClr val="7030A0"/>
              </a:solidFill>
              <a:ln>
                <a:noFill/>
              </a:ln>
              <a:effectLst/>
            </c:spPr>
            <c:extLst>
              <c:ext xmlns:c16="http://schemas.microsoft.com/office/drawing/2014/chart" uri="{C3380CC4-5D6E-409C-BE32-E72D297353CC}">
                <c16:uniqueId val="{00000005-5EF7-45B9-BEDA-639C61DEA29A}"/>
              </c:ext>
            </c:extLst>
          </c:dPt>
          <c:dPt>
            <c:idx val="4"/>
            <c:invertIfNegative val="0"/>
            <c:bubble3D val="0"/>
            <c:spPr>
              <a:solidFill>
                <a:srgbClr val="00B050"/>
              </a:solidFill>
              <a:ln>
                <a:noFill/>
              </a:ln>
              <a:effectLst/>
            </c:spPr>
            <c:extLst>
              <c:ext xmlns:c16="http://schemas.microsoft.com/office/drawing/2014/chart" uri="{C3380CC4-5D6E-409C-BE32-E72D297353CC}">
                <c16:uniqueId val="{00000004-5EF7-45B9-BEDA-639C61DEA29A}"/>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3-5EF7-45B9-BEDA-639C61DEA29A}"/>
              </c:ext>
            </c:extLst>
          </c:dPt>
          <c:dPt>
            <c:idx val="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2-5EF7-45B9-BEDA-639C61DEA29A}"/>
              </c:ext>
            </c:extLst>
          </c:dPt>
          <c:dPt>
            <c:idx val="7"/>
            <c:invertIfNegative val="0"/>
            <c:bubble3D val="0"/>
            <c:spPr>
              <a:solidFill>
                <a:schemeClr val="accent3">
                  <a:lumMod val="50000"/>
                </a:schemeClr>
              </a:solidFill>
              <a:ln>
                <a:noFill/>
              </a:ln>
              <a:effectLst/>
            </c:spPr>
            <c:extLst>
              <c:ext xmlns:c16="http://schemas.microsoft.com/office/drawing/2014/chart" uri="{C3380CC4-5D6E-409C-BE32-E72D297353CC}">
                <c16:uniqueId val="{00000001-5EF7-45B9-BEDA-639C61DEA29A}"/>
              </c:ext>
            </c:extLst>
          </c:dPt>
          <c:dPt>
            <c:idx val="8"/>
            <c:invertIfNegative val="0"/>
            <c:bubble3D val="0"/>
            <c:spPr>
              <a:solidFill>
                <a:schemeClr val="accent5">
                  <a:lumMod val="50000"/>
                </a:schemeClr>
              </a:solidFill>
              <a:ln>
                <a:noFill/>
              </a:ln>
              <a:effectLst/>
            </c:spPr>
            <c:extLst>
              <c:ext xmlns:c16="http://schemas.microsoft.com/office/drawing/2014/chart" uri="{C3380CC4-5D6E-409C-BE32-E72D297353CC}">
                <c16:uniqueId val="{00000000-5EF7-45B9-BEDA-639C61DEA29A}"/>
              </c:ext>
            </c:extLst>
          </c:dPt>
          <c:cat>
            <c:strRef>
              <c:f>graphiques!$A$303:$A$311</c:f>
              <c:strCache>
                <c:ptCount val="9"/>
                <c:pt idx="0">
                  <c:v>Apprentissage de l’italien </c:v>
                </c:pt>
                <c:pt idx="1">
                  <c:v>Info pratiques/la vie au quotidien </c:v>
                </c:pt>
                <c:pt idx="2">
                  <c:v>Santé</c:v>
                </c:pt>
                <c:pt idx="3">
                  <c:v>Emploi/Formation </c:v>
                </c:pt>
                <c:pt idx="4">
                  <c:v>Environnement</c:v>
                </c:pt>
                <c:pt idx="5">
                  <c:v>Transports</c:v>
                </c:pt>
                <c:pt idx="6">
                  <c:v>Fonctionnement administratif / économie </c:v>
                </c:pt>
                <c:pt idx="7">
                  <c:v>Politique</c:v>
                </c:pt>
                <c:pt idx="8">
                  <c:v>Tourisme/culture/sport </c:v>
                </c:pt>
              </c:strCache>
            </c:strRef>
          </c:cat>
          <c:val>
            <c:numRef>
              <c:f>graphiques!$B$303:$B$311</c:f>
              <c:numCache>
                <c:formatCode>General</c:formatCode>
                <c:ptCount val="9"/>
                <c:pt idx="0">
                  <c:v>3</c:v>
                </c:pt>
                <c:pt idx="1">
                  <c:v>5</c:v>
                </c:pt>
                <c:pt idx="2">
                  <c:v>10</c:v>
                </c:pt>
                <c:pt idx="3">
                  <c:v>11</c:v>
                </c:pt>
                <c:pt idx="4">
                  <c:v>12</c:v>
                </c:pt>
                <c:pt idx="5">
                  <c:v>16</c:v>
                </c:pt>
                <c:pt idx="6">
                  <c:v>21</c:v>
                </c:pt>
                <c:pt idx="7">
                  <c:v>24</c:v>
                </c:pt>
                <c:pt idx="8">
                  <c:v>33</c:v>
                </c:pt>
              </c:numCache>
            </c:numRef>
          </c:val>
          <c:extLst>
            <c:ext xmlns:c16="http://schemas.microsoft.com/office/drawing/2014/chart" uri="{C3380CC4-5D6E-409C-BE32-E72D297353CC}">
              <c16:uniqueId val="{00000000-B89F-4675-9EF2-6CCC48889B74}"/>
            </c:ext>
          </c:extLst>
        </c:ser>
        <c:dLbls>
          <c:showLegendKey val="0"/>
          <c:showVal val="0"/>
          <c:showCatName val="0"/>
          <c:showSerName val="0"/>
          <c:showPercent val="0"/>
          <c:showBubbleSize val="0"/>
        </c:dLbls>
        <c:gapWidth val="182"/>
        <c:axId val="332714591"/>
        <c:axId val="332710015"/>
      </c:barChart>
      <c:catAx>
        <c:axId val="332714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lumMod val="10000"/>
                  </a:schemeClr>
                </a:solidFill>
                <a:latin typeface="+mn-lt"/>
                <a:ea typeface="+mn-ea"/>
                <a:cs typeface="+mn-cs"/>
              </a:defRPr>
            </a:pPr>
            <a:endParaRPr lang="fr-FR"/>
          </a:p>
        </c:txPr>
        <c:crossAx val="332710015"/>
        <c:crosses val="autoZero"/>
        <c:auto val="1"/>
        <c:lblAlgn val="ctr"/>
        <c:lblOffset val="100"/>
        <c:noMultiLvlLbl val="0"/>
      </c:catAx>
      <c:valAx>
        <c:axId val="3327100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10000"/>
                  </a:schemeClr>
                </a:solidFill>
                <a:latin typeface="+mn-lt"/>
                <a:ea typeface="+mn-ea"/>
                <a:cs typeface="+mn-cs"/>
              </a:defRPr>
            </a:pPr>
            <a:endParaRPr lang="fr-FR"/>
          </a:p>
        </c:txPr>
        <c:crossAx val="332714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19701391159965"/>
          <c:y val="3.9086118844688884E-2"/>
          <c:w val="0.40404501216545013"/>
          <c:h val="0.80809002433090027"/>
        </c:manualLayout>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4DC-4165-98A6-835F71D4CC68}"/>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4DC-4165-98A6-835F71D4CC68}"/>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4DC-4165-98A6-835F71D4CC68}"/>
              </c:ext>
            </c:extLst>
          </c:dPt>
          <c:dPt>
            <c:idx val="3"/>
            <c:bubble3D val="0"/>
            <c:spPr>
              <a:solidFill>
                <a:schemeClr val="accent3">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4DC-4165-98A6-835F71D4CC68}"/>
              </c:ext>
            </c:extLst>
          </c:dPt>
          <c:dPt>
            <c:idx val="4"/>
            <c:bubble3D val="0"/>
            <c:spPr>
              <a:solidFill>
                <a:schemeClr val="accent3">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4DC-4165-98A6-835F71D4CC68}"/>
              </c:ext>
            </c:extLst>
          </c:dPt>
          <c:dPt>
            <c:idx val="5"/>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74DC-4165-98A6-835F71D4CC68}"/>
              </c:ext>
            </c:extLst>
          </c:dPt>
          <c:dPt>
            <c:idx val="6"/>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74DC-4165-98A6-835F71D4CC68}"/>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layout>
                    <c:manualLayout>
                      <c:w val="0.23267433523684944"/>
                      <c:h val="0.13125241841867663"/>
                    </c:manualLayout>
                  </c15:layout>
                </c:ext>
                <c:ext xmlns:c16="http://schemas.microsoft.com/office/drawing/2014/chart" uri="{C3380CC4-5D6E-409C-BE32-E72D297353CC}">
                  <c16:uniqueId val="{00000001-74DC-4165-98A6-835F71D4CC68}"/>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74DC-4165-98A6-835F71D4CC68}"/>
                </c:ext>
              </c:extLst>
            </c:dLbl>
            <c:dLbl>
              <c:idx val="2"/>
              <c:layout>
                <c:manualLayout>
                  <c:x val="-4.1833793843715147E-2"/>
                  <c:y val="1.699067134680454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4"/>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1952352889751819"/>
                      <c:h val="0.27202200929703063"/>
                    </c:manualLayout>
                  </c15:layout>
                </c:ext>
                <c:ext xmlns:c16="http://schemas.microsoft.com/office/drawing/2014/chart" uri="{C3380CC4-5D6E-409C-BE32-E72D297353CC}">
                  <c16:uniqueId val="{00000005-74DC-4165-98A6-835F71D4CC68}"/>
                </c:ext>
              </c:extLst>
            </c:dLbl>
            <c:dLbl>
              <c:idx val="3"/>
              <c:layout>
                <c:manualLayout>
                  <c:x val="7.4139120189848475E-3"/>
                  <c:y val="-1.0156088930777113E-7"/>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fld id="{F736DB2C-446E-410D-8292-827A8A5BD08C}" type="CATEGORYNAME">
                      <a:rPr lang="fr-FR">
                        <a:solidFill>
                          <a:schemeClr val="accent3">
                            <a:lumMod val="50000"/>
                          </a:schemeClr>
                        </a:solidFill>
                      </a:rPr>
                      <a:pPr>
                        <a:defRPr sz="1200">
                          <a:solidFill>
                            <a:schemeClr val="accent6"/>
                          </a:solidFill>
                        </a:defRPr>
                      </a:pPr>
                      <a:t>[NOM DE CATÉGORIE]</a:t>
                    </a:fld>
                    <a:r>
                      <a:rPr lang="fr-FR" baseline="0" dirty="0">
                        <a:solidFill>
                          <a:schemeClr val="accent3">
                            <a:lumMod val="50000"/>
                          </a:schemeClr>
                        </a:solidFill>
                      </a:rPr>
                      <a:t>
</a:t>
                    </a:r>
                    <a:fld id="{D02D0FC5-CF53-4A9C-8771-230FB54D313D}" type="PERCENTAGE">
                      <a:rPr lang="fr-FR" baseline="0">
                        <a:solidFill>
                          <a:schemeClr val="accent3">
                            <a:lumMod val="50000"/>
                          </a:schemeClr>
                        </a:solidFill>
                      </a:rPr>
                      <a:pPr>
                        <a:defRPr sz="1200">
                          <a:solidFill>
                            <a:schemeClr val="accent6"/>
                          </a:solidFill>
                        </a:defRPr>
                      </a:pPr>
                      <a:t>[POURCENTAGE]</a:t>
                    </a:fld>
                    <a:endParaRPr lang="fr-FR" baseline="0" dirty="0">
                      <a:solidFill>
                        <a:schemeClr val="accent3">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52274184819050906"/>
                      <c:h val="0.20328467153284671"/>
                    </c:manualLayout>
                  </c15:layout>
                  <c15:dlblFieldTable/>
                  <c15:showDataLabelsRange val="0"/>
                </c:ext>
                <c:ext xmlns:c16="http://schemas.microsoft.com/office/drawing/2014/chart" uri="{C3380CC4-5D6E-409C-BE32-E72D297353CC}">
                  <c16:uniqueId val="{00000007-74DC-4165-98A6-835F71D4CC68}"/>
                </c:ext>
              </c:extLst>
            </c:dLbl>
            <c:dLbl>
              <c:idx val="4"/>
              <c:tx>
                <c:rich>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fld id="{5EE270E8-983F-476E-BC89-D28F720FDD89}" type="CATEGORYNAME">
                      <a:rPr lang="fr-FR">
                        <a:solidFill>
                          <a:schemeClr val="accent3">
                            <a:lumMod val="75000"/>
                          </a:schemeClr>
                        </a:solidFill>
                      </a:rPr>
                      <a:pPr>
                        <a:defRPr sz="1200">
                          <a:solidFill>
                            <a:schemeClr val="accent6"/>
                          </a:solidFill>
                        </a:defRPr>
                      </a:pPr>
                      <a:t>[NOM DE CATÉGORIE]</a:t>
                    </a:fld>
                    <a:r>
                      <a:rPr lang="fr-FR" baseline="0" dirty="0">
                        <a:solidFill>
                          <a:schemeClr val="accent3">
                            <a:lumMod val="75000"/>
                          </a:schemeClr>
                        </a:solidFill>
                      </a:rPr>
                      <a:t>
</a:t>
                    </a:r>
                    <a:fld id="{45F3D1B8-16EF-441E-98E1-0E7A5F78DD75}" type="PERCENTAGE">
                      <a:rPr lang="fr-FR" baseline="0">
                        <a:solidFill>
                          <a:schemeClr val="accent3">
                            <a:lumMod val="75000"/>
                          </a:schemeClr>
                        </a:solidFill>
                      </a:rPr>
                      <a:pPr>
                        <a:defRPr sz="1200">
                          <a:solidFill>
                            <a:schemeClr val="accent6"/>
                          </a:solidFill>
                        </a:defRPr>
                      </a:pPr>
                      <a:t>[POURCENTAGE]</a:t>
                    </a:fld>
                    <a:endParaRPr lang="fr-FR" baseline="0" dirty="0">
                      <a:solidFill>
                        <a:schemeClr val="accent3">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4DC-4165-98A6-835F71D4CC68}"/>
                </c:ext>
              </c:extLst>
            </c:dLbl>
            <c:dLbl>
              <c:idx val="5"/>
              <c:delete val="1"/>
              <c:extLst>
                <c:ext xmlns:c15="http://schemas.microsoft.com/office/drawing/2012/chart" uri="{CE6537A1-D6FC-4f65-9D91-7224C49458BB}">
                  <c15:layout>
                    <c:manualLayout>
                      <c:w val="0.11884323664813463"/>
                      <c:h val="8.9262472885032543E-2"/>
                    </c:manualLayout>
                  </c15:layout>
                </c:ext>
                <c:ext xmlns:c16="http://schemas.microsoft.com/office/drawing/2014/chart" uri="{C3380CC4-5D6E-409C-BE32-E72D297353CC}">
                  <c16:uniqueId val="{0000000B-74DC-4165-98A6-835F71D4CC68}"/>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lumMod val="80000"/>
                          <a:lumOff val="20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D-74DC-4165-98A6-835F71D4CC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graphiques!$A$2:$A$8</c:f>
              <c:strCache>
                <c:ptCount val="7"/>
                <c:pt idx="0">
                  <c:v>association associazione</c:v>
                </c:pt>
                <c:pt idx="1">
                  <c:v>entreprise impresa</c:v>
                </c:pt>
                <c:pt idx="2">
                  <c:v>autre forme d'organisation organizzazione </c:v>
                </c:pt>
                <c:pt idx="3">
                  <c:v>une collectivité agente ente locale agente</c:v>
                </c:pt>
                <c:pt idx="4">
                  <c:v>une collectivité elu ente locale eletto</c:v>
                </c:pt>
                <c:pt idx="5">
                  <c:v>collectif comitato</c:v>
                </c:pt>
                <c:pt idx="6">
                  <c:v>autre altro </c:v>
                </c:pt>
              </c:strCache>
            </c:strRef>
          </c:cat>
          <c:val>
            <c:numRef>
              <c:f>graphiques!$B$2:$B$8</c:f>
              <c:numCache>
                <c:formatCode>General</c:formatCode>
                <c:ptCount val="7"/>
                <c:pt idx="0">
                  <c:v>18</c:v>
                </c:pt>
                <c:pt idx="1">
                  <c:v>18</c:v>
                </c:pt>
                <c:pt idx="2">
                  <c:v>8</c:v>
                </c:pt>
                <c:pt idx="3">
                  <c:v>65</c:v>
                </c:pt>
                <c:pt idx="4">
                  <c:v>20</c:v>
                </c:pt>
                <c:pt idx="5">
                  <c:v>0</c:v>
                </c:pt>
                <c:pt idx="6">
                  <c:v>17</c:v>
                </c:pt>
              </c:numCache>
            </c:numRef>
          </c:val>
          <c:extLst>
            <c:ext xmlns:c16="http://schemas.microsoft.com/office/drawing/2014/chart" uri="{C3380CC4-5D6E-409C-BE32-E72D297353CC}">
              <c16:uniqueId val="{0000000E-74DC-4165-98A6-835F71D4CC68}"/>
            </c:ext>
          </c:extLst>
        </c:ser>
        <c:ser>
          <c:idx val="1"/>
          <c:order val="1"/>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74DC-4165-98A6-835F71D4CC68}"/>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74DC-4165-98A6-835F71D4CC68}"/>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74DC-4165-98A6-835F71D4CC68}"/>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74DC-4165-98A6-835F71D4CC68}"/>
              </c:ext>
            </c:extLst>
          </c:dPt>
          <c:dPt>
            <c:idx val="4"/>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74DC-4165-98A6-835F71D4CC68}"/>
              </c:ext>
            </c:extLst>
          </c:dPt>
          <c:dPt>
            <c:idx val="5"/>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74DC-4165-98A6-835F71D4CC68}"/>
              </c:ext>
            </c:extLst>
          </c:dPt>
          <c:dPt>
            <c:idx val="6"/>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74DC-4165-98A6-835F71D4CC6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0-74DC-4165-98A6-835F71D4CC6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2-74DC-4165-98A6-835F71D4CC6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4-74DC-4165-98A6-835F71D4CC6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6-74DC-4165-98A6-835F71D4CC68}"/>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8-74DC-4165-98A6-835F71D4CC68}"/>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A-74DC-4165-98A6-835F71D4CC68}"/>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80000"/>
                          <a:lumOff val="20000"/>
                        </a:schemeClr>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C-74DC-4165-98A6-835F71D4CC68}"/>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graphiques!$A$2:$A$8</c:f>
              <c:strCache>
                <c:ptCount val="7"/>
                <c:pt idx="0">
                  <c:v>association associazione</c:v>
                </c:pt>
                <c:pt idx="1">
                  <c:v>entreprise impresa</c:v>
                </c:pt>
                <c:pt idx="2">
                  <c:v>autre forme d'organisation organizzazione </c:v>
                </c:pt>
                <c:pt idx="3">
                  <c:v>une collectivité agente ente locale agente</c:v>
                </c:pt>
                <c:pt idx="4">
                  <c:v>une collectivité elu ente locale eletto</c:v>
                </c:pt>
                <c:pt idx="5">
                  <c:v>collectif comitato</c:v>
                </c:pt>
                <c:pt idx="6">
                  <c:v>autre altro </c:v>
                </c:pt>
              </c:strCache>
            </c:strRef>
          </c:cat>
          <c:val>
            <c:numRef>
              <c:f>graphiques!$C$2:$C$8</c:f>
              <c:numCache>
                <c:formatCode>General</c:formatCode>
                <c:ptCount val="7"/>
                <c:pt idx="0">
                  <c:v>11</c:v>
                </c:pt>
                <c:pt idx="1">
                  <c:v>10</c:v>
                </c:pt>
                <c:pt idx="2">
                  <c:v>5</c:v>
                </c:pt>
                <c:pt idx="3">
                  <c:v>28</c:v>
                </c:pt>
                <c:pt idx="4">
                  <c:v>6</c:v>
                </c:pt>
                <c:pt idx="5">
                  <c:v>0</c:v>
                </c:pt>
                <c:pt idx="6">
                  <c:v>15</c:v>
                </c:pt>
              </c:numCache>
            </c:numRef>
          </c:val>
          <c:extLst>
            <c:ext xmlns:c16="http://schemas.microsoft.com/office/drawing/2014/chart" uri="{C3380CC4-5D6E-409C-BE32-E72D297353CC}">
              <c16:uniqueId val="{0000001D-74DC-4165-98A6-835F71D4CC68}"/>
            </c:ext>
          </c:extLst>
        </c:ser>
        <c:ser>
          <c:idx val="2"/>
          <c:order val="2"/>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74DC-4165-98A6-835F71D4CC68}"/>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74DC-4165-98A6-835F71D4CC68}"/>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74DC-4165-98A6-835F71D4CC68}"/>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74DC-4165-98A6-835F71D4CC68}"/>
              </c:ext>
            </c:extLst>
          </c:dPt>
          <c:dPt>
            <c:idx val="4"/>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7-74DC-4165-98A6-835F71D4CC68}"/>
              </c:ext>
            </c:extLst>
          </c:dPt>
          <c:dPt>
            <c:idx val="5"/>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9-74DC-4165-98A6-835F71D4CC68}"/>
              </c:ext>
            </c:extLst>
          </c:dPt>
          <c:dPt>
            <c:idx val="6"/>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B-74DC-4165-98A6-835F71D4CC6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1F-74DC-4165-98A6-835F71D4CC6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21-74DC-4165-98A6-835F71D4CC6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23-74DC-4165-98A6-835F71D4CC6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25-74DC-4165-98A6-835F71D4CC68}"/>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27-74DC-4165-98A6-835F71D4CC68}"/>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29-74DC-4165-98A6-835F71D4CC68}"/>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80000"/>
                          <a:lumOff val="20000"/>
                        </a:schemeClr>
                      </a:solidFill>
                      <a:latin typeface="+mn-lt"/>
                      <a:ea typeface="+mn-ea"/>
                      <a:cs typeface="+mn-cs"/>
                    </a:defRPr>
                  </a:pPr>
                  <a:endParaRPr lang="fr-FR"/>
                </a:p>
              </c:txPr>
              <c:dLblPos val="outEnd"/>
              <c:showLegendKey val="0"/>
              <c:showVal val="1"/>
              <c:showCatName val="1"/>
              <c:showSerName val="0"/>
              <c:showPercent val="0"/>
              <c:showBubbleSize val="0"/>
              <c:extLst>
                <c:ext xmlns:c16="http://schemas.microsoft.com/office/drawing/2014/chart" uri="{C3380CC4-5D6E-409C-BE32-E72D297353CC}">
                  <c16:uniqueId val="{0000002B-74DC-4165-98A6-835F71D4CC68}"/>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graphiques!$A$2:$A$8</c:f>
              <c:strCache>
                <c:ptCount val="7"/>
                <c:pt idx="0">
                  <c:v>association associazione</c:v>
                </c:pt>
                <c:pt idx="1">
                  <c:v>entreprise impresa</c:v>
                </c:pt>
                <c:pt idx="2">
                  <c:v>autre forme d'organisation organizzazione </c:v>
                </c:pt>
                <c:pt idx="3">
                  <c:v>une collectivité agente ente locale agente</c:v>
                </c:pt>
                <c:pt idx="4">
                  <c:v>une collectivité elu ente locale eletto</c:v>
                </c:pt>
                <c:pt idx="5">
                  <c:v>collectif comitato</c:v>
                </c:pt>
                <c:pt idx="6">
                  <c:v>autre altro </c:v>
                </c:pt>
              </c:strCache>
            </c:strRef>
          </c:cat>
          <c:val>
            <c:numRef>
              <c:f>graphiques!$D$2:$D$8</c:f>
              <c:numCache>
                <c:formatCode>General</c:formatCode>
                <c:ptCount val="7"/>
                <c:pt idx="0">
                  <c:v>7</c:v>
                </c:pt>
                <c:pt idx="1">
                  <c:v>8</c:v>
                </c:pt>
                <c:pt idx="2">
                  <c:v>3</c:v>
                </c:pt>
                <c:pt idx="3">
                  <c:v>37</c:v>
                </c:pt>
                <c:pt idx="4">
                  <c:v>14</c:v>
                </c:pt>
                <c:pt idx="5">
                  <c:v>0</c:v>
                </c:pt>
                <c:pt idx="6">
                  <c:v>2</c:v>
                </c:pt>
              </c:numCache>
            </c:numRef>
          </c:val>
          <c:extLst>
            <c:ext xmlns:c16="http://schemas.microsoft.com/office/drawing/2014/chart" uri="{C3380CC4-5D6E-409C-BE32-E72D297353CC}">
              <c16:uniqueId val="{0000002C-74DC-4165-98A6-835F71D4CC68}"/>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7BB-41CE-BF84-ECFE5A4B6132}"/>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7BB-41CE-BF84-ECFE5A4B6132}"/>
              </c:ext>
            </c:extLst>
          </c:dPt>
          <c:dLbls>
            <c:dLbl>
              <c:idx val="0"/>
              <c:layout>
                <c:manualLayout>
                  <c:x val="5.0571274575185413E-2"/>
                  <c:y val="-0.1340996370862578"/>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1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906162374378245"/>
                      <c:h val="0.42790697674418604"/>
                    </c:manualLayout>
                  </c15:layout>
                </c:ext>
                <c:ext xmlns:c16="http://schemas.microsoft.com/office/drawing/2014/chart" uri="{C3380CC4-5D6E-409C-BE32-E72D297353CC}">
                  <c16:uniqueId val="{00000001-67BB-41CE-BF84-ECFE5A4B6132}"/>
                </c:ext>
              </c:extLst>
            </c:dLbl>
            <c:dLbl>
              <c:idx val="1"/>
              <c:layout>
                <c:manualLayout>
                  <c:x val="-1.9634743596448703E-2"/>
                  <c:y val="2.0343548487577832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10000"/>
                          </a:schemeClr>
                        </a:solidFill>
                        <a:latin typeface="+mn-lt"/>
                        <a:ea typeface="+mn-ea"/>
                        <a:cs typeface="+mn-cs"/>
                      </a:defRPr>
                    </a:pPr>
                    <a:fld id="{F76EA541-2840-456B-8260-386C36798831}" type="CATEGORYNAME">
                      <a:rPr lang="en-US" sz="2000">
                        <a:solidFill>
                          <a:srgbClr val="00B050"/>
                        </a:solidFill>
                      </a:rPr>
                      <a:pPr>
                        <a:defRPr sz="2000">
                          <a:solidFill>
                            <a:schemeClr val="accent1">
                              <a:lumMod val="10000"/>
                            </a:schemeClr>
                          </a:solidFill>
                        </a:defRPr>
                      </a:pPr>
                      <a:t>[NOM DE CATÉGORIE]</a:t>
                    </a:fld>
                    <a:r>
                      <a:rPr lang="en-US" sz="2000" baseline="0" dirty="0">
                        <a:solidFill>
                          <a:srgbClr val="00B050"/>
                        </a:solidFill>
                      </a:rPr>
                      <a:t>
</a:t>
                    </a:r>
                    <a:fld id="{6ED3375B-A630-4BC2-8549-50A6C873E755}" type="PERCENTAGE">
                      <a:rPr lang="en-US" sz="2000" baseline="0">
                        <a:solidFill>
                          <a:srgbClr val="00B050"/>
                        </a:solidFill>
                      </a:rPr>
                      <a:pPr>
                        <a:defRPr sz="2000">
                          <a:solidFill>
                            <a:schemeClr val="accent1">
                              <a:lumMod val="10000"/>
                            </a:schemeClr>
                          </a:solidFill>
                        </a:defRPr>
                      </a:pPr>
                      <a:t>[POURCENTAGE]</a:t>
                    </a:fld>
                    <a:endParaRPr lang="en-US" sz="2000" baseline="0"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1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6974987682480533"/>
                      <c:h val="0.42790697674418604"/>
                    </c:manualLayout>
                  </c15:layout>
                  <c15:dlblFieldTable/>
                  <c15:showDataLabelsRange val="0"/>
                </c:ext>
                <c:ext xmlns:c16="http://schemas.microsoft.com/office/drawing/2014/chart" uri="{C3380CC4-5D6E-409C-BE32-E72D297353CC}">
                  <c16:uniqueId val="{00000003-67BB-41CE-BF84-ECFE5A4B6132}"/>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10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graphiques!$A$1:$A$2</c:f>
              <c:strCache>
                <c:ptCount val="2"/>
                <c:pt idx="0">
                  <c:v>répondants français partecipanti  francesi</c:v>
                </c:pt>
                <c:pt idx="1">
                  <c:v>répondants italiens partecipanti italiani</c:v>
                </c:pt>
              </c:strCache>
            </c:strRef>
          </c:cat>
          <c:val>
            <c:numRef>
              <c:f>graphiques!$B$1:$B$2</c:f>
              <c:numCache>
                <c:formatCode>General</c:formatCode>
                <c:ptCount val="2"/>
                <c:pt idx="0">
                  <c:v>422</c:v>
                </c:pt>
                <c:pt idx="1">
                  <c:v>130</c:v>
                </c:pt>
              </c:numCache>
            </c:numRef>
          </c:val>
          <c:extLst>
            <c:ext xmlns:c16="http://schemas.microsoft.com/office/drawing/2014/chart" uri="{C3380CC4-5D6E-409C-BE32-E72D297353CC}">
              <c16:uniqueId val="{00000004-67BB-41CE-BF84-ECFE5A4B6132}"/>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44452793752294"/>
          <c:y val="0.11036365859099168"/>
          <c:w val="0.59479210132192917"/>
          <c:h val="0.80918753384559183"/>
        </c:manualLayout>
      </c:layout>
      <c:pieChart>
        <c:varyColors val="1"/>
        <c:ser>
          <c:idx val="0"/>
          <c:order val="0"/>
          <c:dPt>
            <c:idx val="0"/>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D5-486B-9ADC-3A840A85E0D2}"/>
              </c:ext>
            </c:extLst>
          </c:dPt>
          <c:dPt>
            <c:idx val="1"/>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D5-486B-9ADC-3A840A85E0D2}"/>
              </c:ext>
            </c:extLst>
          </c:dPt>
          <c:dPt>
            <c:idx val="2"/>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D5-486B-9ADC-3A840A85E0D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D5-486B-9ADC-3A840A85E0D2}"/>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D5-486B-9ADC-3A840A85E0D2}"/>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BD5-486B-9ADC-3A840A85E0D2}"/>
              </c:ext>
            </c:extLst>
          </c:dPt>
          <c:dLbls>
            <c:dLbl>
              <c:idx val="0"/>
              <c:layout>
                <c:manualLayout>
                  <c:x val="1.5917512089502216E-2"/>
                  <c:y val="2.9914851027575133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9866C49E-D4EA-48DA-A764-0DA36701B652}" type="CATEGORYNAME">
                      <a:rPr lang="en-US">
                        <a:solidFill>
                          <a:srgbClr val="FFC000"/>
                        </a:solidFill>
                      </a:rPr>
                      <a:pPr>
                        <a:defRPr/>
                      </a:pPr>
                      <a:t>[NOM DE CATÉGORIE]</a:t>
                    </a:fld>
                    <a:r>
                      <a:rPr lang="en-US" baseline="0" dirty="0"/>
                      <a:t>
</a:t>
                    </a:r>
                    <a:fld id="{EE8ADD49-5EE1-41CC-BE75-5633904968C1}" type="PERCENTAGE">
                      <a:rPr lang="en-US" baseline="0">
                        <a:solidFill>
                          <a:srgbClr val="FFC000"/>
                        </a:solidFill>
                      </a:rPr>
                      <a:pPr>
                        <a:defRPr/>
                      </a:pPr>
                      <a:t>[POURCENTAGE]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D5-486B-9ADC-3A840A85E0D2}"/>
                </c:ext>
              </c:extLst>
            </c:dLbl>
            <c:dLbl>
              <c:idx val="1"/>
              <c:layout>
                <c:manualLayout>
                  <c:x val="8.7955468215698673E-3"/>
                  <c:y val="3.589782123309014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C425F520-B145-4CBC-9302-8D9E743A4ADD}" type="CATEGORYNAME">
                      <a:rPr lang="en-US">
                        <a:solidFill>
                          <a:srgbClr val="00B0F0"/>
                        </a:solidFill>
                      </a:rPr>
                      <a:pPr>
                        <a:defRPr>
                          <a:solidFill>
                            <a:schemeClr val="accent1"/>
                          </a:solidFill>
                        </a:defRPr>
                      </a:pPr>
                      <a:t>[NOM DE CATÉGORIE]</a:t>
                    </a:fld>
                    <a:r>
                      <a:rPr lang="en-US" baseline="0" dirty="0">
                        <a:solidFill>
                          <a:srgbClr val="00B0F0"/>
                        </a:solidFill>
                      </a:rPr>
                      <a:t>
</a:t>
                    </a:r>
                    <a:fld id="{5042F7C5-17A7-4054-84E9-81A5BC25CCA4}" type="PERCENTAGE">
                      <a:rPr lang="en-US" baseline="0">
                        <a:solidFill>
                          <a:srgbClr val="00B0F0"/>
                        </a:solidFill>
                      </a:rPr>
                      <a:pPr>
                        <a:defRPr>
                          <a:solidFill>
                            <a:schemeClr val="accent1"/>
                          </a:solidFill>
                        </a:defRPr>
                      </a:pPr>
                      <a:t>[POURCENTAGE]</a:t>
                    </a:fld>
                    <a:endParaRPr lang="en-US" baseline="0" dirty="0">
                      <a:solidFill>
                        <a:srgbClr val="00B0F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D5-486B-9ADC-3A840A85E0D2}"/>
                </c:ext>
              </c:extLst>
            </c:dLbl>
            <c:dLbl>
              <c:idx val="2"/>
              <c:layout>
                <c:manualLayout>
                  <c:x val="0"/>
                  <c:y val="3.5897939008094203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AF15F572-1BA2-4EB7-8F5B-404E83060CC4}" type="CATEGORYNAME">
                      <a:rPr lang="fr-FR">
                        <a:solidFill>
                          <a:srgbClr val="00B050"/>
                        </a:solidFill>
                      </a:rPr>
                      <a:pPr>
                        <a:defRPr>
                          <a:solidFill>
                            <a:schemeClr val="accent1"/>
                          </a:solidFill>
                        </a:defRPr>
                      </a:pPr>
                      <a:t>[NOM DE CATÉGORIE]</a:t>
                    </a:fld>
                    <a:r>
                      <a:rPr lang="fr-FR" baseline="0" dirty="0"/>
                      <a:t>
</a:t>
                    </a:r>
                    <a:fld id="{DCCDC9C1-0E2F-4163-820D-169584A5D485}" type="PERCENTAGE">
                      <a:rPr lang="fr-FR" baseline="0">
                        <a:solidFill>
                          <a:srgbClr val="00B050"/>
                        </a:solidFill>
                      </a:rPr>
                      <a:pPr>
                        <a:defRPr>
                          <a:solidFill>
                            <a:schemeClr val="accent1"/>
                          </a:solidFill>
                        </a:defRPr>
                      </a:pPr>
                      <a:t>[POURCENTAGE]</a:t>
                    </a:fld>
                    <a:endParaRPr lang="fr-FR" baseline="0" dirty="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1039890037398989"/>
                      <c:h val="0.23584868550140228"/>
                    </c:manualLayout>
                  </c15:layout>
                  <c15:dlblFieldTable/>
                  <c15:showDataLabelsRange val="0"/>
                </c:ext>
                <c:ext xmlns:c16="http://schemas.microsoft.com/office/drawing/2014/chart" uri="{C3380CC4-5D6E-409C-BE32-E72D297353CC}">
                  <c16:uniqueId val="{00000005-8BD5-486B-9ADC-3A840A85E0D2}"/>
                </c:ext>
              </c:extLst>
            </c:dLbl>
            <c:dLbl>
              <c:idx val="3"/>
              <c:layout>
                <c:manualLayout>
                  <c:x val="2.4187753759317133E-2"/>
                  <c:y val="-3.290633613033264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BD5-486B-9ADC-3A840A85E0D2}"/>
                </c:ext>
              </c:extLst>
            </c:dLbl>
            <c:dLbl>
              <c:idx val="4"/>
              <c:layout>
                <c:manualLayout>
                  <c:x val="1.31933202323548E-2"/>
                  <c:y val="-0.1705146508571783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BD5-486B-9ADC-3A840A85E0D2}"/>
                </c:ext>
              </c:extLst>
            </c:dLbl>
            <c:dLbl>
              <c:idx val="5"/>
              <c:layout>
                <c:manualLayout>
                  <c:x val="-5.0564110271155961E-2"/>
                  <c:y val="8.974455308272540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BD5-486B-9ADC-3A840A85E0D2}"/>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graphiques!$A$21:$A$26</c:f>
              <c:strCache>
                <c:ptCount val="6"/>
                <c:pt idx="0">
                  <c:v>Liguria</c:v>
                </c:pt>
                <c:pt idx="1">
                  <c:v>Piemonte</c:v>
                </c:pt>
                <c:pt idx="2">
                  <c:v>Valle d'Aosta/Vallée d'Aoste</c:v>
                </c:pt>
                <c:pt idx="3">
                  <c:v>Sud</c:v>
                </c:pt>
                <c:pt idx="4">
                  <c:v>Auvergne-Rhône-Alpes</c:v>
                </c:pt>
                <c:pt idx="5">
                  <c:v>Autre Altro </c:v>
                </c:pt>
              </c:strCache>
            </c:strRef>
          </c:cat>
          <c:val>
            <c:numRef>
              <c:f>graphiques!$B$21:$B$26</c:f>
              <c:numCache>
                <c:formatCode>General</c:formatCode>
                <c:ptCount val="6"/>
                <c:pt idx="0">
                  <c:v>21</c:v>
                </c:pt>
                <c:pt idx="1">
                  <c:v>84</c:v>
                </c:pt>
                <c:pt idx="2">
                  <c:v>25</c:v>
                </c:pt>
                <c:pt idx="3">
                  <c:v>149</c:v>
                </c:pt>
                <c:pt idx="4">
                  <c:v>265</c:v>
                </c:pt>
                <c:pt idx="5">
                  <c:v>8</c:v>
                </c:pt>
              </c:numCache>
            </c:numRef>
          </c:val>
          <c:extLst>
            <c:ext xmlns:c16="http://schemas.microsoft.com/office/drawing/2014/chart" uri="{C3380CC4-5D6E-409C-BE32-E72D297353CC}">
              <c16:uniqueId val="{0000000C-8BD5-486B-9ADC-3A840A85E0D2}"/>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8913947899756198"/>
          <c:y val="0.17987312733936409"/>
          <c:w val="0.45286910297799887"/>
          <c:h val="0.7382872763688525"/>
        </c:manualLayout>
      </c:layout>
      <c:pieChart>
        <c:varyColors val="1"/>
        <c:ser>
          <c:idx val="0"/>
          <c:order val="0"/>
          <c:dPt>
            <c:idx val="0"/>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8CE-42E0-BC10-9E25439E8F8A}"/>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8CE-42E0-BC10-9E25439E8F8A}"/>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8CE-42E0-BC10-9E25439E8F8A}"/>
              </c:ext>
            </c:extLst>
          </c:dPt>
          <c:dPt>
            <c:idx val="3"/>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8CE-42E0-BC10-9E25439E8F8A}"/>
              </c:ext>
            </c:extLst>
          </c:dPt>
          <c:dPt>
            <c:idx val="4"/>
            <c:bubble3D val="0"/>
            <c:spPr>
              <a:solidFill>
                <a:schemeClr val="accent4">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8CE-42E0-BC10-9E25439E8F8A}"/>
              </c:ext>
            </c:extLst>
          </c:dPt>
          <c:dLbls>
            <c:dLbl>
              <c:idx val="0"/>
              <c:layout>
                <c:manualLayout>
                  <c:x val="-3.8079627625615228E-3"/>
                  <c:y val="1.953043302814596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fld id="{D880182D-DDE1-4704-82B5-2DDEFE33058F}" type="CATEGORYNAME">
                      <a:rPr lang="en-US">
                        <a:solidFill>
                          <a:srgbClr val="00B0F0"/>
                        </a:solidFill>
                      </a:rPr>
                      <a:pPr>
                        <a:defRPr>
                          <a:solidFill>
                            <a:schemeClr val="accent5"/>
                          </a:solidFill>
                        </a:defRPr>
                      </a:pPr>
                      <a:t>[NOM DE CATÉGORIE]</a:t>
                    </a:fld>
                    <a:r>
                      <a:rPr lang="en-US" baseline="0" dirty="0">
                        <a:solidFill>
                          <a:srgbClr val="00B0F0"/>
                        </a:solidFill>
                      </a:rPr>
                      <a:t>
</a:t>
                    </a:r>
                    <a:fld id="{8EBAFF27-C494-401A-B416-5C7ABB1749D4}" type="PERCENTAGE">
                      <a:rPr lang="en-US" baseline="0">
                        <a:solidFill>
                          <a:srgbClr val="00B0F0"/>
                        </a:solidFill>
                      </a:rPr>
                      <a:pPr>
                        <a:defRPr>
                          <a:solidFill>
                            <a:schemeClr val="accent5"/>
                          </a:solidFill>
                        </a:defRPr>
                      </a:pPr>
                      <a:t>[POURCENTAGE]</a:t>
                    </a:fld>
                    <a:endParaRPr lang="en-US" baseline="0" dirty="0">
                      <a:solidFill>
                        <a:srgbClr val="00B0F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350632547441058"/>
                      <c:h val="0.14127311579143195"/>
                    </c:manualLayout>
                  </c15:layout>
                  <c15:dlblFieldTable/>
                  <c15:showDataLabelsRange val="0"/>
                </c:ext>
                <c:ext xmlns:c16="http://schemas.microsoft.com/office/drawing/2014/chart" uri="{C3380CC4-5D6E-409C-BE32-E72D297353CC}">
                  <c16:uniqueId val="{00000001-08CE-42E0-BC10-9E25439E8F8A}"/>
                </c:ext>
              </c:extLst>
            </c:dLbl>
            <c:dLbl>
              <c:idx val="1"/>
              <c:layout>
                <c:manualLayout>
                  <c:x val="5.4232906050630802E-3"/>
                  <c:y val="0.1254142780508129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hade val="76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5894716545998167"/>
                      <c:h val="0.14127311579143195"/>
                    </c:manualLayout>
                  </c15:layout>
                </c:ext>
                <c:ext xmlns:c16="http://schemas.microsoft.com/office/drawing/2014/chart" uri="{C3380CC4-5D6E-409C-BE32-E72D297353CC}">
                  <c16:uniqueId val="{00000003-08CE-42E0-BC10-9E25439E8F8A}"/>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08CE-42E0-BC10-9E25439E8F8A}"/>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fld id="{3F3AE750-1DF2-4209-A783-12F27614D0CB}" type="CATEGORYNAME">
                      <a:rPr lang="en-US">
                        <a:solidFill>
                          <a:srgbClr val="0070C0"/>
                        </a:solidFill>
                      </a:rPr>
                      <a:pPr>
                        <a:defRPr>
                          <a:solidFill>
                            <a:schemeClr val="accent5"/>
                          </a:solidFill>
                        </a:defRPr>
                      </a:pPr>
                      <a:t>[NOM DE CATÉGORIE]</a:t>
                    </a:fld>
                    <a:r>
                      <a:rPr lang="en-US" baseline="0" dirty="0"/>
                      <a:t>
</a:t>
                    </a:r>
                    <a:fld id="{2A86B63E-E96D-40EA-87E5-E28089D35395}" type="PERCENTAGE">
                      <a:rPr lang="en-US" baseline="0">
                        <a:solidFill>
                          <a:srgbClr val="0070C0"/>
                        </a:solidFill>
                      </a:rPr>
                      <a:pPr>
                        <a:defRPr>
                          <a:solidFill>
                            <a:schemeClr val="accent5"/>
                          </a:solidFill>
                        </a:defRPr>
                      </a:pPr>
                      <a:t>[POURCENTAGE]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8CE-42E0-BC10-9E25439E8F8A}"/>
                </c:ext>
              </c:extLst>
            </c:dLbl>
            <c:dLbl>
              <c:idx val="4"/>
              <c:layout>
                <c:manualLayout>
                  <c:x val="9.130318960273727E-3"/>
                  <c:y val="6.8011044866265122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5"/>
                        </a:solidFill>
                        <a:latin typeface="+mn-lt"/>
                        <a:ea typeface="+mn-ea"/>
                        <a:cs typeface="+mn-cs"/>
                      </a:defRPr>
                    </a:pPr>
                    <a:fld id="{59429BE9-C2D7-41E8-8EB5-3E6DE10E7198}" type="CATEGORYNAME">
                      <a:rPr lang="en-US">
                        <a:solidFill>
                          <a:schemeClr val="accent4">
                            <a:lumMod val="50000"/>
                          </a:schemeClr>
                        </a:solidFill>
                      </a:rPr>
                      <a:pPr>
                        <a:defRPr>
                          <a:solidFill>
                            <a:schemeClr val="accent5"/>
                          </a:solidFill>
                        </a:defRPr>
                      </a:pPr>
                      <a:t>[NOM DE CATÉGORIE]</a:t>
                    </a:fld>
                    <a:r>
                      <a:rPr lang="en-US" baseline="0" dirty="0"/>
                      <a:t>
</a:t>
                    </a:r>
                    <a:fld id="{CA735A1F-2A67-4358-AD2B-C5B583206736}" type="PERCENTAGE">
                      <a:rPr lang="en-US" baseline="0">
                        <a:solidFill>
                          <a:schemeClr val="accent4">
                            <a:lumMod val="50000"/>
                          </a:schemeClr>
                        </a:solidFill>
                      </a:rPr>
                      <a:pPr>
                        <a:defRPr>
                          <a:solidFill>
                            <a:schemeClr val="accent5"/>
                          </a:solidFill>
                        </a:defRPr>
                      </a:pPr>
                      <a:t>[POURCENTAGE]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5"/>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361535350059391"/>
                      <c:h val="0.14531873766403883"/>
                    </c:manualLayout>
                  </c15:layout>
                  <c15:dlblFieldTable/>
                  <c15:showDataLabelsRange val="0"/>
                </c:ext>
                <c:ext xmlns:c16="http://schemas.microsoft.com/office/drawing/2014/chart" uri="{C3380CC4-5D6E-409C-BE32-E72D297353CC}">
                  <c16:uniqueId val="{00000009-08CE-42E0-BC10-9E25439E8F8A}"/>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graphiques!$A$29:$A$33</c:f>
              <c:strCache>
                <c:ptCount val="5"/>
                <c:pt idx="0">
                  <c:v>&lt;18</c:v>
                </c:pt>
                <c:pt idx="1">
                  <c:v>18-35</c:v>
                </c:pt>
                <c:pt idx="2">
                  <c:v>35-50</c:v>
                </c:pt>
                <c:pt idx="3">
                  <c:v>50-65</c:v>
                </c:pt>
                <c:pt idx="4">
                  <c:v>&gt;65</c:v>
                </c:pt>
              </c:strCache>
            </c:strRef>
          </c:cat>
          <c:val>
            <c:numRef>
              <c:f>graphiques!$B$29:$B$33</c:f>
              <c:numCache>
                <c:formatCode>General</c:formatCode>
                <c:ptCount val="5"/>
                <c:pt idx="0">
                  <c:v>4</c:v>
                </c:pt>
                <c:pt idx="1">
                  <c:v>97</c:v>
                </c:pt>
                <c:pt idx="2">
                  <c:v>170</c:v>
                </c:pt>
                <c:pt idx="3">
                  <c:v>192</c:v>
                </c:pt>
                <c:pt idx="4">
                  <c:v>88</c:v>
                </c:pt>
              </c:numCache>
            </c:numRef>
          </c:val>
          <c:extLst>
            <c:ext xmlns:c16="http://schemas.microsoft.com/office/drawing/2014/chart" uri="{C3380CC4-5D6E-409C-BE32-E72D297353CC}">
              <c16:uniqueId val="{0000000A-08CE-42E0-BC10-9E25439E8F8A}"/>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lumMod val="75000"/>
                  <a:lumOff val="2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577-4841-823B-B92BB4B44EDA}"/>
              </c:ext>
            </c:extLst>
          </c:dPt>
          <c:dPt>
            <c:idx val="1"/>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577-4841-823B-B92BB4B44EDA}"/>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577-4841-823B-B92BB4B44EDA}"/>
              </c:ext>
            </c:extLst>
          </c:dPt>
          <c:dPt>
            <c:idx val="3"/>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577-4841-823B-B92BB4B44ED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577-4841-823B-B92BB4B44EDA}"/>
              </c:ext>
            </c:extLst>
          </c:dPt>
          <c:dPt>
            <c:idx val="5"/>
            <c:bubble3D val="0"/>
            <c:spPr>
              <a:solidFill>
                <a:schemeClr val="bg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577-4841-823B-B92BB4B44EDA}"/>
              </c:ext>
            </c:extLst>
          </c:dPt>
          <c:dLbls>
            <c:dLbl>
              <c:idx val="0"/>
              <c:layout>
                <c:manualLayout>
                  <c:x val="3.5575779075061841E-2"/>
                  <c:y val="-0.47880374922766206"/>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1F4FA7E3-1D1E-4725-B344-EB4E68F6A579}" type="CATEGORYNAME">
                      <a:rPr lang="it-IT" sz="1200" dirty="0">
                        <a:solidFill>
                          <a:schemeClr val="tx1">
                            <a:lumMod val="75000"/>
                            <a:lumOff val="25000"/>
                          </a:schemeClr>
                        </a:solidFill>
                      </a:rPr>
                      <a:pPr>
                        <a:defRPr/>
                      </a:pPr>
                      <a:t>[NOM DE CATÉGORIE]</a:t>
                    </a:fld>
                    <a:r>
                      <a:rPr lang="it-IT" sz="1200" baseline="0" dirty="0">
                        <a:solidFill>
                          <a:schemeClr val="tx1">
                            <a:lumMod val="75000"/>
                            <a:lumOff val="25000"/>
                          </a:schemeClr>
                        </a:solidFill>
                      </a:rPr>
                      <a:t>
</a:t>
                    </a:r>
                    <a:fld id="{19E830CE-3750-485E-A350-7D6AF6E1B019}" type="PERCENTAGE">
                      <a:rPr lang="it-IT" sz="1200" baseline="0" dirty="0">
                        <a:solidFill>
                          <a:schemeClr val="tx1">
                            <a:lumMod val="75000"/>
                            <a:lumOff val="25000"/>
                          </a:schemeClr>
                        </a:solidFill>
                      </a:rPr>
                      <a:pPr>
                        <a:defRPr/>
                      </a:pPr>
                      <a:t>[POURCENTAGE]</a:t>
                    </a:fld>
                    <a:endParaRPr lang="it-IT" sz="1200" baseline="0" dirty="0">
                      <a:solidFill>
                        <a:schemeClr val="tx1">
                          <a:lumMod val="75000"/>
                          <a:lumOff val="2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6818413093900531"/>
                      <c:h val="0.26316759917063726"/>
                    </c:manualLayout>
                  </c15:layout>
                  <c15:dlblFieldTable/>
                  <c15:showDataLabelsRange val="0"/>
                </c:ext>
                <c:ext xmlns:c16="http://schemas.microsoft.com/office/drawing/2014/chart" uri="{C3380CC4-5D6E-409C-BE32-E72D297353CC}">
                  <c16:uniqueId val="{00000001-4577-4841-823B-B92BB4B44EDA}"/>
                </c:ext>
              </c:extLst>
            </c:dLbl>
            <c:dLbl>
              <c:idx val="1"/>
              <c:layout>
                <c:manualLayout>
                  <c:x val="-2.8298864531139063E-2"/>
                  <c:y val="0.19918336707605666"/>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A4F3358-F79B-4748-9543-E615FC738A61}" type="CATEGORYNAME">
                      <a:rPr lang="en-US" sz="1200" dirty="0">
                        <a:solidFill>
                          <a:srgbClr val="00B050"/>
                        </a:solidFill>
                      </a:rPr>
                      <a:pPr>
                        <a:defRPr>
                          <a:solidFill>
                            <a:schemeClr val="accent1"/>
                          </a:solidFill>
                        </a:defRPr>
                      </a:pPr>
                      <a:t>[NOM DE CATÉGORIE]</a:t>
                    </a:fld>
                    <a:r>
                      <a:rPr lang="en-US" sz="1200" baseline="0" dirty="0"/>
                      <a:t>
</a:t>
                    </a:r>
                    <a:fld id="{15468599-A10A-4229-A440-2C9F5191AB34}" type="PERCENTAGE">
                      <a:rPr lang="en-US" sz="1200" baseline="0" dirty="0">
                        <a:solidFill>
                          <a:srgbClr val="00B050"/>
                        </a:solidFill>
                      </a:rPr>
                      <a:pPr>
                        <a:defRPr>
                          <a:solidFill>
                            <a:schemeClr val="accent1"/>
                          </a:solidFill>
                        </a:defRPr>
                      </a:pPr>
                      <a:t>[POURCENTAGE]</a:t>
                    </a:fld>
                    <a:endParaRPr lang="en-US" sz="1200"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2546103275003082"/>
                      <c:h val="0.30286760234546523"/>
                    </c:manualLayout>
                  </c15:layout>
                  <c15:dlblFieldTable/>
                  <c15:showDataLabelsRange val="0"/>
                </c:ext>
                <c:ext xmlns:c16="http://schemas.microsoft.com/office/drawing/2014/chart" uri="{C3380CC4-5D6E-409C-BE32-E72D297353CC}">
                  <c16:uniqueId val="{00000003-4577-4841-823B-B92BB4B44EDA}"/>
                </c:ext>
              </c:extLst>
            </c:dLbl>
            <c:dLbl>
              <c:idx val="2"/>
              <c:layout>
                <c:manualLayout>
                  <c:x val="-7.1661638021042889E-2"/>
                  <c:y val="7.6975842001020828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C190D747-0FFA-4D8C-AE63-4CEAC19E662D}" type="CATEGORYNAME">
                      <a:rPr lang="en-US" sz="1200" dirty="0">
                        <a:solidFill>
                          <a:srgbClr val="FFC000"/>
                        </a:solidFill>
                      </a:rPr>
                      <a:pPr>
                        <a:defRPr>
                          <a:solidFill>
                            <a:schemeClr val="accent1"/>
                          </a:solidFill>
                        </a:defRPr>
                      </a:pPr>
                      <a:t>[NOM DE CATÉGORIE]</a:t>
                    </a:fld>
                    <a:r>
                      <a:rPr lang="en-US" sz="1200" baseline="0" dirty="0">
                        <a:solidFill>
                          <a:srgbClr val="FFC000"/>
                        </a:solidFill>
                      </a:rPr>
                      <a:t>
</a:t>
                    </a:r>
                    <a:fld id="{BC9A5C02-4BC0-430F-ABEC-EB0E75124EA5}" type="PERCENTAGE">
                      <a:rPr lang="en-US" sz="1200" baseline="0" dirty="0">
                        <a:solidFill>
                          <a:srgbClr val="FFC000"/>
                        </a:solidFill>
                      </a:rPr>
                      <a:pPr>
                        <a:defRPr>
                          <a:solidFill>
                            <a:schemeClr val="accent1"/>
                          </a:solidFill>
                        </a:defRPr>
                      </a:pPr>
                      <a:t>[POURCENTAGE]</a:t>
                    </a:fld>
                    <a:endParaRPr lang="en-US" sz="1200" baseline="0" dirty="0">
                      <a:solidFill>
                        <a:srgbClr val="FFC00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6304997203855726"/>
                      <c:h val="0.19725939077492663"/>
                    </c:manualLayout>
                  </c15:layout>
                  <c15:dlblFieldTable/>
                  <c15:showDataLabelsRange val="0"/>
                </c:ext>
                <c:ext xmlns:c16="http://schemas.microsoft.com/office/drawing/2014/chart" uri="{C3380CC4-5D6E-409C-BE32-E72D297353CC}">
                  <c16:uniqueId val="{00000005-4577-4841-823B-B92BB4B44EDA}"/>
                </c:ext>
              </c:extLst>
            </c:dLbl>
            <c:dLbl>
              <c:idx val="3"/>
              <c:layout>
                <c:manualLayout>
                  <c:x val="-0.10234499225330521"/>
                  <c:y val="-0.15704286750465846"/>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CC37AFB-19AE-468D-806A-990801E6F74D}" type="CATEGORYNAME">
                      <a:rPr lang="en-US" sz="1200">
                        <a:solidFill>
                          <a:srgbClr val="7030A0"/>
                        </a:solidFill>
                      </a:rPr>
                      <a:pPr>
                        <a:defRPr>
                          <a:solidFill>
                            <a:schemeClr val="accent1"/>
                          </a:solidFill>
                        </a:defRPr>
                      </a:pPr>
                      <a:t>[NOM DE CATÉGORIE]</a:t>
                    </a:fld>
                    <a:r>
                      <a:rPr lang="en-US" baseline="0" dirty="0"/>
                      <a:t>
</a:t>
                    </a:r>
                    <a:fld id="{B1BC03A2-4258-4A02-918E-3AE765D0E861}" type="PERCENTAGE">
                      <a:rPr lang="en-US" sz="1200" baseline="0">
                        <a:solidFill>
                          <a:srgbClr val="7030A0"/>
                        </a:solidFill>
                      </a:rPr>
                      <a:pPr>
                        <a:defRPr>
                          <a:solidFill>
                            <a:schemeClr val="accent1"/>
                          </a:solidFill>
                        </a:defRPr>
                      </a:pPr>
                      <a:t>[POURCENTAGE]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577-4841-823B-B92BB4B44EDA}"/>
                </c:ext>
              </c:extLst>
            </c:dLbl>
            <c:dLbl>
              <c:idx val="4"/>
              <c:layout>
                <c:manualLayout>
                  <c:x val="-1.6644570845331969E-2"/>
                  <c:y val="1.488902755018059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183ACC4-A8B0-40A4-93D6-78A26023C549}" type="CATEGORYNAME">
                      <a:rPr lang="it-IT" sz="1200">
                        <a:solidFill>
                          <a:schemeClr val="tx2"/>
                        </a:solidFill>
                      </a:rPr>
                      <a:pPr>
                        <a:defRPr>
                          <a:solidFill>
                            <a:schemeClr val="accent1"/>
                          </a:solidFill>
                        </a:defRPr>
                      </a:pPr>
                      <a:t>[NOM DE CATÉGORIE]</a:t>
                    </a:fld>
                    <a:r>
                      <a:rPr lang="it-IT" sz="1200" baseline="0" dirty="0">
                        <a:solidFill>
                          <a:schemeClr val="tx2"/>
                        </a:solidFill>
                      </a:rPr>
                      <a:t>
</a:t>
                    </a:r>
                    <a:fld id="{965C9CA8-2DF4-4A92-BCDE-7A7BB866E915}" type="PERCENTAGE">
                      <a:rPr lang="it-IT" sz="1200" baseline="0">
                        <a:solidFill>
                          <a:schemeClr val="tx2"/>
                        </a:solidFill>
                      </a:rPr>
                      <a:pPr>
                        <a:defRPr>
                          <a:solidFill>
                            <a:schemeClr val="accent1"/>
                          </a:solidFill>
                        </a:defRPr>
                      </a:pPr>
                      <a:t>[POURCENTAGE]</a:t>
                    </a:fld>
                    <a:endParaRPr lang="it-IT" sz="1200" baseline="0" dirty="0">
                      <a:solidFill>
                        <a:schemeClr val="tx2"/>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577-4841-823B-B92BB4B44EDA}"/>
                </c:ext>
              </c:extLst>
            </c:dLbl>
            <c:dLbl>
              <c:idx val="5"/>
              <c:layout>
                <c:manualLayout>
                  <c:x val="0.16745160735003944"/>
                  <c:y val="1.5507813740167192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fr-FR" sz="1200" baseline="0" dirty="0">
                        <a:solidFill>
                          <a:schemeClr val="bg1">
                            <a:lumMod val="50000"/>
                          </a:schemeClr>
                        </a:solidFill>
                      </a:rPr>
                      <a:t>Pas de réponse</a:t>
                    </a:r>
                  </a:p>
                  <a:p>
                    <a:pPr>
                      <a:defRPr>
                        <a:solidFill>
                          <a:schemeClr val="accent1"/>
                        </a:solidFill>
                      </a:defRPr>
                    </a:pPr>
                    <a:r>
                      <a:rPr lang="fr-FR" sz="1200" baseline="0" dirty="0">
                        <a:solidFill>
                          <a:schemeClr val="bg1">
                            <a:lumMod val="50000"/>
                          </a:schemeClr>
                        </a:solidFill>
                      </a:rPr>
                      <a:t>Senza </a:t>
                    </a:r>
                    <a:r>
                      <a:rPr lang="fr-FR" sz="1200" baseline="0" dirty="0" err="1">
                        <a:solidFill>
                          <a:schemeClr val="bg1">
                            <a:lumMod val="50000"/>
                          </a:schemeClr>
                        </a:solidFill>
                      </a:rPr>
                      <a:t>risposta</a:t>
                    </a:r>
                    <a:r>
                      <a:rPr lang="fr-FR" sz="1200" baseline="0" dirty="0">
                        <a:solidFill>
                          <a:schemeClr val="bg1">
                            <a:lumMod val="50000"/>
                          </a:schemeClr>
                        </a:solidFill>
                      </a:rPr>
                      <a:t>
</a:t>
                    </a:r>
                    <a:fld id="{C8D5636F-E800-4A5F-83F2-ECC66D217033}" type="PERCENTAGE">
                      <a:rPr lang="fr-FR" sz="1200" baseline="0" dirty="0">
                        <a:solidFill>
                          <a:schemeClr val="bg1">
                            <a:lumMod val="50000"/>
                          </a:schemeClr>
                        </a:solidFill>
                      </a:rPr>
                      <a:pPr>
                        <a:defRPr>
                          <a:solidFill>
                            <a:schemeClr val="accent1"/>
                          </a:solidFill>
                        </a:defRPr>
                      </a:pPr>
                      <a:t>[POURCENTAGE]</a:t>
                    </a:fld>
                    <a:endParaRPr lang="fr-FR" sz="1200" baseline="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577-4841-823B-B92BB4B44ED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graphiques!$A$50:$A$55</c:f>
              <c:strCache>
                <c:ptCount val="6"/>
                <c:pt idx="0">
                  <c:v>Actif(ve) Lavoratore(rice)</c:v>
                </c:pt>
                <c:pt idx="1">
                  <c:v>Travailleur(se) transfrontalier Lavoratore(rice) transfrontaliero</c:v>
                </c:pt>
                <c:pt idx="2">
                  <c:v>Etudiant(e) Studente</c:v>
                </c:pt>
                <c:pt idx="3">
                  <c:v>Sans emploi Disoccupato</c:v>
                </c:pt>
                <c:pt idx="4">
                  <c:v>Retraité(e) Pensionato/a</c:v>
                </c:pt>
                <c:pt idx="5">
                  <c:v>Pas de reponse Senza risposta</c:v>
                </c:pt>
              </c:strCache>
            </c:strRef>
          </c:cat>
          <c:val>
            <c:numRef>
              <c:f>graphiques!$B$50:$B$55</c:f>
              <c:numCache>
                <c:formatCode>General</c:formatCode>
                <c:ptCount val="6"/>
                <c:pt idx="0">
                  <c:v>410</c:v>
                </c:pt>
                <c:pt idx="1">
                  <c:v>8</c:v>
                </c:pt>
                <c:pt idx="2">
                  <c:v>13</c:v>
                </c:pt>
                <c:pt idx="3">
                  <c:v>11</c:v>
                </c:pt>
                <c:pt idx="4">
                  <c:v>107</c:v>
                </c:pt>
                <c:pt idx="5">
                  <c:v>3</c:v>
                </c:pt>
              </c:numCache>
            </c:numRef>
          </c:val>
          <c:extLst>
            <c:ext xmlns:c16="http://schemas.microsoft.com/office/drawing/2014/chart" uri="{C3380CC4-5D6E-409C-BE32-E72D297353CC}">
              <c16:uniqueId val="{0000000C-4577-4841-823B-B92BB4B44EDA}"/>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0153572100808"/>
          <c:y val="4.2818293454765684E-2"/>
          <c:w val="0.45511998849175422"/>
          <c:h val="0.78840173098130473"/>
        </c:manualLayout>
      </c:layout>
      <c:pieChart>
        <c:varyColors val="1"/>
        <c:ser>
          <c:idx val="0"/>
          <c:order val="0"/>
          <c:dPt>
            <c:idx val="0"/>
            <c:bubble3D val="0"/>
            <c:spPr>
              <a:solidFill>
                <a:schemeClr val="tx1">
                  <a:lumMod val="75000"/>
                  <a:lumOff val="2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C21-498A-9642-4E5C54D5412E}"/>
              </c:ext>
            </c:extLst>
          </c:dPt>
          <c:dPt>
            <c:idx val="1"/>
            <c:bubble3D val="0"/>
            <c:spPr>
              <a:solidFill>
                <a:srgbClr val="00B050"/>
              </a:solidFill>
              <a:ln>
                <a:solidFill>
                  <a:srgbClr val="00B05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C21-498A-9642-4E5C54D5412E}"/>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C21-498A-9642-4E5C54D5412E}"/>
              </c:ext>
            </c:extLst>
          </c:dPt>
          <c:dPt>
            <c:idx val="3"/>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C21-498A-9642-4E5C54D5412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C21-498A-9642-4E5C54D5412E}"/>
              </c:ext>
            </c:extLst>
          </c:dPt>
          <c:dLbls>
            <c:dLbl>
              <c:idx val="0"/>
              <c:layout>
                <c:manualLayout>
                  <c:x val="-2.3231389962279119E-2"/>
                  <c:y val="-7.7770438455800617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C8BDE7FC-FA31-4B60-A0EA-D6B59885856A}" type="CATEGORYNAME">
                      <a:rPr lang="it-IT">
                        <a:solidFill>
                          <a:schemeClr val="tx1">
                            <a:lumMod val="75000"/>
                            <a:lumOff val="25000"/>
                          </a:schemeClr>
                        </a:solidFill>
                      </a:rPr>
                      <a:pPr>
                        <a:defRPr sz="1200"/>
                      </a:pPr>
                      <a:t>[NOM DE CATÉGORIE]</a:t>
                    </a:fld>
                    <a:r>
                      <a:rPr lang="it-IT" baseline="0" dirty="0">
                        <a:solidFill>
                          <a:schemeClr val="tx1">
                            <a:lumMod val="75000"/>
                            <a:lumOff val="25000"/>
                          </a:schemeClr>
                        </a:solidFill>
                      </a:rPr>
                      <a:t>
</a:t>
                    </a:r>
                    <a:fld id="{520E1668-B08F-4613-BAD6-66B222D3481A}" type="PERCENTAGE">
                      <a:rPr lang="it-IT" baseline="0">
                        <a:solidFill>
                          <a:schemeClr val="tx1">
                            <a:lumMod val="75000"/>
                            <a:lumOff val="25000"/>
                          </a:schemeClr>
                        </a:solidFill>
                      </a:rPr>
                      <a:pPr>
                        <a:defRPr sz="1200"/>
                      </a:pPr>
                      <a:t>[POURCENTAGE]</a:t>
                    </a:fld>
                    <a:endParaRPr lang="it-IT" baseline="0" dirty="0">
                      <a:solidFill>
                        <a:schemeClr val="tx1">
                          <a:lumMod val="75000"/>
                          <a:lumOff val="2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3218383650230138"/>
                      <c:h val="0.36966548174945146"/>
                    </c:manualLayout>
                  </c15:layout>
                  <c15:dlblFieldTable/>
                  <c15:showDataLabelsRange val="0"/>
                </c:ext>
                <c:ext xmlns:c16="http://schemas.microsoft.com/office/drawing/2014/chart" uri="{C3380CC4-5D6E-409C-BE32-E72D297353CC}">
                  <c16:uniqueId val="{00000001-3C21-498A-9642-4E5C54D5412E}"/>
                </c:ext>
              </c:extLst>
            </c:dLbl>
            <c:dLbl>
              <c:idx val="1"/>
              <c:layout>
                <c:manualLayout>
                  <c:x val="-1.1347785802668819E-2"/>
                  <c:y val="0.38153380244370377"/>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A4267697-10A3-4795-8AEF-C47F0579E98D}" type="CATEGORYNAME">
                      <a:rPr lang="en-US" dirty="0">
                        <a:solidFill>
                          <a:srgbClr val="00B050"/>
                        </a:solidFill>
                      </a:rPr>
                      <a:pPr>
                        <a:defRPr sz="1200">
                          <a:solidFill>
                            <a:schemeClr val="accent1"/>
                          </a:solidFill>
                        </a:defRPr>
                      </a:pPr>
                      <a:t>[NOM DE CATÉGORIE]</a:t>
                    </a:fld>
                    <a:r>
                      <a:rPr lang="en-US" baseline="0" dirty="0">
                        <a:solidFill>
                          <a:srgbClr val="00B050"/>
                        </a:solidFill>
                      </a:rPr>
                      <a:t>
</a:t>
                    </a:r>
                    <a:fld id="{F199F9A7-CB6B-421A-BE90-B202F450C8EF}" type="PERCENTAGE">
                      <a:rPr lang="en-US" baseline="0" dirty="0">
                        <a:solidFill>
                          <a:srgbClr val="00B050"/>
                        </a:solidFill>
                      </a:rPr>
                      <a:pPr>
                        <a:defRPr sz="1200">
                          <a:solidFill>
                            <a:schemeClr val="accent1"/>
                          </a:solidFill>
                        </a:defRPr>
                      </a:pPr>
                      <a:t>[POURCENTAGE]</a:t>
                    </a:fld>
                    <a:endParaRPr lang="en-US" baseline="0" dirty="0">
                      <a:solidFill>
                        <a:srgbClr val="00B050"/>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7416990954715331"/>
                      <c:h val="0.3671401326269369"/>
                    </c:manualLayout>
                  </c15:layout>
                  <c15:dlblFieldTable/>
                  <c15:showDataLabelsRange val="0"/>
                </c:ext>
                <c:ext xmlns:c16="http://schemas.microsoft.com/office/drawing/2014/chart" uri="{C3380CC4-5D6E-409C-BE32-E72D297353CC}">
                  <c16:uniqueId val="{00000003-3C21-498A-9642-4E5C54D5412E}"/>
                </c:ext>
              </c:extLst>
            </c:dLbl>
            <c:dLbl>
              <c:idx val="2"/>
              <c:layout>
                <c:manualLayout>
                  <c:x val="-0.12350095734298919"/>
                  <c:y val="0.28545598364978181"/>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33A2E282-7715-4E4B-9BCF-D7ADE45A5E33}" type="CATEGORYNAME">
                      <a:rPr lang="en-US">
                        <a:solidFill>
                          <a:srgbClr val="FFC000"/>
                        </a:solidFill>
                      </a:rPr>
                      <a:pPr>
                        <a:defRPr sz="1200">
                          <a:solidFill>
                            <a:schemeClr val="accent1"/>
                          </a:solidFill>
                        </a:defRPr>
                      </a:pPr>
                      <a:t>[NOM DE CATÉGORIE]</a:t>
                    </a:fld>
                    <a:r>
                      <a:rPr lang="en-US" baseline="0" dirty="0">
                        <a:solidFill>
                          <a:srgbClr val="FFC000"/>
                        </a:solidFill>
                      </a:rPr>
                      <a:t>
</a:t>
                    </a:r>
                    <a:fld id="{E4B8734E-3C63-414E-A58C-29C7E4CB18EC}" type="PERCENTAGE">
                      <a:rPr lang="en-US" b="1" baseline="0">
                        <a:solidFill>
                          <a:srgbClr val="FFC000"/>
                        </a:solidFill>
                      </a:rPr>
                      <a:pPr>
                        <a:defRPr sz="1200">
                          <a:solidFill>
                            <a:schemeClr val="accent1"/>
                          </a:solidFill>
                        </a:defRPr>
                      </a:pPr>
                      <a:t>[POURCENTAGE]</a:t>
                    </a:fld>
                    <a:endParaRPr lang="en-US" baseline="0" dirty="0">
                      <a:solidFill>
                        <a:srgbClr val="FFC00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C21-498A-9642-4E5C54D5412E}"/>
                </c:ext>
              </c:extLst>
            </c:dLbl>
            <c:dLbl>
              <c:idx val="3"/>
              <c:layout>
                <c:manualLayout>
                  <c:x val="-0.165759891330097"/>
                  <c:y val="0.20323161142308807"/>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B2B07653-562A-4C61-B7E4-A86078588B12}" type="CATEGORYNAME">
                      <a:rPr lang="en-US">
                        <a:solidFill>
                          <a:srgbClr val="7030A0"/>
                        </a:solidFill>
                      </a:rPr>
                      <a:pPr>
                        <a:defRPr sz="1200">
                          <a:solidFill>
                            <a:schemeClr val="accent1"/>
                          </a:solidFill>
                        </a:defRPr>
                      </a:pPr>
                      <a:t>[NOM DE CATÉGORIE]</a:t>
                    </a:fld>
                    <a:r>
                      <a:rPr lang="en-US" baseline="0" dirty="0"/>
                      <a:t>
</a:t>
                    </a:r>
                    <a:fld id="{9851C809-D017-43CA-992F-6BDB1219CBC6}" type="PERCENTAGE">
                      <a:rPr lang="en-US" baseline="0">
                        <a:solidFill>
                          <a:srgbClr val="7030A0"/>
                        </a:solidFill>
                      </a:rPr>
                      <a:pPr>
                        <a:defRPr sz="1200">
                          <a:solidFill>
                            <a:schemeClr val="accent1"/>
                          </a:solidFill>
                        </a:defRPr>
                      </a:pPr>
                      <a:t>[POURCENTAGE]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C21-498A-9642-4E5C54D5412E}"/>
                </c:ext>
              </c:extLst>
            </c:dLbl>
            <c:dLbl>
              <c:idx val="4"/>
              <c:layout>
                <c:manualLayout>
                  <c:x val="-0.18894442537816428"/>
                  <c:y val="0"/>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5"/>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3047138933934627"/>
                      <c:h val="0.20700329196024711"/>
                    </c:manualLayout>
                  </c15:layout>
                </c:ext>
                <c:ext xmlns:c16="http://schemas.microsoft.com/office/drawing/2014/chart" uri="{C3380CC4-5D6E-409C-BE32-E72D297353CC}">
                  <c16:uniqueId val="{00000009-3C21-498A-9642-4E5C54D5412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graphiques!$A$57:$A$61</c:f>
              <c:strCache>
                <c:ptCount val="5"/>
                <c:pt idx="0">
                  <c:v>Actif(ve) Lavoratore(rice)</c:v>
                </c:pt>
                <c:pt idx="1">
                  <c:v>Travailleur(se) transfrontalier Lavoratore(rice) transfrontaliero</c:v>
                </c:pt>
                <c:pt idx="2">
                  <c:v>Etudiant(e) Studente</c:v>
                </c:pt>
                <c:pt idx="3">
                  <c:v>Sans emploi Disoccupato</c:v>
                </c:pt>
                <c:pt idx="4">
                  <c:v>Retraité(e) Pensionato/a</c:v>
                </c:pt>
              </c:strCache>
            </c:strRef>
          </c:cat>
          <c:val>
            <c:numRef>
              <c:f>graphiques!$B$57:$B$61</c:f>
              <c:numCache>
                <c:formatCode>General</c:formatCode>
                <c:ptCount val="5"/>
                <c:pt idx="0">
                  <c:v>98</c:v>
                </c:pt>
                <c:pt idx="1">
                  <c:v>5</c:v>
                </c:pt>
                <c:pt idx="2">
                  <c:v>9</c:v>
                </c:pt>
                <c:pt idx="3">
                  <c:v>3</c:v>
                </c:pt>
                <c:pt idx="4">
                  <c:v>15</c:v>
                </c:pt>
              </c:numCache>
            </c:numRef>
          </c:val>
          <c:extLst>
            <c:ext xmlns:c16="http://schemas.microsoft.com/office/drawing/2014/chart" uri="{C3380CC4-5D6E-409C-BE32-E72D297353CC}">
              <c16:uniqueId val="{0000000A-3C21-498A-9642-4E5C54D5412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0.42951</cdr:x>
      <cdr:y>0.44292</cdr:y>
    </cdr:from>
    <cdr:to>
      <cdr:x>0.73846</cdr:x>
      <cdr:y>0.64922</cdr:y>
    </cdr:to>
    <cdr:sp macro="" textlink="">
      <cdr:nvSpPr>
        <cdr:cNvPr id="3" name="Ellipse 2">
          <a:extLst xmlns:a="http://schemas.openxmlformats.org/drawingml/2006/main">
            <a:ext uri="{FF2B5EF4-FFF2-40B4-BE49-F238E27FC236}">
              <a16:creationId xmlns:a16="http://schemas.microsoft.com/office/drawing/2014/main" id="{B79D640D-A08C-4549-B057-79AC412963DF}"/>
            </a:ext>
          </a:extLst>
        </cdr:cNvPr>
        <cdr:cNvSpPr/>
      </cdr:nvSpPr>
      <cdr:spPr>
        <a:xfrm xmlns:a="http://schemas.openxmlformats.org/drawingml/2006/main">
          <a:off x="2171700" y="1165682"/>
          <a:ext cx="1562100" cy="542925"/>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0.46437</cdr:x>
      <cdr:y>0.31121</cdr:y>
    </cdr:from>
    <cdr:to>
      <cdr:x>0.973</cdr:x>
      <cdr:y>0.52138</cdr:y>
    </cdr:to>
    <cdr:sp macro="" textlink="">
      <cdr:nvSpPr>
        <cdr:cNvPr id="2" name="Ellipse 1">
          <a:extLst xmlns:a="http://schemas.openxmlformats.org/drawingml/2006/main">
            <a:ext uri="{FF2B5EF4-FFF2-40B4-BE49-F238E27FC236}">
              <a16:creationId xmlns:a16="http://schemas.microsoft.com/office/drawing/2014/main" id="{902E7032-3FC8-4514-AF02-E99884EACC7B}"/>
            </a:ext>
          </a:extLst>
        </cdr:cNvPr>
        <cdr:cNvSpPr/>
      </cdr:nvSpPr>
      <cdr:spPr>
        <a:xfrm xmlns:a="http://schemas.openxmlformats.org/drawingml/2006/main">
          <a:off x="2347913" y="819031"/>
          <a:ext cx="2571750" cy="55313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AA2AACB-F444-4BBD-9DAE-C0C239432D38}"/>
              </a:ext>
            </a:extLst>
          </p:cNvPr>
          <p:cNvSpPr>
            <a:spLocks noGrp="1"/>
          </p:cNvSpPr>
          <p:nvPr>
            <p:ph type="hdr" sz="quarter"/>
          </p:nvPr>
        </p:nvSpPr>
        <p:spPr>
          <a:xfrm>
            <a:off x="0" y="0"/>
            <a:ext cx="3076364" cy="513508"/>
          </a:xfrm>
          <a:prstGeom prst="rect">
            <a:avLst/>
          </a:prstGeom>
        </p:spPr>
        <p:txBody>
          <a:bodyPr vert="horz" lIns="94604" tIns="47302" rIns="94604" bIns="47302"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21325AF-C34D-4143-9F3C-C089C51D6D0F}"/>
              </a:ext>
            </a:extLst>
          </p:cNvPr>
          <p:cNvSpPr>
            <a:spLocks noGrp="1"/>
          </p:cNvSpPr>
          <p:nvPr>
            <p:ph type="dt" sz="quarter" idx="1"/>
          </p:nvPr>
        </p:nvSpPr>
        <p:spPr>
          <a:xfrm>
            <a:off x="4021294" y="0"/>
            <a:ext cx="3076364" cy="513508"/>
          </a:xfrm>
          <a:prstGeom prst="rect">
            <a:avLst/>
          </a:prstGeom>
        </p:spPr>
        <p:txBody>
          <a:bodyPr vert="horz" lIns="94604" tIns="47302" rIns="94604" bIns="47302" rtlCol="0"/>
          <a:lstStyle>
            <a:lvl1pPr algn="r">
              <a:defRPr sz="1200"/>
            </a:lvl1pPr>
          </a:lstStyle>
          <a:p>
            <a:fld id="{64581032-9DF6-46B1-86DF-B5EB00F2F409}" type="datetimeFigureOut">
              <a:rPr lang="fr-FR" smtClean="0"/>
              <a:t>18/11/2024</a:t>
            </a:fld>
            <a:endParaRPr lang="fr-FR"/>
          </a:p>
        </p:txBody>
      </p:sp>
      <p:sp>
        <p:nvSpPr>
          <p:cNvPr id="4" name="Espace réservé du pied de page 3">
            <a:extLst>
              <a:ext uri="{FF2B5EF4-FFF2-40B4-BE49-F238E27FC236}">
                <a16:creationId xmlns:a16="http://schemas.microsoft.com/office/drawing/2014/main" id="{A21A5E52-7904-4CAB-A798-6709417A13AD}"/>
              </a:ext>
            </a:extLst>
          </p:cNvPr>
          <p:cNvSpPr>
            <a:spLocks noGrp="1"/>
          </p:cNvSpPr>
          <p:nvPr>
            <p:ph type="ftr" sz="quarter" idx="2"/>
          </p:nvPr>
        </p:nvSpPr>
        <p:spPr>
          <a:xfrm>
            <a:off x="0" y="9721107"/>
            <a:ext cx="3076364" cy="513507"/>
          </a:xfrm>
          <a:prstGeom prst="rect">
            <a:avLst/>
          </a:prstGeom>
        </p:spPr>
        <p:txBody>
          <a:bodyPr vert="horz" lIns="94604" tIns="47302" rIns="94604" bIns="47302"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2DBE6E2-7941-4385-A288-3D03B959D8C5}"/>
              </a:ext>
            </a:extLst>
          </p:cNvPr>
          <p:cNvSpPr>
            <a:spLocks noGrp="1"/>
          </p:cNvSpPr>
          <p:nvPr>
            <p:ph type="sldNum" sz="quarter" idx="3"/>
          </p:nvPr>
        </p:nvSpPr>
        <p:spPr>
          <a:xfrm>
            <a:off x="4021294" y="9721107"/>
            <a:ext cx="3076364" cy="513507"/>
          </a:xfrm>
          <a:prstGeom prst="rect">
            <a:avLst/>
          </a:prstGeom>
        </p:spPr>
        <p:txBody>
          <a:bodyPr vert="horz" lIns="94604" tIns="47302" rIns="94604" bIns="47302" rtlCol="0" anchor="b"/>
          <a:lstStyle>
            <a:lvl1pPr algn="r">
              <a:defRPr sz="1200"/>
            </a:lvl1pPr>
          </a:lstStyle>
          <a:p>
            <a:fld id="{B1294C9B-99E4-434C-8470-1066C12DFF41}" type="slidenum">
              <a:rPr lang="fr-FR" smtClean="0"/>
              <a:t>‹N°›</a:t>
            </a:fld>
            <a:endParaRPr lang="fr-FR"/>
          </a:p>
        </p:txBody>
      </p:sp>
    </p:spTree>
    <p:extLst>
      <p:ext uri="{BB962C8B-B14F-4D97-AF65-F5344CB8AC3E}">
        <p14:creationId xmlns:p14="http://schemas.microsoft.com/office/powerpoint/2010/main" val="140803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4" cy="513508"/>
          </a:xfrm>
          <a:prstGeom prst="rect">
            <a:avLst/>
          </a:prstGeom>
        </p:spPr>
        <p:txBody>
          <a:bodyPr vert="horz" lIns="94604" tIns="47302" rIns="94604" bIns="47302" rtlCol="0"/>
          <a:lstStyle>
            <a:lvl1pPr algn="l">
              <a:defRPr sz="1200"/>
            </a:lvl1pPr>
          </a:lstStyle>
          <a:p>
            <a:endParaRPr lang="fr-FR"/>
          </a:p>
        </p:txBody>
      </p:sp>
      <p:sp>
        <p:nvSpPr>
          <p:cNvPr id="3" name="Espace réservé de la date 2"/>
          <p:cNvSpPr>
            <a:spLocks noGrp="1"/>
          </p:cNvSpPr>
          <p:nvPr>
            <p:ph type="dt" idx="1"/>
          </p:nvPr>
        </p:nvSpPr>
        <p:spPr>
          <a:xfrm>
            <a:off x="4021294" y="0"/>
            <a:ext cx="3076364" cy="513508"/>
          </a:xfrm>
          <a:prstGeom prst="rect">
            <a:avLst/>
          </a:prstGeom>
        </p:spPr>
        <p:txBody>
          <a:bodyPr vert="horz" lIns="94604" tIns="47302" rIns="94604" bIns="47302" rtlCol="0"/>
          <a:lstStyle>
            <a:lvl1pPr algn="r">
              <a:defRPr sz="1200"/>
            </a:lvl1pPr>
          </a:lstStyle>
          <a:p>
            <a:fld id="{E455DD93-9A56-4448-87BD-BC44A9022FBE}" type="datetimeFigureOut">
              <a:rPr lang="fr-FR" smtClean="0"/>
              <a:t>18/11/2024</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04" tIns="47302" rIns="94604" bIns="47302" rtlCol="0" anchor="ctr"/>
          <a:lstStyle/>
          <a:p>
            <a:endParaRPr lang="fr-FR"/>
          </a:p>
        </p:txBody>
      </p:sp>
      <p:sp>
        <p:nvSpPr>
          <p:cNvPr id="5" name="Espace réservé des notes 4"/>
          <p:cNvSpPr>
            <a:spLocks noGrp="1"/>
          </p:cNvSpPr>
          <p:nvPr>
            <p:ph type="body" sz="quarter" idx="3"/>
          </p:nvPr>
        </p:nvSpPr>
        <p:spPr>
          <a:xfrm>
            <a:off x="709931" y="4925408"/>
            <a:ext cx="5679440" cy="4029878"/>
          </a:xfrm>
          <a:prstGeom prst="rect">
            <a:avLst/>
          </a:prstGeom>
        </p:spPr>
        <p:txBody>
          <a:bodyPr vert="horz" lIns="94604" tIns="47302" rIns="94604" bIns="4730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4" cy="513507"/>
          </a:xfrm>
          <a:prstGeom prst="rect">
            <a:avLst/>
          </a:prstGeom>
        </p:spPr>
        <p:txBody>
          <a:bodyPr vert="horz" lIns="94604" tIns="47302" rIns="94604" bIns="4730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4" y="9721107"/>
            <a:ext cx="3076364" cy="513507"/>
          </a:xfrm>
          <a:prstGeom prst="rect">
            <a:avLst/>
          </a:prstGeom>
        </p:spPr>
        <p:txBody>
          <a:bodyPr vert="horz" lIns="94604" tIns="47302" rIns="94604" bIns="47302" rtlCol="0" anchor="b"/>
          <a:lstStyle>
            <a:lvl1pPr algn="r">
              <a:defRPr sz="1200"/>
            </a:lvl1pPr>
          </a:lstStyle>
          <a:p>
            <a:fld id="{2A1793E8-ED91-49E2-BBFB-B37F88462C6A}" type="slidenum">
              <a:rPr lang="fr-FR" smtClean="0"/>
              <a:t>‹N°›</a:t>
            </a:fld>
            <a:endParaRPr lang="fr-FR"/>
          </a:p>
        </p:txBody>
      </p:sp>
    </p:spTree>
    <p:extLst>
      <p:ext uri="{BB962C8B-B14F-4D97-AF65-F5344CB8AC3E}">
        <p14:creationId xmlns:p14="http://schemas.microsoft.com/office/powerpoint/2010/main" val="329979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C853A5-CA42-41CB-889A-184042C98022}"/>
              </a:ext>
            </a:extLst>
          </p:cNvPr>
          <p:cNvSpPr/>
          <p:nvPr userDrawn="1"/>
        </p:nvSpPr>
        <p:spPr>
          <a:xfrm rot="18705913">
            <a:off x="-4470211" y="170681"/>
            <a:ext cx="6909848" cy="6862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27A94CD-A862-4864-8B3C-C105A5018C29}"/>
              </a:ext>
            </a:extLst>
          </p:cNvPr>
          <p:cNvSpPr>
            <a:spLocks noGrp="1"/>
          </p:cNvSpPr>
          <p:nvPr>
            <p:ph type="ctrTitle"/>
          </p:nvPr>
        </p:nvSpPr>
        <p:spPr>
          <a:xfrm>
            <a:off x="4248346" y="2909604"/>
            <a:ext cx="7213600" cy="590931"/>
          </a:xfrm>
          <a:prstGeom prst="rect">
            <a:avLst/>
          </a:prstGeom>
        </p:spPr>
        <p:txBody>
          <a:bodyPr lIns="0" anchor="b">
            <a:spAutoFit/>
          </a:bodyPr>
          <a:lstStyle>
            <a:lvl1pPr algn="l">
              <a:defRPr sz="3600" spc="-100" baseline="0">
                <a:latin typeface="Allerta Stencil" pitchFamily="2" charset="0"/>
              </a:defRPr>
            </a:lvl1pPr>
          </a:lstStyle>
          <a:p>
            <a:r>
              <a:rPr lang="fr-FR"/>
              <a:t>Modifiez le style du titre</a:t>
            </a:r>
            <a:endParaRPr lang="fr-FR" dirty="0"/>
          </a:p>
        </p:txBody>
      </p:sp>
      <p:sp>
        <p:nvSpPr>
          <p:cNvPr id="9" name="Rectangle 8">
            <a:extLst>
              <a:ext uri="{FF2B5EF4-FFF2-40B4-BE49-F238E27FC236}">
                <a16:creationId xmlns:a16="http://schemas.microsoft.com/office/drawing/2014/main" id="{A559C0AB-86D0-4D82-A25F-B0CAAC38DA68}"/>
              </a:ext>
            </a:extLst>
          </p:cNvPr>
          <p:cNvSpPr/>
          <p:nvPr userDrawn="1"/>
        </p:nvSpPr>
        <p:spPr>
          <a:xfrm rot="18694749">
            <a:off x="-1966899" y="3524679"/>
            <a:ext cx="7618422" cy="1473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88DFF0C-101D-4437-AEC6-81AEFDE39C14}"/>
              </a:ext>
            </a:extLst>
          </p:cNvPr>
          <p:cNvSpPr/>
          <p:nvPr userDrawn="1"/>
        </p:nvSpPr>
        <p:spPr>
          <a:xfrm rot="18715130">
            <a:off x="-2511073" y="2430023"/>
            <a:ext cx="10216621" cy="14140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16E42FB6-A295-4733-89F0-15595B8B6A7F}"/>
              </a:ext>
            </a:extLst>
          </p:cNvPr>
          <p:cNvSpPr>
            <a:spLocks noGrp="1"/>
          </p:cNvSpPr>
          <p:nvPr>
            <p:ph type="subTitle" idx="1"/>
          </p:nvPr>
        </p:nvSpPr>
        <p:spPr>
          <a:xfrm>
            <a:off x="4248346" y="3592611"/>
            <a:ext cx="7213600" cy="424732"/>
          </a:xfrm>
          <a:prstGeom prst="rect">
            <a:avLst/>
          </a:prstGeom>
        </p:spPr>
        <p:txBody>
          <a:bodyPr wrap="square" lIns="0">
            <a:spAutoFit/>
          </a:bodyPr>
          <a:lstStyle>
            <a:lvl1pPr marL="0" indent="0" algn="l">
              <a:buNone/>
              <a:defRPr sz="2400">
                <a:latin typeface="Barlow Condensed Bold" panose="00000806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12" name="Image 11">
            <a:extLst>
              <a:ext uri="{FF2B5EF4-FFF2-40B4-BE49-F238E27FC236}">
                <a16:creationId xmlns:a16="http://schemas.microsoft.com/office/drawing/2014/main" id="{65E894B6-7E19-420D-BC8C-960B0650A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1973" y="5343525"/>
            <a:ext cx="1856484" cy="1209677"/>
          </a:xfrm>
          <a:prstGeom prst="rect">
            <a:avLst/>
          </a:prstGeom>
        </p:spPr>
      </p:pic>
      <p:sp>
        <p:nvSpPr>
          <p:cNvPr id="5" name="Espace réservé du texte 4">
            <a:extLst>
              <a:ext uri="{FF2B5EF4-FFF2-40B4-BE49-F238E27FC236}">
                <a16:creationId xmlns:a16="http://schemas.microsoft.com/office/drawing/2014/main" id="{E0CAE861-82C0-48E4-AF2F-A8CEE403FCD7}"/>
              </a:ext>
            </a:extLst>
          </p:cNvPr>
          <p:cNvSpPr>
            <a:spLocks noGrp="1"/>
          </p:cNvSpPr>
          <p:nvPr>
            <p:ph type="body" sz="quarter" idx="10" hasCustomPrompt="1"/>
          </p:nvPr>
        </p:nvSpPr>
        <p:spPr>
          <a:xfrm>
            <a:off x="4244806" y="4134492"/>
            <a:ext cx="676788" cy="369332"/>
          </a:xfrm>
          <a:prstGeom prst="rect">
            <a:avLst/>
          </a:prstGeom>
          <a:solidFill>
            <a:schemeClr val="tx1"/>
          </a:solidFill>
        </p:spPr>
        <p:txBody>
          <a:bodyPr wrap="none">
            <a:spAutoFit/>
          </a:bodyPr>
          <a:lstStyle>
            <a:lvl1pPr marL="0" indent="0">
              <a:buFontTx/>
              <a:buNone/>
              <a:defRPr sz="2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Lieu</a:t>
            </a:r>
          </a:p>
        </p:txBody>
      </p:sp>
      <p:sp>
        <p:nvSpPr>
          <p:cNvPr id="10" name="Espace réservé du texte 9">
            <a:extLst>
              <a:ext uri="{FF2B5EF4-FFF2-40B4-BE49-F238E27FC236}">
                <a16:creationId xmlns:a16="http://schemas.microsoft.com/office/drawing/2014/main" id="{AB6F0868-5B93-4D49-A8F6-ECF1A47B1AD1}"/>
              </a:ext>
            </a:extLst>
          </p:cNvPr>
          <p:cNvSpPr>
            <a:spLocks noGrp="1"/>
          </p:cNvSpPr>
          <p:nvPr>
            <p:ph type="body" sz="quarter" idx="11" hasCustomPrompt="1"/>
          </p:nvPr>
        </p:nvSpPr>
        <p:spPr>
          <a:xfrm>
            <a:off x="4244975" y="4591050"/>
            <a:ext cx="556563" cy="286232"/>
          </a:xfrm>
          <a:prstGeom prst="rect">
            <a:avLst/>
          </a:prstGeom>
          <a:solidFill>
            <a:schemeClr val="tx2"/>
          </a:solidFill>
        </p:spPr>
        <p:txBody>
          <a:bodyPr wrap="none">
            <a:spAutoFit/>
          </a:bodyPr>
          <a:lstStyle>
            <a:lvl1pPr marL="0" indent="0">
              <a:buFontTx/>
              <a:buNone/>
              <a:defRPr sz="1400" b="1">
                <a:solidFill>
                  <a:schemeClr val="bg1"/>
                </a:solidFill>
              </a:defRPr>
            </a:lvl1pPr>
          </a:lstStyle>
          <a:p>
            <a:pPr lvl="0"/>
            <a:r>
              <a:rPr lang="fr-FR" dirty="0"/>
              <a:t>Date</a:t>
            </a:r>
          </a:p>
        </p:txBody>
      </p:sp>
    </p:spTree>
    <p:extLst>
      <p:ext uri="{BB962C8B-B14F-4D97-AF65-F5344CB8AC3E}">
        <p14:creationId xmlns:p14="http://schemas.microsoft.com/office/powerpoint/2010/main" val="118231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p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BF4BC8E-2DB7-4D59-B0E1-D2680ECBD155}"/>
              </a:ext>
            </a:extLst>
          </p:cNvPr>
          <p:cNvSpPr>
            <a:spLocks noGrp="1"/>
          </p:cNvSpPr>
          <p:nvPr>
            <p:ph type="ftr" sz="quarter" idx="11"/>
          </p:nvPr>
        </p:nvSpPr>
        <p:spPr/>
        <p:txBody>
          <a:bodyPr/>
          <a:lstStyle/>
          <a:p>
            <a:endParaRPr lang="fr-FR" dirty="0"/>
          </a:p>
        </p:txBody>
      </p:sp>
      <p:sp>
        <p:nvSpPr>
          <p:cNvPr id="5" name="Titre 1">
            <a:extLst>
              <a:ext uri="{FF2B5EF4-FFF2-40B4-BE49-F238E27FC236}">
                <a16:creationId xmlns:a16="http://schemas.microsoft.com/office/drawing/2014/main" id="{31C76AD2-05D1-4C37-9C52-5E11617A3139}"/>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dirty="0"/>
              <a:t>Modifiez le style du titre</a:t>
            </a:r>
          </a:p>
        </p:txBody>
      </p:sp>
      <p:sp>
        <p:nvSpPr>
          <p:cNvPr id="6" name="Espace réservé du texte 3">
            <a:extLst>
              <a:ext uri="{FF2B5EF4-FFF2-40B4-BE49-F238E27FC236}">
                <a16:creationId xmlns:a16="http://schemas.microsoft.com/office/drawing/2014/main" id="{5C7E3FB1-E1B2-421A-9D88-BA1E7B52DEE9}"/>
              </a:ext>
            </a:extLst>
          </p:cNvPr>
          <p:cNvSpPr>
            <a:spLocks noGrp="1"/>
          </p:cNvSpPr>
          <p:nvPr>
            <p:ph type="body" sz="half" idx="2"/>
          </p:nvPr>
        </p:nvSpPr>
        <p:spPr>
          <a:xfrm>
            <a:off x="304799" y="1837691"/>
            <a:ext cx="11544301" cy="4191627"/>
          </a:xfrm>
          <a:prstGeom prst="rect">
            <a:avLst/>
          </a:prstGeom>
        </p:spPr>
        <p:txBody>
          <a:bodyPr lIns="0">
            <a:normAutofit/>
          </a:bodyPr>
          <a:lstStyle>
            <a:lvl1pPr marL="285750" indent="-285750">
              <a:buFont typeface="Wingdings 3" panose="05040102010807070707" pitchFamily="18" charset="2"/>
              <a:buChar char=""/>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texte 18">
            <a:extLst>
              <a:ext uri="{FF2B5EF4-FFF2-40B4-BE49-F238E27FC236}">
                <a16:creationId xmlns:a16="http://schemas.microsoft.com/office/drawing/2014/main" id="{6D2B5BAC-F3D3-4F10-8B0B-DA56C4B4A72A}"/>
              </a:ext>
            </a:extLst>
          </p:cNvPr>
          <p:cNvSpPr>
            <a:spLocks noGrp="1"/>
          </p:cNvSpPr>
          <p:nvPr>
            <p:ph type="body" sz="quarter" idx="14" hasCustomPrompt="1"/>
          </p:nvPr>
        </p:nvSpPr>
        <p:spPr>
          <a:xfrm>
            <a:off x="304800" y="1410172"/>
            <a:ext cx="11544300" cy="313932"/>
          </a:xfrm>
          <a:prstGeom prst="rect">
            <a:avLst/>
          </a:prstGeom>
        </p:spPr>
        <p:txBody>
          <a:bodyPr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8" name="Holder 3">
            <a:extLst>
              <a:ext uri="{FF2B5EF4-FFF2-40B4-BE49-F238E27FC236}">
                <a16:creationId xmlns:a16="http://schemas.microsoft.com/office/drawing/2014/main" id="{C4E52336-2FDD-4B2C-B2DE-960218F0360E}"/>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sp>
        <p:nvSpPr>
          <p:cNvPr id="14" name="Espace réservé du numéro de diapositive 3">
            <a:extLst>
              <a:ext uri="{FF2B5EF4-FFF2-40B4-BE49-F238E27FC236}">
                <a16:creationId xmlns:a16="http://schemas.microsoft.com/office/drawing/2014/main" id="{DC7066C2-F5C4-4883-9197-0327DAD3B824}"/>
              </a:ext>
            </a:extLst>
          </p:cNvPr>
          <p:cNvSpPr>
            <a:spLocks noGrp="1"/>
          </p:cNvSpPr>
          <p:nvPr>
            <p:ph type="sldNum" sz="quarter" idx="15"/>
          </p:nvPr>
        </p:nvSpPr>
        <p:spPr>
          <a:xfrm>
            <a:off x="11571899" y="6573706"/>
            <a:ext cx="288000" cy="123111"/>
          </a:xfrm>
        </p:spPr>
        <p:txBody>
          <a:body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50715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BF4BC8E-2DB7-4D59-B0E1-D2680ECBD155}"/>
              </a:ext>
            </a:extLst>
          </p:cNvPr>
          <p:cNvSpPr>
            <a:spLocks noGrp="1"/>
          </p:cNvSpPr>
          <p:nvPr>
            <p:ph type="ftr" sz="quarter" idx="11"/>
          </p:nvPr>
        </p:nvSpPr>
        <p:spPr/>
        <p:txBody>
          <a:bodyPr/>
          <a:lstStyle/>
          <a:p>
            <a:endParaRPr lang="fr-FR" dirty="0"/>
          </a:p>
        </p:txBody>
      </p:sp>
      <p:sp>
        <p:nvSpPr>
          <p:cNvPr id="5" name="Titre 1">
            <a:extLst>
              <a:ext uri="{FF2B5EF4-FFF2-40B4-BE49-F238E27FC236}">
                <a16:creationId xmlns:a16="http://schemas.microsoft.com/office/drawing/2014/main" id="{31C76AD2-05D1-4C37-9C52-5E11617A3139}"/>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dirty="0"/>
              <a:t>Modifiez le style du titre</a:t>
            </a:r>
          </a:p>
        </p:txBody>
      </p:sp>
      <p:sp>
        <p:nvSpPr>
          <p:cNvPr id="6" name="Espace réservé du texte 3">
            <a:extLst>
              <a:ext uri="{FF2B5EF4-FFF2-40B4-BE49-F238E27FC236}">
                <a16:creationId xmlns:a16="http://schemas.microsoft.com/office/drawing/2014/main" id="{5C7E3FB1-E1B2-421A-9D88-BA1E7B52DEE9}"/>
              </a:ext>
            </a:extLst>
          </p:cNvPr>
          <p:cNvSpPr>
            <a:spLocks noGrp="1"/>
          </p:cNvSpPr>
          <p:nvPr>
            <p:ph type="body" sz="half" idx="2"/>
          </p:nvPr>
        </p:nvSpPr>
        <p:spPr>
          <a:xfrm>
            <a:off x="304799" y="1837691"/>
            <a:ext cx="11544301" cy="4191627"/>
          </a:xfrm>
          <a:prstGeom prst="rect">
            <a:avLst/>
          </a:prstGeom>
        </p:spPr>
        <p:txBody>
          <a:bodyPr lIns="0">
            <a:normAutofit/>
          </a:bodyPr>
          <a:lstStyle>
            <a:lvl1pPr marL="285750" indent="-285750">
              <a:buFont typeface="Wingdings 3" panose="05040102010807070707" pitchFamily="18" charset="2"/>
              <a:buChar char=""/>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texte 18">
            <a:extLst>
              <a:ext uri="{FF2B5EF4-FFF2-40B4-BE49-F238E27FC236}">
                <a16:creationId xmlns:a16="http://schemas.microsoft.com/office/drawing/2014/main" id="{6D2B5BAC-F3D3-4F10-8B0B-DA56C4B4A72A}"/>
              </a:ext>
            </a:extLst>
          </p:cNvPr>
          <p:cNvSpPr>
            <a:spLocks noGrp="1"/>
          </p:cNvSpPr>
          <p:nvPr>
            <p:ph type="body" sz="quarter" idx="14" hasCustomPrompt="1"/>
          </p:nvPr>
        </p:nvSpPr>
        <p:spPr>
          <a:xfrm>
            <a:off x="304800" y="1410172"/>
            <a:ext cx="11544300" cy="313932"/>
          </a:xfrm>
          <a:prstGeom prst="rect">
            <a:avLst/>
          </a:prstGeom>
        </p:spPr>
        <p:txBody>
          <a:bodyPr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8" name="Holder 3">
            <a:extLst>
              <a:ext uri="{FF2B5EF4-FFF2-40B4-BE49-F238E27FC236}">
                <a16:creationId xmlns:a16="http://schemas.microsoft.com/office/drawing/2014/main" id="{C4E52336-2FDD-4B2C-B2DE-960218F0360E}"/>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sp>
        <p:nvSpPr>
          <p:cNvPr id="14" name="Espace réservé du numéro de diapositive 3">
            <a:extLst>
              <a:ext uri="{FF2B5EF4-FFF2-40B4-BE49-F238E27FC236}">
                <a16:creationId xmlns:a16="http://schemas.microsoft.com/office/drawing/2014/main" id="{DC7066C2-F5C4-4883-9197-0327DAD3B824}"/>
              </a:ext>
            </a:extLst>
          </p:cNvPr>
          <p:cNvSpPr>
            <a:spLocks noGrp="1"/>
          </p:cNvSpPr>
          <p:nvPr>
            <p:ph type="sldNum" sz="quarter" idx="15"/>
          </p:nvPr>
        </p:nvSpPr>
        <p:spPr>
          <a:xfrm>
            <a:off x="11571899" y="6573706"/>
            <a:ext cx="288000" cy="123111"/>
          </a:xfrm>
        </p:spPr>
        <p:txBody>
          <a:body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2173762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5" name="Espace réservé du texte 3">
            <a:extLst>
              <a:ext uri="{FF2B5EF4-FFF2-40B4-BE49-F238E27FC236}">
                <a16:creationId xmlns:a16="http://schemas.microsoft.com/office/drawing/2014/main" id="{8A1D15CD-78B7-462E-872F-3B94F930CA16}"/>
              </a:ext>
            </a:extLst>
          </p:cNvPr>
          <p:cNvSpPr>
            <a:spLocks noGrp="1"/>
          </p:cNvSpPr>
          <p:nvPr>
            <p:ph type="body" sz="half" idx="2"/>
          </p:nvPr>
        </p:nvSpPr>
        <p:spPr>
          <a:xfrm>
            <a:off x="304799" y="1837691"/>
            <a:ext cx="5534025"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7" name="bk object 16">
            <a:extLst>
              <a:ext uri="{FF2B5EF4-FFF2-40B4-BE49-F238E27FC236}">
                <a16:creationId xmlns:a16="http://schemas.microsoft.com/office/drawing/2014/main" id="{F518C7D6-022A-447C-ADE0-735E6FE9F852}"/>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8" name="Holder 3">
            <a:extLst>
              <a:ext uri="{FF2B5EF4-FFF2-40B4-BE49-F238E27FC236}">
                <a16:creationId xmlns:a16="http://schemas.microsoft.com/office/drawing/2014/main" id="{7DB34BD9-1A09-4645-B2FC-8B15E0699C2D}"/>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sp>
        <p:nvSpPr>
          <p:cNvPr id="23" name="Espace réservé du texte 3">
            <a:extLst>
              <a:ext uri="{FF2B5EF4-FFF2-40B4-BE49-F238E27FC236}">
                <a16:creationId xmlns:a16="http://schemas.microsoft.com/office/drawing/2014/main" id="{5E063096-F27B-4073-9429-D1736CAC5B0A}"/>
              </a:ext>
            </a:extLst>
          </p:cNvPr>
          <p:cNvSpPr>
            <a:spLocks noGrp="1"/>
          </p:cNvSpPr>
          <p:nvPr>
            <p:ph type="body" sz="half" idx="14"/>
          </p:nvPr>
        </p:nvSpPr>
        <p:spPr>
          <a:xfrm>
            <a:off x="6096000" y="1837691"/>
            <a:ext cx="5753100"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Espace réservé du texte 2">
            <a:extLst>
              <a:ext uri="{FF2B5EF4-FFF2-40B4-BE49-F238E27FC236}">
                <a16:creationId xmlns:a16="http://schemas.microsoft.com/office/drawing/2014/main" id="{E427D82F-7CD9-4951-A91F-9B4DAD368C57}"/>
              </a:ext>
            </a:extLst>
          </p:cNvPr>
          <p:cNvSpPr>
            <a:spLocks noGrp="1"/>
          </p:cNvSpPr>
          <p:nvPr>
            <p:ph type="body" sz="quarter" idx="15" hasCustomPrompt="1"/>
          </p:nvPr>
        </p:nvSpPr>
        <p:spPr>
          <a:xfrm>
            <a:off x="6096000" y="1410172"/>
            <a:ext cx="5753100" cy="314325"/>
          </a:xfrm>
          <a:prstGeom prst="rect">
            <a:avLst/>
          </a:prstGeom>
        </p:spPr>
        <p:txBody>
          <a:bodyPr lIns="0">
            <a:normAutofit/>
          </a:bodyPr>
          <a:lstStyle>
            <a:lvl1pPr marL="0" indent="0">
              <a:buFontTx/>
              <a:buNone/>
              <a:defRPr sz="1600">
                <a:latin typeface="Barlow Condensed Bold" panose="00000806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Modifier le style de titre</a:t>
            </a:r>
          </a:p>
        </p:txBody>
      </p:sp>
      <p:pic>
        <p:nvPicPr>
          <p:cNvPr id="24" name="Image 23">
            <a:extLst>
              <a:ext uri="{FF2B5EF4-FFF2-40B4-BE49-F238E27FC236}">
                <a16:creationId xmlns:a16="http://schemas.microsoft.com/office/drawing/2014/main" id="{55BEFA39-3049-41D2-9BB4-65E821ACCC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26" name="Connecteur droit 25">
            <a:extLst>
              <a:ext uri="{FF2B5EF4-FFF2-40B4-BE49-F238E27FC236}">
                <a16:creationId xmlns:a16="http://schemas.microsoft.com/office/drawing/2014/main" id="{9288ABB0-6B84-4132-9D68-6054C337D7E4}"/>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E80E0F8-E09F-467C-9D1D-2E2629D9728F}"/>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Espace réservé du pied de page 4">
            <a:extLst>
              <a:ext uri="{FF2B5EF4-FFF2-40B4-BE49-F238E27FC236}">
                <a16:creationId xmlns:a16="http://schemas.microsoft.com/office/drawing/2014/main" id="{3AE67037-8E16-4295-9673-235CF94633E5}"/>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sp>
        <p:nvSpPr>
          <p:cNvPr id="19" name="Espace réservé du texte 18">
            <a:extLst>
              <a:ext uri="{FF2B5EF4-FFF2-40B4-BE49-F238E27FC236}">
                <a16:creationId xmlns:a16="http://schemas.microsoft.com/office/drawing/2014/main" id="{E8013B5C-493A-4FBA-BC37-417C9252C668}"/>
              </a:ext>
            </a:extLst>
          </p:cNvPr>
          <p:cNvSpPr>
            <a:spLocks noGrp="1"/>
          </p:cNvSpPr>
          <p:nvPr>
            <p:ph type="body" sz="quarter" idx="16" hasCustomPrompt="1"/>
          </p:nvPr>
        </p:nvSpPr>
        <p:spPr>
          <a:xfrm>
            <a:off x="304800" y="1410172"/>
            <a:ext cx="5534024"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20" name="Titre 1">
            <a:extLst>
              <a:ext uri="{FF2B5EF4-FFF2-40B4-BE49-F238E27FC236}">
                <a16:creationId xmlns:a16="http://schemas.microsoft.com/office/drawing/2014/main" id="{1D02684D-E8E6-4509-A33F-A0E3D7FBB4AC}"/>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dirty="0"/>
              <a:t>Modifiez le style du titre</a:t>
            </a:r>
          </a:p>
        </p:txBody>
      </p:sp>
      <p:sp>
        <p:nvSpPr>
          <p:cNvPr id="30" name="Espace réservé du numéro de diapositive 3">
            <a:extLst>
              <a:ext uri="{FF2B5EF4-FFF2-40B4-BE49-F238E27FC236}">
                <a16:creationId xmlns:a16="http://schemas.microsoft.com/office/drawing/2014/main" id="{EC7DC25E-E3CD-480A-B864-F82F072DC674}"/>
              </a:ext>
            </a:extLst>
          </p:cNvPr>
          <p:cNvSpPr>
            <a:spLocks noGrp="1"/>
          </p:cNvSpPr>
          <p:nvPr>
            <p:ph type="sldNum" sz="quarter" idx="17"/>
          </p:nvPr>
        </p:nvSpPr>
        <p:spPr>
          <a:xfrm>
            <a:off x="11571899" y="6573706"/>
            <a:ext cx="288000" cy="123111"/>
          </a:xfrm>
        </p:spPr>
        <p:txBody>
          <a:body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166147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963D76-D170-4B2F-A550-022325519B19}"/>
              </a:ext>
            </a:extLst>
          </p:cNvPr>
          <p:cNvSpPr>
            <a:spLocks noGrp="1"/>
          </p:cNvSpPr>
          <p:nvPr>
            <p:ph idx="1" hasCustomPrompt="1"/>
          </p:nvPr>
        </p:nvSpPr>
        <p:spPr>
          <a:xfrm>
            <a:off x="4953000" y="1837691"/>
            <a:ext cx="6896100" cy="4191621"/>
          </a:xfrm>
          <a:prstGeom prst="rect">
            <a:avLst/>
          </a:prstGeom>
        </p:spPr>
        <p:txBody>
          <a:bodyPr lIns="0">
            <a:normAutofit/>
          </a:bodyPr>
          <a:lstStyle>
            <a:lvl1pPr marL="228600" indent="-228600">
              <a:buFont typeface="Wingdings 3" panose="05040102010807070707" pitchFamily="18" charset="2"/>
              <a:buChar char=""/>
              <a:defRPr sz="1400"/>
            </a:lvl1pPr>
            <a:lvl2pPr marL="457200" indent="0">
              <a:buNone/>
              <a:defRPr sz="1600"/>
            </a:lvl2pPr>
            <a:lvl3pPr marL="914400" indent="0">
              <a:buNone/>
              <a:defRPr sz="16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fr-FR" dirty="0"/>
              <a:t>Texte</a:t>
            </a:r>
          </a:p>
          <a:p>
            <a:pPr lvl="0"/>
            <a:r>
              <a:rPr lang="fr-FR" dirty="0"/>
              <a:t>Texte</a:t>
            </a:r>
          </a:p>
          <a:p>
            <a:pPr lvl="0"/>
            <a:r>
              <a:rPr lang="fr-FR" dirty="0"/>
              <a:t>Texte</a:t>
            </a:r>
          </a:p>
          <a:p>
            <a:pPr lvl="0"/>
            <a:r>
              <a:rPr lang="fr-FR" dirty="0"/>
              <a:t>Texte</a:t>
            </a:r>
          </a:p>
          <a:p>
            <a:pPr lvl="0"/>
            <a:r>
              <a:rPr lang="fr-FR" dirty="0"/>
              <a:t>Texte</a:t>
            </a:r>
          </a:p>
        </p:txBody>
      </p:sp>
      <p:sp>
        <p:nvSpPr>
          <p:cNvPr id="13" name="Espace réservé du texte 3">
            <a:extLst>
              <a:ext uri="{FF2B5EF4-FFF2-40B4-BE49-F238E27FC236}">
                <a16:creationId xmlns:a16="http://schemas.microsoft.com/office/drawing/2014/main" id="{38FF700C-E7CD-4419-8C5B-3560D0F349BF}"/>
              </a:ext>
            </a:extLst>
          </p:cNvPr>
          <p:cNvSpPr>
            <a:spLocks noGrp="1"/>
          </p:cNvSpPr>
          <p:nvPr>
            <p:ph type="body" sz="half" idx="2"/>
          </p:nvPr>
        </p:nvSpPr>
        <p:spPr>
          <a:xfrm>
            <a:off x="304800" y="1837691"/>
            <a:ext cx="4467226"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15" name="bk object 16">
            <a:extLst>
              <a:ext uri="{FF2B5EF4-FFF2-40B4-BE49-F238E27FC236}">
                <a16:creationId xmlns:a16="http://schemas.microsoft.com/office/drawing/2014/main" id="{69325CFE-173D-4CBC-A7DF-6A85D041C8A2}"/>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6" name="Holder 3">
            <a:extLst>
              <a:ext uri="{FF2B5EF4-FFF2-40B4-BE49-F238E27FC236}">
                <a16:creationId xmlns:a16="http://schemas.microsoft.com/office/drawing/2014/main" id="{E7C8846B-9310-4DDE-AE7C-10F0580E3BEA}"/>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pic>
        <p:nvPicPr>
          <p:cNvPr id="21" name="Image 20">
            <a:extLst>
              <a:ext uri="{FF2B5EF4-FFF2-40B4-BE49-F238E27FC236}">
                <a16:creationId xmlns:a16="http://schemas.microsoft.com/office/drawing/2014/main" id="{080A3971-68C2-472F-9CDE-C1CFD223ED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23" name="Connecteur droit 22">
            <a:extLst>
              <a:ext uri="{FF2B5EF4-FFF2-40B4-BE49-F238E27FC236}">
                <a16:creationId xmlns:a16="http://schemas.microsoft.com/office/drawing/2014/main" id="{C484BB52-5209-4EFA-AA5D-CEA3B3802F5C}"/>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8A18C094-6051-49FF-93A0-2A4B051CB86E}"/>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space réservé du pied de page 4">
            <a:extLst>
              <a:ext uri="{FF2B5EF4-FFF2-40B4-BE49-F238E27FC236}">
                <a16:creationId xmlns:a16="http://schemas.microsoft.com/office/drawing/2014/main" id="{8122845F-0483-49B8-A9C4-CBCA85381516}"/>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sp>
        <p:nvSpPr>
          <p:cNvPr id="17" name="Espace réservé du texte 18">
            <a:extLst>
              <a:ext uri="{FF2B5EF4-FFF2-40B4-BE49-F238E27FC236}">
                <a16:creationId xmlns:a16="http://schemas.microsoft.com/office/drawing/2014/main" id="{50D7030E-BA94-4F9E-9FD6-4D30B798DF77}"/>
              </a:ext>
            </a:extLst>
          </p:cNvPr>
          <p:cNvSpPr>
            <a:spLocks noGrp="1"/>
          </p:cNvSpPr>
          <p:nvPr>
            <p:ph type="body" sz="quarter" idx="16" hasCustomPrompt="1"/>
          </p:nvPr>
        </p:nvSpPr>
        <p:spPr>
          <a:xfrm>
            <a:off x="304800" y="1410172"/>
            <a:ext cx="4467226"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18" name="Titre 1">
            <a:extLst>
              <a:ext uri="{FF2B5EF4-FFF2-40B4-BE49-F238E27FC236}">
                <a16:creationId xmlns:a16="http://schemas.microsoft.com/office/drawing/2014/main" id="{354C8BF2-01A5-4C59-94D5-AFA15371B949}"/>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dirty="0"/>
              <a:t>Modifiez le style du titre</a:t>
            </a:r>
          </a:p>
        </p:txBody>
      </p:sp>
      <p:sp>
        <p:nvSpPr>
          <p:cNvPr id="26" name="Espace réservé du numéro de diapositive 3">
            <a:extLst>
              <a:ext uri="{FF2B5EF4-FFF2-40B4-BE49-F238E27FC236}">
                <a16:creationId xmlns:a16="http://schemas.microsoft.com/office/drawing/2014/main" id="{F44EFA29-8072-4BCA-9BB4-FCB82B005A6E}"/>
              </a:ext>
            </a:extLst>
          </p:cNvPr>
          <p:cNvSpPr>
            <a:spLocks noGrp="1"/>
          </p:cNvSpPr>
          <p:nvPr>
            <p:ph type="sldNum" sz="quarter" idx="17"/>
          </p:nvPr>
        </p:nvSpPr>
        <p:spPr>
          <a:xfrm>
            <a:off x="11571899" y="6573706"/>
            <a:ext cx="288000" cy="123111"/>
          </a:xfrm>
        </p:spPr>
        <p:txBody>
          <a:body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370031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10CF90A-C412-4BF0-9E01-4D7BE0D4140B}"/>
              </a:ext>
            </a:extLst>
          </p:cNvPr>
          <p:cNvSpPr>
            <a:spLocks noGrp="1"/>
          </p:cNvSpPr>
          <p:nvPr>
            <p:ph type="pic" idx="1"/>
          </p:nvPr>
        </p:nvSpPr>
        <p:spPr>
          <a:xfrm>
            <a:off x="5183188" y="1410173"/>
            <a:ext cx="6665912" cy="46191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E73AB0DD-1970-47CA-9C61-9227DF8C76C3}"/>
              </a:ext>
            </a:extLst>
          </p:cNvPr>
          <p:cNvSpPr>
            <a:spLocks noGrp="1"/>
          </p:cNvSpPr>
          <p:nvPr>
            <p:ph type="body" sz="half" idx="2"/>
          </p:nvPr>
        </p:nvSpPr>
        <p:spPr>
          <a:xfrm>
            <a:off x="304800" y="1837691"/>
            <a:ext cx="4467226"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3" name="bk object 16">
            <a:extLst>
              <a:ext uri="{FF2B5EF4-FFF2-40B4-BE49-F238E27FC236}">
                <a16:creationId xmlns:a16="http://schemas.microsoft.com/office/drawing/2014/main" id="{04E2BDA5-3D2A-4746-B4A2-69C5741F9A1F}"/>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4" name="Holder 3">
            <a:extLst>
              <a:ext uri="{FF2B5EF4-FFF2-40B4-BE49-F238E27FC236}">
                <a16:creationId xmlns:a16="http://schemas.microsoft.com/office/drawing/2014/main" id="{BEA06F1D-A43A-45EC-9237-A3529DD80F62}"/>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pic>
        <p:nvPicPr>
          <p:cNvPr id="19" name="Image 18">
            <a:extLst>
              <a:ext uri="{FF2B5EF4-FFF2-40B4-BE49-F238E27FC236}">
                <a16:creationId xmlns:a16="http://schemas.microsoft.com/office/drawing/2014/main" id="{2D40876C-A79E-4867-BFF2-CBEF536860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21" name="Connecteur droit 20">
            <a:extLst>
              <a:ext uri="{FF2B5EF4-FFF2-40B4-BE49-F238E27FC236}">
                <a16:creationId xmlns:a16="http://schemas.microsoft.com/office/drawing/2014/main" id="{4073B99B-FE74-42AC-A194-457F6DBF3FB1}"/>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8E8A6098-7FCB-43D2-8096-27549300F791}"/>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space réservé du pied de page 4">
            <a:extLst>
              <a:ext uri="{FF2B5EF4-FFF2-40B4-BE49-F238E27FC236}">
                <a16:creationId xmlns:a16="http://schemas.microsoft.com/office/drawing/2014/main" id="{430D6A45-C9DE-42C3-AEE2-0153B5BFCE73}"/>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sp>
        <p:nvSpPr>
          <p:cNvPr id="15" name="Espace réservé du texte 18">
            <a:extLst>
              <a:ext uri="{FF2B5EF4-FFF2-40B4-BE49-F238E27FC236}">
                <a16:creationId xmlns:a16="http://schemas.microsoft.com/office/drawing/2014/main" id="{2DF8683D-FABF-4A56-B996-3CA0A8BBD530}"/>
              </a:ext>
            </a:extLst>
          </p:cNvPr>
          <p:cNvSpPr>
            <a:spLocks noGrp="1"/>
          </p:cNvSpPr>
          <p:nvPr>
            <p:ph type="body" sz="quarter" idx="16" hasCustomPrompt="1"/>
          </p:nvPr>
        </p:nvSpPr>
        <p:spPr>
          <a:xfrm>
            <a:off x="304800" y="1410172"/>
            <a:ext cx="4467226"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16" name="Titre 1">
            <a:extLst>
              <a:ext uri="{FF2B5EF4-FFF2-40B4-BE49-F238E27FC236}">
                <a16:creationId xmlns:a16="http://schemas.microsoft.com/office/drawing/2014/main" id="{1CAE3B81-4CE1-4980-8739-584226759278}"/>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dirty="0"/>
              <a:t>Modifiez le style du titre</a:t>
            </a:r>
          </a:p>
        </p:txBody>
      </p:sp>
      <p:sp>
        <p:nvSpPr>
          <p:cNvPr id="25" name="Espace réservé du numéro de diapositive 3">
            <a:extLst>
              <a:ext uri="{FF2B5EF4-FFF2-40B4-BE49-F238E27FC236}">
                <a16:creationId xmlns:a16="http://schemas.microsoft.com/office/drawing/2014/main" id="{983E3D35-BF1A-4A4A-BEF7-4B6EF5EE96DD}"/>
              </a:ext>
            </a:extLst>
          </p:cNvPr>
          <p:cNvSpPr>
            <a:spLocks noGrp="1"/>
          </p:cNvSpPr>
          <p:nvPr>
            <p:ph type="sldNum" sz="quarter" idx="17"/>
          </p:nvPr>
        </p:nvSpPr>
        <p:spPr>
          <a:xfrm>
            <a:off x="11571899" y="6573706"/>
            <a:ext cx="288000" cy="123111"/>
          </a:xfrm>
        </p:spPr>
        <p:txBody>
          <a:body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260718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tion 5">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48E6847B-E21C-44A0-BF77-3B8075B24266}"/>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a:t>Modifiez le style du titre</a:t>
            </a:r>
            <a:endParaRPr lang="fr-FR" dirty="0"/>
          </a:p>
        </p:txBody>
      </p:sp>
      <p:sp>
        <p:nvSpPr>
          <p:cNvPr id="11" name="bk object 16">
            <a:extLst>
              <a:ext uri="{FF2B5EF4-FFF2-40B4-BE49-F238E27FC236}">
                <a16:creationId xmlns:a16="http://schemas.microsoft.com/office/drawing/2014/main" id="{D7C13484-7852-40AD-8BF5-6DD7C510B173}"/>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2" name="Holder 3">
            <a:extLst>
              <a:ext uri="{FF2B5EF4-FFF2-40B4-BE49-F238E27FC236}">
                <a16:creationId xmlns:a16="http://schemas.microsoft.com/office/drawing/2014/main" id="{69F113DB-CDDA-4044-9775-4701D5F8482A}"/>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pic>
        <p:nvPicPr>
          <p:cNvPr id="18" name="Image 17">
            <a:extLst>
              <a:ext uri="{FF2B5EF4-FFF2-40B4-BE49-F238E27FC236}">
                <a16:creationId xmlns:a16="http://schemas.microsoft.com/office/drawing/2014/main" id="{D4602112-05B0-4EC4-836A-C7C727FF9A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20" name="Connecteur droit 19">
            <a:extLst>
              <a:ext uri="{FF2B5EF4-FFF2-40B4-BE49-F238E27FC236}">
                <a16:creationId xmlns:a16="http://schemas.microsoft.com/office/drawing/2014/main" id="{2100D884-A8FD-4C41-9459-DF9DD02F288B}"/>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FB191AE1-9CD1-43C9-A611-44B6E26F6C79}"/>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Espace réservé du pied de page 4">
            <a:extLst>
              <a:ext uri="{FF2B5EF4-FFF2-40B4-BE49-F238E27FC236}">
                <a16:creationId xmlns:a16="http://schemas.microsoft.com/office/drawing/2014/main" id="{3491567B-2598-473D-81DE-DE4A571A273A}"/>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sp>
        <p:nvSpPr>
          <p:cNvPr id="13" name="Espace réservé pour une image  13">
            <a:extLst>
              <a:ext uri="{FF2B5EF4-FFF2-40B4-BE49-F238E27FC236}">
                <a16:creationId xmlns:a16="http://schemas.microsoft.com/office/drawing/2014/main" id="{FB246563-A7E8-4996-9A24-96791327C331}"/>
              </a:ext>
            </a:extLst>
          </p:cNvPr>
          <p:cNvSpPr>
            <a:spLocks noGrp="1"/>
          </p:cNvSpPr>
          <p:nvPr>
            <p:ph type="pic" sz="quarter" idx="14"/>
          </p:nvPr>
        </p:nvSpPr>
        <p:spPr>
          <a:xfrm>
            <a:off x="304800" y="1419747"/>
            <a:ext cx="11544300" cy="4638675"/>
          </a:xfrm>
          <a:prstGeom prst="rect">
            <a:avLst/>
          </a:prstGeom>
        </p:spPr>
        <p:txBody>
          <a:bodyPr lIns="0">
            <a:normAutofit/>
          </a:bodyPr>
          <a:lstStyle>
            <a:lvl1pPr marL="0" indent="0">
              <a:buFontTx/>
              <a:buNone/>
              <a:defRPr sz="1400"/>
            </a:lvl1pPr>
          </a:lstStyle>
          <a:p>
            <a:r>
              <a:rPr lang="fr-FR"/>
              <a:t>Cliquez sur l'icône pour ajouter une image</a:t>
            </a:r>
            <a:endParaRPr lang="fr-FR" dirty="0"/>
          </a:p>
        </p:txBody>
      </p:sp>
      <p:sp>
        <p:nvSpPr>
          <p:cNvPr id="23" name="Espace réservé du numéro de diapositive 3">
            <a:extLst>
              <a:ext uri="{FF2B5EF4-FFF2-40B4-BE49-F238E27FC236}">
                <a16:creationId xmlns:a16="http://schemas.microsoft.com/office/drawing/2014/main" id="{73D80BF0-1064-4D0C-8E6F-2A1CF5BB0656}"/>
              </a:ext>
            </a:extLst>
          </p:cNvPr>
          <p:cNvSpPr>
            <a:spLocks noGrp="1"/>
          </p:cNvSpPr>
          <p:nvPr>
            <p:ph type="sldNum" sz="quarter" idx="15"/>
          </p:nvPr>
        </p:nvSpPr>
        <p:spPr>
          <a:xfrm>
            <a:off x="11571899" y="6573706"/>
            <a:ext cx="288000" cy="123111"/>
          </a:xfrm>
        </p:spPr>
        <p:txBody>
          <a:body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3755911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tion 6">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1822CB8-C75C-4EAF-9173-69A9D13BC9A8}"/>
              </a:ext>
            </a:extLst>
          </p:cNvPr>
          <p:cNvSpPr>
            <a:spLocks noGrp="1"/>
          </p:cNvSpPr>
          <p:nvPr>
            <p:ph sz="half" idx="1"/>
          </p:nvPr>
        </p:nvSpPr>
        <p:spPr>
          <a:xfrm>
            <a:off x="304799" y="1419747"/>
            <a:ext cx="5715001" cy="4690885"/>
          </a:xfrm>
          <a:prstGeom prst="rect">
            <a:avLst/>
          </a:prstGeom>
        </p:spPr>
        <p:txBody>
          <a:bodyPr lIns="0">
            <a:normAutofit/>
          </a:bodyPr>
          <a:lstStyle>
            <a:lvl1pPr marL="0" indent="0">
              <a:buFontTx/>
              <a:buNone/>
              <a:defRPr sz="14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522A70C-18D4-4C65-819C-9247A72E96D6}"/>
              </a:ext>
            </a:extLst>
          </p:cNvPr>
          <p:cNvSpPr>
            <a:spLocks noGrp="1"/>
          </p:cNvSpPr>
          <p:nvPr>
            <p:ph sz="half" idx="2"/>
          </p:nvPr>
        </p:nvSpPr>
        <p:spPr>
          <a:xfrm>
            <a:off x="6172200" y="1419747"/>
            <a:ext cx="5676900" cy="4690885"/>
          </a:xfrm>
          <a:prstGeom prst="rect">
            <a:avLst/>
          </a:prstGeom>
        </p:spPr>
        <p:txBody>
          <a:bodyPr lIns="0">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12" name="Titre 1">
            <a:extLst>
              <a:ext uri="{FF2B5EF4-FFF2-40B4-BE49-F238E27FC236}">
                <a16:creationId xmlns:a16="http://schemas.microsoft.com/office/drawing/2014/main" id="{2365B5BE-1B9F-448C-AF27-068523C36BAB}"/>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a:t>Modifiez le style du titre</a:t>
            </a:r>
            <a:endParaRPr lang="fr-FR" dirty="0"/>
          </a:p>
        </p:txBody>
      </p:sp>
      <p:sp>
        <p:nvSpPr>
          <p:cNvPr id="13" name="bk object 16">
            <a:extLst>
              <a:ext uri="{FF2B5EF4-FFF2-40B4-BE49-F238E27FC236}">
                <a16:creationId xmlns:a16="http://schemas.microsoft.com/office/drawing/2014/main" id="{D9229466-7912-4FEB-9864-C4F7986947C2}"/>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4" name="Holder 3">
            <a:extLst>
              <a:ext uri="{FF2B5EF4-FFF2-40B4-BE49-F238E27FC236}">
                <a16:creationId xmlns:a16="http://schemas.microsoft.com/office/drawing/2014/main" id="{28C03751-AB98-4F69-8718-BBA1F1375A2D}"/>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pic>
        <p:nvPicPr>
          <p:cNvPr id="19" name="Image 18">
            <a:extLst>
              <a:ext uri="{FF2B5EF4-FFF2-40B4-BE49-F238E27FC236}">
                <a16:creationId xmlns:a16="http://schemas.microsoft.com/office/drawing/2014/main" id="{B8E5615A-025A-4606-AE80-C472FFCC2F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21" name="Connecteur droit 20">
            <a:extLst>
              <a:ext uri="{FF2B5EF4-FFF2-40B4-BE49-F238E27FC236}">
                <a16:creationId xmlns:a16="http://schemas.microsoft.com/office/drawing/2014/main" id="{20E5870E-C14B-4963-AAF0-021933775E04}"/>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31F0887-676B-459C-B12E-D304C672C7EA}"/>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space réservé du pied de page 4">
            <a:extLst>
              <a:ext uri="{FF2B5EF4-FFF2-40B4-BE49-F238E27FC236}">
                <a16:creationId xmlns:a16="http://schemas.microsoft.com/office/drawing/2014/main" id="{B79C2C32-8DC8-4A01-A7EB-642CF4DC4F50}"/>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sp>
        <p:nvSpPr>
          <p:cNvPr id="20" name="Espace réservé du numéro de diapositive 3">
            <a:extLst>
              <a:ext uri="{FF2B5EF4-FFF2-40B4-BE49-F238E27FC236}">
                <a16:creationId xmlns:a16="http://schemas.microsoft.com/office/drawing/2014/main" id="{D9D4C488-AC11-4940-88E5-9753BE8E6B9C}"/>
              </a:ext>
            </a:extLst>
          </p:cNvPr>
          <p:cNvSpPr>
            <a:spLocks noGrp="1"/>
          </p:cNvSpPr>
          <p:nvPr>
            <p:ph type="sldNum" sz="quarter" idx="14"/>
          </p:nvPr>
        </p:nvSpPr>
        <p:spPr>
          <a:xfrm>
            <a:off x="11571899" y="6573706"/>
            <a:ext cx="288000" cy="123111"/>
          </a:xfrm>
        </p:spPr>
        <p:txBody>
          <a:body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285143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0FFBA4-1BD5-4317-9987-6572613E84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06BF84-C5A8-4187-8D80-4FF4EC67AF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2B1037-6C7F-4DEC-AAB3-1D31DF93054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E308851-2D44-41C1-935A-4889F60C87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50F5D2-4304-48AF-8F67-9C757212C0BA}"/>
              </a:ext>
            </a:extLst>
          </p:cNvPr>
          <p:cNvSpPr>
            <a:spLocks noGrp="1"/>
          </p:cNvSpPr>
          <p:nvPr>
            <p:ph type="sldNum" sz="quarter" idx="12"/>
          </p:nvPr>
        </p:nvSpPr>
        <p:spPr/>
        <p:txBody>
          <a:bodyPr/>
          <a:lstStyle/>
          <a:p>
            <a:fld id="{B28FA671-5EA1-4F3C-B322-6066320E8465}" type="slidenum">
              <a:rPr lang="fr-FR" smtClean="0"/>
              <a:t>‹N°›</a:t>
            </a:fld>
            <a:endParaRPr lang="fr-FR"/>
          </a:p>
        </p:txBody>
      </p:sp>
    </p:spTree>
    <p:extLst>
      <p:ext uri="{BB962C8B-B14F-4D97-AF65-F5344CB8AC3E}">
        <p14:creationId xmlns:p14="http://schemas.microsoft.com/office/powerpoint/2010/main" val="4064699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5B47AD-F8D3-4DFB-BE50-C8EF82943DC2}"/>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a:t>Modifiez le style du titre</a:t>
            </a:r>
            <a:endParaRPr lang="fr-FR" dirty="0"/>
          </a:p>
        </p:txBody>
      </p:sp>
      <p:sp>
        <p:nvSpPr>
          <p:cNvPr id="7" name="bk object 16">
            <a:extLst>
              <a:ext uri="{FF2B5EF4-FFF2-40B4-BE49-F238E27FC236}">
                <a16:creationId xmlns:a16="http://schemas.microsoft.com/office/drawing/2014/main" id="{E822EC60-F231-41CD-98AC-B517A81BAE2A}"/>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1" name="Holder 3">
            <a:extLst>
              <a:ext uri="{FF2B5EF4-FFF2-40B4-BE49-F238E27FC236}">
                <a16:creationId xmlns:a16="http://schemas.microsoft.com/office/drawing/2014/main" id="{561E021F-F1DF-4B5B-85FD-4BF52968723E}"/>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sp>
        <p:nvSpPr>
          <p:cNvPr id="17" name="Espace réservé du texte 3">
            <a:extLst>
              <a:ext uri="{FF2B5EF4-FFF2-40B4-BE49-F238E27FC236}">
                <a16:creationId xmlns:a16="http://schemas.microsoft.com/office/drawing/2014/main" id="{5469AE82-DFD5-444E-8853-ECD73D05E1E8}"/>
              </a:ext>
            </a:extLst>
          </p:cNvPr>
          <p:cNvSpPr>
            <a:spLocks noGrp="1"/>
          </p:cNvSpPr>
          <p:nvPr>
            <p:ph type="body" sz="half" idx="2"/>
          </p:nvPr>
        </p:nvSpPr>
        <p:spPr>
          <a:xfrm>
            <a:off x="304799" y="1837691"/>
            <a:ext cx="11544301" cy="4191627"/>
          </a:xfrm>
          <a:prstGeom prst="rect">
            <a:avLst/>
          </a:prstGeom>
        </p:spPr>
        <p:txBody>
          <a:bodyPr lIns="0">
            <a:normAutofit/>
          </a:bodyPr>
          <a:lstStyle>
            <a:lvl1pPr marL="285750" indent="-285750">
              <a:buFont typeface="Wingdings 3" panose="05040102010807070707" pitchFamily="18" charset="2"/>
              <a:buChar char=""/>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9" name="Espace réservé du texte 18">
            <a:extLst>
              <a:ext uri="{FF2B5EF4-FFF2-40B4-BE49-F238E27FC236}">
                <a16:creationId xmlns:a16="http://schemas.microsoft.com/office/drawing/2014/main" id="{A7D34BA5-819B-48E3-B733-42D8AC400D33}"/>
              </a:ext>
            </a:extLst>
          </p:cNvPr>
          <p:cNvSpPr>
            <a:spLocks noGrp="1"/>
          </p:cNvSpPr>
          <p:nvPr>
            <p:ph type="body" sz="quarter" idx="14" hasCustomPrompt="1"/>
          </p:nvPr>
        </p:nvSpPr>
        <p:spPr>
          <a:xfrm>
            <a:off x="304800" y="1410172"/>
            <a:ext cx="11544300" cy="313932"/>
          </a:xfrm>
          <a:prstGeom prst="rect">
            <a:avLst/>
          </a:prstGeom>
        </p:spPr>
        <p:txBody>
          <a:bodyPr lIns="0">
            <a:spAutoFit/>
          </a:bodyPr>
          <a:lstStyle>
            <a:lvl1pPr marL="0" indent="0">
              <a:buNone/>
              <a:defRPr sz="1600">
                <a:latin typeface="Barlow Condensed Bold" panose="00000806000000000000" pitchFamily="2" charset="0"/>
              </a:defRPr>
            </a:lvl1pPr>
          </a:lstStyle>
          <a:p>
            <a:r>
              <a:rPr lang="fr-FR" dirty="0"/>
              <a:t>Modifiez le style du titre</a:t>
            </a:r>
          </a:p>
        </p:txBody>
      </p:sp>
      <p:cxnSp>
        <p:nvCxnSpPr>
          <p:cNvPr id="20" name="Connecteur droit 19">
            <a:extLst>
              <a:ext uri="{FF2B5EF4-FFF2-40B4-BE49-F238E27FC236}">
                <a16:creationId xmlns:a16="http://schemas.microsoft.com/office/drawing/2014/main" id="{8DE97326-0EBA-4A6D-8606-2D8D442BB422}"/>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043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5" name="Espace réservé du texte 3">
            <a:extLst>
              <a:ext uri="{FF2B5EF4-FFF2-40B4-BE49-F238E27FC236}">
                <a16:creationId xmlns:a16="http://schemas.microsoft.com/office/drawing/2014/main" id="{8A1D15CD-78B7-462E-872F-3B94F930CA16}"/>
              </a:ext>
            </a:extLst>
          </p:cNvPr>
          <p:cNvSpPr>
            <a:spLocks noGrp="1"/>
          </p:cNvSpPr>
          <p:nvPr>
            <p:ph type="body" sz="half" idx="2"/>
          </p:nvPr>
        </p:nvSpPr>
        <p:spPr>
          <a:xfrm>
            <a:off x="304799" y="1837691"/>
            <a:ext cx="5534025"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7" name="bk object 16">
            <a:extLst>
              <a:ext uri="{FF2B5EF4-FFF2-40B4-BE49-F238E27FC236}">
                <a16:creationId xmlns:a16="http://schemas.microsoft.com/office/drawing/2014/main" id="{F518C7D6-022A-447C-ADE0-735E6FE9F852}"/>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8" name="Holder 3">
            <a:extLst>
              <a:ext uri="{FF2B5EF4-FFF2-40B4-BE49-F238E27FC236}">
                <a16:creationId xmlns:a16="http://schemas.microsoft.com/office/drawing/2014/main" id="{7DB34BD9-1A09-4645-B2FC-8B15E0699C2D}"/>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sp>
        <p:nvSpPr>
          <p:cNvPr id="23" name="Espace réservé du texte 3">
            <a:extLst>
              <a:ext uri="{FF2B5EF4-FFF2-40B4-BE49-F238E27FC236}">
                <a16:creationId xmlns:a16="http://schemas.microsoft.com/office/drawing/2014/main" id="{5E063096-F27B-4073-9429-D1736CAC5B0A}"/>
              </a:ext>
            </a:extLst>
          </p:cNvPr>
          <p:cNvSpPr>
            <a:spLocks noGrp="1"/>
          </p:cNvSpPr>
          <p:nvPr>
            <p:ph type="body" sz="half" idx="14"/>
          </p:nvPr>
        </p:nvSpPr>
        <p:spPr>
          <a:xfrm>
            <a:off x="6096000" y="1837691"/>
            <a:ext cx="5753100"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cxnSp>
        <p:nvCxnSpPr>
          <p:cNvPr id="26" name="Connecteur droit 25">
            <a:extLst>
              <a:ext uri="{FF2B5EF4-FFF2-40B4-BE49-F238E27FC236}">
                <a16:creationId xmlns:a16="http://schemas.microsoft.com/office/drawing/2014/main" id="{9288ABB0-6B84-4132-9D68-6054C337D7E4}"/>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3A0637A3-F19A-4E5D-A0D3-8BC082AEFE04}"/>
              </a:ext>
            </a:extLst>
          </p:cNvPr>
          <p:cNvSpPr>
            <a:spLocks noGrp="1"/>
          </p:cNvSpPr>
          <p:nvPr>
            <p:ph type="body" sz="quarter" idx="15" hasCustomPrompt="1"/>
          </p:nvPr>
        </p:nvSpPr>
        <p:spPr>
          <a:xfrm>
            <a:off x="6096000" y="1410172"/>
            <a:ext cx="5753100" cy="314325"/>
          </a:xfrm>
          <a:prstGeom prst="rect">
            <a:avLst/>
          </a:prstGeom>
        </p:spPr>
        <p:txBody>
          <a:bodyPr lIns="0">
            <a:normAutofit/>
          </a:bodyPr>
          <a:lstStyle>
            <a:lvl1pPr marL="0" indent="0">
              <a:buFontTx/>
              <a:buNone/>
              <a:defRPr sz="1600">
                <a:latin typeface="Barlow Condensed Bold" panose="00000806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Modifier le style de titre</a:t>
            </a:r>
          </a:p>
        </p:txBody>
      </p:sp>
      <p:sp>
        <p:nvSpPr>
          <p:cNvPr id="11" name="Espace réservé du texte 18">
            <a:extLst>
              <a:ext uri="{FF2B5EF4-FFF2-40B4-BE49-F238E27FC236}">
                <a16:creationId xmlns:a16="http://schemas.microsoft.com/office/drawing/2014/main" id="{624889C6-9E56-44B4-9922-98FBCA36B937}"/>
              </a:ext>
            </a:extLst>
          </p:cNvPr>
          <p:cNvSpPr>
            <a:spLocks noGrp="1"/>
          </p:cNvSpPr>
          <p:nvPr>
            <p:ph type="body" sz="quarter" idx="16" hasCustomPrompt="1"/>
          </p:nvPr>
        </p:nvSpPr>
        <p:spPr>
          <a:xfrm>
            <a:off x="304800" y="1410172"/>
            <a:ext cx="5534024"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12" name="Titre 1">
            <a:extLst>
              <a:ext uri="{FF2B5EF4-FFF2-40B4-BE49-F238E27FC236}">
                <a16:creationId xmlns:a16="http://schemas.microsoft.com/office/drawing/2014/main" id="{4CB9B06D-87D2-4969-8187-9658E31DD7CF}"/>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a:t>Modifiez le style du titre</a:t>
            </a:r>
            <a:endParaRPr lang="fr-FR" dirty="0"/>
          </a:p>
        </p:txBody>
      </p:sp>
    </p:spTree>
    <p:extLst>
      <p:ext uri="{BB962C8B-B14F-4D97-AF65-F5344CB8AC3E}">
        <p14:creationId xmlns:p14="http://schemas.microsoft.com/office/powerpoint/2010/main" val="174036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9" name="object 26">
            <a:extLst>
              <a:ext uri="{FF2B5EF4-FFF2-40B4-BE49-F238E27FC236}">
                <a16:creationId xmlns:a16="http://schemas.microsoft.com/office/drawing/2014/main" id="{2C0B4C57-9DD4-417B-A479-935EA6844ED2}"/>
              </a:ext>
            </a:extLst>
          </p:cNvPr>
          <p:cNvSpPr txBox="1"/>
          <p:nvPr userDrawn="1"/>
        </p:nvSpPr>
        <p:spPr>
          <a:xfrm rot="5400000">
            <a:off x="7870196" y="-2851630"/>
            <a:ext cx="943400" cy="7301545"/>
          </a:xfrm>
          <a:prstGeom prst="rect">
            <a:avLst/>
          </a:prstGeom>
        </p:spPr>
        <p:txBody>
          <a:bodyPr vert="vert270" wrap="square" lIns="0" tIns="0" rIns="0" bIns="0" rtlCol="0">
            <a:spAutoFit/>
          </a:bodyPr>
          <a:lstStyle/>
          <a:p>
            <a:pPr marL="12700" algn="l">
              <a:lnSpc>
                <a:spcPts val="8735"/>
              </a:lnSpc>
            </a:pPr>
            <a:r>
              <a:rPr sz="3600" spc="-15" dirty="0">
                <a:solidFill>
                  <a:schemeClr val="tx2"/>
                </a:solidFill>
                <a:latin typeface="Allerta Stencil" pitchFamily="2" charset="0"/>
                <a:cs typeface="AG Book"/>
              </a:rPr>
              <a:t>Sommaire</a:t>
            </a:r>
            <a:endParaRPr sz="3600" dirty="0">
              <a:solidFill>
                <a:schemeClr val="tx2"/>
              </a:solidFill>
              <a:latin typeface="Allerta Stencil" pitchFamily="2" charset="0"/>
              <a:cs typeface="AG Book"/>
            </a:endParaRPr>
          </a:p>
        </p:txBody>
      </p:sp>
      <p:sp>
        <p:nvSpPr>
          <p:cNvPr id="3" name="Espace réservé du texte 2">
            <a:extLst>
              <a:ext uri="{FF2B5EF4-FFF2-40B4-BE49-F238E27FC236}">
                <a16:creationId xmlns:a16="http://schemas.microsoft.com/office/drawing/2014/main" id="{A3F2DBE7-F5EF-458B-9A0B-AA56BB634175}"/>
              </a:ext>
            </a:extLst>
          </p:cNvPr>
          <p:cNvSpPr>
            <a:spLocks noGrp="1"/>
          </p:cNvSpPr>
          <p:nvPr>
            <p:ph type="body" sz="quarter" idx="13"/>
          </p:nvPr>
        </p:nvSpPr>
        <p:spPr>
          <a:xfrm>
            <a:off x="4623879" y="1653988"/>
            <a:ext cx="6838067" cy="4018149"/>
          </a:xfrm>
          <a:prstGeom prst="rect">
            <a:avLst/>
          </a:prstGeom>
        </p:spPr>
        <p:txBody>
          <a:bodyPr>
            <a:normAutofit/>
          </a:bodyPr>
          <a:lstStyle>
            <a:lvl1pPr marL="358775" indent="-358775">
              <a:buFont typeface="Wingdings 3" panose="05040102010807070707" pitchFamily="18" charset="2"/>
              <a:buChar char="Ò"/>
              <a:defRPr sz="2000">
                <a:latin typeface="Allerta Stencil" pitchFamily="2" charset="0"/>
              </a:defRPr>
            </a:lvl1pPr>
          </a:lstStyle>
          <a:p>
            <a:pPr lvl="0"/>
            <a:r>
              <a:rPr lang="fr-FR"/>
              <a:t>Cliquez pour modifier les styles du texte du masque</a:t>
            </a:r>
          </a:p>
        </p:txBody>
      </p:sp>
      <p:sp>
        <p:nvSpPr>
          <p:cNvPr id="16" name="Rectangle 15">
            <a:extLst>
              <a:ext uri="{FF2B5EF4-FFF2-40B4-BE49-F238E27FC236}">
                <a16:creationId xmlns:a16="http://schemas.microsoft.com/office/drawing/2014/main" id="{C60BCEE6-B3AC-4BB5-92D9-FB2F7AFA2A2D}"/>
              </a:ext>
            </a:extLst>
          </p:cNvPr>
          <p:cNvSpPr/>
          <p:nvPr userDrawn="1"/>
        </p:nvSpPr>
        <p:spPr>
          <a:xfrm rot="18705913">
            <a:off x="-5201636" y="-839330"/>
            <a:ext cx="6909848" cy="6862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DDD834E9-504E-44B5-9BCC-B13A65532377}"/>
              </a:ext>
            </a:extLst>
          </p:cNvPr>
          <p:cNvSpPr/>
          <p:nvPr userDrawn="1"/>
        </p:nvSpPr>
        <p:spPr>
          <a:xfrm rot="18694749">
            <a:off x="-2671948" y="2514668"/>
            <a:ext cx="7618422" cy="1473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3C63413-3A34-4457-A493-4C6466385E43}"/>
              </a:ext>
            </a:extLst>
          </p:cNvPr>
          <p:cNvSpPr/>
          <p:nvPr userDrawn="1"/>
        </p:nvSpPr>
        <p:spPr>
          <a:xfrm rot="18715130">
            <a:off x="-3242498" y="1420012"/>
            <a:ext cx="10216621" cy="14140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5198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963D76-D170-4B2F-A550-022325519B19}"/>
              </a:ext>
            </a:extLst>
          </p:cNvPr>
          <p:cNvSpPr>
            <a:spLocks noGrp="1"/>
          </p:cNvSpPr>
          <p:nvPr>
            <p:ph idx="1" hasCustomPrompt="1"/>
          </p:nvPr>
        </p:nvSpPr>
        <p:spPr>
          <a:xfrm>
            <a:off x="4953000" y="1837691"/>
            <a:ext cx="6896100" cy="4191621"/>
          </a:xfrm>
          <a:prstGeom prst="rect">
            <a:avLst/>
          </a:prstGeom>
        </p:spPr>
        <p:txBody>
          <a:bodyPr lIns="0">
            <a:normAutofit/>
          </a:bodyPr>
          <a:lstStyle>
            <a:lvl1pPr marL="228600" indent="-228600">
              <a:buFont typeface="Wingdings 3" panose="05040102010807070707" pitchFamily="18" charset="2"/>
              <a:buChar char=""/>
              <a:defRPr sz="1400"/>
            </a:lvl1pPr>
            <a:lvl2pPr marL="457200" indent="0">
              <a:buNone/>
              <a:defRPr sz="1600"/>
            </a:lvl2pPr>
            <a:lvl3pPr marL="914400" indent="0">
              <a:buNone/>
              <a:defRPr sz="16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fr-FR" dirty="0"/>
              <a:t>Texte</a:t>
            </a:r>
          </a:p>
          <a:p>
            <a:pPr lvl="0"/>
            <a:r>
              <a:rPr lang="fr-FR" dirty="0"/>
              <a:t>Texte</a:t>
            </a:r>
          </a:p>
          <a:p>
            <a:pPr lvl="0"/>
            <a:r>
              <a:rPr lang="fr-FR" dirty="0"/>
              <a:t>Texte</a:t>
            </a:r>
          </a:p>
          <a:p>
            <a:pPr lvl="0"/>
            <a:r>
              <a:rPr lang="fr-FR" dirty="0"/>
              <a:t>Texte</a:t>
            </a:r>
          </a:p>
          <a:p>
            <a:pPr lvl="0"/>
            <a:r>
              <a:rPr lang="fr-FR" dirty="0"/>
              <a:t>Texte</a:t>
            </a:r>
          </a:p>
        </p:txBody>
      </p:sp>
      <p:sp>
        <p:nvSpPr>
          <p:cNvPr id="13" name="Espace réservé du texte 3">
            <a:extLst>
              <a:ext uri="{FF2B5EF4-FFF2-40B4-BE49-F238E27FC236}">
                <a16:creationId xmlns:a16="http://schemas.microsoft.com/office/drawing/2014/main" id="{38FF700C-E7CD-4419-8C5B-3560D0F349BF}"/>
              </a:ext>
            </a:extLst>
          </p:cNvPr>
          <p:cNvSpPr>
            <a:spLocks noGrp="1"/>
          </p:cNvSpPr>
          <p:nvPr>
            <p:ph type="body" sz="half" idx="2"/>
          </p:nvPr>
        </p:nvSpPr>
        <p:spPr>
          <a:xfrm>
            <a:off x="304800" y="1837691"/>
            <a:ext cx="4467226"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bk object 16">
            <a:extLst>
              <a:ext uri="{FF2B5EF4-FFF2-40B4-BE49-F238E27FC236}">
                <a16:creationId xmlns:a16="http://schemas.microsoft.com/office/drawing/2014/main" id="{69325CFE-173D-4CBC-A7DF-6A85D041C8A2}"/>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6" name="Holder 3">
            <a:extLst>
              <a:ext uri="{FF2B5EF4-FFF2-40B4-BE49-F238E27FC236}">
                <a16:creationId xmlns:a16="http://schemas.microsoft.com/office/drawing/2014/main" id="{E7C8846B-9310-4DDE-AE7C-10F0580E3BEA}"/>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cxnSp>
        <p:nvCxnSpPr>
          <p:cNvPr id="23" name="Connecteur droit 22">
            <a:extLst>
              <a:ext uri="{FF2B5EF4-FFF2-40B4-BE49-F238E27FC236}">
                <a16:creationId xmlns:a16="http://schemas.microsoft.com/office/drawing/2014/main" id="{C484BB52-5209-4EFA-AA5D-CEA3B3802F5C}"/>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u texte 18">
            <a:extLst>
              <a:ext uri="{FF2B5EF4-FFF2-40B4-BE49-F238E27FC236}">
                <a16:creationId xmlns:a16="http://schemas.microsoft.com/office/drawing/2014/main" id="{E40623AA-50BC-4B76-8E3F-ECB94AB73A9C}"/>
              </a:ext>
            </a:extLst>
          </p:cNvPr>
          <p:cNvSpPr>
            <a:spLocks noGrp="1"/>
          </p:cNvSpPr>
          <p:nvPr>
            <p:ph type="body" sz="quarter" idx="16" hasCustomPrompt="1"/>
          </p:nvPr>
        </p:nvSpPr>
        <p:spPr>
          <a:xfrm>
            <a:off x="304800" y="1410172"/>
            <a:ext cx="4467226"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11" name="Titre 1">
            <a:extLst>
              <a:ext uri="{FF2B5EF4-FFF2-40B4-BE49-F238E27FC236}">
                <a16:creationId xmlns:a16="http://schemas.microsoft.com/office/drawing/2014/main" id="{DCAA5531-9F02-425A-B399-E95AE60DCFDA}"/>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a:t>Modifiez le style du titre</a:t>
            </a:r>
            <a:endParaRPr lang="fr-FR" dirty="0"/>
          </a:p>
        </p:txBody>
      </p:sp>
    </p:spTree>
    <p:extLst>
      <p:ext uri="{BB962C8B-B14F-4D97-AF65-F5344CB8AC3E}">
        <p14:creationId xmlns:p14="http://schemas.microsoft.com/office/powerpoint/2010/main" val="2864770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10CF90A-C412-4BF0-9E01-4D7BE0D4140B}"/>
              </a:ext>
            </a:extLst>
          </p:cNvPr>
          <p:cNvSpPr>
            <a:spLocks noGrp="1"/>
          </p:cNvSpPr>
          <p:nvPr>
            <p:ph type="pic" idx="1"/>
          </p:nvPr>
        </p:nvSpPr>
        <p:spPr>
          <a:xfrm>
            <a:off x="5183188" y="1410173"/>
            <a:ext cx="6665912" cy="46191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a:extLst>
              <a:ext uri="{FF2B5EF4-FFF2-40B4-BE49-F238E27FC236}">
                <a16:creationId xmlns:a16="http://schemas.microsoft.com/office/drawing/2014/main" id="{E73AB0DD-1970-47CA-9C61-9227DF8C76C3}"/>
              </a:ext>
            </a:extLst>
          </p:cNvPr>
          <p:cNvSpPr>
            <a:spLocks noGrp="1"/>
          </p:cNvSpPr>
          <p:nvPr>
            <p:ph type="body" sz="half" idx="2"/>
          </p:nvPr>
        </p:nvSpPr>
        <p:spPr>
          <a:xfrm>
            <a:off x="304800" y="1837691"/>
            <a:ext cx="4467226"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3" name="bk object 16">
            <a:extLst>
              <a:ext uri="{FF2B5EF4-FFF2-40B4-BE49-F238E27FC236}">
                <a16:creationId xmlns:a16="http://schemas.microsoft.com/office/drawing/2014/main" id="{04E2BDA5-3D2A-4746-B4A2-69C5741F9A1F}"/>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4" name="Holder 3">
            <a:extLst>
              <a:ext uri="{FF2B5EF4-FFF2-40B4-BE49-F238E27FC236}">
                <a16:creationId xmlns:a16="http://schemas.microsoft.com/office/drawing/2014/main" id="{BEA06F1D-A43A-45EC-9237-A3529DD80F62}"/>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cxnSp>
        <p:nvCxnSpPr>
          <p:cNvPr id="21" name="Connecteur droit 20">
            <a:extLst>
              <a:ext uri="{FF2B5EF4-FFF2-40B4-BE49-F238E27FC236}">
                <a16:creationId xmlns:a16="http://schemas.microsoft.com/office/drawing/2014/main" id="{4073B99B-FE74-42AC-A194-457F6DBF3FB1}"/>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18">
            <a:extLst>
              <a:ext uri="{FF2B5EF4-FFF2-40B4-BE49-F238E27FC236}">
                <a16:creationId xmlns:a16="http://schemas.microsoft.com/office/drawing/2014/main" id="{17130255-CCFB-4EE0-ACC8-6645CE70C5EC}"/>
              </a:ext>
            </a:extLst>
          </p:cNvPr>
          <p:cNvSpPr>
            <a:spLocks noGrp="1"/>
          </p:cNvSpPr>
          <p:nvPr>
            <p:ph type="body" sz="quarter" idx="16" hasCustomPrompt="1"/>
          </p:nvPr>
        </p:nvSpPr>
        <p:spPr>
          <a:xfrm>
            <a:off x="304800" y="1410172"/>
            <a:ext cx="4467226"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10" name="Titre 1">
            <a:extLst>
              <a:ext uri="{FF2B5EF4-FFF2-40B4-BE49-F238E27FC236}">
                <a16:creationId xmlns:a16="http://schemas.microsoft.com/office/drawing/2014/main" id="{09BF59AE-4E48-49D0-A267-743AC33BF25D}"/>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a:t>Modifiez le style du titre</a:t>
            </a:r>
            <a:endParaRPr lang="fr-FR" dirty="0"/>
          </a:p>
        </p:txBody>
      </p:sp>
    </p:spTree>
    <p:extLst>
      <p:ext uri="{BB962C8B-B14F-4D97-AF65-F5344CB8AC3E}">
        <p14:creationId xmlns:p14="http://schemas.microsoft.com/office/powerpoint/2010/main" val="773227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tion 5">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48E6847B-E21C-44A0-BF77-3B8075B24266}"/>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a:t>Modifiez le style du titre</a:t>
            </a:r>
            <a:endParaRPr lang="fr-FR" dirty="0"/>
          </a:p>
        </p:txBody>
      </p:sp>
      <p:sp>
        <p:nvSpPr>
          <p:cNvPr id="11" name="bk object 16">
            <a:extLst>
              <a:ext uri="{FF2B5EF4-FFF2-40B4-BE49-F238E27FC236}">
                <a16:creationId xmlns:a16="http://schemas.microsoft.com/office/drawing/2014/main" id="{D7C13484-7852-40AD-8BF5-6DD7C510B173}"/>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2" name="Holder 3">
            <a:extLst>
              <a:ext uri="{FF2B5EF4-FFF2-40B4-BE49-F238E27FC236}">
                <a16:creationId xmlns:a16="http://schemas.microsoft.com/office/drawing/2014/main" id="{69F113DB-CDDA-4044-9775-4701D5F8482A}"/>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cxnSp>
        <p:nvCxnSpPr>
          <p:cNvPr id="20" name="Connecteur droit 19">
            <a:extLst>
              <a:ext uri="{FF2B5EF4-FFF2-40B4-BE49-F238E27FC236}">
                <a16:creationId xmlns:a16="http://schemas.microsoft.com/office/drawing/2014/main" id="{2100D884-A8FD-4C41-9459-DF9DD02F288B}"/>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13">
            <a:extLst>
              <a:ext uri="{FF2B5EF4-FFF2-40B4-BE49-F238E27FC236}">
                <a16:creationId xmlns:a16="http://schemas.microsoft.com/office/drawing/2014/main" id="{7DB161B4-4C28-4ACA-AFF1-6B3EC26543E2}"/>
              </a:ext>
            </a:extLst>
          </p:cNvPr>
          <p:cNvSpPr>
            <a:spLocks noGrp="1"/>
          </p:cNvSpPr>
          <p:nvPr>
            <p:ph type="pic" sz="quarter" idx="14"/>
          </p:nvPr>
        </p:nvSpPr>
        <p:spPr>
          <a:xfrm>
            <a:off x="304800" y="1419747"/>
            <a:ext cx="11544300" cy="4638675"/>
          </a:xfrm>
          <a:prstGeom prst="rect">
            <a:avLst/>
          </a:prstGeom>
        </p:spPr>
        <p:txBody>
          <a:bodyPr lIns="0">
            <a:normAutofit/>
          </a:bodyPr>
          <a:lstStyle>
            <a:lvl1pPr marL="0" indent="0">
              <a:buFontTx/>
              <a:buNone/>
              <a:defRPr sz="1400"/>
            </a:lvl1pPr>
          </a:lstStyle>
          <a:p>
            <a:r>
              <a:rPr lang="fr-FR"/>
              <a:t>Cliquez sur l'icône pour ajouter une image</a:t>
            </a:r>
            <a:endParaRPr lang="fr-FR" dirty="0"/>
          </a:p>
        </p:txBody>
      </p:sp>
    </p:spTree>
    <p:extLst>
      <p:ext uri="{BB962C8B-B14F-4D97-AF65-F5344CB8AC3E}">
        <p14:creationId xmlns:p14="http://schemas.microsoft.com/office/powerpoint/2010/main" val="3863044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tion 6">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2365B5BE-1B9F-448C-AF27-068523C36BAB}"/>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a:t>Modifiez le style du titre</a:t>
            </a:r>
            <a:endParaRPr lang="fr-FR" dirty="0"/>
          </a:p>
        </p:txBody>
      </p:sp>
      <p:sp>
        <p:nvSpPr>
          <p:cNvPr id="13" name="bk object 16">
            <a:extLst>
              <a:ext uri="{FF2B5EF4-FFF2-40B4-BE49-F238E27FC236}">
                <a16:creationId xmlns:a16="http://schemas.microsoft.com/office/drawing/2014/main" id="{D9229466-7912-4FEB-9864-C4F7986947C2}"/>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4" name="Holder 3">
            <a:extLst>
              <a:ext uri="{FF2B5EF4-FFF2-40B4-BE49-F238E27FC236}">
                <a16:creationId xmlns:a16="http://schemas.microsoft.com/office/drawing/2014/main" id="{28C03751-AB98-4F69-8718-BBA1F1375A2D}"/>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cxnSp>
        <p:nvCxnSpPr>
          <p:cNvPr id="21" name="Connecteur droit 20">
            <a:extLst>
              <a:ext uri="{FF2B5EF4-FFF2-40B4-BE49-F238E27FC236}">
                <a16:creationId xmlns:a16="http://schemas.microsoft.com/office/drawing/2014/main" id="{20E5870E-C14B-4963-AAF0-021933775E04}"/>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contenu 2">
            <a:extLst>
              <a:ext uri="{FF2B5EF4-FFF2-40B4-BE49-F238E27FC236}">
                <a16:creationId xmlns:a16="http://schemas.microsoft.com/office/drawing/2014/main" id="{C34AEC92-8035-4E73-9B32-473231E17AAD}"/>
              </a:ext>
            </a:extLst>
          </p:cNvPr>
          <p:cNvSpPr>
            <a:spLocks noGrp="1"/>
          </p:cNvSpPr>
          <p:nvPr>
            <p:ph sz="half" idx="1"/>
          </p:nvPr>
        </p:nvSpPr>
        <p:spPr>
          <a:xfrm>
            <a:off x="304799" y="1419747"/>
            <a:ext cx="5715001" cy="4690885"/>
          </a:xfrm>
          <a:prstGeom prst="rect">
            <a:avLst/>
          </a:prstGeom>
        </p:spPr>
        <p:txBody>
          <a:bodyPr lIns="0">
            <a:normAutofit/>
          </a:bodyPr>
          <a:lstStyle>
            <a:lvl1pPr marL="0" indent="0">
              <a:buFontTx/>
              <a:buNone/>
              <a:defRPr sz="14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r-FR"/>
              <a:t>Cliquez pour modifier les styles du texte du masque</a:t>
            </a:r>
          </a:p>
        </p:txBody>
      </p:sp>
      <p:sp>
        <p:nvSpPr>
          <p:cNvPr id="9" name="Espace réservé du contenu 3">
            <a:extLst>
              <a:ext uri="{FF2B5EF4-FFF2-40B4-BE49-F238E27FC236}">
                <a16:creationId xmlns:a16="http://schemas.microsoft.com/office/drawing/2014/main" id="{909660C8-9DB8-43C0-B06B-EAD3FDC9B081}"/>
              </a:ext>
            </a:extLst>
          </p:cNvPr>
          <p:cNvSpPr>
            <a:spLocks noGrp="1"/>
          </p:cNvSpPr>
          <p:nvPr>
            <p:ph sz="half" idx="2"/>
          </p:nvPr>
        </p:nvSpPr>
        <p:spPr>
          <a:xfrm>
            <a:off x="6172200" y="1419747"/>
            <a:ext cx="5676900" cy="4690885"/>
          </a:xfrm>
          <a:prstGeom prst="rect">
            <a:avLst/>
          </a:prstGeom>
        </p:spPr>
        <p:txBody>
          <a:bodyPr lIns="0">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Tree>
    <p:extLst>
      <p:ext uri="{BB962C8B-B14F-4D97-AF65-F5344CB8AC3E}">
        <p14:creationId xmlns:p14="http://schemas.microsoft.com/office/powerpoint/2010/main" val="2535101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tion 1">
    <p:spTree>
      <p:nvGrpSpPr>
        <p:cNvPr id="1" name=""/>
        <p:cNvGrpSpPr/>
        <p:nvPr/>
      </p:nvGrpSpPr>
      <p:grpSpPr>
        <a:xfrm>
          <a:off x="0" y="0"/>
          <a:ext cx="0" cy="0"/>
          <a:chOff x="0" y="0"/>
          <a:chExt cx="0" cy="0"/>
        </a:xfrm>
      </p:grpSpPr>
      <p:sp>
        <p:nvSpPr>
          <p:cNvPr id="11" name="Holder 3">
            <a:extLst>
              <a:ext uri="{FF2B5EF4-FFF2-40B4-BE49-F238E27FC236}">
                <a16:creationId xmlns:a16="http://schemas.microsoft.com/office/drawing/2014/main" id="{561E021F-F1DF-4B5B-85FD-4BF52968723E}"/>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sp>
        <p:nvSpPr>
          <p:cNvPr id="17" name="Espace réservé du texte 3">
            <a:extLst>
              <a:ext uri="{FF2B5EF4-FFF2-40B4-BE49-F238E27FC236}">
                <a16:creationId xmlns:a16="http://schemas.microsoft.com/office/drawing/2014/main" id="{5469AE82-DFD5-444E-8853-ECD73D05E1E8}"/>
              </a:ext>
            </a:extLst>
          </p:cNvPr>
          <p:cNvSpPr>
            <a:spLocks noGrp="1"/>
          </p:cNvSpPr>
          <p:nvPr>
            <p:ph type="body" sz="half" idx="2"/>
          </p:nvPr>
        </p:nvSpPr>
        <p:spPr>
          <a:xfrm>
            <a:off x="304799" y="1837691"/>
            <a:ext cx="11544301" cy="4191627"/>
          </a:xfrm>
          <a:prstGeom prst="rect">
            <a:avLst/>
          </a:prstGeom>
        </p:spPr>
        <p:txBody>
          <a:bodyPr lIns="0">
            <a:normAutofit/>
          </a:bodyPr>
          <a:lstStyle>
            <a:lvl1pPr marL="285750" indent="-285750">
              <a:buFont typeface="Wingdings 3" panose="05040102010807070707" pitchFamily="18" charset="2"/>
              <a:buChar char=""/>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9" name="Espace réservé du texte 18">
            <a:extLst>
              <a:ext uri="{FF2B5EF4-FFF2-40B4-BE49-F238E27FC236}">
                <a16:creationId xmlns:a16="http://schemas.microsoft.com/office/drawing/2014/main" id="{A7D34BA5-819B-48E3-B733-42D8AC400D33}"/>
              </a:ext>
            </a:extLst>
          </p:cNvPr>
          <p:cNvSpPr>
            <a:spLocks noGrp="1"/>
          </p:cNvSpPr>
          <p:nvPr>
            <p:ph type="body" sz="quarter" idx="14" hasCustomPrompt="1"/>
          </p:nvPr>
        </p:nvSpPr>
        <p:spPr>
          <a:xfrm>
            <a:off x="304800" y="1410172"/>
            <a:ext cx="11544300" cy="313932"/>
          </a:xfrm>
          <a:prstGeom prst="rect">
            <a:avLst/>
          </a:prstGeom>
        </p:spPr>
        <p:txBody>
          <a:bodyPr lIns="0">
            <a:spAutoFit/>
          </a:bodyPr>
          <a:lstStyle>
            <a:lvl1pPr marL="0" indent="0">
              <a:buNone/>
              <a:defRPr sz="1600">
                <a:latin typeface="Barlow Condensed Bold" panose="00000806000000000000" pitchFamily="2" charset="0"/>
              </a:defRPr>
            </a:lvl1pPr>
          </a:lstStyle>
          <a:p>
            <a:r>
              <a:rPr lang="fr-FR" dirty="0"/>
              <a:t>Modifiez le style du titre</a:t>
            </a:r>
          </a:p>
        </p:txBody>
      </p:sp>
      <p:pic>
        <p:nvPicPr>
          <p:cNvPr id="18" name="Image 17">
            <a:extLst>
              <a:ext uri="{FF2B5EF4-FFF2-40B4-BE49-F238E27FC236}">
                <a16:creationId xmlns:a16="http://schemas.microsoft.com/office/drawing/2014/main" id="{8BFFE3B1-1BAB-4704-89B4-69F6CAE2AB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12" name="Connecteur droit 11">
            <a:extLst>
              <a:ext uri="{FF2B5EF4-FFF2-40B4-BE49-F238E27FC236}">
                <a16:creationId xmlns:a16="http://schemas.microsoft.com/office/drawing/2014/main" id="{2354A385-A4E4-457D-B3C9-FA5F295193BD}"/>
              </a:ext>
            </a:extLst>
          </p:cNvPr>
          <p:cNvCxnSpPr>
            <a:cxnSpLocks/>
          </p:cNvCxnSpPr>
          <p:nvPr userDrawn="1"/>
        </p:nvCxnSpPr>
        <p:spPr>
          <a:xfrm>
            <a:off x="304799" y="677030"/>
            <a:ext cx="1154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49698988-3DD6-476E-8768-2AFF6D54B790}"/>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pied de page 4">
            <a:extLst>
              <a:ext uri="{FF2B5EF4-FFF2-40B4-BE49-F238E27FC236}">
                <a16:creationId xmlns:a16="http://schemas.microsoft.com/office/drawing/2014/main" id="{80A87131-6F43-4DD8-A534-83B299153F95}"/>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sp>
        <p:nvSpPr>
          <p:cNvPr id="13" name="Titre 1">
            <a:extLst>
              <a:ext uri="{FF2B5EF4-FFF2-40B4-BE49-F238E27FC236}">
                <a16:creationId xmlns:a16="http://schemas.microsoft.com/office/drawing/2014/main" id="{4B42ECBE-72B5-4D9D-891E-817828A46769}"/>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a:t>Modifiez le style du titre</a:t>
            </a:r>
            <a:endParaRPr lang="fr-FR" dirty="0"/>
          </a:p>
        </p:txBody>
      </p:sp>
      <p:sp>
        <p:nvSpPr>
          <p:cNvPr id="22" name="Espace réservé du numéro de diapositive 5">
            <a:extLst>
              <a:ext uri="{FF2B5EF4-FFF2-40B4-BE49-F238E27FC236}">
                <a16:creationId xmlns:a16="http://schemas.microsoft.com/office/drawing/2014/main" id="{C1D5B3AF-71F4-47DE-80D0-CF0761440DA4}"/>
              </a:ext>
            </a:extLst>
          </p:cNvPr>
          <p:cNvSpPr>
            <a:spLocks noGrp="1"/>
          </p:cNvSpPr>
          <p:nvPr>
            <p:ph type="sldNum" sz="quarter" idx="4"/>
          </p:nvPr>
        </p:nvSpPr>
        <p:spPr>
          <a:xfrm>
            <a:off x="11571899" y="6573706"/>
            <a:ext cx="288000" cy="123111"/>
          </a:xfrm>
          <a:prstGeom prst="rect">
            <a:avLst/>
          </a:prstGeom>
          <a:noFill/>
        </p:spPr>
        <p:txBody>
          <a:bodyPr wrap="square" lIns="0" tIns="0" rIns="0" bIns="0" anchor="ctr" anchorCtr="1">
            <a:spAutoFit/>
          </a:bodyPr>
          <a:lstStyle>
            <a:lvl1pPr>
              <a:defRPr sz="800" b="0">
                <a:solidFill>
                  <a:schemeClr val="bg1"/>
                </a:solidFill>
              </a:defRPr>
            </a:lvl1p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2527058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5" name="Espace réservé du texte 3">
            <a:extLst>
              <a:ext uri="{FF2B5EF4-FFF2-40B4-BE49-F238E27FC236}">
                <a16:creationId xmlns:a16="http://schemas.microsoft.com/office/drawing/2014/main" id="{8A1D15CD-78B7-462E-872F-3B94F930CA16}"/>
              </a:ext>
            </a:extLst>
          </p:cNvPr>
          <p:cNvSpPr>
            <a:spLocks noGrp="1"/>
          </p:cNvSpPr>
          <p:nvPr>
            <p:ph type="body" sz="half" idx="2"/>
          </p:nvPr>
        </p:nvSpPr>
        <p:spPr>
          <a:xfrm>
            <a:off x="304799" y="1837691"/>
            <a:ext cx="5534025"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8" name="Holder 3">
            <a:extLst>
              <a:ext uri="{FF2B5EF4-FFF2-40B4-BE49-F238E27FC236}">
                <a16:creationId xmlns:a16="http://schemas.microsoft.com/office/drawing/2014/main" id="{7DB34BD9-1A09-4645-B2FC-8B15E0699C2D}"/>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sp>
        <p:nvSpPr>
          <p:cNvPr id="23" name="Espace réservé du texte 3">
            <a:extLst>
              <a:ext uri="{FF2B5EF4-FFF2-40B4-BE49-F238E27FC236}">
                <a16:creationId xmlns:a16="http://schemas.microsoft.com/office/drawing/2014/main" id="{5E063096-F27B-4073-9429-D1736CAC5B0A}"/>
              </a:ext>
            </a:extLst>
          </p:cNvPr>
          <p:cNvSpPr>
            <a:spLocks noGrp="1"/>
          </p:cNvSpPr>
          <p:nvPr>
            <p:ph type="body" sz="half" idx="14"/>
          </p:nvPr>
        </p:nvSpPr>
        <p:spPr>
          <a:xfrm>
            <a:off x="6096000" y="1837691"/>
            <a:ext cx="5753100"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24" name="Image 23">
            <a:extLst>
              <a:ext uri="{FF2B5EF4-FFF2-40B4-BE49-F238E27FC236}">
                <a16:creationId xmlns:a16="http://schemas.microsoft.com/office/drawing/2014/main" id="{55BEFA39-3049-41D2-9BB4-65E821ACCC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25" name="Connecteur droit 24">
            <a:extLst>
              <a:ext uri="{FF2B5EF4-FFF2-40B4-BE49-F238E27FC236}">
                <a16:creationId xmlns:a16="http://schemas.microsoft.com/office/drawing/2014/main" id="{8102A74B-8CE3-4338-903A-D23C58986379}"/>
              </a:ext>
            </a:extLst>
          </p:cNvPr>
          <p:cNvCxnSpPr>
            <a:cxnSpLocks/>
          </p:cNvCxnSpPr>
          <p:nvPr userDrawn="1"/>
        </p:nvCxnSpPr>
        <p:spPr>
          <a:xfrm>
            <a:off x="304799" y="677030"/>
            <a:ext cx="1154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BB6AAB2D-47A8-4330-ACC5-837CFE69263E}"/>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Espace réservé du pied de page 4">
            <a:extLst>
              <a:ext uri="{FF2B5EF4-FFF2-40B4-BE49-F238E27FC236}">
                <a16:creationId xmlns:a16="http://schemas.microsoft.com/office/drawing/2014/main" id="{616BC326-A053-46C4-897D-A8FA9DBAF8B9}"/>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sp>
        <p:nvSpPr>
          <p:cNvPr id="13" name="Espace réservé du texte 2">
            <a:extLst>
              <a:ext uri="{FF2B5EF4-FFF2-40B4-BE49-F238E27FC236}">
                <a16:creationId xmlns:a16="http://schemas.microsoft.com/office/drawing/2014/main" id="{9C26EF1A-13C1-4111-9F78-63D1482EA224}"/>
              </a:ext>
            </a:extLst>
          </p:cNvPr>
          <p:cNvSpPr>
            <a:spLocks noGrp="1"/>
          </p:cNvSpPr>
          <p:nvPr>
            <p:ph type="body" sz="quarter" idx="15" hasCustomPrompt="1"/>
          </p:nvPr>
        </p:nvSpPr>
        <p:spPr>
          <a:xfrm>
            <a:off x="6096000" y="1410172"/>
            <a:ext cx="5753100" cy="314325"/>
          </a:xfrm>
          <a:prstGeom prst="rect">
            <a:avLst/>
          </a:prstGeom>
        </p:spPr>
        <p:txBody>
          <a:bodyPr lIns="0">
            <a:normAutofit/>
          </a:bodyPr>
          <a:lstStyle>
            <a:lvl1pPr marL="0" indent="0">
              <a:buFontTx/>
              <a:buNone/>
              <a:defRPr sz="1600">
                <a:latin typeface="Barlow Condensed Bold" panose="00000806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Modifier le style de titre</a:t>
            </a:r>
          </a:p>
        </p:txBody>
      </p:sp>
      <p:sp>
        <p:nvSpPr>
          <p:cNvPr id="16" name="Espace réservé du texte 18">
            <a:extLst>
              <a:ext uri="{FF2B5EF4-FFF2-40B4-BE49-F238E27FC236}">
                <a16:creationId xmlns:a16="http://schemas.microsoft.com/office/drawing/2014/main" id="{1CF6B147-0D79-4747-B124-0F823B122EAB}"/>
              </a:ext>
            </a:extLst>
          </p:cNvPr>
          <p:cNvSpPr>
            <a:spLocks noGrp="1"/>
          </p:cNvSpPr>
          <p:nvPr>
            <p:ph type="body" sz="quarter" idx="16" hasCustomPrompt="1"/>
          </p:nvPr>
        </p:nvSpPr>
        <p:spPr>
          <a:xfrm>
            <a:off x="304800" y="1410172"/>
            <a:ext cx="5534024"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20" name="Titre 1">
            <a:extLst>
              <a:ext uri="{FF2B5EF4-FFF2-40B4-BE49-F238E27FC236}">
                <a16:creationId xmlns:a16="http://schemas.microsoft.com/office/drawing/2014/main" id="{89A119BA-A37B-4FF3-8398-6D13AA5C87C6}"/>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a:t>Modifiez le style du titre</a:t>
            </a:r>
            <a:endParaRPr lang="fr-FR" dirty="0"/>
          </a:p>
        </p:txBody>
      </p:sp>
      <p:sp>
        <p:nvSpPr>
          <p:cNvPr id="28" name="Espace réservé du numéro de diapositive 5">
            <a:extLst>
              <a:ext uri="{FF2B5EF4-FFF2-40B4-BE49-F238E27FC236}">
                <a16:creationId xmlns:a16="http://schemas.microsoft.com/office/drawing/2014/main" id="{B95C9C61-9B31-4DFD-B14E-69DC40B2323C}"/>
              </a:ext>
            </a:extLst>
          </p:cNvPr>
          <p:cNvSpPr>
            <a:spLocks noGrp="1"/>
          </p:cNvSpPr>
          <p:nvPr>
            <p:ph type="sldNum" sz="quarter" idx="4"/>
          </p:nvPr>
        </p:nvSpPr>
        <p:spPr>
          <a:xfrm>
            <a:off x="11571899" y="6573706"/>
            <a:ext cx="288000" cy="123111"/>
          </a:xfrm>
          <a:prstGeom prst="rect">
            <a:avLst/>
          </a:prstGeom>
          <a:noFill/>
        </p:spPr>
        <p:txBody>
          <a:bodyPr wrap="square" lIns="0" tIns="0" rIns="0" bIns="0" anchor="ctr" anchorCtr="1">
            <a:spAutoFit/>
          </a:bodyPr>
          <a:lstStyle>
            <a:lvl1pPr>
              <a:defRPr sz="800" b="0">
                <a:solidFill>
                  <a:schemeClr val="bg1"/>
                </a:solidFill>
              </a:defRPr>
            </a:lvl1p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2877896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963D76-D170-4B2F-A550-022325519B19}"/>
              </a:ext>
            </a:extLst>
          </p:cNvPr>
          <p:cNvSpPr>
            <a:spLocks noGrp="1"/>
          </p:cNvSpPr>
          <p:nvPr>
            <p:ph idx="1" hasCustomPrompt="1"/>
          </p:nvPr>
        </p:nvSpPr>
        <p:spPr>
          <a:xfrm>
            <a:off x="4953000" y="1837691"/>
            <a:ext cx="6896100" cy="4191621"/>
          </a:xfrm>
          <a:prstGeom prst="rect">
            <a:avLst/>
          </a:prstGeom>
        </p:spPr>
        <p:txBody>
          <a:bodyPr lIns="0">
            <a:normAutofit/>
          </a:bodyPr>
          <a:lstStyle>
            <a:lvl1pPr marL="228600" indent="-228600">
              <a:buFont typeface="Wingdings 3" panose="05040102010807070707" pitchFamily="18" charset="2"/>
              <a:buChar char=""/>
              <a:defRPr sz="1400"/>
            </a:lvl1pPr>
            <a:lvl2pPr marL="457200" indent="0">
              <a:buNone/>
              <a:defRPr sz="1600"/>
            </a:lvl2pPr>
            <a:lvl3pPr marL="914400" indent="0">
              <a:buNone/>
              <a:defRPr sz="16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fr-FR" dirty="0"/>
              <a:t>Texte</a:t>
            </a:r>
          </a:p>
          <a:p>
            <a:pPr lvl="0"/>
            <a:r>
              <a:rPr lang="fr-FR" dirty="0"/>
              <a:t>Texte</a:t>
            </a:r>
          </a:p>
          <a:p>
            <a:pPr lvl="0"/>
            <a:r>
              <a:rPr lang="fr-FR" dirty="0"/>
              <a:t>Texte</a:t>
            </a:r>
          </a:p>
          <a:p>
            <a:pPr lvl="0"/>
            <a:r>
              <a:rPr lang="fr-FR" dirty="0"/>
              <a:t>Texte</a:t>
            </a:r>
          </a:p>
          <a:p>
            <a:pPr lvl="0"/>
            <a:r>
              <a:rPr lang="fr-FR" dirty="0"/>
              <a:t>Texte</a:t>
            </a:r>
          </a:p>
        </p:txBody>
      </p:sp>
      <p:sp>
        <p:nvSpPr>
          <p:cNvPr id="13" name="Espace réservé du texte 3">
            <a:extLst>
              <a:ext uri="{FF2B5EF4-FFF2-40B4-BE49-F238E27FC236}">
                <a16:creationId xmlns:a16="http://schemas.microsoft.com/office/drawing/2014/main" id="{38FF700C-E7CD-4419-8C5B-3560D0F349BF}"/>
              </a:ext>
            </a:extLst>
          </p:cNvPr>
          <p:cNvSpPr>
            <a:spLocks noGrp="1"/>
          </p:cNvSpPr>
          <p:nvPr>
            <p:ph type="body" sz="half" idx="2"/>
          </p:nvPr>
        </p:nvSpPr>
        <p:spPr>
          <a:xfrm>
            <a:off x="304800" y="1837691"/>
            <a:ext cx="4467226"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6" name="Holder 3">
            <a:extLst>
              <a:ext uri="{FF2B5EF4-FFF2-40B4-BE49-F238E27FC236}">
                <a16:creationId xmlns:a16="http://schemas.microsoft.com/office/drawing/2014/main" id="{E7C8846B-9310-4DDE-AE7C-10F0580E3BEA}"/>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pic>
        <p:nvPicPr>
          <p:cNvPr id="21" name="Image 20">
            <a:extLst>
              <a:ext uri="{FF2B5EF4-FFF2-40B4-BE49-F238E27FC236}">
                <a16:creationId xmlns:a16="http://schemas.microsoft.com/office/drawing/2014/main" id="{080A3971-68C2-472F-9CDE-C1CFD223ED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17" name="Connecteur droit 16">
            <a:extLst>
              <a:ext uri="{FF2B5EF4-FFF2-40B4-BE49-F238E27FC236}">
                <a16:creationId xmlns:a16="http://schemas.microsoft.com/office/drawing/2014/main" id="{B0EF2C25-F88B-401C-805A-60C1DE152F2F}"/>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space réservé du pied de page 4">
            <a:extLst>
              <a:ext uri="{FF2B5EF4-FFF2-40B4-BE49-F238E27FC236}">
                <a16:creationId xmlns:a16="http://schemas.microsoft.com/office/drawing/2014/main" id="{A85C2623-F357-428D-A82E-671CE095FCE4}"/>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cxnSp>
        <p:nvCxnSpPr>
          <p:cNvPr id="15" name="Connecteur droit 14">
            <a:extLst>
              <a:ext uri="{FF2B5EF4-FFF2-40B4-BE49-F238E27FC236}">
                <a16:creationId xmlns:a16="http://schemas.microsoft.com/office/drawing/2014/main" id="{83BF5F27-D3BE-4C67-BF13-F82B65F9C001}"/>
              </a:ext>
            </a:extLst>
          </p:cNvPr>
          <p:cNvCxnSpPr>
            <a:cxnSpLocks/>
          </p:cNvCxnSpPr>
          <p:nvPr userDrawn="1"/>
        </p:nvCxnSpPr>
        <p:spPr>
          <a:xfrm>
            <a:off x="304799" y="677030"/>
            <a:ext cx="1154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texte 18">
            <a:extLst>
              <a:ext uri="{FF2B5EF4-FFF2-40B4-BE49-F238E27FC236}">
                <a16:creationId xmlns:a16="http://schemas.microsoft.com/office/drawing/2014/main" id="{DBF10577-D031-42A7-B70D-C0C9E3D5CE45}"/>
              </a:ext>
            </a:extLst>
          </p:cNvPr>
          <p:cNvSpPr>
            <a:spLocks noGrp="1"/>
          </p:cNvSpPr>
          <p:nvPr>
            <p:ph type="body" sz="quarter" idx="16" hasCustomPrompt="1"/>
          </p:nvPr>
        </p:nvSpPr>
        <p:spPr>
          <a:xfrm>
            <a:off x="304800" y="1410172"/>
            <a:ext cx="4467226"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18" name="Titre 1">
            <a:extLst>
              <a:ext uri="{FF2B5EF4-FFF2-40B4-BE49-F238E27FC236}">
                <a16:creationId xmlns:a16="http://schemas.microsoft.com/office/drawing/2014/main" id="{DB198792-7E5B-4FA8-B233-6F3851171A3D}"/>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a:t>Modifiez le style du titre</a:t>
            </a:r>
            <a:endParaRPr lang="fr-FR" dirty="0"/>
          </a:p>
        </p:txBody>
      </p:sp>
      <p:sp>
        <p:nvSpPr>
          <p:cNvPr id="25" name="Espace réservé du numéro de diapositive 5">
            <a:extLst>
              <a:ext uri="{FF2B5EF4-FFF2-40B4-BE49-F238E27FC236}">
                <a16:creationId xmlns:a16="http://schemas.microsoft.com/office/drawing/2014/main" id="{71A591EB-DFED-47BD-91D2-BB08EE830844}"/>
              </a:ext>
            </a:extLst>
          </p:cNvPr>
          <p:cNvSpPr>
            <a:spLocks noGrp="1"/>
          </p:cNvSpPr>
          <p:nvPr>
            <p:ph type="sldNum" sz="quarter" idx="4"/>
          </p:nvPr>
        </p:nvSpPr>
        <p:spPr>
          <a:xfrm>
            <a:off x="11571899" y="6573706"/>
            <a:ext cx="288000" cy="123111"/>
          </a:xfrm>
          <a:prstGeom prst="rect">
            <a:avLst/>
          </a:prstGeom>
          <a:noFill/>
        </p:spPr>
        <p:txBody>
          <a:bodyPr wrap="square" lIns="0" tIns="0" rIns="0" bIns="0" anchor="ctr" anchorCtr="1">
            <a:spAutoFit/>
          </a:bodyPr>
          <a:lstStyle>
            <a:lvl1pPr>
              <a:defRPr sz="800" b="0">
                <a:solidFill>
                  <a:schemeClr val="bg1"/>
                </a:solidFill>
              </a:defRPr>
            </a:lvl1p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57330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10CF90A-C412-4BF0-9E01-4D7BE0D4140B}"/>
              </a:ext>
            </a:extLst>
          </p:cNvPr>
          <p:cNvSpPr>
            <a:spLocks noGrp="1"/>
          </p:cNvSpPr>
          <p:nvPr>
            <p:ph type="pic" idx="1"/>
          </p:nvPr>
        </p:nvSpPr>
        <p:spPr>
          <a:xfrm>
            <a:off x="5183188" y="1410173"/>
            <a:ext cx="6665912" cy="46191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E73AB0DD-1970-47CA-9C61-9227DF8C76C3}"/>
              </a:ext>
            </a:extLst>
          </p:cNvPr>
          <p:cNvSpPr>
            <a:spLocks noGrp="1"/>
          </p:cNvSpPr>
          <p:nvPr>
            <p:ph type="body" sz="half" idx="2"/>
          </p:nvPr>
        </p:nvSpPr>
        <p:spPr>
          <a:xfrm>
            <a:off x="304800" y="1837691"/>
            <a:ext cx="4467226"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4" name="Holder 3">
            <a:extLst>
              <a:ext uri="{FF2B5EF4-FFF2-40B4-BE49-F238E27FC236}">
                <a16:creationId xmlns:a16="http://schemas.microsoft.com/office/drawing/2014/main" id="{BEA06F1D-A43A-45EC-9237-A3529DD80F62}"/>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pic>
        <p:nvPicPr>
          <p:cNvPr id="19" name="Image 18">
            <a:extLst>
              <a:ext uri="{FF2B5EF4-FFF2-40B4-BE49-F238E27FC236}">
                <a16:creationId xmlns:a16="http://schemas.microsoft.com/office/drawing/2014/main" id="{2D40876C-A79E-4867-BFF2-CBEF536860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20" name="Connecteur droit 19">
            <a:extLst>
              <a:ext uri="{FF2B5EF4-FFF2-40B4-BE49-F238E27FC236}">
                <a16:creationId xmlns:a16="http://schemas.microsoft.com/office/drawing/2014/main" id="{167EAC91-5E90-4A9E-9091-9F6573AED46F}"/>
              </a:ext>
            </a:extLst>
          </p:cNvPr>
          <p:cNvCxnSpPr>
            <a:cxnSpLocks/>
          </p:cNvCxnSpPr>
          <p:nvPr userDrawn="1"/>
        </p:nvCxnSpPr>
        <p:spPr>
          <a:xfrm>
            <a:off x="304799" y="677030"/>
            <a:ext cx="1154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9C4F3416-EBB5-4469-83F3-0FF1987C3E9B}"/>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pied de page 4">
            <a:extLst>
              <a:ext uri="{FF2B5EF4-FFF2-40B4-BE49-F238E27FC236}">
                <a16:creationId xmlns:a16="http://schemas.microsoft.com/office/drawing/2014/main" id="{0E76AA4D-805B-4523-A788-65F373392E67}"/>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sp>
        <p:nvSpPr>
          <p:cNvPr id="12" name="Espace réservé du texte 18">
            <a:extLst>
              <a:ext uri="{FF2B5EF4-FFF2-40B4-BE49-F238E27FC236}">
                <a16:creationId xmlns:a16="http://schemas.microsoft.com/office/drawing/2014/main" id="{D51E0B72-8CA8-4112-B1D3-ED17BA84A954}"/>
              </a:ext>
            </a:extLst>
          </p:cNvPr>
          <p:cNvSpPr>
            <a:spLocks noGrp="1"/>
          </p:cNvSpPr>
          <p:nvPr>
            <p:ph type="body" sz="quarter" idx="16" hasCustomPrompt="1"/>
          </p:nvPr>
        </p:nvSpPr>
        <p:spPr>
          <a:xfrm>
            <a:off x="304800" y="1410172"/>
            <a:ext cx="4467226"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16" name="Titre 1">
            <a:extLst>
              <a:ext uri="{FF2B5EF4-FFF2-40B4-BE49-F238E27FC236}">
                <a16:creationId xmlns:a16="http://schemas.microsoft.com/office/drawing/2014/main" id="{95A577E8-4DBA-4BC7-8757-EB2BE65C2334}"/>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a:t>Modifiez le style du titre</a:t>
            </a:r>
            <a:endParaRPr lang="fr-FR" dirty="0"/>
          </a:p>
        </p:txBody>
      </p:sp>
      <p:sp>
        <p:nvSpPr>
          <p:cNvPr id="23" name="Espace réservé du numéro de diapositive 5">
            <a:extLst>
              <a:ext uri="{FF2B5EF4-FFF2-40B4-BE49-F238E27FC236}">
                <a16:creationId xmlns:a16="http://schemas.microsoft.com/office/drawing/2014/main" id="{A9975B72-C9CC-4C17-88E1-FEC87841763E}"/>
              </a:ext>
            </a:extLst>
          </p:cNvPr>
          <p:cNvSpPr>
            <a:spLocks noGrp="1"/>
          </p:cNvSpPr>
          <p:nvPr>
            <p:ph type="sldNum" sz="quarter" idx="4"/>
          </p:nvPr>
        </p:nvSpPr>
        <p:spPr>
          <a:xfrm>
            <a:off x="11571899" y="6573706"/>
            <a:ext cx="288000" cy="123111"/>
          </a:xfrm>
          <a:prstGeom prst="rect">
            <a:avLst/>
          </a:prstGeom>
          <a:noFill/>
        </p:spPr>
        <p:txBody>
          <a:bodyPr wrap="square" lIns="0" tIns="0" rIns="0" bIns="0" anchor="ctr" anchorCtr="1">
            <a:spAutoFit/>
          </a:bodyPr>
          <a:lstStyle>
            <a:lvl1pPr>
              <a:defRPr sz="800" b="0">
                <a:solidFill>
                  <a:schemeClr val="bg1"/>
                </a:solidFill>
              </a:defRPr>
            </a:lvl1p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102531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tion 5">
    <p:spTree>
      <p:nvGrpSpPr>
        <p:cNvPr id="1" name=""/>
        <p:cNvGrpSpPr/>
        <p:nvPr/>
      </p:nvGrpSpPr>
      <p:grpSpPr>
        <a:xfrm>
          <a:off x="0" y="0"/>
          <a:ext cx="0" cy="0"/>
          <a:chOff x="0" y="0"/>
          <a:chExt cx="0" cy="0"/>
        </a:xfrm>
      </p:grpSpPr>
      <p:sp>
        <p:nvSpPr>
          <p:cNvPr id="12" name="Holder 3">
            <a:extLst>
              <a:ext uri="{FF2B5EF4-FFF2-40B4-BE49-F238E27FC236}">
                <a16:creationId xmlns:a16="http://schemas.microsoft.com/office/drawing/2014/main" id="{69F113DB-CDDA-4044-9775-4701D5F8482A}"/>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pic>
        <p:nvPicPr>
          <p:cNvPr id="18" name="Image 17">
            <a:extLst>
              <a:ext uri="{FF2B5EF4-FFF2-40B4-BE49-F238E27FC236}">
                <a16:creationId xmlns:a16="http://schemas.microsoft.com/office/drawing/2014/main" id="{D4602112-05B0-4EC4-836A-C7C727FF9A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13" name="Connecteur droit 12">
            <a:extLst>
              <a:ext uri="{FF2B5EF4-FFF2-40B4-BE49-F238E27FC236}">
                <a16:creationId xmlns:a16="http://schemas.microsoft.com/office/drawing/2014/main" id="{AAD1EA21-2502-4160-A7F9-A06550FCE9B2}"/>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Espace réservé du pied de page 4">
            <a:extLst>
              <a:ext uri="{FF2B5EF4-FFF2-40B4-BE49-F238E27FC236}">
                <a16:creationId xmlns:a16="http://schemas.microsoft.com/office/drawing/2014/main" id="{0B07F4B7-7B26-4A5E-A0F5-9B5033E095EA}"/>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cxnSp>
        <p:nvCxnSpPr>
          <p:cNvPr id="15" name="Connecteur droit 14">
            <a:extLst>
              <a:ext uri="{FF2B5EF4-FFF2-40B4-BE49-F238E27FC236}">
                <a16:creationId xmlns:a16="http://schemas.microsoft.com/office/drawing/2014/main" id="{D569581A-E8C5-494B-B022-99AF5167C17A}"/>
              </a:ext>
            </a:extLst>
          </p:cNvPr>
          <p:cNvCxnSpPr>
            <a:cxnSpLocks/>
          </p:cNvCxnSpPr>
          <p:nvPr userDrawn="1"/>
        </p:nvCxnSpPr>
        <p:spPr>
          <a:xfrm>
            <a:off x="304799" y="677030"/>
            <a:ext cx="1154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re 1">
            <a:extLst>
              <a:ext uri="{FF2B5EF4-FFF2-40B4-BE49-F238E27FC236}">
                <a16:creationId xmlns:a16="http://schemas.microsoft.com/office/drawing/2014/main" id="{F9AB766D-DEBB-461F-A2AB-AEAA2FC6202E}"/>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a:t>Modifiez le style du titre</a:t>
            </a:r>
            <a:endParaRPr lang="fr-FR" dirty="0"/>
          </a:p>
        </p:txBody>
      </p:sp>
      <p:sp>
        <p:nvSpPr>
          <p:cNvPr id="10" name="Espace réservé pour une image  13">
            <a:extLst>
              <a:ext uri="{FF2B5EF4-FFF2-40B4-BE49-F238E27FC236}">
                <a16:creationId xmlns:a16="http://schemas.microsoft.com/office/drawing/2014/main" id="{AE5B0371-47E6-45B8-94F1-168B7B1DFD02}"/>
              </a:ext>
            </a:extLst>
          </p:cNvPr>
          <p:cNvSpPr>
            <a:spLocks noGrp="1"/>
          </p:cNvSpPr>
          <p:nvPr>
            <p:ph type="pic" sz="quarter" idx="14"/>
          </p:nvPr>
        </p:nvSpPr>
        <p:spPr>
          <a:xfrm>
            <a:off x="304800" y="1419747"/>
            <a:ext cx="11544300" cy="4638675"/>
          </a:xfrm>
          <a:prstGeom prst="rect">
            <a:avLst/>
          </a:prstGeom>
        </p:spPr>
        <p:txBody>
          <a:bodyPr lIns="0">
            <a:normAutofit/>
          </a:bodyPr>
          <a:lstStyle>
            <a:lvl1pPr marL="0" indent="0">
              <a:buFontTx/>
              <a:buNone/>
              <a:defRPr sz="1400"/>
            </a:lvl1pPr>
          </a:lstStyle>
          <a:p>
            <a:r>
              <a:rPr lang="fr-FR"/>
              <a:t>Cliquez sur l'icône pour ajouter une image</a:t>
            </a:r>
            <a:endParaRPr lang="fr-FR" dirty="0"/>
          </a:p>
        </p:txBody>
      </p:sp>
      <p:sp>
        <p:nvSpPr>
          <p:cNvPr id="21" name="Espace réservé du numéro de diapositive 5">
            <a:extLst>
              <a:ext uri="{FF2B5EF4-FFF2-40B4-BE49-F238E27FC236}">
                <a16:creationId xmlns:a16="http://schemas.microsoft.com/office/drawing/2014/main" id="{97518AEE-D762-48F7-BB9E-BD6E020383EE}"/>
              </a:ext>
            </a:extLst>
          </p:cNvPr>
          <p:cNvSpPr>
            <a:spLocks noGrp="1"/>
          </p:cNvSpPr>
          <p:nvPr>
            <p:ph type="sldNum" sz="quarter" idx="4"/>
          </p:nvPr>
        </p:nvSpPr>
        <p:spPr>
          <a:xfrm>
            <a:off x="11571899" y="6573706"/>
            <a:ext cx="288000" cy="123111"/>
          </a:xfrm>
          <a:prstGeom prst="rect">
            <a:avLst/>
          </a:prstGeom>
          <a:noFill/>
        </p:spPr>
        <p:txBody>
          <a:bodyPr wrap="square" lIns="0" tIns="0" rIns="0" bIns="0" anchor="ctr" anchorCtr="1">
            <a:spAutoFit/>
          </a:bodyPr>
          <a:lstStyle>
            <a:lvl1pPr>
              <a:defRPr sz="800" b="0">
                <a:solidFill>
                  <a:schemeClr val="bg1"/>
                </a:solidFill>
              </a:defRPr>
            </a:lvl1p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2263975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tion 6">
    <p:spTree>
      <p:nvGrpSpPr>
        <p:cNvPr id="1" name=""/>
        <p:cNvGrpSpPr/>
        <p:nvPr/>
      </p:nvGrpSpPr>
      <p:grpSpPr>
        <a:xfrm>
          <a:off x="0" y="0"/>
          <a:ext cx="0" cy="0"/>
          <a:chOff x="0" y="0"/>
          <a:chExt cx="0" cy="0"/>
        </a:xfrm>
      </p:grpSpPr>
      <p:sp>
        <p:nvSpPr>
          <p:cNvPr id="14" name="Holder 3">
            <a:extLst>
              <a:ext uri="{FF2B5EF4-FFF2-40B4-BE49-F238E27FC236}">
                <a16:creationId xmlns:a16="http://schemas.microsoft.com/office/drawing/2014/main" id="{28C03751-AB98-4F69-8718-BBA1F1375A2D}"/>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pic>
        <p:nvPicPr>
          <p:cNvPr id="19" name="Image 18">
            <a:extLst>
              <a:ext uri="{FF2B5EF4-FFF2-40B4-BE49-F238E27FC236}">
                <a16:creationId xmlns:a16="http://schemas.microsoft.com/office/drawing/2014/main" id="{B8E5615A-025A-4606-AE80-C472FFCC2F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15" name="Connecteur droit 14">
            <a:extLst>
              <a:ext uri="{FF2B5EF4-FFF2-40B4-BE49-F238E27FC236}">
                <a16:creationId xmlns:a16="http://schemas.microsoft.com/office/drawing/2014/main" id="{041C667A-02DC-4EC8-9565-EFE41BD76671}"/>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pied de page 4">
            <a:extLst>
              <a:ext uri="{FF2B5EF4-FFF2-40B4-BE49-F238E27FC236}">
                <a16:creationId xmlns:a16="http://schemas.microsoft.com/office/drawing/2014/main" id="{E9FA5EDC-A7EA-4FB9-8E56-73DB18E02F51}"/>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cxnSp>
        <p:nvCxnSpPr>
          <p:cNvPr id="13" name="Connecteur droit 12">
            <a:extLst>
              <a:ext uri="{FF2B5EF4-FFF2-40B4-BE49-F238E27FC236}">
                <a16:creationId xmlns:a16="http://schemas.microsoft.com/office/drawing/2014/main" id="{8C11D861-038D-4160-A82C-9477FE4FC75A}"/>
              </a:ext>
            </a:extLst>
          </p:cNvPr>
          <p:cNvCxnSpPr>
            <a:cxnSpLocks/>
          </p:cNvCxnSpPr>
          <p:nvPr userDrawn="1"/>
        </p:nvCxnSpPr>
        <p:spPr>
          <a:xfrm>
            <a:off x="304799" y="677030"/>
            <a:ext cx="1154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re 1">
            <a:extLst>
              <a:ext uri="{FF2B5EF4-FFF2-40B4-BE49-F238E27FC236}">
                <a16:creationId xmlns:a16="http://schemas.microsoft.com/office/drawing/2014/main" id="{2F33266F-540C-476C-8CB8-EC19B24C82FF}"/>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a:t>Modifiez le style du titre</a:t>
            </a:r>
            <a:endParaRPr lang="fr-FR" dirty="0"/>
          </a:p>
        </p:txBody>
      </p:sp>
      <p:sp>
        <p:nvSpPr>
          <p:cNvPr id="11" name="Espace réservé du contenu 2">
            <a:extLst>
              <a:ext uri="{FF2B5EF4-FFF2-40B4-BE49-F238E27FC236}">
                <a16:creationId xmlns:a16="http://schemas.microsoft.com/office/drawing/2014/main" id="{01ADF7C1-41B1-49CA-9B7C-7549959D721D}"/>
              </a:ext>
            </a:extLst>
          </p:cNvPr>
          <p:cNvSpPr>
            <a:spLocks noGrp="1"/>
          </p:cNvSpPr>
          <p:nvPr>
            <p:ph sz="half" idx="1"/>
          </p:nvPr>
        </p:nvSpPr>
        <p:spPr>
          <a:xfrm>
            <a:off x="304799" y="1419747"/>
            <a:ext cx="5715001" cy="4690885"/>
          </a:xfrm>
          <a:prstGeom prst="rect">
            <a:avLst/>
          </a:prstGeom>
        </p:spPr>
        <p:txBody>
          <a:bodyPr lIns="0">
            <a:normAutofit/>
          </a:bodyPr>
          <a:lstStyle>
            <a:lvl1pPr marL="0" indent="0">
              <a:buFontTx/>
              <a:buNone/>
              <a:defRPr sz="14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r-FR"/>
              <a:t>Cliquez pour modifier les styles du texte du masque</a:t>
            </a:r>
          </a:p>
        </p:txBody>
      </p:sp>
      <p:sp>
        <p:nvSpPr>
          <p:cNvPr id="12" name="Espace réservé du contenu 3">
            <a:extLst>
              <a:ext uri="{FF2B5EF4-FFF2-40B4-BE49-F238E27FC236}">
                <a16:creationId xmlns:a16="http://schemas.microsoft.com/office/drawing/2014/main" id="{56AF7BB9-D174-4765-9AD9-EE0AC3E864D8}"/>
              </a:ext>
            </a:extLst>
          </p:cNvPr>
          <p:cNvSpPr>
            <a:spLocks noGrp="1"/>
          </p:cNvSpPr>
          <p:nvPr>
            <p:ph sz="half" idx="2"/>
          </p:nvPr>
        </p:nvSpPr>
        <p:spPr>
          <a:xfrm>
            <a:off x="6172200" y="1419747"/>
            <a:ext cx="5676900" cy="4690885"/>
          </a:xfrm>
          <a:prstGeom prst="rect">
            <a:avLst/>
          </a:prstGeom>
        </p:spPr>
        <p:txBody>
          <a:bodyPr lIns="0">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22" name="Espace réservé du numéro de diapositive 5">
            <a:extLst>
              <a:ext uri="{FF2B5EF4-FFF2-40B4-BE49-F238E27FC236}">
                <a16:creationId xmlns:a16="http://schemas.microsoft.com/office/drawing/2014/main" id="{DBE664FF-A357-4FE1-8812-80E039D24B59}"/>
              </a:ext>
            </a:extLst>
          </p:cNvPr>
          <p:cNvSpPr>
            <a:spLocks noGrp="1"/>
          </p:cNvSpPr>
          <p:nvPr>
            <p:ph type="sldNum" sz="quarter" idx="4"/>
          </p:nvPr>
        </p:nvSpPr>
        <p:spPr>
          <a:xfrm>
            <a:off x="11571899" y="6573706"/>
            <a:ext cx="288000" cy="123111"/>
          </a:xfrm>
          <a:prstGeom prst="rect">
            <a:avLst/>
          </a:prstGeom>
          <a:noFill/>
        </p:spPr>
        <p:txBody>
          <a:bodyPr wrap="square" lIns="0" tIns="0" rIns="0" bIns="0" anchor="ctr" anchorCtr="1">
            <a:spAutoFit/>
          </a:bodyPr>
          <a:lstStyle>
            <a:lvl1pPr>
              <a:defRPr sz="800" b="0">
                <a:solidFill>
                  <a:schemeClr val="bg1"/>
                </a:solidFill>
              </a:defRPr>
            </a:lvl1p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131460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artie avec foli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984C9-6D7F-4A74-AD2E-FC8EFF8EB6AA}"/>
              </a:ext>
            </a:extLst>
          </p:cNvPr>
          <p:cNvSpPr>
            <a:spLocks noGrp="1"/>
          </p:cNvSpPr>
          <p:nvPr>
            <p:ph type="title"/>
          </p:nvPr>
        </p:nvSpPr>
        <p:spPr>
          <a:xfrm>
            <a:off x="523876" y="4115899"/>
            <a:ext cx="10938070" cy="590931"/>
          </a:xfrm>
          <a:prstGeom prst="rect">
            <a:avLst/>
          </a:prstGeom>
        </p:spPr>
        <p:txBody>
          <a:bodyPr wrap="square" anchor="b">
            <a:spAutoFit/>
          </a:bodyPr>
          <a:lstStyle>
            <a:lvl1pPr>
              <a:defRPr sz="3600" spc="-100" baseline="0">
                <a:latin typeface="Allerta Stencil" pitchFamily="2" charset="0"/>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9B0CEEA3-820A-4E4A-A5DF-C7D9EAB17BB4}"/>
              </a:ext>
            </a:extLst>
          </p:cNvPr>
          <p:cNvSpPr>
            <a:spLocks noGrp="1"/>
          </p:cNvSpPr>
          <p:nvPr>
            <p:ph type="body" idx="1"/>
          </p:nvPr>
        </p:nvSpPr>
        <p:spPr>
          <a:xfrm>
            <a:off x="523876" y="4733818"/>
            <a:ext cx="10938070" cy="369332"/>
          </a:xfrm>
          <a:prstGeom prst="rect">
            <a:avLst/>
          </a:prstGeom>
        </p:spPr>
        <p:txBody>
          <a:bodyPr wrap="square">
            <a:sp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1" name="Rectangle 10">
            <a:extLst>
              <a:ext uri="{FF2B5EF4-FFF2-40B4-BE49-F238E27FC236}">
                <a16:creationId xmlns:a16="http://schemas.microsoft.com/office/drawing/2014/main" id="{F5A94DF5-A18D-45F0-9C36-801E71B5E5DF}"/>
              </a:ext>
            </a:extLst>
          </p:cNvPr>
          <p:cNvSpPr/>
          <p:nvPr userDrawn="1"/>
        </p:nvSpPr>
        <p:spPr>
          <a:xfrm>
            <a:off x="304800" y="3552825"/>
            <a:ext cx="219076" cy="195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7C3F0421-9D2C-4B82-9250-AA0279D62E26}"/>
              </a:ext>
            </a:extLst>
          </p:cNvPr>
          <p:cNvSpPr/>
          <p:nvPr userDrawn="1"/>
        </p:nvSpPr>
        <p:spPr>
          <a:xfrm rot="18705913" flipV="1">
            <a:off x="-1467534" y="-25533"/>
            <a:ext cx="2958747" cy="2632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622978D-A25C-4748-9E8C-A6D97B9882DE}"/>
              </a:ext>
            </a:extLst>
          </p:cNvPr>
          <p:cNvSpPr/>
          <p:nvPr userDrawn="1"/>
        </p:nvSpPr>
        <p:spPr>
          <a:xfrm rot="18694749" flipV="1">
            <a:off x="-1763747" y="1502662"/>
            <a:ext cx="4575246" cy="885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D705BC22-CA90-46FB-A499-6D75E8544CBB}"/>
              </a:ext>
            </a:extLst>
          </p:cNvPr>
          <p:cNvSpPr/>
          <p:nvPr userDrawn="1"/>
        </p:nvSpPr>
        <p:spPr>
          <a:xfrm rot="18715130" flipV="1">
            <a:off x="-1540125" y="118407"/>
            <a:ext cx="6135595" cy="8491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B37F62E-E31F-47B6-9E0B-4C28AE54C8F3}"/>
              </a:ext>
            </a:extLst>
          </p:cNvPr>
          <p:cNvSpPr>
            <a:spLocks noGrp="1"/>
          </p:cNvSpPr>
          <p:nvPr>
            <p:ph type="body" sz="quarter" idx="13" hasCustomPrompt="1"/>
          </p:nvPr>
        </p:nvSpPr>
        <p:spPr>
          <a:xfrm>
            <a:off x="639607" y="3607195"/>
            <a:ext cx="1016625" cy="369332"/>
          </a:xfrm>
          <a:prstGeom prst="rect">
            <a:avLst/>
          </a:prstGeom>
          <a:solidFill>
            <a:schemeClr val="tx1"/>
          </a:solidFill>
        </p:spPr>
        <p:txBody>
          <a:bodyPr wrap="none">
            <a:spAutoFit/>
          </a:bodyPr>
          <a:lstStyle>
            <a:lvl1pPr marL="0" indent="0">
              <a:buFontTx/>
              <a:buNone/>
              <a:defRPr sz="2000" b="1">
                <a:solidFill>
                  <a:schemeClr val="bg1"/>
                </a:solidFill>
              </a:defRPr>
            </a:lvl1pPr>
          </a:lstStyle>
          <a:p>
            <a:pPr lvl="0"/>
            <a:r>
              <a:rPr lang="fr-FR" dirty="0"/>
              <a:t>Partie 1</a:t>
            </a:r>
          </a:p>
        </p:txBody>
      </p:sp>
      <p:cxnSp>
        <p:nvCxnSpPr>
          <p:cNvPr id="18" name="Connecteur droit 17">
            <a:extLst>
              <a:ext uri="{FF2B5EF4-FFF2-40B4-BE49-F238E27FC236}">
                <a16:creationId xmlns:a16="http://schemas.microsoft.com/office/drawing/2014/main" id="{E328C419-1DF8-4B58-9A4A-BA574F59648D}"/>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1AB95341-57E6-4EFB-8A84-E7DEF952B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sp>
        <p:nvSpPr>
          <p:cNvPr id="25" name="Rectangle 24">
            <a:extLst>
              <a:ext uri="{FF2B5EF4-FFF2-40B4-BE49-F238E27FC236}">
                <a16:creationId xmlns:a16="http://schemas.microsoft.com/office/drawing/2014/main" id="{470A51A6-B54A-4A74-95AF-36E7AABCB751}"/>
              </a:ext>
            </a:extLst>
          </p:cNvPr>
          <p:cNvSpPr/>
          <p:nvPr userDrawn="1"/>
        </p:nvSpPr>
        <p:spPr>
          <a:xfrm>
            <a:off x="11571899" y="6491262"/>
            <a:ext cx="288000" cy="288000"/>
          </a:xfrm>
          <a:prstGeom prst="rect">
            <a:avLst/>
          </a:prstGeom>
          <a:solidFill>
            <a:srgbClr val="002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7" name="Espace réservé du numéro de diapositive 5">
            <a:extLst>
              <a:ext uri="{FF2B5EF4-FFF2-40B4-BE49-F238E27FC236}">
                <a16:creationId xmlns:a16="http://schemas.microsoft.com/office/drawing/2014/main" id="{0A7B2382-DDD2-4141-B2FF-9402FD462C04}"/>
              </a:ext>
            </a:extLst>
          </p:cNvPr>
          <p:cNvSpPr>
            <a:spLocks noGrp="1"/>
          </p:cNvSpPr>
          <p:nvPr>
            <p:ph type="sldNum" sz="quarter" idx="4"/>
          </p:nvPr>
        </p:nvSpPr>
        <p:spPr>
          <a:xfrm>
            <a:off x="11571899" y="6573706"/>
            <a:ext cx="288000" cy="123111"/>
          </a:xfrm>
          <a:prstGeom prst="rect">
            <a:avLst/>
          </a:prstGeom>
          <a:noFill/>
        </p:spPr>
        <p:txBody>
          <a:bodyPr wrap="square" lIns="0" tIns="0" rIns="0" bIns="0" anchor="ctr" anchorCtr="1">
            <a:spAutoFit/>
          </a:bodyPr>
          <a:lstStyle>
            <a:lvl1pPr>
              <a:defRPr sz="800" b="0">
                <a:solidFill>
                  <a:schemeClr val="bg1"/>
                </a:solidFill>
              </a:defRPr>
            </a:lvl1p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3301782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tion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5B47AD-F8D3-4DFB-BE50-C8EF82943DC2}"/>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dirty="0"/>
              <a:t>Modifiez le style du titre</a:t>
            </a:r>
          </a:p>
        </p:txBody>
      </p:sp>
      <p:sp>
        <p:nvSpPr>
          <p:cNvPr id="11" name="Holder 3">
            <a:extLst>
              <a:ext uri="{FF2B5EF4-FFF2-40B4-BE49-F238E27FC236}">
                <a16:creationId xmlns:a16="http://schemas.microsoft.com/office/drawing/2014/main" id="{561E021F-F1DF-4B5B-85FD-4BF52968723E}"/>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sp>
        <p:nvSpPr>
          <p:cNvPr id="17" name="Espace réservé du texte 3">
            <a:extLst>
              <a:ext uri="{FF2B5EF4-FFF2-40B4-BE49-F238E27FC236}">
                <a16:creationId xmlns:a16="http://schemas.microsoft.com/office/drawing/2014/main" id="{5469AE82-DFD5-444E-8853-ECD73D05E1E8}"/>
              </a:ext>
            </a:extLst>
          </p:cNvPr>
          <p:cNvSpPr>
            <a:spLocks noGrp="1"/>
          </p:cNvSpPr>
          <p:nvPr>
            <p:ph type="body" sz="half" idx="2"/>
          </p:nvPr>
        </p:nvSpPr>
        <p:spPr>
          <a:xfrm>
            <a:off x="304799" y="1837691"/>
            <a:ext cx="11544301" cy="4191627"/>
          </a:xfrm>
          <a:prstGeom prst="rect">
            <a:avLst/>
          </a:prstGeom>
        </p:spPr>
        <p:txBody>
          <a:bodyPr lIns="0">
            <a:normAutofit/>
          </a:bodyPr>
          <a:lstStyle>
            <a:lvl1pPr marL="285750" indent="-285750">
              <a:buFont typeface="Wingdings 3" panose="05040102010807070707" pitchFamily="18" charset="2"/>
              <a:buChar char=""/>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9" name="Espace réservé du texte 18">
            <a:extLst>
              <a:ext uri="{FF2B5EF4-FFF2-40B4-BE49-F238E27FC236}">
                <a16:creationId xmlns:a16="http://schemas.microsoft.com/office/drawing/2014/main" id="{A7D34BA5-819B-48E3-B733-42D8AC400D33}"/>
              </a:ext>
            </a:extLst>
          </p:cNvPr>
          <p:cNvSpPr>
            <a:spLocks noGrp="1"/>
          </p:cNvSpPr>
          <p:nvPr>
            <p:ph type="body" sz="quarter" idx="14" hasCustomPrompt="1"/>
          </p:nvPr>
        </p:nvSpPr>
        <p:spPr>
          <a:xfrm>
            <a:off x="304800" y="1410172"/>
            <a:ext cx="11544300" cy="313932"/>
          </a:xfrm>
          <a:prstGeom prst="rect">
            <a:avLst/>
          </a:prstGeom>
        </p:spPr>
        <p:txBody>
          <a:bodyPr lIns="0">
            <a:spAutoFit/>
          </a:bodyPr>
          <a:lstStyle>
            <a:lvl1pPr marL="0" indent="0">
              <a:buNone/>
              <a:defRPr sz="1600">
                <a:latin typeface="Barlow Condensed Bold" panose="00000806000000000000" pitchFamily="2" charset="0"/>
              </a:defRPr>
            </a:lvl1pPr>
          </a:lstStyle>
          <a:p>
            <a:r>
              <a:rPr lang="fr-FR" dirty="0"/>
              <a:t>Modifiez le style du titre</a:t>
            </a:r>
          </a:p>
        </p:txBody>
      </p:sp>
    </p:spTree>
    <p:extLst>
      <p:ext uri="{BB962C8B-B14F-4D97-AF65-F5344CB8AC3E}">
        <p14:creationId xmlns:p14="http://schemas.microsoft.com/office/powerpoint/2010/main" val="1827763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5" name="Espace réservé du texte 3">
            <a:extLst>
              <a:ext uri="{FF2B5EF4-FFF2-40B4-BE49-F238E27FC236}">
                <a16:creationId xmlns:a16="http://schemas.microsoft.com/office/drawing/2014/main" id="{8A1D15CD-78B7-462E-872F-3B94F930CA16}"/>
              </a:ext>
            </a:extLst>
          </p:cNvPr>
          <p:cNvSpPr>
            <a:spLocks noGrp="1"/>
          </p:cNvSpPr>
          <p:nvPr>
            <p:ph type="body" sz="half" idx="2"/>
          </p:nvPr>
        </p:nvSpPr>
        <p:spPr>
          <a:xfrm>
            <a:off x="304799" y="1837691"/>
            <a:ext cx="5534025"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8" name="Holder 3">
            <a:extLst>
              <a:ext uri="{FF2B5EF4-FFF2-40B4-BE49-F238E27FC236}">
                <a16:creationId xmlns:a16="http://schemas.microsoft.com/office/drawing/2014/main" id="{7DB34BD9-1A09-4645-B2FC-8B15E0699C2D}"/>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sp>
        <p:nvSpPr>
          <p:cNvPr id="23" name="Espace réservé du texte 3">
            <a:extLst>
              <a:ext uri="{FF2B5EF4-FFF2-40B4-BE49-F238E27FC236}">
                <a16:creationId xmlns:a16="http://schemas.microsoft.com/office/drawing/2014/main" id="{5E063096-F27B-4073-9429-D1736CAC5B0A}"/>
              </a:ext>
            </a:extLst>
          </p:cNvPr>
          <p:cNvSpPr>
            <a:spLocks noGrp="1"/>
          </p:cNvSpPr>
          <p:nvPr>
            <p:ph type="body" sz="half" idx="14"/>
          </p:nvPr>
        </p:nvSpPr>
        <p:spPr>
          <a:xfrm>
            <a:off x="6096000" y="1837691"/>
            <a:ext cx="5753100"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cxnSp>
        <p:nvCxnSpPr>
          <p:cNvPr id="25" name="Connecteur droit 24">
            <a:extLst>
              <a:ext uri="{FF2B5EF4-FFF2-40B4-BE49-F238E27FC236}">
                <a16:creationId xmlns:a16="http://schemas.microsoft.com/office/drawing/2014/main" id="{8102A74B-8CE3-4338-903A-D23C58986379}"/>
              </a:ext>
            </a:extLst>
          </p:cNvPr>
          <p:cNvCxnSpPr>
            <a:cxnSpLocks/>
          </p:cNvCxnSpPr>
          <p:nvPr userDrawn="1"/>
        </p:nvCxnSpPr>
        <p:spPr>
          <a:xfrm>
            <a:off x="304799" y="677030"/>
            <a:ext cx="1154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BFEA58C2-2FC8-4076-9DF6-82A2035F04FC}"/>
              </a:ext>
            </a:extLst>
          </p:cNvPr>
          <p:cNvSpPr>
            <a:spLocks noGrp="1"/>
          </p:cNvSpPr>
          <p:nvPr>
            <p:ph type="body" sz="quarter" idx="15" hasCustomPrompt="1"/>
          </p:nvPr>
        </p:nvSpPr>
        <p:spPr>
          <a:xfrm>
            <a:off x="6096000" y="1410172"/>
            <a:ext cx="5753100" cy="314325"/>
          </a:xfrm>
          <a:prstGeom prst="rect">
            <a:avLst/>
          </a:prstGeom>
        </p:spPr>
        <p:txBody>
          <a:bodyPr lIns="0">
            <a:normAutofit/>
          </a:bodyPr>
          <a:lstStyle>
            <a:lvl1pPr marL="0" indent="0">
              <a:buFontTx/>
              <a:buNone/>
              <a:defRPr sz="1600">
                <a:latin typeface="Barlow Condensed Bold" panose="00000806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Modifier le style de titre</a:t>
            </a:r>
          </a:p>
        </p:txBody>
      </p:sp>
      <p:sp>
        <p:nvSpPr>
          <p:cNvPr id="11" name="Espace réservé du texte 18">
            <a:extLst>
              <a:ext uri="{FF2B5EF4-FFF2-40B4-BE49-F238E27FC236}">
                <a16:creationId xmlns:a16="http://schemas.microsoft.com/office/drawing/2014/main" id="{F1E95FDB-5B86-463A-B8CF-0C051DE9C79C}"/>
              </a:ext>
            </a:extLst>
          </p:cNvPr>
          <p:cNvSpPr>
            <a:spLocks noGrp="1"/>
          </p:cNvSpPr>
          <p:nvPr>
            <p:ph type="body" sz="quarter" idx="16" hasCustomPrompt="1"/>
          </p:nvPr>
        </p:nvSpPr>
        <p:spPr>
          <a:xfrm>
            <a:off x="304800" y="1410172"/>
            <a:ext cx="5534024"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12" name="Titre 1">
            <a:extLst>
              <a:ext uri="{FF2B5EF4-FFF2-40B4-BE49-F238E27FC236}">
                <a16:creationId xmlns:a16="http://schemas.microsoft.com/office/drawing/2014/main" id="{A908DAF9-D2EA-48CC-80BD-278E75FE9943}"/>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dirty="0"/>
              <a:t>Modifiez le style du titre</a:t>
            </a:r>
          </a:p>
        </p:txBody>
      </p:sp>
    </p:spTree>
    <p:extLst>
      <p:ext uri="{BB962C8B-B14F-4D97-AF65-F5344CB8AC3E}">
        <p14:creationId xmlns:p14="http://schemas.microsoft.com/office/powerpoint/2010/main" val="6775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963D76-D170-4B2F-A550-022325519B19}"/>
              </a:ext>
            </a:extLst>
          </p:cNvPr>
          <p:cNvSpPr>
            <a:spLocks noGrp="1"/>
          </p:cNvSpPr>
          <p:nvPr>
            <p:ph idx="1" hasCustomPrompt="1"/>
          </p:nvPr>
        </p:nvSpPr>
        <p:spPr>
          <a:xfrm>
            <a:off x="4953000" y="1837691"/>
            <a:ext cx="6896100" cy="4191621"/>
          </a:xfrm>
          <a:prstGeom prst="rect">
            <a:avLst/>
          </a:prstGeom>
        </p:spPr>
        <p:txBody>
          <a:bodyPr lIns="0">
            <a:normAutofit/>
          </a:bodyPr>
          <a:lstStyle>
            <a:lvl1pPr marL="228600" indent="-228600">
              <a:buFont typeface="Wingdings 3" panose="05040102010807070707" pitchFamily="18" charset="2"/>
              <a:buChar char=""/>
              <a:defRPr sz="1400"/>
            </a:lvl1pPr>
            <a:lvl2pPr marL="457200" indent="0">
              <a:buNone/>
              <a:defRPr sz="1600"/>
            </a:lvl2pPr>
            <a:lvl3pPr marL="914400" indent="0">
              <a:buNone/>
              <a:defRPr sz="16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fr-FR" dirty="0"/>
              <a:t>Texte</a:t>
            </a:r>
          </a:p>
          <a:p>
            <a:pPr lvl="0"/>
            <a:r>
              <a:rPr lang="fr-FR" dirty="0"/>
              <a:t>Texte</a:t>
            </a:r>
          </a:p>
          <a:p>
            <a:pPr lvl="0"/>
            <a:r>
              <a:rPr lang="fr-FR" dirty="0"/>
              <a:t>Texte</a:t>
            </a:r>
          </a:p>
          <a:p>
            <a:pPr lvl="0"/>
            <a:r>
              <a:rPr lang="fr-FR" dirty="0"/>
              <a:t>Texte</a:t>
            </a:r>
          </a:p>
          <a:p>
            <a:pPr lvl="0"/>
            <a:r>
              <a:rPr lang="fr-FR" dirty="0"/>
              <a:t>Texte</a:t>
            </a:r>
          </a:p>
        </p:txBody>
      </p:sp>
      <p:sp>
        <p:nvSpPr>
          <p:cNvPr id="13" name="Espace réservé du texte 3">
            <a:extLst>
              <a:ext uri="{FF2B5EF4-FFF2-40B4-BE49-F238E27FC236}">
                <a16:creationId xmlns:a16="http://schemas.microsoft.com/office/drawing/2014/main" id="{38FF700C-E7CD-4419-8C5B-3560D0F349BF}"/>
              </a:ext>
            </a:extLst>
          </p:cNvPr>
          <p:cNvSpPr>
            <a:spLocks noGrp="1"/>
          </p:cNvSpPr>
          <p:nvPr>
            <p:ph type="body" sz="half" idx="2"/>
          </p:nvPr>
        </p:nvSpPr>
        <p:spPr>
          <a:xfrm>
            <a:off x="304800" y="1837691"/>
            <a:ext cx="4467226"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6" name="Holder 3">
            <a:extLst>
              <a:ext uri="{FF2B5EF4-FFF2-40B4-BE49-F238E27FC236}">
                <a16:creationId xmlns:a16="http://schemas.microsoft.com/office/drawing/2014/main" id="{E7C8846B-9310-4DDE-AE7C-10F0580E3BEA}"/>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cxnSp>
        <p:nvCxnSpPr>
          <p:cNvPr id="22" name="Connecteur droit 21">
            <a:extLst>
              <a:ext uri="{FF2B5EF4-FFF2-40B4-BE49-F238E27FC236}">
                <a16:creationId xmlns:a16="http://schemas.microsoft.com/office/drawing/2014/main" id="{3480A0B1-B933-4FEB-85ED-AA416F4C39B1}"/>
              </a:ext>
            </a:extLst>
          </p:cNvPr>
          <p:cNvCxnSpPr>
            <a:cxnSpLocks/>
          </p:cNvCxnSpPr>
          <p:nvPr userDrawn="1"/>
        </p:nvCxnSpPr>
        <p:spPr>
          <a:xfrm>
            <a:off x="342900" y="677030"/>
            <a:ext cx="1150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18">
            <a:extLst>
              <a:ext uri="{FF2B5EF4-FFF2-40B4-BE49-F238E27FC236}">
                <a16:creationId xmlns:a16="http://schemas.microsoft.com/office/drawing/2014/main" id="{280CC6B0-4042-4070-9BDF-BACDCDCB6423}"/>
              </a:ext>
            </a:extLst>
          </p:cNvPr>
          <p:cNvSpPr>
            <a:spLocks noGrp="1"/>
          </p:cNvSpPr>
          <p:nvPr>
            <p:ph type="body" sz="quarter" idx="16" hasCustomPrompt="1"/>
          </p:nvPr>
        </p:nvSpPr>
        <p:spPr>
          <a:xfrm>
            <a:off x="304800" y="1410172"/>
            <a:ext cx="4467226"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10" name="Titre 1">
            <a:extLst>
              <a:ext uri="{FF2B5EF4-FFF2-40B4-BE49-F238E27FC236}">
                <a16:creationId xmlns:a16="http://schemas.microsoft.com/office/drawing/2014/main" id="{68783286-C236-4D28-AD4D-5F465524EA47}"/>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dirty="0"/>
              <a:t>Modifiez le style du titre</a:t>
            </a:r>
          </a:p>
        </p:txBody>
      </p:sp>
    </p:spTree>
    <p:extLst>
      <p:ext uri="{BB962C8B-B14F-4D97-AF65-F5344CB8AC3E}">
        <p14:creationId xmlns:p14="http://schemas.microsoft.com/office/powerpoint/2010/main" val="930578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10CF90A-C412-4BF0-9E01-4D7BE0D4140B}"/>
              </a:ext>
            </a:extLst>
          </p:cNvPr>
          <p:cNvSpPr>
            <a:spLocks noGrp="1"/>
          </p:cNvSpPr>
          <p:nvPr>
            <p:ph type="pic" idx="1"/>
          </p:nvPr>
        </p:nvSpPr>
        <p:spPr>
          <a:xfrm>
            <a:off x="5183188" y="1410173"/>
            <a:ext cx="6665912" cy="46191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E73AB0DD-1970-47CA-9C61-9227DF8C76C3}"/>
              </a:ext>
            </a:extLst>
          </p:cNvPr>
          <p:cNvSpPr>
            <a:spLocks noGrp="1"/>
          </p:cNvSpPr>
          <p:nvPr>
            <p:ph type="body" sz="half" idx="2"/>
          </p:nvPr>
        </p:nvSpPr>
        <p:spPr>
          <a:xfrm>
            <a:off x="304800" y="1837691"/>
            <a:ext cx="4467226"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4" name="Holder 3">
            <a:extLst>
              <a:ext uri="{FF2B5EF4-FFF2-40B4-BE49-F238E27FC236}">
                <a16:creationId xmlns:a16="http://schemas.microsoft.com/office/drawing/2014/main" id="{BEA06F1D-A43A-45EC-9237-A3529DD80F62}"/>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cxnSp>
        <p:nvCxnSpPr>
          <p:cNvPr id="20" name="Connecteur droit 19">
            <a:extLst>
              <a:ext uri="{FF2B5EF4-FFF2-40B4-BE49-F238E27FC236}">
                <a16:creationId xmlns:a16="http://schemas.microsoft.com/office/drawing/2014/main" id="{167EAC91-5E90-4A9E-9091-9F6573AED46F}"/>
              </a:ext>
            </a:extLst>
          </p:cNvPr>
          <p:cNvCxnSpPr>
            <a:cxnSpLocks/>
          </p:cNvCxnSpPr>
          <p:nvPr userDrawn="1"/>
        </p:nvCxnSpPr>
        <p:spPr>
          <a:xfrm>
            <a:off x="304799" y="677030"/>
            <a:ext cx="1154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18">
            <a:extLst>
              <a:ext uri="{FF2B5EF4-FFF2-40B4-BE49-F238E27FC236}">
                <a16:creationId xmlns:a16="http://schemas.microsoft.com/office/drawing/2014/main" id="{5F3772B8-1633-4E87-9AB4-5BAA40298E1F}"/>
              </a:ext>
            </a:extLst>
          </p:cNvPr>
          <p:cNvSpPr>
            <a:spLocks noGrp="1"/>
          </p:cNvSpPr>
          <p:nvPr>
            <p:ph type="body" sz="quarter" idx="16" hasCustomPrompt="1"/>
          </p:nvPr>
        </p:nvSpPr>
        <p:spPr>
          <a:xfrm>
            <a:off x="304800" y="1410172"/>
            <a:ext cx="4467226"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12" name="Titre 1">
            <a:extLst>
              <a:ext uri="{FF2B5EF4-FFF2-40B4-BE49-F238E27FC236}">
                <a16:creationId xmlns:a16="http://schemas.microsoft.com/office/drawing/2014/main" id="{EC3768CE-3FC8-4B00-A75E-79EAEA65BCFC}"/>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dirty="0"/>
              <a:t>Modifiez le style du titre</a:t>
            </a:r>
          </a:p>
        </p:txBody>
      </p:sp>
    </p:spTree>
    <p:extLst>
      <p:ext uri="{BB962C8B-B14F-4D97-AF65-F5344CB8AC3E}">
        <p14:creationId xmlns:p14="http://schemas.microsoft.com/office/powerpoint/2010/main" val="3369541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tion 5">
    <p:spTree>
      <p:nvGrpSpPr>
        <p:cNvPr id="1" name=""/>
        <p:cNvGrpSpPr/>
        <p:nvPr/>
      </p:nvGrpSpPr>
      <p:grpSpPr>
        <a:xfrm>
          <a:off x="0" y="0"/>
          <a:ext cx="0" cy="0"/>
          <a:chOff x="0" y="0"/>
          <a:chExt cx="0" cy="0"/>
        </a:xfrm>
      </p:grpSpPr>
      <p:sp>
        <p:nvSpPr>
          <p:cNvPr id="12" name="Holder 3">
            <a:extLst>
              <a:ext uri="{FF2B5EF4-FFF2-40B4-BE49-F238E27FC236}">
                <a16:creationId xmlns:a16="http://schemas.microsoft.com/office/drawing/2014/main" id="{69F113DB-CDDA-4044-9775-4701D5F8482A}"/>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cxnSp>
        <p:nvCxnSpPr>
          <p:cNvPr id="19" name="Connecteur droit 18">
            <a:extLst>
              <a:ext uri="{FF2B5EF4-FFF2-40B4-BE49-F238E27FC236}">
                <a16:creationId xmlns:a16="http://schemas.microsoft.com/office/drawing/2014/main" id="{0A52491B-77DA-4783-B930-21C4161F3C5E}"/>
              </a:ext>
            </a:extLst>
          </p:cNvPr>
          <p:cNvCxnSpPr>
            <a:cxnSpLocks/>
          </p:cNvCxnSpPr>
          <p:nvPr userDrawn="1"/>
        </p:nvCxnSpPr>
        <p:spPr>
          <a:xfrm>
            <a:off x="342900" y="677030"/>
            <a:ext cx="1150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13">
            <a:extLst>
              <a:ext uri="{FF2B5EF4-FFF2-40B4-BE49-F238E27FC236}">
                <a16:creationId xmlns:a16="http://schemas.microsoft.com/office/drawing/2014/main" id="{9067EC42-E055-473C-BBEC-1C56195F7BD3}"/>
              </a:ext>
            </a:extLst>
          </p:cNvPr>
          <p:cNvSpPr>
            <a:spLocks noGrp="1"/>
          </p:cNvSpPr>
          <p:nvPr>
            <p:ph type="pic" sz="quarter" idx="14"/>
          </p:nvPr>
        </p:nvSpPr>
        <p:spPr>
          <a:xfrm>
            <a:off x="304800" y="1419747"/>
            <a:ext cx="11544300" cy="4638675"/>
          </a:xfrm>
          <a:prstGeom prst="rect">
            <a:avLst/>
          </a:prstGeom>
        </p:spPr>
        <p:txBody>
          <a:bodyPr lIns="0">
            <a:normAutofit/>
          </a:bodyPr>
          <a:lstStyle>
            <a:lvl1pPr marL="0" indent="0">
              <a:buFontTx/>
              <a:buNone/>
              <a:defRPr sz="1400"/>
            </a:lvl1pPr>
          </a:lstStyle>
          <a:p>
            <a:r>
              <a:rPr lang="fr-FR"/>
              <a:t>Cliquez sur l'icône pour ajouter une image</a:t>
            </a:r>
            <a:endParaRPr lang="fr-FR" dirty="0"/>
          </a:p>
        </p:txBody>
      </p:sp>
      <p:sp>
        <p:nvSpPr>
          <p:cNvPr id="8" name="Titre 1">
            <a:extLst>
              <a:ext uri="{FF2B5EF4-FFF2-40B4-BE49-F238E27FC236}">
                <a16:creationId xmlns:a16="http://schemas.microsoft.com/office/drawing/2014/main" id="{E55395E2-9F61-4245-B1CE-FC588F911941}"/>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dirty="0"/>
              <a:t>Modifiez le style du titre</a:t>
            </a:r>
          </a:p>
        </p:txBody>
      </p:sp>
    </p:spTree>
    <p:extLst>
      <p:ext uri="{BB962C8B-B14F-4D97-AF65-F5344CB8AC3E}">
        <p14:creationId xmlns:p14="http://schemas.microsoft.com/office/powerpoint/2010/main" val="1953598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tion 6">
    <p:spTree>
      <p:nvGrpSpPr>
        <p:cNvPr id="1" name=""/>
        <p:cNvGrpSpPr/>
        <p:nvPr/>
      </p:nvGrpSpPr>
      <p:grpSpPr>
        <a:xfrm>
          <a:off x="0" y="0"/>
          <a:ext cx="0" cy="0"/>
          <a:chOff x="0" y="0"/>
          <a:chExt cx="0" cy="0"/>
        </a:xfrm>
      </p:grpSpPr>
      <p:sp>
        <p:nvSpPr>
          <p:cNvPr id="14" name="Holder 3">
            <a:extLst>
              <a:ext uri="{FF2B5EF4-FFF2-40B4-BE49-F238E27FC236}">
                <a16:creationId xmlns:a16="http://schemas.microsoft.com/office/drawing/2014/main" id="{28C03751-AB98-4F69-8718-BBA1F1375A2D}"/>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cxnSp>
        <p:nvCxnSpPr>
          <p:cNvPr id="20" name="Connecteur droit 19">
            <a:extLst>
              <a:ext uri="{FF2B5EF4-FFF2-40B4-BE49-F238E27FC236}">
                <a16:creationId xmlns:a16="http://schemas.microsoft.com/office/drawing/2014/main" id="{73BE6CDD-71DF-41A8-B468-51098142AFC3}"/>
              </a:ext>
            </a:extLst>
          </p:cNvPr>
          <p:cNvCxnSpPr>
            <a:cxnSpLocks/>
          </p:cNvCxnSpPr>
          <p:nvPr userDrawn="1"/>
        </p:nvCxnSpPr>
        <p:spPr>
          <a:xfrm>
            <a:off x="342900" y="677030"/>
            <a:ext cx="1150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contenu 2">
            <a:extLst>
              <a:ext uri="{FF2B5EF4-FFF2-40B4-BE49-F238E27FC236}">
                <a16:creationId xmlns:a16="http://schemas.microsoft.com/office/drawing/2014/main" id="{6A51231F-9976-49EF-AB27-66A0764A6E4E}"/>
              </a:ext>
            </a:extLst>
          </p:cNvPr>
          <p:cNvSpPr>
            <a:spLocks noGrp="1"/>
          </p:cNvSpPr>
          <p:nvPr>
            <p:ph sz="half" idx="1"/>
          </p:nvPr>
        </p:nvSpPr>
        <p:spPr>
          <a:xfrm>
            <a:off x="304799" y="1419747"/>
            <a:ext cx="5715001" cy="4690885"/>
          </a:xfrm>
          <a:prstGeom prst="rect">
            <a:avLst/>
          </a:prstGeom>
        </p:spPr>
        <p:txBody>
          <a:bodyPr lIns="0">
            <a:normAutofit/>
          </a:bodyPr>
          <a:lstStyle>
            <a:lvl1pPr marL="0" indent="0">
              <a:buFontTx/>
              <a:buNone/>
              <a:defRPr sz="14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r-FR"/>
              <a:t>Cliquez pour modifier les styles du texte du masque</a:t>
            </a:r>
          </a:p>
        </p:txBody>
      </p:sp>
      <p:sp>
        <p:nvSpPr>
          <p:cNvPr id="9" name="Espace réservé du contenu 3">
            <a:extLst>
              <a:ext uri="{FF2B5EF4-FFF2-40B4-BE49-F238E27FC236}">
                <a16:creationId xmlns:a16="http://schemas.microsoft.com/office/drawing/2014/main" id="{26020161-8F04-4131-B29B-B8A75D6471C7}"/>
              </a:ext>
            </a:extLst>
          </p:cNvPr>
          <p:cNvSpPr>
            <a:spLocks noGrp="1"/>
          </p:cNvSpPr>
          <p:nvPr>
            <p:ph sz="half" idx="2"/>
          </p:nvPr>
        </p:nvSpPr>
        <p:spPr>
          <a:xfrm>
            <a:off x="6172200" y="1419747"/>
            <a:ext cx="5676900" cy="4690885"/>
          </a:xfrm>
          <a:prstGeom prst="rect">
            <a:avLst/>
          </a:prstGeom>
        </p:spPr>
        <p:txBody>
          <a:bodyPr lIns="0">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10" name="Titre 1">
            <a:extLst>
              <a:ext uri="{FF2B5EF4-FFF2-40B4-BE49-F238E27FC236}">
                <a16:creationId xmlns:a16="http://schemas.microsoft.com/office/drawing/2014/main" id="{4E3DB0F1-4C3D-4CB5-B5F9-B95CFA3EC743}"/>
              </a:ext>
            </a:extLst>
          </p:cNvPr>
          <p:cNvSpPr>
            <a:spLocks noGrp="1"/>
          </p:cNvSpPr>
          <p:nvPr>
            <p:ph type="title"/>
          </p:nvPr>
        </p:nvSpPr>
        <p:spPr>
          <a:xfrm>
            <a:off x="304798" y="335398"/>
            <a:ext cx="11544299" cy="341632"/>
          </a:xfrm>
          <a:prstGeom prst="rect">
            <a:avLst/>
          </a:prstGeom>
        </p:spPr>
        <p:txBody>
          <a:bodyPr wrap="square" lIns="0">
            <a:spAutoFit/>
          </a:bodyPr>
          <a:lstStyle>
            <a:lvl1pPr>
              <a:defRPr sz="1800" b="0" spc="-100" baseline="0">
                <a:latin typeface="Allerta Stencil" pitchFamily="2" charset="0"/>
              </a:defRPr>
            </a:lvl1pPr>
          </a:lstStyle>
          <a:p>
            <a:r>
              <a:rPr lang="fr-FR" dirty="0"/>
              <a:t>Modifiez le style du titre</a:t>
            </a:r>
          </a:p>
        </p:txBody>
      </p:sp>
    </p:spTree>
    <p:extLst>
      <p:ext uri="{BB962C8B-B14F-4D97-AF65-F5344CB8AC3E}">
        <p14:creationId xmlns:p14="http://schemas.microsoft.com/office/powerpoint/2010/main" val="132379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partie sans foli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984C9-6D7F-4A74-AD2E-FC8EFF8EB6AA}"/>
              </a:ext>
            </a:extLst>
          </p:cNvPr>
          <p:cNvSpPr>
            <a:spLocks noGrp="1"/>
          </p:cNvSpPr>
          <p:nvPr>
            <p:ph type="title"/>
          </p:nvPr>
        </p:nvSpPr>
        <p:spPr>
          <a:xfrm>
            <a:off x="523876" y="4115899"/>
            <a:ext cx="10938070" cy="590931"/>
          </a:xfrm>
          <a:prstGeom prst="rect">
            <a:avLst/>
          </a:prstGeom>
        </p:spPr>
        <p:txBody>
          <a:bodyPr wrap="square" anchor="b">
            <a:spAutoFit/>
          </a:bodyPr>
          <a:lstStyle>
            <a:lvl1pPr>
              <a:defRPr sz="3600" spc="-100" baseline="0">
                <a:latin typeface="Allerta Stencil" pitchFamily="2" charset="0"/>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9B0CEEA3-820A-4E4A-A5DF-C7D9EAB17BB4}"/>
              </a:ext>
            </a:extLst>
          </p:cNvPr>
          <p:cNvSpPr>
            <a:spLocks noGrp="1"/>
          </p:cNvSpPr>
          <p:nvPr>
            <p:ph type="body" idx="1"/>
          </p:nvPr>
        </p:nvSpPr>
        <p:spPr>
          <a:xfrm>
            <a:off x="523876" y="4733818"/>
            <a:ext cx="10938070" cy="369332"/>
          </a:xfrm>
          <a:prstGeom prst="rect">
            <a:avLst/>
          </a:prstGeom>
        </p:spPr>
        <p:txBody>
          <a:bodyPr wrap="square">
            <a:sp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1" name="Rectangle 10">
            <a:extLst>
              <a:ext uri="{FF2B5EF4-FFF2-40B4-BE49-F238E27FC236}">
                <a16:creationId xmlns:a16="http://schemas.microsoft.com/office/drawing/2014/main" id="{F5A94DF5-A18D-45F0-9C36-801E71B5E5DF}"/>
              </a:ext>
            </a:extLst>
          </p:cNvPr>
          <p:cNvSpPr/>
          <p:nvPr userDrawn="1"/>
        </p:nvSpPr>
        <p:spPr>
          <a:xfrm>
            <a:off x="304800" y="3552825"/>
            <a:ext cx="219076" cy="195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7C3F0421-9D2C-4B82-9250-AA0279D62E26}"/>
              </a:ext>
            </a:extLst>
          </p:cNvPr>
          <p:cNvSpPr/>
          <p:nvPr userDrawn="1"/>
        </p:nvSpPr>
        <p:spPr>
          <a:xfrm rot="18705913" flipV="1">
            <a:off x="-1467534" y="-25533"/>
            <a:ext cx="2958747" cy="2632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622978D-A25C-4748-9E8C-A6D97B9882DE}"/>
              </a:ext>
            </a:extLst>
          </p:cNvPr>
          <p:cNvSpPr/>
          <p:nvPr userDrawn="1"/>
        </p:nvSpPr>
        <p:spPr>
          <a:xfrm rot="18694749" flipV="1">
            <a:off x="-1763747" y="1502662"/>
            <a:ext cx="4575246" cy="885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D705BC22-CA90-46FB-A499-6D75E8544CBB}"/>
              </a:ext>
            </a:extLst>
          </p:cNvPr>
          <p:cNvSpPr/>
          <p:nvPr userDrawn="1"/>
        </p:nvSpPr>
        <p:spPr>
          <a:xfrm rot="18715130" flipV="1">
            <a:off x="-1540125" y="118407"/>
            <a:ext cx="6135595" cy="8491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B37F62E-E31F-47B6-9E0B-4C28AE54C8F3}"/>
              </a:ext>
            </a:extLst>
          </p:cNvPr>
          <p:cNvSpPr>
            <a:spLocks noGrp="1"/>
          </p:cNvSpPr>
          <p:nvPr>
            <p:ph type="body" sz="quarter" idx="13" hasCustomPrompt="1"/>
          </p:nvPr>
        </p:nvSpPr>
        <p:spPr>
          <a:xfrm>
            <a:off x="639607" y="3607195"/>
            <a:ext cx="1016625" cy="369332"/>
          </a:xfrm>
          <a:prstGeom prst="rect">
            <a:avLst/>
          </a:prstGeom>
          <a:solidFill>
            <a:schemeClr val="tx1"/>
          </a:solidFill>
        </p:spPr>
        <p:txBody>
          <a:bodyPr wrap="none">
            <a:spAutoFit/>
          </a:bodyPr>
          <a:lstStyle>
            <a:lvl1pPr marL="0" indent="0">
              <a:buFontTx/>
              <a:buNone/>
              <a:defRPr sz="2000" b="1">
                <a:solidFill>
                  <a:schemeClr val="bg1"/>
                </a:solidFill>
              </a:defRPr>
            </a:lvl1pPr>
          </a:lstStyle>
          <a:p>
            <a:pPr lvl="0"/>
            <a:r>
              <a:rPr lang="fr-FR" dirty="0"/>
              <a:t>Partie 1</a:t>
            </a:r>
          </a:p>
        </p:txBody>
      </p:sp>
    </p:spTree>
    <p:extLst>
      <p:ext uri="{BB962C8B-B14F-4D97-AF65-F5344CB8AC3E}">
        <p14:creationId xmlns:p14="http://schemas.microsoft.com/office/powerpoint/2010/main" val="130144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5BE395-2479-4D9F-9127-95BCC0261364}"/>
              </a:ext>
            </a:extLst>
          </p:cNvPr>
          <p:cNvSpPr/>
          <p:nvPr userDrawn="1"/>
        </p:nvSpPr>
        <p:spPr>
          <a:xfrm>
            <a:off x="0" y="0"/>
            <a:ext cx="122682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B5B465B-41CF-4063-A70E-7F1107825010}"/>
              </a:ext>
            </a:extLst>
          </p:cNvPr>
          <p:cNvSpPr>
            <a:spLocks noGrp="1"/>
          </p:cNvSpPr>
          <p:nvPr>
            <p:ph type="title"/>
          </p:nvPr>
        </p:nvSpPr>
        <p:spPr>
          <a:xfrm>
            <a:off x="3901440" y="2966499"/>
            <a:ext cx="7560505" cy="701731"/>
          </a:xfrm>
          <a:prstGeom prst="rect">
            <a:avLst/>
          </a:prstGeom>
        </p:spPr>
        <p:txBody>
          <a:bodyPr wrap="square">
            <a:spAutoFit/>
          </a:bodyPr>
          <a:lstStyle>
            <a:lvl1pPr>
              <a:defRPr>
                <a:solidFill>
                  <a:schemeClr val="bg1"/>
                </a:solidFill>
              </a:defRPr>
            </a:lvl1pPr>
          </a:lstStyle>
          <a:p>
            <a:r>
              <a:rPr lang="fr-FR"/>
              <a:t>Modifiez le style du titre</a:t>
            </a:r>
            <a:endParaRPr lang="fr-FR" dirty="0"/>
          </a:p>
        </p:txBody>
      </p:sp>
      <p:sp>
        <p:nvSpPr>
          <p:cNvPr id="11" name="Rectangle 10">
            <a:extLst>
              <a:ext uri="{FF2B5EF4-FFF2-40B4-BE49-F238E27FC236}">
                <a16:creationId xmlns:a16="http://schemas.microsoft.com/office/drawing/2014/main" id="{1BCA31EE-7B5F-4FB2-ABE5-E4D3B5FF4823}"/>
              </a:ext>
            </a:extLst>
          </p:cNvPr>
          <p:cNvSpPr/>
          <p:nvPr userDrawn="1"/>
        </p:nvSpPr>
        <p:spPr>
          <a:xfrm rot="18705913">
            <a:off x="-4653091" y="90671"/>
            <a:ext cx="6909848" cy="6862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D6DC8D8-AADC-4826-BBD6-A36A62397FD7}"/>
              </a:ext>
            </a:extLst>
          </p:cNvPr>
          <p:cNvSpPr/>
          <p:nvPr userDrawn="1"/>
        </p:nvSpPr>
        <p:spPr>
          <a:xfrm rot="18694749">
            <a:off x="-2149779" y="3444669"/>
            <a:ext cx="7618422" cy="1473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F5322C61-8B14-44A9-BB63-E2DD173F2FAE}"/>
              </a:ext>
            </a:extLst>
          </p:cNvPr>
          <p:cNvSpPr/>
          <p:nvPr userDrawn="1"/>
        </p:nvSpPr>
        <p:spPr>
          <a:xfrm rot="18715130">
            <a:off x="-2693953" y="2350013"/>
            <a:ext cx="10216621" cy="1414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5">
            <a:extLst>
              <a:ext uri="{FF2B5EF4-FFF2-40B4-BE49-F238E27FC236}">
                <a16:creationId xmlns:a16="http://schemas.microsoft.com/office/drawing/2014/main" id="{8DA2E28A-996B-4132-84D0-B40AD1024FC4}"/>
              </a:ext>
            </a:extLst>
          </p:cNvPr>
          <p:cNvSpPr>
            <a:spLocks noGrp="1"/>
          </p:cNvSpPr>
          <p:nvPr>
            <p:ph type="body" sz="quarter" idx="10"/>
          </p:nvPr>
        </p:nvSpPr>
        <p:spPr>
          <a:xfrm>
            <a:off x="3902075" y="3905946"/>
            <a:ext cx="7559869" cy="388938"/>
          </a:xfrm>
          <a:prstGeom prst="rect">
            <a:avLst/>
          </a:prstGeom>
        </p:spPr>
        <p:txBody>
          <a:bodyPr>
            <a:normAutofit/>
          </a:bodyPr>
          <a:lstStyle>
            <a:lvl1pPr marL="0" indent="0">
              <a:buNone/>
              <a:defRPr sz="1800">
                <a:solidFill>
                  <a:schemeClr val="bg1"/>
                </a:solidFill>
              </a:defRPr>
            </a:lvl1pPr>
          </a:lstStyle>
          <a:p>
            <a:pPr lvl="0"/>
            <a:r>
              <a:rPr lang="fr-FR"/>
              <a:t>Cliquez pour modifier les styles du texte du masque</a:t>
            </a:r>
          </a:p>
        </p:txBody>
      </p:sp>
    </p:spTree>
    <p:extLst>
      <p:ext uri="{BB962C8B-B14F-4D97-AF65-F5344CB8AC3E}">
        <p14:creationId xmlns:p14="http://schemas.microsoft.com/office/powerpoint/2010/main" val="14841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50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0FFBA4-1BD5-4317-9987-6572613E84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06BF84-C5A8-4187-8D80-4FF4EC67AF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2B1037-6C7F-4DEC-AAB3-1D31DF93054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E308851-2D44-41C1-935A-4889F60C87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50F5D2-4304-48AF-8F67-9C757212C0BA}"/>
              </a:ext>
            </a:extLst>
          </p:cNvPr>
          <p:cNvSpPr>
            <a:spLocks noGrp="1"/>
          </p:cNvSpPr>
          <p:nvPr>
            <p:ph type="sldNum" sz="quarter" idx="12"/>
          </p:nvPr>
        </p:nvSpPr>
        <p:spPr/>
        <p:txBody>
          <a:bodyPr/>
          <a:lstStyle/>
          <a:p>
            <a:fld id="{B28FA671-5EA1-4F3C-B322-6066320E8465}" type="slidenum">
              <a:rPr lang="fr-FR" smtClean="0"/>
              <a:t>‹N°›</a:t>
            </a:fld>
            <a:endParaRPr lang="fr-FR"/>
          </a:p>
        </p:txBody>
      </p:sp>
    </p:spTree>
    <p:extLst>
      <p:ext uri="{BB962C8B-B14F-4D97-AF65-F5344CB8AC3E}">
        <p14:creationId xmlns:p14="http://schemas.microsoft.com/office/powerpoint/2010/main" val="372379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ption 2">
    <p:spTree>
      <p:nvGrpSpPr>
        <p:cNvPr id="1" name=""/>
        <p:cNvGrpSpPr/>
        <p:nvPr/>
      </p:nvGrpSpPr>
      <p:grpSpPr>
        <a:xfrm>
          <a:off x="0" y="0"/>
          <a:ext cx="0" cy="0"/>
          <a:chOff x="0" y="0"/>
          <a:chExt cx="0" cy="0"/>
        </a:xfrm>
      </p:grpSpPr>
      <p:sp>
        <p:nvSpPr>
          <p:cNvPr id="15" name="Espace réservé du texte 3">
            <a:extLst>
              <a:ext uri="{FF2B5EF4-FFF2-40B4-BE49-F238E27FC236}">
                <a16:creationId xmlns:a16="http://schemas.microsoft.com/office/drawing/2014/main" id="{8A1D15CD-78B7-462E-872F-3B94F930CA16}"/>
              </a:ext>
            </a:extLst>
          </p:cNvPr>
          <p:cNvSpPr>
            <a:spLocks noGrp="1"/>
          </p:cNvSpPr>
          <p:nvPr>
            <p:ph type="body" sz="half" idx="2"/>
          </p:nvPr>
        </p:nvSpPr>
        <p:spPr>
          <a:xfrm>
            <a:off x="304799" y="1837691"/>
            <a:ext cx="5534025"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7" name="bk object 16">
            <a:extLst>
              <a:ext uri="{FF2B5EF4-FFF2-40B4-BE49-F238E27FC236}">
                <a16:creationId xmlns:a16="http://schemas.microsoft.com/office/drawing/2014/main" id="{F518C7D6-022A-447C-ADE0-735E6FE9F852}"/>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8" name="Holder 3">
            <a:extLst>
              <a:ext uri="{FF2B5EF4-FFF2-40B4-BE49-F238E27FC236}">
                <a16:creationId xmlns:a16="http://schemas.microsoft.com/office/drawing/2014/main" id="{7DB34BD9-1A09-4645-B2FC-8B15E0699C2D}"/>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sp>
        <p:nvSpPr>
          <p:cNvPr id="23" name="Espace réservé du texte 3">
            <a:extLst>
              <a:ext uri="{FF2B5EF4-FFF2-40B4-BE49-F238E27FC236}">
                <a16:creationId xmlns:a16="http://schemas.microsoft.com/office/drawing/2014/main" id="{5E063096-F27B-4073-9429-D1736CAC5B0A}"/>
              </a:ext>
            </a:extLst>
          </p:cNvPr>
          <p:cNvSpPr>
            <a:spLocks noGrp="1"/>
          </p:cNvSpPr>
          <p:nvPr>
            <p:ph type="body" sz="half" idx="14"/>
          </p:nvPr>
        </p:nvSpPr>
        <p:spPr>
          <a:xfrm>
            <a:off x="6096000" y="1837691"/>
            <a:ext cx="5753100" cy="4191627"/>
          </a:xfrm>
          <a:prstGeom prst="rect">
            <a:avLst/>
          </a:prstGeom>
        </p:spPr>
        <p:txBody>
          <a:bodyPr lIns="0">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Espace réservé du texte 2">
            <a:extLst>
              <a:ext uri="{FF2B5EF4-FFF2-40B4-BE49-F238E27FC236}">
                <a16:creationId xmlns:a16="http://schemas.microsoft.com/office/drawing/2014/main" id="{E427D82F-7CD9-4951-A91F-9B4DAD368C57}"/>
              </a:ext>
            </a:extLst>
          </p:cNvPr>
          <p:cNvSpPr>
            <a:spLocks noGrp="1"/>
          </p:cNvSpPr>
          <p:nvPr>
            <p:ph type="body" sz="quarter" idx="15" hasCustomPrompt="1"/>
          </p:nvPr>
        </p:nvSpPr>
        <p:spPr>
          <a:xfrm>
            <a:off x="6096000" y="1410172"/>
            <a:ext cx="5753100" cy="314325"/>
          </a:xfrm>
          <a:prstGeom prst="rect">
            <a:avLst/>
          </a:prstGeom>
        </p:spPr>
        <p:txBody>
          <a:bodyPr lIns="0">
            <a:normAutofit/>
          </a:bodyPr>
          <a:lstStyle>
            <a:lvl1pPr marL="0" indent="0">
              <a:buFontTx/>
              <a:buNone/>
              <a:defRPr sz="1600">
                <a:latin typeface="Barlow Condensed Bold" panose="00000806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Modifier le style de titre</a:t>
            </a:r>
          </a:p>
        </p:txBody>
      </p:sp>
      <p:pic>
        <p:nvPicPr>
          <p:cNvPr id="24" name="Image 23">
            <a:extLst>
              <a:ext uri="{FF2B5EF4-FFF2-40B4-BE49-F238E27FC236}">
                <a16:creationId xmlns:a16="http://schemas.microsoft.com/office/drawing/2014/main" id="{55BEFA39-3049-41D2-9BB4-65E821ACCC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26" name="Connecteur droit 25">
            <a:extLst>
              <a:ext uri="{FF2B5EF4-FFF2-40B4-BE49-F238E27FC236}">
                <a16:creationId xmlns:a16="http://schemas.microsoft.com/office/drawing/2014/main" id="{9288ABB0-6B84-4132-9D68-6054C337D7E4}"/>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E80E0F8-E09F-467C-9D1D-2E2629D9728F}"/>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Espace réservé du pied de page 4">
            <a:extLst>
              <a:ext uri="{FF2B5EF4-FFF2-40B4-BE49-F238E27FC236}">
                <a16:creationId xmlns:a16="http://schemas.microsoft.com/office/drawing/2014/main" id="{3AE67037-8E16-4295-9673-235CF94633E5}"/>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sp>
        <p:nvSpPr>
          <p:cNvPr id="19" name="Espace réservé du texte 18">
            <a:extLst>
              <a:ext uri="{FF2B5EF4-FFF2-40B4-BE49-F238E27FC236}">
                <a16:creationId xmlns:a16="http://schemas.microsoft.com/office/drawing/2014/main" id="{E8013B5C-493A-4FBA-BC37-417C9252C668}"/>
              </a:ext>
            </a:extLst>
          </p:cNvPr>
          <p:cNvSpPr>
            <a:spLocks noGrp="1"/>
          </p:cNvSpPr>
          <p:nvPr>
            <p:ph type="body" sz="quarter" idx="16" hasCustomPrompt="1"/>
          </p:nvPr>
        </p:nvSpPr>
        <p:spPr>
          <a:xfrm>
            <a:off x="304800" y="1410172"/>
            <a:ext cx="5534024" cy="313932"/>
          </a:xfrm>
          <a:prstGeom prst="rect">
            <a:avLst/>
          </a:prstGeom>
        </p:spPr>
        <p:txBody>
          <a:bodyPr wrap="square" lIns="0">
            <a:spAutoFit/>
          </a:bodyPr>
          <a:lstStyle>
            <a:lvl1pPr marL="0" indent="0">
              <a:buNone/>
              <a:defRPr sz="1600">
                <a:latin typeface="Barlow Condensed Bold" panose="00000806000000000000" pitchFamily="2" charset="0"/>
              </a:defRPr>
            </a:lvl1pPr>
          </a:lstStyle>
          <a:p>
            <a:r>
              <a:rPr lang="fr-FR" dirty="0"/>
              <a:t>Modifiez le style du titre</a:t>
            </a:r>
          </a:p>
        </p:txBody>
      </p:sp>
      <p:sp>
        <p:nvSpPr>
          <p:cNvPr id="20" name="Titre 1">
            <a:extLst>
              <a:ext uri="{FF2B5EF4-FFF2-40B4-BE49-F238E27FC236}">
                <a16:creationId xmlns:a16="http://schemas.microsoft.com/office/drawing/2014/main" id="{1D02684D-E8E6-4509-A33F-A0E3D7FBB4AC}"/>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dirty="0"/>
              <a:t>Modifiez le style du titre</a:t>
            </a:r>
          </a:p>
        </p:txBody>
      </p:sp>
      <p:sp>
        <p:nvSpPr>
          <p:cNvPr id="30" name="Espace réservé du numéro de diapositive 3">
            <a:extLst>
              <a:ext uri="{FF2B5EF4-FFF2-40B4-BE49-F238E27FC236}">
                <a16:creationId xmlns:a16="http://schemas.microsoft.com/office/drawing/2014/main" id="{EC7DC25E-E3CD-480A-B864-F82F072DC674}"/>
              </a:ext>
            </a:extLst>
          </p:cNvPr>
          <p:cNvSpPr>
            <a:spLocks noGrp="1"/>
          </p:cNvSpPr>
          <p:nvPr>
            <p:ph type="sldNum" sz="quarter" idx="17"/>
          </p:nvPr>
        </p:nvSpPr>
        <p:spPr>
          <a:xfrm>
            <a:off x="11571899" y="6573706"/>
            <a:ext cx="288000" cy="123111"/>
          </a:xfrm>
        </p:spPr>
        <p:txBody>
          <a:body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162340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ption 6">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1822CB8-C75C-4EAF-9173-69A9D13BC9A8}"/>
              </a:ext>
            </a:extLst>
          </p:cNvPr>
          <p:cNvSpPr>
            <a:spLocks noGrp="1"/>
          </p:cNvSpPr>
          <p:nvPr>
            <p:ph sz="half" idx="1"/>
          </p:nvPr>
        </p:nvSpPr>
        <p:spPr>
          <a:xfrm>
            <a:off x="304799" y="1419747"/>
            <a:ext cx="5715001" cy="4690885"/>
          </a:xfrm>
          <a:prstGeom prst="rect">
            <a:avLst/>
          </a:prstGeom>
        </p:spPr>
        <p:txBody>
          <a:bodyPr lIns="0">
            <a:normAutofit/>
          </a:bodyPr>
          <a:lstStyle>
            <a:lvl1pPr marL="0" indent="0">
              <a:buFontTx/>
              <a:buNone/>
              <a:defRPr sz="14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522A70C-18D4-4C65-819C-9247A72E96D6}"/>
              </a:ext>
            </a:extLst>
          </p:cNvPr>
          <p:cNvSpPr>
            <a:spLocks noGrp="1"/>
          </p:cNvSpPr>
          <p:nvPr>
            <p:ph sz="half" idx="2"/>
          </p:nvPr>
        </p:nvSpPr>
        <p:spPr>
          <a:xfrm>
            <a:off x="6172200" y="1419747"/>
            <a:ext cx="5676900" cy="4690885"/>
          </a:xfrm>
          <a:prstGeom prst="rect">
            <a:avLst/>
          </a:prstGeom>
        </p:spPr>
        <p:txBody>
          <a:bodyPr lIns="0">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12" name="Titre 1">
            <a:extLst>
              <a:ext uri="{FF2B5EF4-FFF2-40B4-BE49-F238E27FC236}">
                <a16:creationId xmlns:a16="http://schemas.microsoft.com/office/drawing/2014/main" id="{2365B5BE-1B9F-448C-AF27-068523C36BAB}"/>
              </a:ext>
            </a:extLst>
          </p:cNvPr>
          <p:cNvSpPr>
            <a:spLocks noGrp="1"/>
          </p:cNvSpPr>
          <p:nvPr>
            <p:ph type="title"/>
          </p:nvPr>
        </p:nvSpPr>
        <p:spPr>
          <a:xfrm>
            <a:off x="990600" y="335398"/>
            <a:ext cx="10858500" cy="341632"/>
          </a:xfrm>
          <a:prstGeom prst="rect">
            <a:avLst/>
          </a:prstGeom>
        </p:spPr>
        <p:txBody>
          <a:bodyPr wrap="square">
            <a:spAutoFit/>
          </a:bodyPr>
          <a:lstStyle>
            <a:lvl1pPr>
              <a:defRPr sz="1800" b="0" spc="-100" baseline="0">
                <a:latin typeface="Allerta Stencil" pitchFamily="2" charset="0"/>
              </a:defRPr>
            </a:lvl1pPr>
          </a:lstStyle>
          <a:p>
            <a:r>
              <a:rPr lang="fr-FR"/>
              <a:t>Modifiez le style du titre</a:t>
            </a:r>
            <a:endParaRPr lang="fr-FR" dirty="0"/>
          </a:p>
        </p:txBody>
      </p:sp>
      <p:sp>
        <p:nvSpPr>
          <p:cNvPr id="13" name="bk object 16">
            <a:extLst>
              <a:ext uri="{FF2B5EF4-FFF2-40B4-BE49-F238E27FC236}">
                <a16:creationId xmlns:a16="http://schemas.microsoft.com/office/drawing/2014/main" id="{D9229466-7912-4FEB-9864-C4F7986947C2}"/>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sp>
        <p:nvSpPr>
          <p:cNvPr id="14" name="Holder 3">
            <a:extLst>
              <a:ext uri="{FF2B5EF4-FFF2-40B4-BE49-F238E27FC236}">
                <a16:creationId xmlns:a16="http://schemas.microsoft.com/office/drawing/2014/main" id="{28C03751-AB98-4F69-8718-BBA1F1375A2D}"/>
              </a:ext>
            </a:extLst>
          </p:cNvPr>
          <p:cNvSpPr>
            <a:spLocks noGrp="1"/>
          </p:cNvSpPr>
          <p:nvPr>
            <p:ph type="body" idx="13" hasCustomPrompt="1"/>
          </p:nvPr>
        </p:nvSpPr>
        <p:spPr>
          <a:xfrm>
            <a:off x="304800" y="953619"/>
            <a:ext cx="622066" cy="353072"/>
          </a:xfrm>
          <a:prstGeom prst="rect">
            <a:avLst/>
          </a:prstGeom>
          <a:solidFill>
            <a:schemeClr val="tx2"/>
          </a:solidFill>
        </p:spPr>
        <p:txBody>
          <a:bodyPr wrap="none" lIns="108000" tIns="46800" rIns="108000" bIns="54000" numCol="1" anchor="ctr">
            <a:spAutoFit/>
          </a:bodyPr>
          <a:lstStyle>
            <a:lvl1pPr marL="0" indent="0">
              <a:buNone/>
              <a:defRPr sz="1814" b="0" i="0">
                <a:solidFill>
                  <a:schemeClr val="bg1"/>
                </a:solidFill>
                <a:latin typeface="Barlow Condensed Bold" panose="00000806000000000000" pitchFamily="2" charset="0"/>
              </a:defRPr>
            </a:lvl1pPr>
          </a:lstStyle>
          <a:p>
            <a:r>
              <a:rPr lang="fr-FR" dirty="0"/>
              <a:t>Titre</a:t>
            </a:r>
            <a:endParaRPr dirty="0"/>
          </a:p>
        </p:txBody>
      </p:sp>
      <p:pic>
        <p:nvPicPr>
          <p:cNvPr id="19" name="Image 18">
            <a:extLst>
              <a:ext uri="{FF2B5EF4-FFF2-40B4-BE49-F238E27FC236}">
                <a16:creationId xmlns:a16="http://schemas.microsoft.com/office/drawing/2014/main" id="{B8E5615A-025A-4606-AE80-C472FFCC2F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cxnSp>
        <p:nvCxnSpPr>
          <p:cNvPr id="21" name="Connecteur droit 20">
            <a:extLst>
              <a:ext uri="{FF2B5EF4-FFF2-40B4-BE49-F238E27FC236}">
                <a16:creationId xmlns:a16="http://schemas.microsoft.com/office/drawing/2014/main" id="{20E5870E-C14B-4963-AAF0-021933775E04}"/>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31F0887-676B-459C-B12E-D304C672C7EA}"/>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space réservé du pied de page 4">
            <a:extLst>
              <a:ext uri="{FF2B5EF4-FFF2-40B4-BE49-F238E27FC236}">
                <a16:creationId xmlns:a16="http://schemas.microsoft.com/office/drawing/2014/main" id="{B79C2C32-8DC8-4A01-A7EB-642CF4DC4F50}"/>
              </a:ext>
            </a:extLst>
          </p:cNvPr>
          <p:cNvSpPr>
            <a:spLocks noGrp="1"/>
          </p:cNvSpPr>
          <p:nvPr>
            <p:ph type="ftr" sz="quarter" idx="11"/>
          </p:nvPr>
        </p:nvSpPr>
        <p:spPr>
          <a:xfrm>
            <a:off x="11387169" y="6494061"/>
            <a:ext cx="184730" cy="276999"/>
          </a:xfrm>
          <a:prstGeom prst="rect">
            <a:avLst/>
          </a:prstGeom>
          <a:solidFill>
            <a:schemeClr val="bg1"/>
          </a:solidFill>
        </p:spPr>
        <p:txBody>
          <a:bodyPr wrap="none">
            <a:spAutoFit/>
          </a:bodyPr>
          <a:lstStyle>
            <a:lvl1pPr algn="r">
              <a:defRPr/>
            </a:lvl1pPr>
          </a:lstStyle>
          <a:p>
            <a:endParaRPr lang="fr-FR" dirty="0"/>
          </a:p>
        </p:txBody>
      </p:sp>
      <p:sp>
        <p:nvSpPr>
          <p:cNvPr id="20" name="Espace réservé du numéro de diapositive 3">
            <a:extLst>
              <a:ext uri="{FF2B5EF4-FFF2-40B4-BE49-F238E27FC236}">
                <a16:creationId xmlns:a16="http://schemas.microsoft.com/office/drawing/2014/main" id="{D9D4C488-AC11-4940-88E5-9753BE8E6B9C}"/>
              </a:ext>
            </a:extLst>
          </p:cNvPr>
          <p:cNvSpPr>
            <a:spLocks noGrp="1"/>
          </p:cNvSpPr>
          <p:nvPr>
            <p:ph type="sldNum" sz="quarter" idx="14"/>
          </p:nvPr>
        </p:nvSpPr>
        <p:spPr>
          <a:xfrm>
            <a:off x="11571899" y="6573706"/>
            <a:ext cx="288000" cy="123111"/>
          </a:xfrm>
        </p:spPr>
        <p:txBody>
          <a:body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234879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734094"/>
      </p:ext>
    </p:extLst>
  </p:cSld>
  <p:clrMap bg1="lt1" tx1="dk1" bg2="lt2" tx2="dk2" accent1="accent1" accent2="accent2" accent3="accent3" accent4="accent4" accent5="accent5" accent6="accent6" hlink="hlink" folHlink="folHlink"/>
  <p:sldLayoutIdLst>
    <p:sldLayoutId id="2147483714" r:id="rId1"/>
    <p:sldLayoutId id="2147483723" r:id="rId2"/>
    <p:sldLayoutId id="2147483716" r:id="rId3"/>
    <p:sldLayoutId id="2147483749" r:id="rId4"/>
    <p:sldLayoutId id="2147483731" r:id="rId5"/>
    <p:sldLayoutId id="2147483715" r:id="rId6"/>
    <p:sldLayoutId id="2147483750" r:id="rId7"/>
    <p:sldLayoutId id="2147483751" r:id="rId8"/>
    <p:sldLayoutId id="2147483752" r:id="rId9"/>
    <p:sldLayoutId id="2147483753"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3CCB0EC2-E17E-46DA-AEE3-E018031ECDFA}"/>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ADD1F9CB-CA05-4C5F-83C8-A69482D023F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sp>
        <p:nvSpPr>
          <p:cNvPr id="13" name="Espace réservé du pied de page 4">
            <a:extLst>
              <a:ext uri="{FF2B5EF4-FFF2-40B4-BE49-F238E27FC236}">
                <a16:creationId xmlns:a16="http://schemas.microsoft.com/office/drawing/2014/main" id="{CED35CE4-5F02-405F-B3AA-FD2EB47961B6}"/>
              </a:ext>
            </a:extLst>
          </p:cNvPr>
          <p:cNvSpPr>
            <a:spLocks noGrp="1"/>
          </p:cNvSpPr>
          <p:nvPr>
            <p:ph type="ftr" sz="quarter" idx="3"/>
          </p:nvPr>
        </p:nvSpPr>
        <p:spPr>
          <a:xfrm>
            <a:off x="11387168" y="6494061"/>
            <a:ext cx="184731" cy="276999"/>
          </a:xfrm>
          <a:prstGeom prst="rect">
            <a:avLst/>
          </a:prstGeom>
          <a:solidFill>
            <a:schemeClr val="bg1"/>
          </a:solidFill>
        </p:spPr>
        <p:txBody>
          <a:bodyPr wrap="none">
            <a:spAutoFit/>
          </a:bodyPr>
          <a:lstStyle>
            <a:lvl1pPr algn="r">
              <a:defRPr sz="1200">
                <a:solidFill>
                  <a:schemeClr val="bg1">
                    <a:lumMod val="75000"/>
                  </a:schemeClr>
                </a:solidFill>
              </a:defRPr>
            </a:lvl1pPr>
          </a:lstStyle>
          <a:p>
            <a:endParaRPr lang="fr-FR" dirty="0"/>
          </a:p>
        </p:txBody>
      </p:sp>
      <p:sp>
        <p:nvSpPr>
          <p:cNvPr id="14" name="bk object 16">
            <a:extLst>
              <a:ext uri="{FF2B5EF4-FFF2-40B4-BE49-F238E27FC236}">
                <a16:creationId xmlns:a16="http://schemas.microsoft.com/office/drawing/2014/main" id="{7FFF68FB-0803-493B-AAA8-EF22E26C5F48}"/>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cxnSp>
        <p:nvCxnSpPr>
          <p:cNvPr id="16" name="Connecteur droit 15">
            <a:extLst>
              <a:ext uri="{FF2B5EF4-FFF2-40B4-BE49-F238E27FC236}">
                <a16:creationId xmlns:a16="http://schemas.microsoft.com/office/drawing/2014/main" id="{1FA2A131-2798-4578-AA76-2477B51FF24F}"/>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C1BFF35-3642-428F-B9B1-45018E5600B9}"/>
              </a:ext>
            </a:extLst>
          </p:cNvPr>
          <p:cNvSpPr/>
          <p:nvPr userDrawn="1"/>
        </p:nvSpPr>
        <p:spPr>
          <a:xfrm>
            <a:off x="11571899" y="6491262"/>
            <a:ext cx="288000" cy="288000"/>
          </a:xfrm>
          <a:prstGeom prst="rect">
            <a:avLst/>
          </a:prstGeom>
          <a:solidFill>
            <a:srgbClr val="002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8" name="Espace réservé du numéro de diapositive 5">
            <a:extLst>
              <a:ext uri="{FF2B5EF4-FFF2-40B4-BE49-F238E27FC236}">
                <a16:creationId xmlns:a16="http://schemas.microsoft.com/office/drawing/2014/main" id="{61ACE505-3042-4684-B41A-CAC726D4C46B}"/>
              </a:ext>
            </a:extLst>
          </p:cNvPr>
          <p:cNvSpPr>
            <a:spLocks noGrp="1"/>
          </p:cNvSpPr>
          <p:nvPr>
            <p:ph type="sldNum" sz="quarter" idx="4"/>
          </p:nvPr>
        </p:nvSpPr>
        <p:spPr>
          <a:xfrm>
            <a:off x="11571899" y="6573706"/>
            <a:ext cx="288000" cy="123111"/>
          </a:xfrm>
          <a:prstGeom prst="rect">
            <a:avLst/>
          </a:prstGeom>
          <a:noFill/>
        </p:spPr>
        <p:txBody>
          <a:bodyPr wrap="square" lIns="0" tIns="0" rIns="0" bIns="0" anchor="ctr" anchorCtr="1">
            <a:spAutoFit/>
          </a:bodyPr>
          <a:lstStyle>
            <a:lvl1pPr>
              <a:defRPr sz="800" b="0">
                <a:solidFill>
                  <a:schemeClr val="bg1"/>
                </a:solidFill>
              </a:defRPr>
            </a:lvl1p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3560133884"/>
      </p:ext>
    </p:extLst>
  </p:cSld>
  <p:clrMap bg1="lt1" tx1="dk1" bg2="lt2" tx2="dk2" accent1="accent1" accent2="accent2" accent3="accent3" accent4="accent4" accent5="accent5" accent6="accent6" hlink="hlink" folHlink="folHlink"/>
  <p:sldLayoutIdLst>
    <p:sldLayoutId id="2147483748" r:id="rId1"/>
    <p:sldLayoutId id="2147483718" r:id="rId2"/>
    <p:sldLayoutId id="2147483721" r:id="rId3"/>
    <p:sldLayoutId id="2147483722" r:id="rId4"/>
    <p:sldLayoutId id="2147483719" r:id="rId5"/>
    <p:sldLayoutId id="2147483717" r:id="rId6"/>
    <p:sldLayoutId id="2147483755"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64FBA305-3D45-481B-8B0D-10AEA540F15B}"/>
              </a:ext>
            </a:extLst>
          </p:cNvPr>
          <p:cNvSpPr/>
          <p:nvPr userDrawn="1"/>
        </p:nvSpPr>
        <p:spPr>
          <a:xfrm>
            <a:off x="304800" y="7"/>
            <a:ext cx="570589" cy="774225"/>
          </a:xfrm>
          <a:custGeom>
            <a:avLst/>
            <a:gdLst/>
            <a:ahLst/>
            <a:cxnLst/>
            <a:rect l="l" t="t" r="r" b="b"/>
            <a:pathLst>
              <a:path w="500380" h="853440">
                <a:moveTo>
                  <a:pt x="500253" y="0"/>
                </a:moveTo>
                <a:lnTo>
                  <a:pt x="0" y="0"/>
                </a:lnTo>
                <a:lnTo>
                  <a:pt x="0" y="602995"/>
                </a:lnTo>
                <a:lnTo>
                  <a:pt x="4029" y="647955"/>
                </a:lnTo>
                <a:lnTo>
                  <a:pt x="15648" y="690271"/>
                </a:lnTo>
                <a:lnTo>
                  <a:pt x="34150" y="729238"/>
                </a:lnTo>
                <a:lnTo>
                  <a:pt x="58827" y="764148"/>
                </a:lnTo>
                <a:lnTo>
                  <a:pt x="88974" y="794294"/>
                </a:lnTo>
                <a:lnTo>
                  <a:pt x="123884" y="818972"/>
                </a:lnTo>
                <a:lnTo>
                  <a:pt x="162850" y="837473"/>
                </a:lnTo>
                <a:lnTo>
                  <a:pt x="205166" y="849092"/>
                </a:lnTo>
                <a:lnTo>
                  <a:pt x="250126" y="853122"/>
                </a:lnTo>
                <a:lnTo>
                  <a:pt x="295086" y="849092"/>
                </a:lnTo>
                <a:lnTo>
                  <a:pt x="337402" y="837473"/>
                </a:lnTo>
                <a:lnTo>
                  <a:pt x="376368" y="818972"/>
                </a:lnTo>
                <a:lnTo>
                  <a:pt x="411278" y="794294"/>
                </a:lnTo>
                <a:lnTo>
                  <a:pt x="441425" y="764148"/>
                </a:lnTo>
                <a:lnTo>
                  <a:pt x="466102" y="729238"/>
                </a:lnTo>
                <a:lnTo>
                  <a:pt x="484604" y="690271"/>
                </a:lnTo>
                <a:lnTo>
                  <a:pt x="496223" y="647955"/>
                </a:lnTo>
                <a:lnTo>
                  <a:pt x="500253" y="602995"/>
                </a:lnTo>
                <a:lnTo>
                  <a:pt x="500253" y="0"/>
                </a:lnTo>
                <a:close/>
              </a:path>
            </a:pathLst>
          </a:custGeom>
          <a:solidFill>
            <a:schemeClr val="tx2"/>
          </a:solidFill>
        </p:spPr>
        <p:txBody>
          <a:bodyPr wrap="square" lIns="0" tIns="0" rIns="0" bIns="0" rtlCol="0"/>
          <a:lstStyle/>
          <a:p>
            <a:endParaRPr sz="1633" dirty="0"/>
          </a:p>
        </p:txBody>
      </p:sp>
      <p:cxnSp>
        <p:nvCxnSpPr>
          <p:cNvPr id="9" name="Connecteur droit 8">
            <a:extLst>
              <a:ext uri="{FF2B5EF4-FFF2-40B4-BE49-F238E27FC236}">
                <a16:creationId xmlns:a16="http://schemas.microsoft.com/office/drawing/2014/main" id="{90F60448-6546-485D-992D-F2124D46A17F}"/>
              </a:ext>
            </a:extLst>
          </p:cNvPr>
          <p:cNvCxnSpPr>
            <a:cxnSpLocks/>
          </p:cNvCxnSpPr>
          <p:nvPr userDrawn="1"/>
        </p:nvCxnSpPr>
        <p:spPr>
          <a:xfrm>
            <a:off x="1085850" y="677030"/>
            <a:ext cx="1076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64635"/>
      </p:ext>
    </p:extLst>
  </p:cSld>
  <p:clrMap bg1="lt1" tx1="dk1" bg2="lt2" tx2="dk2" accent1="accent1" accent2="accent2" accent3="accent3" accent4="accent4" accent5="accent5" accent6="accent6" hlink="hlink" folHlink="folHlink"/>
  <p:sldLayoutIdLst>
    <p:sldLayoutId id="2147483732" r:id="rId1"/>
    <p:sldLayoutId id="2147483736" r:id="rId2"/>
    <p:sldLayoutId id="2147483740" r:id="rId3"/>
    <p:sldLayoutId id="2147483742" r:id="rId4"/>
    <p:sldLayoutId id="2147483738" r:id="rId5"/>
    <p:sldLayoutId id="2147483734"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7FAEFB39-183A-49CA-940A-E81CDB44B0B3}"/>
              </a:ext>
            </a:extLst>
          </p:cNvPr>
          <p:cNvCxnSpPr>
            <a:cxnSpLocks/>
          </p:cNvCxnSpPr>
          <p:nvPr userDrawn="1"/>
        </p:nvCxnSpPr>
        <p:spPr>
          <a:xfrm>
            <a:off x="519475" y="6635262"/>
            <a:ext cx="11052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138A26F9-9352-4DE5-95AC-2F264753D23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04799" y="6368155"/>
            <a:ext cx="214676" cy="446865"/>
          </a:xfrm>
          <a:prstGeom prst="rect">
            <a:avLst/>
          </a:prstGeom>
        </p:spPr>
      </p:pic>
      <p:sp>
        <p:nvSpPr>
          <p:cNvPr id="10" name="Espace réservé du pied de page 4">
            <a:extLst>
              <a:ext uri="{FF2B5EF4-FFF2-40B4-BE49-F238E27FC236}">
                <a16:creationId xmlns:a16="http://schemas.microsoft.com/office/drawing/2014/main" id="{BB58A410-7BE9-4C29-AA2D-9CB62C4572D3}"/>
              </a:ext>
            </a:extLst>
          </p:cNvPr>
          <p:cNvSpPr>
            <a:spLocks noGrp="1"/>
          </p:cNvSpPr>
          <p:nvPr>
            <p:ph type="ftr" sz="quarter" idx="3"/>
          </p:nvPr>
        </p:nvSpPr>
        <p:spPr>
          <a:xfrm>
            <a:off x="11387168" y="6494061"/>
            <a:ext cx="184731" cy="276999"/>
          </a:xfrm>
          <a:prstGeom prst="rect">
            <a:avLst/>
          </a:prstGeom>
          <a:solidFill>
            <a:schemeClr val="bg1"/>
          </a:solidFill>
        </p:spPr>
        <p:txBody>
          <a:bodyPr wrap="none">
            <a:spAutoFit/>
          </a:bodyPr>
          <a:lstStyle>
            <a:lvl1pPr algn="r">
              <a:defRPr sz="1200">
                <a:solidFill>
                  <a:schemeClr val="bg1">
                    <a:lumMod val="75000"/>
                  </a:schemeClr>
                </a:solidFill>
              </a:defRPr>
            </a:lvl1pPr>
          </a:lstStyle>
          <a:p>
            <a:endParaRPr lang="fr-FR" dirty="0"/>
          </a:p>
        </p:txBody>
      </p:sp>
      <p:cxnSp>
        <p:nvCxnSpPr>
          <p:cNvPr id="13" name="Connecteur droit 12">
            <a:extLst>
              <a:ext uri="{FF2B5EF4-FFF2-40B4-BE49-F238E27FC236}">
                <a16:creationId xmlns:a16="http://schemas.microsoft.com/office/drawing/2014/main" id="{C1F3AD2B-9111-4291-9666-2A5D2984C194}"/>
              </a:ext>
            </a:extLst>
          </p:cNvPr>
          <p:cNvCxnSpPr>
            <a:cxnSpLocks/>
          </p:cNvCxnSpPr>
          <p:nvPr userDrawn="1"/>
        </p:nvCxnSpPr>
        <p:spPr>
          <a:xfrm>
            <a:off x="304799" y="677030"/>
            <a:ext cx="1154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6A4BFDC-BA1F-496B-8464-23A3CA3EDFFD}"/>
              </a:ext>
            </a:extLst>
          </p:cNvPr>
          <p:cNvSpPr/>
          <p:nvPr userDrawn="1"/>
        </p:nvSpPr>
        <p:spPr>
          <a:xfrm>
            <a:off x="11571899" y="6491262"/>
            <a:ext cx="288000" cy="288000"/>
          </a:xfrm>
          <a:prstGeom prst="rect">
            <a:avLst/>
          </a:prstGeom>
          <a:solidFill>
            <a:srgbClr val="002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4" name="Espace réservé du numéro de diapositive 5">
            <a:extLst>
              <a:ext uri="{FF2B5EF4-FFF2-40B4-BE49-F238E27FC236}">
                <a16:creationId xmlns:a16="http://schemas.microsoft.com/office/drawing/2014/main" id="{59C68C0C-6CE5-4FB1-86E0-13D5839E011F}"/>
              </a:ext>
            </a:extLst>
          </p:cNvPr>
          <p:cNvSpPr>
            <a:spLocks noGrp="1"/>
          </p:cNvSpPr>
          <p:nvPr>
            <p:ph type="sldNum" sz="quarter" idx="4"/>
          </p:nvPr>
        </p:nvSpPr>
        <p:spPr>
          <a:xfrm>
            <a:off x="11571899" y="6573706"/>
            <a:ext cx="288000" cy="123111"/>
          </a:xfrm>
          <a:prstGeom prst="rect">
            <a:avLst/>
          </a:prstGeom>
          <a:noFill/>
        </p:spPr>
        <p:txBody>
          <a:bodyPr wrap="square" lIns="0" tIns="0" rIns="0" bIns="0" anchor="ctr" anchorCtr="1">
            <a:spAutoFit/>
          </a:bodyPr>
          <a:lstStyle>
            <a:lvl1pPr>
              <a:defRPr sz="800" b="0">
                <a:solidFill>
                  <a:schemeClr val="bg1"/>
                </a:solidFill>
              </a:defRPr>
            </a:lvl1pPr>
          </a:lstStyle>
          <a:p>
            <a:fld id="{1684F7AB-ECCB-442E-A699-9C1C85F720A2}" type="slidenum">
              <a:rPr lang="fr-FR" smtClean="0"/>
              <a:pPr/>
              <a:t>‹N°›</a:t>
            </a:fld>
            <a:endParaRPr lang="fr-FR" dirty="0"/>
          </a:p>
        </p:txBody>
      </p:sp>
    </p:spTree>
    <p:extLst>
      <p:ext uri="{BB962C8B-B14F-4D97-AF65-F5344CB8AC3E}">
        <p14:creationId xmlns:p14="http://schemas.microsoft.com/office/powerpoint/2010/main" val="3309292578"/>
      </p:ext>
    </p:extLst>
  </p:cSld>
  <p:clrMap bg1="lt1" tx1="dk1" bg2="lt2" tx2="dk2" accent1="accent1" accent2="accent2" accent3="accent3" accent4="accent4" accent5="accent5" accent6="accent6" hlink="hlink" folHlink="folHlink"/>
  <p:sldLayoutIdLst>
    <p:sldLayoutId id="2147483725" r:id="rId1"/>
    <p:sldLayoutId id="2147483727" r:id="rId2"/>
    <p:sldLayoutId id="2147483729" r:id="rId3"/>
    <p:sldLayoutId id="2147483730" r:id="rId4"/>
    <p:sldLayoutId id="2147483728" r:id="rId5"/>
    <p:sldLayoutId id="214748372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919D5F17-5A94-4BEE-8A76-89BB73FE723A}"/>
              </a:ext>
            </a:extLst>
          </p:cNvPr>
          <p:cNvCxnSpPr>
            <a:cxnSpLocks/>
          </p:cNvCxnSpPr>
          <p:nvPr userDrawn="1"/>
        </p:nvCxnSpPr>
        <p:spPr>
          <a:xfrm>
            <a:off x="304799" y="677030"/>
            <a:ext cx="1154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723558"/>
      </p:ext>
    </p:extLst>
  </p:cSld>
  <p:clrMap bg1="lt1" tx1="dk1" bg2="lt2" tx2="dk2" accent1="accent1" accent2="accent2" accent3="accent3" accent4="accent4" accent5="accent5" accent6="accent6" hlink="hlink" folHlink="folHlink"/>
  <p:sldLayoutIdLst>
    <p:sldLayoutId id="2147483733" r:id="rId1"/>
    <p:sldLayoutId id="2147483737" r:id="rId2"/>
    <p:sldLayoutId id="2147483741" r:id="rId3"/>
    <p:sldLayoutId id="2147483743" r:id="rId4"/>
    <p:sldLayoutId id="2147483739" r:id="rId5"/>
    <p:sldLayoutId id="2147483735"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chart" Target="../charts/chart9.xml"/><Relationship Id="rId7" Type="http://schemas.openxmlformats.org/officeDocument/2006/relationships/image" Target="../media/image14.png"/><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2.xml"/><Relationship Id="rId7" Type="http://schemas.openxmlformats.org/officeDocument/2006/relationships/image" Target="../media/image17.png"/><Relationship Id="rId2" Type="http://schemas.openxmlformats.org/officeDocument/2006/relationships/chart" Target="../charts/chart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hart" Target="../charts/chart14.xml"/><Relationship Id="rId4" Type="http://schemas.openxmlformats.org/officeDocument/2006/relationships/chart" Target="../charts/chart13.xml"/><Relationship Id="rId9" Type="http://schemas.openxmlformats.org/officeDocument/2006/relationships/chart" Target="../charts/char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image" Target="../media/image29.svg"/><Relationship Id="rId3" Type="http://schemas.openxmlformats.org/officeDocument/2006/relationships/chart" Target="../charts/chart18.xml"/><Relationship Id="rId7" Type="http://schemas.openxmlformats.org/officeDocument/2006/relationships/chart" Target="../charts/chart20.xml"/><Relationship Id="rId12" Type="http://schemas.openxmlformats.org/officeDocument/2006/relationships/image" Target="../media/image28.png"/><Relationship Id="rId2" Type="http://schemas.openxmlformats.org/officeDocument/2006/relationships/chart" Target="../charts/chart17.xml"/><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7.svg"/><Relationship Id="rId5" Type="http://schemas.openxmlformats.org/officeDocument/2006/relationships/chart" Target="../charts/chart19.xml"/><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chart" Target="../charts/chart2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chart" Target="../charts/chart24.xml"/><Relationship Id="rId4" Type="http://schemas.openxmlformats.org/officeDocument/2006/relationships/chart" Target="../charts/chart23.xml"/><Relationship Id="rId9"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hart" Target="../charts/char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7.sv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52.sv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2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chart" Target="../charts/chart31.xml"/><Relationship Id="rId4" Type="http://schemas.openxmlformats.org/officeDocument/2006/relationships/chart" Target="../charts/chart30.xml"/></Relationships>
</file>

<file path=ppt/slides/_rels/slide3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chart" Target="../charts/chart34.xml"/><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hyperlink" Target="mailto:raffaele.viaggi@mot.asso.fr"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0.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46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B4D4A2A2-8798-48FB-B812-F56325122DC0}"/>
              </a:ext>
            </a:extLst>
          </p:cNvPr>
          <p:cNvGraphicFramePr>
            <a:graphicFrameLocks/>
          </p:cNvGraphicFramePr>
          <p:nvPr/>
        </p:nvGraphicFramePr>
        <p:xfrm>
          <a:off x="3542164" y="697107"/>
          <a:ext cx="7853672" cy="3275768"/>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4EDEFABB-EB50-4C72-BC0C-9F732F7B0632}"/>
              </a:ext>
            </a:extLst>
          </p:cNvPr>
          <p:cNvSpPr txBox="1"/>
          <p:nvPr/>
        </p:nvSpPr>
        <p:spPr>
          <a:xfrm>
            <a:off x="646253" y="950740"/>
            <a:ext cx="3048048" cy="2246769"/>
          </a:xfrm>
          <a:prstGeom prst="rect">
            <a:avLst/>
          </a:prstGeom>
          <a:noFill/>
        </p:spPr>
        <p:txBody>
          <a:bodyPr wrap="square" rtlCol="0">
            <a:spAutoFit/>
          </a:bodyPr>
          <a:lstStyle/>
          <a:p>
            <a:pPr algn="just"/>
            <a:r>
              <a:rPr lang="fr-FR" sz="1400" dirty="0">
                <a:solidFill>
                  <a:srgbClr val="0070C0"/>
                </a:solidFill>
              </a:rPr>
              <a:t>Par rapport à la </a:t>
            </a:r>
            <a:r>
              <a:rPr lang="fr-FR" sz="1400" b="1" dirty="0">
                <a:solidFill>
                  <a:srgbClr val="0070C0"/>
                </a:solidFill>
              </a:rPr>
              <a:t>situation occupationnelle</a:t>
            </a:r>
            <a:r>
              <a:rPr lang="fr-FR" sz="1400" dirty="0">
                <a:solidFill>
                  <a:srgbClr val="0070C0"/>
                </a:solidFill>
              </a:rPr>
              <a:t>, nous constatons que la majorité des répondants sont </a:t>
            </a:r>
            <a:r>
              <a:rPr lang="fr-FR" sz="1400" b="1" dirty="0">
                <a:solidFill>
                  <a:srgbClr val="0070C0"/>
                </a:solidFill>
              </a:rPr>
              <a:t>actifs</a:t>
            </a:r>
            <a:r>
              <a:rPr lang="fr-FR" sz="1400" dirty="0">
                <a:solidFill>
                  <a:srgbClr val="0070C0"/>
                </a:solidFill>
              </a:rPr>
              <a:t>.</a:t>
            </a:r>
          </a:p>
          <a:p>
            <a:pPr algn="just"/>
            <a:r>
              <a:rPr lang="fr-FR" sz="1400" dirty="0">
                <a:solidFill>
                  <a:srgbClr val="0070C0"/>
                </a:solidFill>
              </a:rPr>
              <a:t> </a:t>
            </a:r>
            <a:endParaRPr lang="fr-FR" sz="1400" dirty="0"/>
          </a:p>
          <a:p>
            <a:pPr algn="just"/>
            <a:r>
              <a:rPr lang="fr-FR" sz="1400" dirty="0">
                <a:solidFill>
                  <a:schemeClr val="accent5"/>
                </a:solidFill>
              </a:rPr>
              <a:t>Per quanto </a:t>
            </a:r>
            <a:r>
              <a:rPr lang="fr-FR" sz="1400" dirty="0" err="1">
                <a:solidFill>
                  <a:schemeClr val="accent5"/>
                </a:solidFill>
              </a:rPr>
              <a:t>riguarda</a:t>
            </a:r>
            <a:r>
              <a:rPr lang="fr-FR" sz="1400" dirty="0">
                <a:solidFill>
                  <a:schemeClr val="accent5"/>
                </a:solidFill>
              </a:rPr>
              <a:t> la </a:t>
            </a:r>
            <a:r>
              <a:rPr lang="fr-FR" sz="1400" b="1" dirty="0" err="1">
                <a:solidFill>
                  <a:schemeClr val="accent5"/>
                </a:solidFill>
              </a:rPr>
              <a:t>situazione</a:t>
            </a:r>
            <a:r>
              <a:rPr lang="fr-FR" sz="1400" b="1" dirty="0">
                <a:solidFill>
                  <a:schemeClr val="accent5"/>
                </a:solidFill>
              </a:rPr>
              <a:t> </a:t>
            </a:r>
            <a:r>
              <a:rPr lang="fr-FR" sz="1400" b="1" dirty="0" err="1">
                <a:solidFill>
                  <a:schemeClr val="accent5"/>
                </a:solidFill>
              </a:rPr>
              <a:t>occupazionale</a:t>
            </a:r>
            <a:r>
              <a:rPr lang="fr-FR" sz="1400" dirty="0">
                <a:solidFill>
                  <a:schemeClr val="accent5"/>
                </a:solidFill>
              </a:rPr>
              <a:t>, </a:t>
            </a:r>
            <a:r>
              <a:rPr lang="fr-FR" sz="1400" dirty="0" err="1">
                <a:solidFill>
                  <a:schemeClr val="accent5"/>
                </a:solidFill>
              </a:rPr>
              <a:t>vediamo</a:t>
            </a:r>
            <a:r>
              <a:rPr lang="fr-FR" sz="1400" dirty="0">
                <a:solidFill>
                  <a:schemeClr val="accent5"/>
                </a:solidFill>
              </a:rPr>
              <a:t> </a:t>
            </a:r>
            <a:r>
              <a:rPr lang="fr-FR" sz="1400" dirty="0" err="1">
                <a:solidFill>
                  <a:schemeClr val="accent5"/>
                </a:solidFill>
              </a:rPr>
              <a:t>che</a:t>
            </a:r>
            <a:r>
              <a:rPr lang="fr-FR" sz="1400" dirty="0">
                <a:solidFill>
                  <a:schemeClr val="accent5"/>
                </a:solidFill>
              </a:rPr>
              <a:t> la </a:t>
            </a:r>
            <a:r>
              <a:rPr lang="fr-FR" sz="1400" dirty="0" err="1">
                <a:solidFill>
                  <a:schemeClr val="accent5"/>
                </a:solidFill>
              </a:rPr>
              <a:t>maggiorparte</a:t>
            </a:r>
            <a:r>
              <a:rPr lang="fr-FR" sz="1400" dirty="0">
                <a:solidFill>
                  <a:schemeClr val="accent5"/>
                </a:solidFill>
              </a:rPr>
              <a:t> </a:t>
            </a:r>
            <a:r>
              <a:rPr lang="fr-FR" sz="1400" dirty="0" err="1">
                <a:solidFill>
                  <a:schemeClr val="accent5"/>
                </a:solidFill>
              </a:rPr>
              <a:t>degli</a:t>
            </a:r>
            <a:r>
              <a:rPr lang="fr-FR" sz="1400" dirty="0">
                <a:solidFill>
                  <a:schemeClr val="accent5"/>
                </a:solidFill>
              </a:rPr>
              <a:t> </a:t>
            </a:r>
            <a:r>
              <a:rPr lang="fr-FR" sz="1400" dirty="0" err="1">
                <a:solidFill>
                  <a:schemeClr val="accent5"/>
                </a:solidFill>
              </a:rPr>
              <a:t>intervistati</a:t>
            </a:r>
            <a:r>
              <a:rPr lang="fr-FR" sz="1400" dirty="0">
                <a:solidFill>
                  <a:schemeClr val="accent5"/>
                </a:solidFill>
              </a:rPr>
              <a:t> sono </a:t>
            </a:r>
            <a:r>
              <a:rPr lang="fr-FR" sz="1400" b="1" dirty="0" err="1">
                <a:solidFill>
                  <a:schemeClr val="accent5"/>
                </a:solidFill>
              </a:rPr>
              <a:t>lavoratori</a:t>
            </a:r>
            <a:r>
              <a:rPr lang="fr-FR" sz="1400" dirty="0">
                <a:solidFill>
                  <a:schemeClr val="accent5"/>
                </a:solidFill>
              </a:rPr>
              <a:t>. </a:t>
            </a:r>
          </a:p>
          <a:p>
            <a:pPr algn="just"/>
            <a:endParaRPr lang="fr-FR" sz="1400" dirty="0">
              <a:solidFill>
                <a:schemeClr val="accent1">
                  <a:lumMod val="10000"/>
                </a:schemeClr>
              </a:solidFill>
            </a:endParaRPr>
          </a:p>
        </p:txBody>
      </p:sp>
      <p:graphicFrame>
        <p:nvGraphicFramePr>
          <p:cNvPr id="5" name="Graphique 4">
            <a:extLst>
              <a:ext uri="{FF2B5EF4-FFF2-40B4-BE49-F238E27FC236}">
                <a16:creationId xmlns:a16="http://schemas.microsoft.com/office/drawing/2014/main" id="{604EEBAC-1ACA-48FA-B42B-922ED9E0F166}"/>
              </a:ext>
            </a:extLst>
          </p:cNvPr>
          <p:cNvGraphicFramePr>
            <a:graphicFrameLocks/>
          </p:cNvGraphicFramePr>
          <p:nvPr/>
        </p:nvGraphicFramePr>
        <p:xfrm>
          <a:off x="545284" y="3844914"/>
          <a:ext cx="5253603" cy="2927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0DDDE810-3920-4AC3-91BB-673D1E9D2405}"/>
              </a:ext>
            </a:extLst>
          </p:cNvPr>
          <p:cNvGraphicFramePr>
            <a:graphicFrameLocks/>
          </p:cNvGraphicFramePr>
          <p:nvPr/>
        </p:nvGraphicFramePr>
        <p:xfrm>
          <a:off x="6780839" y="3718994"/>
          <a:ext cx="5253603" cy="2925870"/>
        </p:xfrm>
        <a:graphic>
          <a:graphicData uri="http://schemas.openxmlformats.org/drawingml/2006/chart">
            <c:chart xmlns:c="http://schemas.openxmlformats.org/drawingml/2006/chart" xmlns:r="http://schemas.openxmlformats.org/officeDocument/2006/relationships" r:id="rId4"/>
          </a:graphicData>
        </a:graphic>
      </p:graphicFrame>
      <p:pic>
        <p:nvPicPr>
          <p:cNvPr id="9" name="chart">
            <a:extLst>
              <a:ext uri="{FF2B5EF4-FFF2-40B4-BE49-F238E27FC236}">
                <a16:creationId xmlns:a16="http://schemas.microsoft.com/office/drawing/2014/main" id="{9DBD5DCB-56E3-4CF1-B741-A36404D0346B}"/>
              </a:ext>
            </a:extLst>
          </p:cNvPr>
          <p:cNvPicPr>
            <a:picLocks noChangeAspect="1"/>
          </p:cNvPicPr>
          <p:nvPr/>
        </p:nvPicPr>
        <p:blipFill>
          <a:blip r:embed="rId5"/>
          <a:stretch>
            <a:fillRect/>
          </a:stretch>
        </p:blipFill>
        <p:spPr>
          <a:xfrm>
            <a:off x="2903558" y="3344999"/>
            <a:ext cx="826307" cy="627876"/>
          </a:xfrm>
          <a:prstGeom prst="rect">
            <a:avLst/>
          </a:prstGeom>
        </p:spPr>
      </p:pic>
      <p:pic>
        <p:nvPicPr>
          <p:cNvPr id="10" name="Image 9">
            <a:extLst>
              <a:ext uri="{FF2B5EF4-FFF2-40B4-BE49-F238E27FC236}">
                <a16:creationId xmlns:a16="http://schemas.microsoft.com/office/drawing/2014/main" id="{5BFDAD2B-4701-41D2-832A-36E3A3AF6407}"/>
              </a:ext>
            </a:extLst>
          </p:cNvPr>
          <p:cNvPicPr>
            <a:picLocks noChangeAspect="1"/>
          </p:cNvPicPr>
          <p:nvPr/>
        </p:nvPicPr>
        <p:blipFill>
          <a:blip r:embed="rId6"/>
          <a:stretch>
            <a:fillRect/>
          </a:stretch>
        </p:blipFill>
        <p:spPr>
          <a:xfrm>
            <a:off x="9071093" y="3237722"/>
            <a:ext cx="810098" cy="707227"/>
          </a:xfrm>
          <a:prstGeom prst="rect">
            <a:avLst/>
          </a:prstGeom>
        </p:spPr>
      </p:pic>
      <p:pic>
        <p:nvPicPr>
          <p:cNvPr id="8" name="Graphique 7" descr="Avis des clients avec un remplissage uni">
            <a:extLst>
              <a:ext uri="{FF2B5EF4-FFF2-40B4-BE49-F238E27FC236}">
                <a16:creationId xmlns:a16="http://schemas.microsoft.com/office/drawing/2014/main" id="{5B2D8259-B82E-4EEB-9B5B-A9BB4CAB28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29991" y="380255"/>
            <a:ext cx="1333500" cy="1333500"/>
          </a:xfrm>
          <a:prstGeom prst="rect">
            <a:avLst/>
          </a:prstGeom>
        </p:spPr>
      </p:pic>
    </p:spTree>
    <p:extLst>
      <p:ext uri="{BB962C8B-B14F-4D97-AF65-F5344CB8AC3E}">
        <p14:creationId xmlns:p14="http://schemas.microsoft.com/office/powerpoint/2010/main" val="180046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6CCE4-BCFD-40C9-9F51-C7FAE255C503}"/>
              </a:ext>
            </a:extLst>
          </p:cNvPr>
          <p:cNvSpPr>
            <a:spLocks noGrp="1"/>
          </p:cNvSpPr>
          <p:nvPr>
            <p:ph type="title"/>
          </p:nvPr>
        </p:nvSpPr>
        <p:spPr>
          <a:xfrm>
            <a:off x="771529" y="136106"/>
            <a:ext cx="10133901" cy="1204127"/>
          </a:xfrm>
        </p:spPr>
        <p:txBody>
          <a:bodyPr>
            <a:normAutofit/>
          </a:bodyPr>
          <a:lstStyle/>
          <a:p>
            <a:r>
              <a:rPr lang="fr-FR" sz="3200" b="1" dirty="0">
                <a:solidFill>
                  <a:srgbClr val="0070C0"/>
                </a:solidFill>
                <a:latin typeface="+mn-lt"/>
              </a:rPr>
              <a:t>   </a:t>
            </a:r>
            <a:r>
              <a:rPr lang="fr-FR" sz="3600" b="1" dirty="0">
                <a:solidFill>
                  <a:srgbClr val="0070C0"/>
                </a:solidFill>
                <a:latin typeface="+mn-lt"/>
              </a:rPr>
              <a:t>Localisation des répondant.es à la consultation</a:t>
            </a:r>
            <a:br>
              <a:rPr lang="fr-FR" sz="3600" b="1" dirty="0">
                <a:solidFill>
                  <a:srgbClr val="0070C0"/>
                </a:solidFill>
                <a:latin typeface="+mn-lt"/>
              </a:rPr>
            </a:br>
            <a:r>
              <a:rPr lang="fr-FR" sz="3600" b="1" dirty="0">
                <a:solidFill>
                  <a:srgbClr val="0070C0"/>
                </a:solidFill>
                <a:latin typeface="+mn-lt"/>
              </a:rPr>
              <a:t>   </a:t>
            </a:r>
            <a:r>
              <a:rPr lang="fr-FR" sz="3600" b="1" dirty="0" err="1">
                <a:solidFill>
                  <a:schemeClr val="accent5"/>
                </a:solidFill>
                <a:latin typeface="+mn-lt"/>
              </a:rPr>
              <a:t>Luogo</a:t>
            </a:r>
            <a:r>
              <a:rPr lang="fr-FR" sz="3600" b="1" dirty="0">
                <a:solidFill>
                  <a:schemeClr val="accent5"/>
                </a:solidFill>
                <a:latin typeface="+mn-lt"/>
              </a:rPr>
              <a:t> di </a:t>
            </a:r>
            <a:r>
              <a:rPr lang="fr-FR" sz="3600" b="1" dirty="0" err="1">
                <a:solidFill>
                  <a:schemeClr val="accent5"/>
                </a:solidFill>
                <a:latin typeface="+mn-lt"/>
              </a:rPr>
              <a:t>residenza</a:t>
            </a:r>
            <a:r>
              <a:rPr lang="fr-FR" sz="3600" b="1" dirty="0">
                <a:solidFill>
                  <a:schemeClr val="accent5"/>
                </a:solidFill>
                <a:latin typeface="+mn-lt"/>
              </a:rPr>
              <a:t> dei </a:t>
            </a:r>
            <a:r>
              <a:rPr lang="fr-FR" sz="3600" b="1" dirty="0" err="1">
                <a:solidFill>
                  <a:schemeClr val="accent5"/>
                </a:solidFill>
                <a:latin typeface="+mn-lt"/>
              </a:rPr>
              <a:t>partecipanti</a:t>
            </a:r>
            <a:endParaRPr lang="fr-FR" sz="3600" b="1" dirty="0">
              <a:solidFill>
                <a:schemeClr val="accent5"/>
              </a:solidFill>
              <a:latin typeface="+mn-lt"/>
            </a:endParaRPr>
          </a:p>
        </p:txBody>
      </p:sp>
      <p:sp>
        <p:nvSpPr>
          <p:cNvPr id="3" name="ZoneTexte 2">
            <a:extLst>
              <a:ext uri="{FF2B5EF4-FFF2-40B4-BE49-F238E27FC236}">
                <a16:creationId xmlns:a16="http://schemas.microsoft.com/office/drawing/2014/main" id="{0587BED0-E939-46FB-BD46-418A6E3C3A16}"/>
              </a:ext>
            </a:extLst>
          </p:cNvPr>
          <p:cNvSpPr txBox="1"/>
          <p:nvPr/>
        </p:nvSpPr>
        <p:spPr>
          <a:xfrm>
            <a:off x="2018231" y="2012396"/>
            <a:ext cx="8155538" cy="1569660"/>
          </a:xfrm>
          <a:prstGeom prst="rect">
            <a:avLst/>
          </a:prstGeom>
          <a:noFill/>
        </p:spPr>
        <p:txBody>
          <a:bodyPr wrap="square" rtlCol="0">
            <a:spAutoFit/>
          </a:bodyPr>
          <a:lstStyle/>
          <a:p>
            <a:pPr algn="ctr"/>
            <a:r>
              <a:rPr lang="fr-FR" sz="3200" b="1" dirty="0">
                <a:solidFill>
                  <a:srgbClr val="FF0000"/>
                </a:solidFill>
              </a:rPr>
              <a:t>Work in </a:t>
            </a:r>
            <a:r>
              <a:rPr lang="fr-FR" sz="3200" b="1" dirty="0" err="1">
                <a:solidFill>
                  <a:srgbClr val="FF0000"/>
                </a:solidFill>
              </a:rPr>
              <a:t>progress</a:t>
            </a:r>
            <a:r>
              <a:rPr lang="fr-FR" sz="3200" b="1" dirty="0">
                <a:solidFill>
                  <a:srgbClr val="FF0000"/>
                </a:solidFill>
              </a:rPr>
              <a:t> </a:t>
            </a:r>
          </a:p>
          <a:p>
            <a:pPr algn="ctr"/>
            <a:r>
              <a:rPr lang="fr-FR" sz="3200" b="1" dirty="0">
                <a:solidFill>
                  <a:srgbClr val="FF0000"/>
                </a:solidFill>
              </a:rPr>
              <a:t>(cartographie transfrontalière en cours de préparation)</a:t>
            </a:r>
          </a:p>
        </p:txBody>
      </p:sp>
      <p:pic>
        <p:nvPicPr>
          <p:cNvPr id="5" name="Graphique 4" descr="Avertissement avec un remplissage uni">
            <a:extLst>
              <a:ext uri="{FF2B5EF4-FFF2-40B4-BE49-F238E27FC236}">
                <a16:creationId xmlns:a16="http://schemas.microsoft.com/office/drawing/2014/main" id="{CC6D60E1-57B0-4271-BE26-2A9A26EC4C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1279" y="3582056"/>
            <a:ext cx="914400" cy="914400"/>
          </a:xfrm>
          <a:prstGeom prst="rect">
            <a:avLst/>
          </a:prstGeom>
        </p:spPr>
      </p:pic>
    </p:spTree>
    <p:extLst>
      <p:ext uri="{BB962C8B-B14F-4D97-AF65-F5344CB8AC3E}">
        <p14:creationId xmlns:p14="http://schemas.microsoft.com/office/powerpoint/2010/main" val="353422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28AEF74-BB48-48E6-BA9E-52AF979DA45B}"/>
              </a:ext>
            </a:extLst>
          </p:cNvPr>
          <p:cNvSpPr txBox="1"/>
          <p:nvPr/>
        </p:nvSpPr>
        <p:spPr>
          <a:xfrm>
            <a:off x="288915" y="89443"/>
            <a:ext cx="8229933" cy="1077218"/>
          </a:xfrm>
          <a:prstGeom prst="rect">
            <a:avLst/>
          </a:prstGeom>
          <a:noFill/>
        </p:spPr>
        <p:txBody>
          <a:bodyPr wrap="square">
            <a:spAutoFit/>
          </a:bodyPr>
          <a:lstStyle/>
          <a:p>
            <a:pPr marL="742950" indent="-742950">
              <a:buAutoNum type="arabicPeriod" startAt="2"/>
            </a:pPr>
            <a:r>
              <a:rPr lang="fr-FR" sz="3200" b="1" dirty="0">
                <a:solidFill>
                  <a:srgbClr val="0070C0"/>
                </a:solidFill>
              </a:rPr>
              <a:t>La vie transfrontalière</a:t>
            </a:r>
          </a:p>
          <a:p>
            <a:r>
              <a:rPr lang="fr-FR" sz="3200" b="1" dirty="0">
                <a:solidFill>
                  <a:srgbClr val="0070C0"/>
                </a:solidFill>
              </a:rPr>
              <a:t>         </a:t>
            </a:r>
            <a:r>
              <a:rPr lang="fr-FR" sz="3200" b="1" dirty="0">
                <a:solidFill>
                  <a:schemeClr val="accent5"/>
                </a:solidFill>
              </a:rPr>
              <a:t>La </a:t>
            </a:r>
            <a:r>
              <a:rPr lang="fr-FR" sz="3200" b="1" dirty="0" err="1">
                <a:solidFill>
                  <a:schemeClr val="accent5"/>
                </a:solidFill>
              </a:rPr>
              <a:t>vita</a:t>
            </a:r>
            <a:r>
              <a:rPr lang="fr-FR" sz="3200" b="1" dirty="0">
                <a:solidFill>
                  <a:schemeClr val="accent5"/>
                </a:solidFill>
              </a:rPr>
              <a:t> </a:t>
            </a:r>
            <a:r>
              <a:rPr lang="fr-FR" sz="3200" b="1" dirty="0" err="1">
                <a:solidFill>
                  <a:schemeClr val="accent5"/>
                </a:solidFill>
              </a:rPr>
              <a:t>transfrontaliera</a:t>
            </a:r>
            <a:endParaRPr lang="fr-FR" sz="3200" b="1" dirty="0">
              <a:solidFill>
                <a:schemeClr val="accent5"/>
              </a:solidFill>
            </a:endParaRPr>
          </a:p>
        </p:txBody>
      </p:sp>
      <p:sp>
        <p:nvSpPr>
          <p:cNvPr id="6" name="ZoneTexte 5">
            <a:extLst>
              <a:ext uri="{FF2B5EF4-FFF2-40B4-BE49-F238E27FC236}">
                <a16:creationId xmlns:a16="http://schemas.microsoft.com/office/drawing/2014/main" id="{694CF0A5-298A-4E73-9569-7A572F326523}"/>
              </a:ext>
            </a:extLst>
          </p:cNvPr>
          <p:cNvSpPr txBox="1"/>
          <p:nvPr/>
        </p:nvSpPr>
        <p:spPr>
          <a:xfrm>
            <a:off x="167803" y="1203654"/>
            <a:ext cx="11856390" cy="369332"/>
          </a:xfrm>
          <a:prstGeom prst="rect">
            <a:avLst/>
          </a:prstGeom>
          <a:noFill/>
        </p:spPr>
        <p:txBody>
          <a:bodyPr wrap="square" rtlCol="0">
            <a:spAutoFit/>
          </a:bodyPr>
          <a:lstStyle/>
          <a:p>
            <a:pPr algn="ctr"/>
            <a:r>
              <a:rPr lang="it-IT" b="1" i="1" dirty="0">
                <a:solidFill>
                  <a:schemeClr val="accent5"/>
                </a:solidFill>
                <a:effectLst/>
              </a:rPr>
              <a:t>Conoscenza del Trattato del Quirinale</a:t>
            </a:r>
            <a:r>
              <a:rPr lang="it-IT" b="1" i="1" dirty="0">
                <a:solidFill>
                  <a:schemeClr val="accent5"/>
                </a:solidFill>
              </a:rPr>
              <a:t> </a:t>
            </a:r>
            <a:r>
              <a:rPr lang="it-IT" b="1" i="1" dirty="0">
                <a:solidFill>
                  <a:srgbClr val="0070C0"/>
                </a:solidFill>
              </a:rPr>
              <a:t>Connaissance </a:t>
            </a:r>
            <a:r>
              <a:rPr lang="fr-FR" b="1" i="1" dirty="0">
                <a:solidFill>
                  <a:srgbClr val="0070C0"/>
                </a:solidFill>
                <a:effectLst/>
              </a:rPr>
              <a:t>du Traité du Quirinal </a:t>
            </a:r>
          </a:p>
        </p:txBody>
      </p:sp>
      <p:graphicFrame>
        <p:nvGraphicFramePr>
          <p:cNvPr id="13" name="Graphique 12">
            <a:extLst>
              <a:ext uri="{FF2B5EF4-FFF2-40B4-BE49-F238E27FC236}">
                <a16:creationId xmlns:a16="http://schemas.microsoft.com/office/drawing/2014/main" id="{5E961B7B-8934-4124-9249-2F996C043ECB}"/>
              </a:ext>
            </a:extLst>
          </p:cNvPr>
          <p:cNvGraphicFramePr>
            <a:graphicFrameLocks/>
          </p:cNvGraphicFramePr>
          <p:nvPr>
            <p:extLst>
              <p:ext uri="{D42A27DB-BD31-4B8C-83A1-F6EECF244321}">
                <p14:modId xmlns:p14="http://schemas.microsoft.com/office/powerpoint/2010/main" val="3110698477"/>
              </p:ext>
            </p:extLst>
          </p:nvPr>
        </p:nvGraphicFramePr>
        <p:xfrm>
          <a:off x="63061" y="1868213"/>
          <a:ext cx="5376042" cy="2615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phique 13">
            <a:extLst>
              <a:ext uri="{FF2B5EF4-FFF2-40B4-BE49-F238E27FC236}">
                <a16:creationId xmlns:a16="http://schemas.microsoft.com/office/drawing/2014/main" id="{A057789F-C35E-4ADC-95DA-07732925E42C}"/>
              </a:ext>
            </a:extLst>
          </p:cNvPr>
          <p:cNvGraphicFramePr>
            <a:graphicFrameLocks/>
          </p:cNvGraphicFramePr>
          <p:nvPr>
            <p:extLst>
              <p:ext uri="{D42A27DB-BD31-4B8C-83A1-F6EECF244321}">
                <p14:modId xmlns:p14="http://schemas.microsoft.com/office/powerpoint/2010/main" val="3163809087"/>
              </p:ext>
            </p:extLst>
          </p:nvPr>
        </p:nvGraphicFramePr>
        <p:xfrm>
          <a:off x="6095999" y="1962807"/>
          <a:ext cx="6032940" cy="25211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phique 14">
            <a:extLst>
              <a:ext uri="{FF2B5EF4-FFF2-40B4-BE49-F238E27FC236}">
                <a16:creationId xmlns:a16="http://schemas.microsoft.com/office/drawing/2014/main" id="{36459367-115C-4F2F-8ECE-8D4EE9B17A5C}"/>
              </a:ext>
            </a:extLst>
          </p:cNvPr>
          <p:cNvGraphicFramePr>
            <a:graphicFrameLocks/>
          </p:cNvGraphicFramePr>
          <p:nvPr>
            <p:extLst>
              <p:ext uri="{D42A27DB-BD31-4B8C-83A1-F6EECF244321}">
                <p14:modId xmlns:p14="http://schemas.microsoft.com/office/powerpoint/2010/main" val="3841392282"/>
              </p:ext>
            </p:extLst>
          </p:nvPr>
        </p:nvGraphicFramePr>
        <p:xfrm>
          <a:off x="63061" y="4840014"/>
          <a:ext cx="2586208" cy="1827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phique 15">
            <a:extLst>
              <a:ext uri="{FF2B5EF4-FFF2-40B4-BE49-F238E27FC236}">
                <a16:creationId xmlns:a16="http://schemas.microsoft.com/office/drawing/2014/main" id="{E97A3759-D52B-4C6F-8996-38A76F3AD680}"/>
              </a:ext>
            </a:extLst>
          </p:cNvPr>
          <p:cNvGraphicFramePr>
            <a:graphicFrameLocks/>
          </p:cNvGraphicFramePr>
          <p:nvPr>
            <p:extLst>
              <p:ext uri="{D42A27DB-BD31-4B8C-83A1-F6EECF244321}">
                <p14:modId xmlns:p14="http://schemas.microsoft.com/office/powerpoint/2010/main" val="923317452"/>
              </p:ext>
            </p:extLst>
          </p:nvPr>
        </p:nvGraphicFramePr>
        <p:xfrm>
          <a:off x="2475186" y="4981903"/>
          <a:ext cx="3452648" cy="1786654"/>
        </p:xfrm>
        <a:graphic>
          <a:graphicData uri="http://schemas.openxmlformats.org/drawingml/2006/chart">
            <c:chart xmlns:c="http://schemas.openxmlformats.org/drawingml/2006/chart" xmlns:r="http://schemas.openxmlformats.org/officeDocument/2006/relationships" r:id="rId5"/>
          </a:graphicData>
        </a:graphic>
      </p:graphicFrame>
      <p:pic>
        <p:nvPicPr>
          <p:cNvPr id="17" name="chart">
            <a:extLst>
              <a:ext uri="{FF2B5EF4-FFF2-40B4-BE49-F238E27FC236}">
                <a16:creationId xmlns:a16="http://schemas.microsoft.com/office/drawing/2014/main" id="{76883A09-9F74-40A4-9664-36C064E233CB}"/>
              </a:ext>
            </a:extLst>
          </p:cNvPr>
          <p:cNvPicPr>
            <a:picLocks noChangeAspect="1"/>
          </p:cNvPicPr>
          <p:nvPr/>
        </p:nvPicPr>
        <p:blipFill>
          <a:blip r:embed="rId6"/>
          <a:stretch>
            <a:fillRect/>
          </a:stretch>
        </p:blipFill>
        <p:spPr>
          <a:xfrm>
            <a:off x="1092313" y="4520184"/>
            <a:ext cx="685360" cy="517962"/>
          </a:xfrm>
          <a:prstGeom prst="rect">
            <a:avLst/>
          </a:prstGeom>
        </p:spPr>
      </p:pic>
      <p:pic>
        <p:nvPicPr>
          <p:cNvPr id="18" name="Image 17">
            <a:extLst>
              <a:ext uri="{FF2B5EF4-FFF2-40B4-BE49-F238E27FC236}">
                <a16:creationId xmlns:a16="http://schemas.microsoft.com/office/drawing/2014/main" id="{21B3AB83-CF6C-4F80-8E1D-B4D2A7C99AE0}"/>
              </a:ext>
            </a:extLst>
          </p:cNvPr>
          <p:cNvPicPr>
            <a:picLocks noChangeAspect="1"/>
          </p:cNvPicPr>
          <p:nvPr/>
        </p:nvPicPr>
        <p:blipFill>
          <a:blip r:embed="rId7"/>
          <a:stretch>
            <a:fillRect/>
          </a:stretch>
        </p:blipFill>
        <p:spPr>
          <a:xfrm>
            <a:off x="4189798" y="4482336"/>
            <a:ext cx="636656" cy="555810"/>
          </a:xfrm>
          <a:prstGeom prst="rect">
            <a:avLst/>
          </a:prstGeom>
        </p:spPr>
      </p:pic>
      <p:graphicFrame>
        <p:nvGraphicFramePr>
          <p:cNvPr id="19" name="Graphique 18">
            <a:extLst>
              <a:ext uri="{FF2B5EF4-FFF2-40B4-BE49-F238E27FC236}">
                <a16:creationId xmlns:a16="http://schemas.microsoft.com/office/drawing/2014/main" id="{615B3CF7-2EE8-4E63-A14D-6E636F5D3327}"/>
              </a:ext>
            </a:extLst>
          </p:cNvPr>
          <p:cNvGraphicFramePr>
            <a:graphicFrameLocks/>
          </p:cNvGraphicFramePr>
          <p:nvPr>
            <p:extLst>
              <p:ext uri="{D42A27DB-BD31-4B8C-83A1-F6EECF244321}">
                <p14:modId xmlns:p14="http://schemas.microsoft.com/office/powerpoint/2010/main" val="2513073039"/>
              </p:ext>
            </p:extLst>
          </p:nvPr>
        </p:nvGraphicFramePr>
        <p:xfrm>
          <a:off x="6279934" y="4616563"/>
          <a:ext cx="3791929" cy="2167759"/>
        </p:xfrm>
        <a:graphic>
          <a:graphicData uri="http://schemas.openxmlformats.org/drawingml/2006/chart">
            <c:chart xmlns:c="http://schemas.openxmlformats.org/drawingml/2006/chart" xmlns:r="http://schemas.openxmlformats.org/officeDocument/2006/relationships" r:id="rId8"/>
          </a:graphicData>
        </a:graphic>
      </p:graphicFrame>
      <p:pic>
        <p:nvPicPr>
          <p:cNvPr id="20" name="chart">
            <a:extLst>
              <a:ext uri="{FF2B5EF4-FFF2-40B4-BE49-F238E27FC236}">
                <a16:creationId xmlns:a16="http://schemas.microsoft.com/office/drawing/2014/main" id="{E85ED65F-F169-491B-AD03-D539AF3141E8}"/>
              </a:ext>
            </a:extLst>
          </p:cNvPr>
          <p:cNvPicPr>
            <a:picLocks noChangeAspect="1"/>
          </p:cNvPicPr>
          <p:nvPr/>
        </p:nvPicPr>
        <p:blipFill>
          <a:blip r:embed="rId6"/>
          <a:stretch>
            <a:fillRect/>
          </a:stretch>
        </p:blipFill>
        <p:spPr>
          <a:xfrm>
            <a:off x="7851228" y="4424527"/>
            <a:ext cx="685360" cy="517962"/>
          </a:xfrm>
          <a:prstGeom prst="rect">
            <a:avLst/>
          </a:prstGeom>
        </p:spPr>
      </p:pic>
      <p:graphicFrame>
        <p:nvGraphicFramePr>
          <p:cNvPr id="21" name="Graphique 20">
            <a:extLst>
              <a:ext uri="{FF2B5EF4-FFF2-40B4-BE49-F238E27FC236}">
                <a16:creationId xmlns:a16="http://schemas.microsoft.com/office/drawing/2014/main" id="{8BEE942A-EAC7-47EB-AF23-D9C8A772DDD2}"/>
              </a:ext>
            </a:extLst>
          </p:cNvPr>
          <p:cNvGraphicFramePr>
            <a:graphicFrameLocks/>
          </p:cNvGraphicFramePr>
          <p:nvPr>
            <p:extLst>
              <p:ext uri="{D42A27DB-BD31-4B8C-83A1-F6EECF244321}">
                <p14:modId xmlns:p14="http://schemas.microsoft.com/office/powerpoint/2010/main" val="4291364590"/>
              </p:ext>
            </p:extLst>
          </p:nvPr>
        </p:nvGraphicFramePr>
        <p:xfrm>
          <a:off x="9459310" y="4840015"/>
          <a:ext cx="3570890" cy="1928542"/>
        </p:xfrm>
        <a:graphic>
          <a:graphicData uri="http://schemas.openxmlformats.org/drawingml/2006/chart">
            <c:chart xmlns:c="http://schemas.openxmlformats.org/drawingml/2006/chart" xmlns:r="http://schemas.openxmlformats.org/officeDocument/2006/relationships" r:id="rId9"/>
          </a:graphicData>
        </a:graphic>
      </p:graphicFrame>
      <p:pic>
        <p:nvPicPr>
          <p:cNvPr id="22" name="Image 21">
            <a:extLst>
              <a:ext uri="{FF2B5EF4-FFF2-40B4-BE49-F238E27FC236}">
                <a16:creationId xmlns:a16="http://schemas.microsoft.com/office/drawing/2014/main" id="{B6228445-330B-4F8F-8F74-E042372C766F}"/>
              </a:ext>
            </a:extLst>
          </p:cNvPr>
          <p:cNvPicPr>
            <a:picLocks noChangeAspect="1"/>
          </p:cNvPicPr>
          <p:nvPr/>
        </p:nvPicPr>
        <p:blipFill>
          <a:blip r:embed="rId7"/>
          <a:stretch>
            <a:fillRect/>
          </a:stretch>
        </p:blipFill>
        <p:spPr>
          <a:xfrm>
            <a:off x="10777873" y="4384072"/>
            <a:ext cx="636656" cy="555810"/>
          </a:xfrm>
          <a:prstGeom prst="rect">
            <a:avLst/>
          </a:prstGeom>
        </p:spPr>
      </p:pic>
      <p:cxnSp>
        <p:nvCxnSpPr>
          <p:cNvPr id="3" name="Connecteur droit 2">
            <a:extLst>
              <a:ext uri="{FF2B5EF4-FFF2-40B4-BE49-F238E27FC236}">
                <a16:creationId xmlns:a16="http://schemas.microsoft.com/office/drawing/2014/main" id="{5BFE761E-0852-4C64-856B-FF7CF3FA32AE}"/>
              </a:ext>
            </a:extLst>
          </p:cNvPr>
          <p:cNvCxnSpPr/>
          <p:nvPr/>
        </p:nvCxnSpPr>
        <p:spPr>
          <a:xfrm>
            <a:off x="6018028" y="2083981"/>
            <a:ext cx="0" cy="4423145"/>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258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4657D-F57B-45C1-9F07-C0FA67A12AE3}"/>
              </a:ext>
            </a:extLst>
          </p:cNvPr>
          <p:cNvSpPr>
            <a:spLocks noGrp="1"/>
          </p:cNvSpPr>
          <p:nvPr>
            <p:ph type="title"/>
          </p:nvPr>
        </p:nvSpPr>
        <p:spPr>
          <a:xfrm>
            <a:off x="5215890" y="1147224"/>
            <a:ext cx="7560505" cy="1920526"/>
          </a:xfrm>
        </p:spPr>
        <p:txBody>
          <a:bodyPr/>
          <a:lstStyle/>
          <a:p>
            <a:r>
              <a:rPr lang="fr-FR" dirty="0"/>
              <a:t>Quelles sont les défis ? </a:t>
            </a:r>
            <a:br>
              <a:rPr lang="fr-FR" dirty="0"/>
            </a:br>
            <a:r>
              <a:rPr lang="fr-FR" dirty="0">
                <a:solidFill>
                  <a:srgbClr val="00274A"/>
                </a:solidFill>
              </a:rPr>
              <a:t>Quali sono le </a:t>
            </a:r>
            <a:r>
              <a:rPr lang="fr-FR" dirty="0" err="1">
                <a:solidFill>
                  <a:srgbClr val="00274A"/>
                </a:solidFill>
              </a:rPr>
              <a:t>sfide</a:t>
            </a:r>
            <a:r>
              <a:rPr lang="fr-FR" dirty="0">
                <a:solidFill>
                  <a:srgbClr val="00274A"/>
                </a:solidFill>
              </a:rPr>
              <a:t>? </a:t>
            </a:r>
            <a:br>
              <a:rPr lang="fr-FR" dirty="0">
                <a:solidFill>
                  <a:srgbClr val="00274A"/>
                </a:solidFill>
              </a:rPr>
            </a:br>
            <a:endParaRPr lang="fr-FR" dirty="0">
              <a:solidFill>
                <a:srgbClr val="00274A"/>
              </a:solidFill>
            </a:endParaRPr>
          </a:p>
        </p:txBody>
      </p:sp>
      <p:sp>
        <p:nvSpPr>
          <p:cNvPr id="4" name="ZoneTexte 3">
            <a:extLst>
              <a:ext uri="{FF2B5EF4-FFF2-40B4-BE49-F238E27FC236}">
                <a16:creationId xmlns:a16="http://schemas.microsoft.com/office/drawing/2014/main" id="{A831916B-42FA-4016-A405-680940AF5864}"/>
              </a:ext>
            </a:extLst>
          </p:cNvPr>
          <p:cNvSpPr txBox="1"/>
          <p:nvPr/>
        </p:nvSpPr>
        <p:spPr>
          <a:xfrm>
            <a:off x="3933825" y="3067750"/>
            <a:ext cx="8496300" cy="4185761"/>
          </a:xfrm>
          <a:prstGeom prst="rect">
            <a:avLst/>
          </a:prstGeom>
          <a:noFill/>
        </p:spPr>
        <p:txBody>
          <a:bodyPr wrap="square" rtlCol="0">
            <a:spAutoFit/>
          </a:bodyPr>
          <a:lstStyle/>
          <a:p>
            <a:pPr marL="342900" indent="-342900" algn="l">
              <a:buFont typeface="+mj-lt"/>
              <a:buAutoNum type="arabicPeriod"/>
            </a:pPr>
            <a:r>
              <a:rPr lang="fr-FR" sz="2000" dirty="0">
                <a:solidFill>
                  <a:srgbClr val="00274A"/>
                </a:solidFill>
              </a:rPr>
              <a:t>Les transports /</a:t>
            </a:r>
            <a:r>
              <a:rPr lang="fr-FR" sz="2000" dirty="0"/>
              <a:t> </a:t>
            </a:r>
            <a:r>
              <a:rPr lang="fr-FR" sz="2000" dirty="0">
                <a:solidFill>
                  <a:schemeClr val="bg1">
                    <a:lumMod val="95000"/>
                  </a:schemeClr>
                </a:solidFill>
              </a:rPr>
              <a:t>I </a:t>
            </a:r>
            <a:r>
              <a:rPr lang="fr-FR" sz="2000" dirty="0" err="1">
                <a:solidFill>
                  <a:schemeClr val="bg1">
                    <a:lumMod val="95000"/>
                  </a:schemeClr>
                </a:solidFill>
              </a:rPr>
              <a:t>trasporti</a:t>
            </a:r>
            <a:endParaRPr lang="fr-FR" sz="2000" dirty="0">
              <a:solidFill>
                <a:schemeClr val="bg1">
                  <a:lumMod val="95000"/>
                </a:schemeClr>
              </a:solidFill>
            </a:endParaRPr>
          </a:p>
          <a:p>
            <a:pPr marL="342900" indent="-342900" algn="l">
              <a:buFont typeface="+mj-lt"/>
              <a:buAutoNum type="arabicPeriod"/>
            </a:pPr>
            <a:r>
              <a:rPr lang="fr-FR" sz="2000" dirty="0">
                <a:solidFill>
                  <a:srgbClr val="00274A"/>
                </a:solidFill>
                <a:cs typeface="Calibri" panose="020F0502020204030204" pitchFamily="34" charset="0"/>
              </a:rPr>
              <a:t>A</a:t>
            </a:r>
            <a:r>
              <a:rPr lang="fr-FR" sz="2000" dirty="0">
                <a:solidFill>
                  <a:srgbClr val="00274A"/>
                </a:solidFill>
                <a:latin typeface="+mn-lt"/>
                <a:cs typeface="Calibri" panose="020F0502020204030204" pitchFamily="34" charset="0"/>
              </a:rPr>
              <a:t>ccès aux </a:t>
            </a:r>
            <a:r>
              <a:rPr lang="fr-FR" sz="2000" i="0" dirty="0">
                <a:solidFill>
                  <a:srgbClr val="00274A"/>
                </a:solidFill>
                <a:effectLst/>
                <a:latin typeface="+mn-lt"/>
              </a:rPr>
              <a:t>services de santé / </a:t>
            </a:r>
            <a:r>
              <a:rPr lang="fr-FR" sz="2000" dirty="0" err="1">
                <a:solidFill>
                  <a:schemeClr val="bg1"/>
                </a:solidFill>
              </a:rPr>
              <a:t>A</a:t>
            </a:r>
            <a:r>
              <a:rPr lang="fr-FR" sz="2000" i="0" dirty="0" err="1">
                <a:solidFill>
                  <a:schemeClr val="bg1"/>
                </a:solidFill>
                <a:effectLst/>
                <a:latin typeface="+mn-lt"/>
              </a:rPr>
              <a:t>ccesso</a:t>
            </a:r>
            <a:r>
              <a:rPr lang="fr-FR" sz="2000" i="0" dirty="0">
                <a:solidFill>
                  <a:schemeClr val="bg1"/>
                </a:solidFill>
                <a:effectLst/>
                <a:latin typeface="+mn-lt"/>
              </a:rPr>
              <a:t> ai </a:t>
            </a:r>
            <a:r>
              <a:rPr lang="fr-FR" sz="2000" i="0" dirty="0" err="1">
                <a:solidFill>
                  <a:schemeClr val="bg1"/>
                </a:solidFill>
                <a:effectLst/>
                <a:latin typeface="+mn-lt"/>
              </a:rPr>
              <a:t>servizi</a:t>
            </a:r>
            <a:r>
              <a:rPr lang="fr-FR" sz="2000" i="0" dirty="0">
                <a:solidFill>
                  <a:schemeClr val="bg1"/>
                </a:solidFill>
                <a:effectLst/>
                <a:latin typeface="+mn-lt"/>
              </a:rPr>
              <a:t> </a:t>
            </a:r>
            <a:r>
              <a:rPr lang="fr-FR" sz="2000" i="0" dirty="0" err="1">
                <a:solidFill>
                  <a:schemeClr val="bg1"/>
                </a:solidFill>
                <a:effectLst/>
                <a:latin typeface="+mn-lt"/>
              </a:rPr>
              <a:t>sanita</a:t>
            </a:r>
            <a:r>
              <a:rPr lang="fr-FR" sz="2000" dirty="0" err="1">
                <a:solidFill>
                  <a:schemeClr val="bg1"/>
                </a:solidFill>
              </a:rPr>
              <a:t>ri</a:t>
            </a:r>
            <a:endParaRPr lang="fr-FR" sz="2000" dirty="0">
              <a:solidFill>
                <a:schemeClr val="bg1"/>
              </a:solidFill>
            </a:endParaRPr>
          </a:p>
          <a:p>
            <a:pPr marL="342900" indent="-342900" algn="l">
              <a:buFont typeface="+mj-lt"/>
              <a:buAutoNum type="arabicPeriod"/>
            </a:pPr>
            <a:r>
              <a:rPr lang="fr-FR" sz="2000" dirty="0">
                <a:solidFill>
                  <a:srgbClr val="00274A"/>
                </a:solidFill>
              </a:rPr>
              <a:t>L’environnement /</a:t>
            </a:r>
            <a:r>
              <a:rPr lang="fr-FR" sz="2000" dirty="0">
                <a:solidFill>
                  <a:schemeClr val="bg1"/>
                </a:solidFill>
              </a:rPr>
              <a:t> L’</a:t>
            </a:r>
            <a:r>
              <a:rPr lang="fr-FR" sz="2000" dirty="0" err="1">
                <a:solidFill>
                  <a:schemeClr val="bg1"/>
                </a:solidFill>
              </a:rPr>
              <a:t>ambiente</a:t>
            </a:r>
            <a:endParaRPr lang="fr-FR" sz="2000" dirty="0">
              <a:solidFill>
                <a:schemeClr val="bg1"/>
              </a:solidFill>
            </a:endParaRPr>
          </a:p>
          <a:p>
            <a:pPr marL="342900" indent="-342900" algn="l">
              <a:buFont typeface="+mj-lt"/>
              <a:buAutoNum type="arabicPeriod"/>
            </a:pPr>
            <a:r>
              <a:rPr lang="fr-FR" sz="2000" dirty="0">
                <a:solidFill>
                  <a:srgbClr val="00274A"/>
                </a:solidFill>
              </a:rPr>
              <a:t>Formation et emploi / </a:t>
            </a:r>
            <a:r>
              <a:rPr lang="fr-FR" sz="2000" dirty="0" err="1">
                <a:solidFill>
                  <a:schemeClr val="bg1"/>
                </a:solidFill>
              </a:rPr>
              <a:t>Formazione</a:t>
            </a:r>
            <a:r>
              <a:rPr lang="fr-FR" sz="2000" dirty="0">
                <a:solidFill>
                  <a:schemeClr val="bg1"/>
                </a:solidFill>
              </a:rPr>
              <a:t> e </a:t>
            </a:r>
            <a:r>
              <a:rPr lang="fr-FR" sz="2000" dirty="0" err="1">
                <a:solidFill>
                  <a:schemeClr val="bg1"/>
                </a:solidFill>
              </a:rPr>
              <a:t>impiego</a:t>
            </a:r>
            <a:endParaRPr lang="fr-FR" sz="2000" dirty="0">
              <a:solidFill>
                <a:schemeClr val="bg1"/>
              </a:solidFill>
            </a:endParaRPr>
          </a:p>
          <a:p>
            <a:pPr marL="342900" indent="-342900" algn="l">
              <a:buFont typeface="+mj-lt"/>
              <a:buAutoNum type="arabicPeriod"/>
            </a:pPr>
            <a:r>
              <a:rPr lang="fr-FR" sz="2000" dirty="0">
                <a:solidFill>
                  <a:srgbClr val="00274A"/>
                </a:solidFill>
              </a:rPr>
              <a:t>La langue </a:t>
            </a:r>
            <a:r>
              <a:rPr lang="fr-FR" sz="2000" dirty="0">
                <a:solidFill>
                  <a:schemeClr val="bg1"/>
                </a:solidFill>
              </a:rPr>
              <a:t>/ La lingua </a:t>
            </a:r>
          </a:p>
          <a:p>
            <a:pPr marL="342900" indent="-342900" algn="l">
              <a:buFont typeface="+mj-lt"/>
              <a:buAutoNum type="arabicPeriod"/>
            </a:pPr>
            <a:r>
              <a:rPr lang="fr-FR" sz="2000" dirty="0">
                <a:solidFill>
                  <a:srgbClr val="00274A"/>
                </a:solidFill>
                <a:cs typeface="Calibri" panose="020F0502020204030204" pitchFamily="34" charset="0"/>
              </a:rPr>
              <a:t>D</a:t>
            </a:r>
            <a:r>
              <a:rPr lang="fr-FR" sz="2000" dirty="0">
                <a:solidFill>
                  <a:srgbClr val="00274A"/>
                </a:solidFill>
                <a:latin typeface="+mn-lt"/>
                <a:cs typeface="Calibri" panose="020F0502020204030204" pitchFamily="34" charset="0"/>
              </a:rPr>
              <a:t>ifférences normatives et administratives </a:t>
            </a:r>
            <a:r>
              <a:rPr lang="fr-FR" sz="2000" dirty="0">
                <a:solidFill>
                  <a:schemeClr val="bg1"/>
                </a:solidFill>
                <a:latin typeface="+mn-lt"/>
                <a:cs typeface="Calibri" panose="020F0502020204030204" pitchFamily="34" charset="0"/>
              </a:rPr>
              <a:t>/ </a:t>
            </a:r>
            <a:r>
              <a:rPr lang="fr-FR" sz="2000" dirty="0" err="1">
                <a:solidFill>
                  <a:schemeClr val="bg1"/>
                </a:solidFill>
                <a:cs typeface="Calibri" panose="020F0502020204030204" pitchFamily="34" charset="0"/>
              </a:rPr>
              <a:t>D</a:t>
            </a:r>
            <a:r>
              <a:rPr lang="fr-FR" sz="2000" dirty="0" err="1">
                <a:solidFill>
                  <a:schemeClr val="bg1"/>
                </a:solidFill>
                <a:latin typeface="+mn-lt"/>
                <a:cs typeface="Calibri" panose="020F0502020204030204" pitchFamily="34" charset="0"/>
              </a:rPr>
              <a:t>ifferenze</a:t>
            </a:r>
            <a:r>
              <a:rPr lang="fr-FR" sz="2000" dirty="0">
                <a:solidFill>
                  <a:schemeClr val="bg1"/>
                </a:solidFill>
                <a:latin typeface="+mn-lt"/>
                <a:cs typeface="Calibri" panose="020F0502020204030204" pitchFamily="34" charset="0"/>
              </a:rPr>
              <a:t> normative e </a:t>
            </a:r>
            <a:r>
              <a:rPr lang="fr-FR" sz="2000" dirty="0" err="1">
                <a:solidFill>
                  <a:schemeClr val="bg1"/>
                </a:solidFill>
                <a:latin typeface="+mn-lt"/>
                <a:cs typeface="Calibri" panose="020F0502020204030204" pitchFamily="34" charset="0"/>
              </a:rPr>
              <a:t>a</a:t>
            </a:r>
            <a:r>
              <a:rPr lang="fr-FR" sz="2000" dirty="0" err="1">
                <a:solidFill>
                  <a:schemeClr val="bg1"/>
                </a:solidFill>
                <a:cs typeface="Calibri" panose="020F0502020204030204" pitchFamily="34" charset="0"/>
              </a:rPr>
              <a:t>mministrative</a:t>
            </a:r>
            <a:r>
              <a:rPr lang="fr-FR" sz="2000" dirty="0">
                <a:solidFill>
                  <a:schemeClr val="bg1"/>
                </a:solidFill>
                <a:cs typeface="Calibri" panose="020F0502020204030204" pitchFamily="34" charset="0"/>
              </a:rPr>
              <a:t> </a:t>
            </a:r>
            <a:endParaRPr lang="fr-FR" sz="2000" dirty="0">
              <a:solidFill>
                <a:schemeClr val="bg1"/>
              </a:solidFill>
            </a:endParaRPr>
          </a:p>
          <a:p>
            <a:pPr marL="342900" indent="-342900" algn="l">
              <a:buFont typeface="+mj-lt"/>
              <a:buAutoNum type="arabicPeriod"/>
            </a:pPr>
            <a:endParaRPr lang="fr-FR" dirty="0">
              <a:solidFill>
                <a:schemeClr val="bg1"/>
              </a:solidFill>
            </a:endParaRPr>
          </a:p>
          <a:p>
            <a:pPr marL="342900" indent="-342900" algn="l">
              <a:buFont typeface="+mj-lt"/>
              <a:buAutoNum type="arabicPeriod"/>
            </a:pPr>
            <a:endParaRPr lang="fr-FR" dirty="0">
              <a:solidFill>
                <a:schemeClr val="bg1"/>
              </a:solidFill>
            </a:endParaRPr>
          </a:p>
          <a:p>
            <a:pPr marL="342900" indent="-342900" algn="l">
              <a:buFont typeface="+mj-lt"/>
              <a:buAutoNum type="arabicPeriod"/>
            </a:pPr>
            <a:endParaRPr lang="fr-FR" dirty="0">
              <a:solidFill>
                <a:schemeClr val="bg1"/>
              </a:solidFill>
            </a:endParaRPr>
          </a:p>
          <a:p>
            <a:pPr marL="342900" indent="-342900" algn="l">
              <a:buFont typeface="+mj-lt"/>
              <a:buAutoNum type="arabicPeriod"/>
            </a:pPr>
            <a:endParaRPr lang="fr-FR" dirty="0">
              <a:solidFill>
                <a:schemeClr val="bg1"/>
              </a:solidFill>
            </a:endParaRPr>
          </a:p>
          <a:p>
            <a:pPr marL="342900" indent="-342900" algn="l">
              <a:buFont typeface="+mj-lt"/>
              <a:buAutoNum type="arabicPeriod"/>
            </a:pPr>
            <a:endParaRPr lang="fr-FR" dirty="0">
              <a:solidFill>
                <a:schemeClr val="bg1"/>
              </a:solidFill>
            </a:endParaRPr>
          </a:p>
          <a:p>
            <a:pPr marL="342900" indent="-342900" algn="l">
              <a:buFont typeface="+mj-lt"/>
              <a:buAutoNum type="arabicPeriod"/>
            </a:pPr>
            <a:endParaRPr lang="fr-FR" dirty="0"/>
          </a:p>
          <a:p>
            <a:pPr marL="342900" indent="-342900" algn="l">
              <a:buFont typeface="+mj-lt"/>
              <a:buAutoNum type="arabicPeriod"/>
            </a:pPr>
            <a:endParaRPr lang="fr-FR" dirty="0"/>
          </a:p>
        </p:txBody>
      </p:sp>
    </p:spTree>
    <p:extLst>
      <p:ext uri="{BB962C8B-B14F-4D97-AF65-F5344CB8AC3E}">
        <p14:creationId xmlns:p14="http://schemas.microsoft.com/office/powerpoint/2010/main" val="225109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55F87-9C69-40F8-A0C7-955602824001}"/>
              </a:ext>
            </a:extLst>
          </p:cNvPr>
          <p:cNvSpPr>
            <a:spLocks noGrp="1"/>
          </p:cNvSpPr>
          <p:nvPr>
            <p:ph type="title"/>
          </p:nvPr>
        </p:nvSpPr>
        <p:spPr>
          <a:xfrm>
            <a:off x="248759" y="285866"/>
            <a:ext cx="5453666" cy="1325563"/>
          </a:xfrm>
        </p:spPr>
        <p:txBody>
          <a:bodyPr>
            <a:normAutofit/>
          </a:bodyPr>
          <a:lstStyle/>
          <a:p>
            <a:pPr algn="ctr"/>
            <a:r>
              <a:rPr lang="fr-FR" sz="3200" b="1" dirty="0">
                <a:solidFill>
                  <a:srgbClr val="0070C0"/>
                </a:solidFill>
                <a:latin typeface="+mn-lt"/>
                <a:cs typeface="Calibri" panose="020F0502020204030204" pitchFamily="34" charset="0"/>
              </a:rPr>
              <a:t>Défi 1/: Les transports</a:t>
            </a:r>
            <a:br>
              <a:rPr lang="fr-FR" sz="3200" b="1" dirty="0">
                <a:solidFill>
                  <a:srgbClr val="0070C0"/>
                </a:solidFill>
                <a:latin typeface="+mn-lt"/>
                <a:cs typeface="Calibri" panose="020F0502020204030204" pitchFamily="34" charset="0"/>
              </a:rPr>
            </a:br>
            <a:r>
              <a:rPr lang="fr-FR" sz="3200" b="1" dirty="0" err="1">
                <a:solidFill>
                  <a:schemeClr val="accent5"/>
                </a:solidFill>
                <a:latin typeface="+mn-lt"/>
                <a:cs typeface="Calibri" panose="020F0502020204030204" pitchFamily="34" charset="0"/>
              </a:rPr>
              <a:t>Sfida</a:t>
            </a:r>
            <a:r>
              <a:rPr lang="fr-FR" sz="3200" b="1" dirty="0">
                <a:solidFill>
                  <a:schemeClr val="accent5"/>
                </a:solidFill>
                <a:latin typeface="+mn-lt"/>
                <a:cs typeface="Calibri" panose="020F0502020204030204" pitchFamily="34" charset="0"/>
              </a:rPr>
              <a:t> 1:</a:t>
            </a:r>
            <a:r>
              <a:rPr lang="fr-FR" sz="3200" b="1" dirty="0">
                <a:solidFill>
                  <a:srgbClr val="0070C0"/>
                </a:solidFill>
                <a:latin typeface="+mn-lt"/>
                <a:cs typeface="Calibri" panose="020F0502020204030204" pitchFamily="34" charset="0"/>
              </a:rPr>
              <a:t> </a:t>
            </a:r>
            <a:r>
              <a:rPr lang="fr-FR" sz="3200" b="1" dirty="0">
                <a:solidFill>
                  <a:schemeClr val="accent5"/>
                </a:solidFill>
                <a:latin typeface="+mn-lt"/>
                <a:cs typeface="Calibri" panose="020F0502020204030204" pitchFamily="34" charset="0"/>
              </a:rPr>
              <a:t>I </a:t>
            </a:r>
            <a:r>
              <a:rPr lang="fr-FR" sz="3200" b="1" dirty="0" err="1">
                <a:solidFill>
                  <a:schemeClr val="accent5"/>
                </a:solidFill>
                <a:latin typeface="+mn-lt"/>
                <a:cs typeface="Calibri" panose="020F0502020204030204" pitchFamily="34" charset="0"/>
              </a:rPr>
              <a:t>trasporti</a:t>
            </a:r>
            <a:endParaRPr lang="fr-FR" sz="3200" b="1" dirty="0">
              <a:solidFill>
                <a:schemeClr val="accent5"/>
              </a:solidFill>
              <a:latin typeface="+mn-lt"/>
              <a:cs typeface="Calibri" panose="020F0502020204030204" pitchFamily="34" charset="0"/>
            </a:endParaRPr>
          </a:p>
        </p:txBody>
      </p:sp>
      <p:pic>
        <p:nvPicPr>
          <p:cNvPr id="7" name="Image 6">
            <a:extLst>
              <a:ext uri="{FF2B5EF4-FFF2-40B4-BE49-F238E27FC236}">
                <a16:creationId xmlns:a16="http://schemas.microsoft.com/office/drawing/2014/main" id="{D97A4254-805D-423E-BDE9-030DC97873FC}"/>
              </a:ext>
            </a:extLst>
          </p:cNvPr>
          <p:cNvPicPr>
            <a:picLocks noChangeAspect="1"/>
          </p:cNvPicPr>
          <p:nvPr/>
        </p:nvPicPr>
        <p:blipFill>
          <a:blip r:embed="rId2"/>
          <a:stretch>
            <a:fillRect/>
          </a:stretch>
        </p:blipFill>
        <p:spPr>
          <a:xfrm>
            <a:off x="5205996" y="1713503"/>
            <a:ext cx="6815883" cy="4896847"/>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376FC1F2-9C9F-4731-93FD-9BBFFA73157E}"/>
              </a:ext>
            </a:extLst>
          </p:cNvPr>
          <p:cNvSpPr txBox="1"/>
          <p:nvPr/>
        </p:nvSpPr>
        <p:spPr>
          <a:xfrm>
            <a:off x="476225" y="1914752"/>
            <a:ext cx="4436017" cy="3477875"/>
          </a:xfrm>
          <a:prstGeom prst="rect">
            <a:avLst/>
          </a:prstGeom>
          <a:noFill/>
        </p:spPr>
        <p:txBody>
          <a:bodyPr wrap="square" rtlCol="0">
            <a:spAutoFit/>
          </a:bodyPr>
          <a:lstStyle/>
          <a:p>
            <a:pPr algn="just"/>
            <a:r>
              <a:rPr lang="it-IT" sz="2000" b="1" i="1" dirty="0"/>
              <a:t>«4. Le Parti si adoperano per lo sviluppo sempre più integrato di una rete di trasporti transfrontaliera ferroviaria, stradale e marittima. Esse riconoscono l’interesse strategico dello sviluppo coordinato e sostenibile della mobilità ferroviaria transalpina. In questo spirito, le Parti riconoscono il ruolo fondamentale assicurato dalle competenti Conferenze intergovernative settoriali.»</a:t>
            </a:r>
            <a:endParaRPr lang="fr-FR" sz="2000" b="1" i="1" dirty="0"/>
          </a:p>
        </p:txBody>
      </p:sp>
      <p:pic>
        <p:nvPicPr>
          <p:cNvPr id="10" name="Image 9">
            <a:extLst>
              <a:ext uri="{FF2B5EF4-FFF2-40B4-BE49-F238E27FC236}">
                <a16:creationId xmlns:a16="http://schemas.microsoft.com/office/drawing/2014/main" id="{31DA78D2-E259-4F13-BF5C-DF95D9851BF1}"/>
              </a:ext>
            </a:extLst>
          </p:cNvPr>
          <p:cNvPicPr>
            <a:picLocks noChangeAspect="1"/>
          </p:cNvPicPr>
          <p:nvPr/>
        </p:nvPicPr>
        <p:blipFill>
          <a:blip r:embed="rId3"/>
          <a:stretch>
            <a:fillRect/>
          </a:stretch>
        </p:blipFill>
        <p:spPr>
          <a:xfrm>
            <a:off x="6884359" y="933295"/>
            <a:ext cx="4133850" cy="457200"/>
          </a:xfrm>
          <a:prstGeom prst="rect">
            <a:avLst/>
          </a:prstGeom>
        </p:spPr>
      </p:pic>
      <p:pic>
        <p:nvPicPr>
          <p:cNvPr id="16" name="Graphique 15" descr="Bus avec un remplissage uni">
            <a:extLst>
              <a:ext uri="{FF2B5EF4-FFF2-40B4-BE49-F238E27FC236}">
                <a16:creationId xmlns:a16="http://schemas.microsoft.com/office/drawing/2014/main" id="{CEF8C280-3EB0-4229-8AE2-9F477260A3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750" y="5695950"/>
            <a:ext cx="914400" cy="914400"/>
          </a:xfrm>
          <a:prstGeom prst="rect">
            <a:avLst/>
          </a:prstGeom>
        </p:spPr>
      </p:pic>
      <p:pic>
        <p:nvPicPr>
          <p:cNvPr id="18" name="Graphique 17" descr="Voiture avec un remplissage uni">
            <a:extLst>
              <a:ext uri="{FF2B5EF4-FFF2-40B4-BE49-F238E27FC236}">
                <a16:creationId xmlns:a16="http://schemas.microsoft.com/office/drawing/2014/main" id="{5A338DEF-6242-4F19-AE19-B7E99B0D82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60525" y="5695950"/>
            <a:ext cx="914400" cy="914400"/>
          </a:xfrm>
          <a:prstGeom prst="rect">
            <a:avLst/>
          </a:prstGeom>
        </p:spPr>
      </p:pic>
    </p:spTree>
    <p:extLst>
      <p:ext uri="{BB962C8B-B14F-4D97-AF65-F5344CB8AC3E}">
        <p14:creationId xmlns:p14="http://schemas.microsoft.com/office/powerpoint/2010/main" val="2244034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BCC5405-913F-4F96-A7C8-BFDFBE8A02F6}"/>
              </a:ext>
            </a:extLst>
          </p:cNvPr>
          <p:cNvSpPr txBox="1"/>
          <p:nvPr/>
        </p:nvSpPr>
        <p:spPr>
          <a:xfrm>
            <a:off x="0" y="781735"/>
            <a:ext cx="12192000" cy="1200329"/>
          </a:xfrm>
          <a:prstGeom prst="rect">
            <a:avLst/>
          </a:prstGeom>
          <a:noFill/>
        </p:spPr>
        <p:txBody>
          <a:bodyPr wrap="square">
            <a:spAutoFit/>
          </a:bodyPr>
          <a:lstStyle/>
          <a:p>
            <a:pPr algn="ctr"/>
            <a:r>
              <a:rPr lang="it-IT" sz="1800" b="1" i="0" dirty="0">
                <a:solidFill>
                  <a:schemeClr val="accent5"/>
                </a:solidFill>
                <a:effectLst/>
              </a:rPr>
              <a:t>Incontrate problemi o ostacoli viaggiando in direzione delle regioni francesi confinanti ?</a:t>
            </a:r>
            <a:r>
              <a:rPr lang="fr-FR" sz="1800" b="1" i="0" dirty="0">
                <a:solidFill>
                  <a:srgbClr val="0070C0"/>
                </a:solidFill>
                <a:effectLst/>
              </a:rPr>
              <a:t> </a:t>
            </a:r>
          </a:p>
          <a:p>
            <a:pPr algn="ctr"/>
            <a:r>
              <a:rPr lang="fr-FR" sz="1800" b="1" i="0" dirty="0">
                <a:solidFill>
                  <a:srgbClr val="0070C0"/>
                </a:solidFill>
                <a:effectLst/>
              </a:rPr>
              <a:t>Constatez-vous des problèmes ou des obstacles dans vos déplacements ayant pour destination les régions italiennes voisines ?</a:t>
            </a:r>
            <a:endParaRPr lang="fr-FR" sz="1800" b="1" dirty="0">
              <a:solidFill>
                <a:srgbClr val="0070C0"/>
              </a:solidFill>
            </a:endParaRPr>
          </a:p>
          <a:p>
            <a:pPr algn="ctr"/>
            <a:endParaRPr lang="fr-FR" sz="1800" b="1" dirty="0">
              <a:solidFill>
                <a:schemeClr val="accent5"/>
              </a:solidFill>
            </a:endParaRPr>
          </a:p>
        </p:txBody>
      </p:sp>
      <p:graphicFrame>
        <p:nvGraphicFramePr>
          <p:cNvPr id="10" name="Graphique 9">
            <a:extLst>
              <a:ext uri="{FF2B5EF4-FFF2-40B4-BE49-F238E27FC236}">
                <a16:creationId xmlns:a16="http://schemas.microsoft.com/office/drawing/2014/main" id="{2E1A81ED-73AA-4A95-A930-3883649E94A1}"/>
              </a:ext>
            </a:extLst>
          </p:cNvPr>
          <p:cNvGraphicFramePr>
            <a:graphicFrameLocks/>
          </p:cNvGraphicFramePr>
          <p:nvPr>
            <p:extLst>
              <p:ext uri="{D42A27DB-BD31-4B8C-83A1-F6EECF244321}">
                <p14:modId xmlns:p14="http://schemas.microsoft.com/office/powerpoint/2010/main" val="378972783"/>
              </p:ext>
            </p:extLst>
          </p:nvPr>
        </p:nvGraphicFramePr>
        <p:xfrm>
          <a:off x="485775" y="155257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a:extLst>
              <a:ext uri="{FF2B5EF4-FFF2-40B4-BE49-F238E27FC236}">
                <a16:creationId xmlns:a16="http://schemas.microsoft.com/office/drawing/2014/main" id="{CFA97CCA-86E6-4B40-8B94-BED2950FD4FC}"/>
              </a:ext>
            </a:extLst>
          </p:cNvPr>
          <p:cNvGraphicFramePr>
            <a:graphicFrameLocks/>
          </p:cNvGraphicFramePr>
          <p:nvPr>
            <p:extLst>
              <p:ext uri="{D42A27DB-BD31-4B8C-83A1-F6EECF244321}">
                <p14:modId xmlns:p14="http://schemas.microsoft.com/office/powerpoint/2010/main" val="2296283789"/>
              </p:ext>
            </p:extLst>
          </p:nvPr>
        </p:nvGraphicFramePr>
        <p:xfrm>
          <a:off x="0" y="4813737"/>
          <a:ext cx="2971800" cy="1793976"/>
        </p:xfrm>
        <a:graphic>
          <a:graphicData uri="http://schemas.openxmlformats.org/drawingml/2006/chart">
            <c:chart xmlns:c="http://schemas.openxmlformats.org/drawingml/2006/chart" xmlns:r="http://schemas.openxmlformats.org/officeDocument/2006/relationships" r:id="rId3"/>
          </a:graphicData>
        </a:graphic>
      </p:graphicFrame>
      <p:pic>
        <p:nvPicPr>
          <p:cNvPr id="12" name="chart">
            <a:extLst>
              <a:ext uri="{FF2B5EF4-FFF2-40B4-BE49-F238E27FC236}">
                <a16:creationId xmlns:a16="http://schemas.microsoft.com/office/drawing/2014/main" id="{4EF292BB-F26B-414D-B5C5-CB4DE70FF678}"/>
              </a:ext>
            </a:extLst>
          </p:cNvPr>
          <p:cNvPicPr>
            <a:picLocks noChangeAspect="1"/>
          </p:cNvPicPr>
          <p:nvPr/>
        </p:nvPicPr>
        <p:blipFill>
          <a:blip r:embed="rId4"/>
          <a:stretch>
            <a:fillRect/>
          </a:stretch>
        </p:blipFill>
        <p:spPr>
          <a:xfrm>
            <a:off x="1298363" y="4295775"/>
            <a:ext cx="681656" cy="517962"/>
          </a:xfrm>
          <a:prstGeom prst="rect">
            <a:avLst/>
          </a:prstGeom>
        </p:spPr>
      </p:pic>
      <p:graphicFrame>
        <p:nvGraphicFramePr>
          <p:cNvPr id="13" name="Graphique 12">
            <a:extLst>
              <a:ext uri="{FF2B5EF4-FFF2-40B4-BE49-F238E27FC236}">
                <a16:creationId xmlns:a16="http://schemas.microsoft.com/office/drawing/2014/main" id="{4850CDA9-F53A-4C64-B654-CCA56374389E}"/>
              </a:ext>
            </a:extLst>
          </p:cNvPr>
          <p:cNvGraphicFramePr>
            <a:graphicFrameLocks/>
          </p:cNvGraphicFramePr>
          <p:nvPr>
            <p:extLst>
              <p:ext uri="{D42A27DB-BD31-4B8C-83A1-F6EECF244321}">
                <p14:modId xmlns:p14="http://schemas.microsoft.com/office/powerpoint/2010/main" val="1527029171"/>
              </p:ext>
            </p:extLst>
          </p:nvPr>
        </p:nvGraphicFramePr>
        <p:xfrm>
          <a:off x="2438748" y="4813737"/>
          <a:ext cx="3076228" cy="1793976"/>
        </p:xfrm>
        <a:graphic>
          <a:graphicData uri="http://schemas.openxmlformats.org/drawingml/2006/chart">
            <c:chart xmlns:c="http://schemas.openxmlformats.org/drawingml/2006/chart" xmlns:r="http://schemas.openxmlformats.org/officeDocument/2006/relationships" r:id="rId5"/>
          </a:graphicData>
        </a:graphic>
      </p:graphicFrame>
      <p:pic>
        <p:nvPicPr>
          <p:cNvPr id="14" name="Image 13">
            <a:extLst>
              <a:ext uri="{FF2B5EF4-FFF2-40B4-BE49-F238E27FC236}">
                <a16:creationId xmlns:a16="http://schemas.microsoft.com/office/drawing/2014/main" id="{F5B2F530-892C-4B68-9221-7F27959B984B}"/>
              </a:ext>
            </a:extLst>
          </p:cNvPr>
          <p:cNvPicPr>
            <a:picLocks noChangeAspect="1"/>
          </p:cNvPicPr>
          <p:nvPr/>
        </p:nvPicPr>
        <p:blipFill>
          <a:blip r:embed="rId6"/>
          <a:stretch>
            <a:fillRect/>
          </a:stretch>
        </p:blipFill>
        <p:spPr>
          <a:xfrm>
            <a:off x="3606732" y="4320127"/>
            <a:ext cx="636656" cy="555810"/>
          </a:xfrm>
          <a:prstGeom prst="rect">
            <a:avLst/>
          </a:prstGeom>
        </p:spPr>
      </p:pic>
      <p:graphicFrame>
        <p:nvGraphicFramePr>
          <p:cNvPr id="15" name="Graphique 14">
            <a:extLst>
              <a:ext uri="{FF2B5EF4-FFF2-40B4-BE49-F238E27FC236}">
                <a16:creationId xmlns:a16="http://schemas.microsoft.com/office/drawing/2014/main" id="{E137B7C9-6B5F-46E3-BF34-9BF9989B2BA8}"/>
              </a:ext>
            </a:extLst>
          </p:cNvPr>
          <p:cNvGraphicFramePr>
            <a:graphicFrameLocks/>
          </p:cNvGraphicFramePr>
          <p:nvPr>
            <p:extLst>
              <p:ext uri="{D42A27DB-BD31-4B8C-83A1-F6EECF244321}">
                <p14:modId xmlns:p14="http://schemas.microsoft.com/office/powerpoint/2010/main" val="1069593563"/>
              </p:ext>
            </p:extLst>
          </p:nvPr>
        </p:nvGraphicFramePr>
        <p:xfrm>
          <a:off x="7366144" y="1598152"/>
          <a:ext cx="4124324" cy="26520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Graphique 15">
            <a:extLst>
              <a:ext uri="{FF2B5EF4-FFF2-40B4-BE49-F238E27FC236}">
                <a16:creationId xmlns:a16="http://schemas.microsoft.com/office/drawing/2014/main" id="{88D22D3C-93E7-4434-A62A-969E2F9A53FD}"/>
              </a:ext>
            </a:extLst>
          </p:cNvPr>
          <p:cNvGraphicFramePr>
            <a:graphicFrameLocks/>
          </p:cNvGraphicFramePr>
          <p:nvPr>
            <p:extLst>
              <p:ext uri="{D42A27DB-BD31-4B8C-83A1-F6EECF244321}">
                <p14:modId xmlns:p14="http://schemas.microsoft.com/office/powerpoint/2010/main" val="2858232561"/>
              </p:ext>
            </p:extLst>
          </p:nvPr>
        </p:nvGraphicFramePr>
        <p:xfrm>
          <a:off x="6149908" y="4813737"/>
          <a:ext cx="3493570" cy="1863905"/>
        </p:xfrm>
        <a:graphic>
          <a:graphicData uri="http://schemas.openxmlformats.org/drawingml/2006/chart">
            <c:chart xmlns:c="http://schemas.openxmlformats.org/drawingml/2006/chart" xmlns:r="http://schemas.openxmlformats.org/officeDocument/2006/relationships" r:id="rId8"/>
          </a:graphicData>
        </a:graphic>
      </p:graphicFrame>
      <p:pic>
        <p:nvPicPr>
          <p:cNvPr id="17" name="chart">
            <a:extLst>
              <a:ext uri="{FF2B5EF4-FFF2-40B4-BE49-F238E27FC236}">
                <a16:creationId xmlns:a16="http://schemas.microsoft.com/office/drawing/2014/main" id="{4CDA5014-694A-4FC7-B404-830C6A541C30}"/>
              </a:ext>
            </a:extLst>
          </p:cNvPr>
          <p:cNvPicPr>
            <a:picLocks noChangeAspect="1"/>
          </p:cNvPicPr>
          <p:nvPr/>
        </p:nvPicPr>
        <p:blipFill>
          <a:blip r:embed="rId4"/>
          <a:stretch>
            <a:fillRect/>
          </a:stretch>
        </p:blipFill>
        <p:spPr>
          <a:xfrm>
            <a:off x="7838362" y="4250198"/>
            <a:ext cx="681656" cy="517962"/>
          </a:xfrm>
          <a:prstGeom prst="rect">
            <a:avLst/>
          </a:prstGeom>
        </p:spPr>
      </p:pic>
      <p:graphicFrame>
        <p:nvGraphicFramePr>
          <p:cNvPr id="18" name="Graphique 17">
            <a:extLst>
              <a:ext uri="{FF2B5EF4-FFF2-40B4-BE49-F238E27FC236}">
                <a16:creationId xmlns:a16="http://schemas.microsoft.com/office/drawing/2014/main" id="{D9A03C1F-5CE9-4DD9-9A6A-91E2C5E90B62}"/>
              </a:ext>
            </a:extLst>
          </p:cNvPr>
          <p:cNvGraphicFramePr>
            <a:graphicFrameLocks/>
          </p:cNvGraphicFramePr>
          <p:nvPr>
            <p:extLst>
              <p:ext uri="{D42A27DB-BD31-4B8C-83A1-F6EECF244321}">
                <p14:modId xmlns:p14="http://schemas.microsoft.com/office/powerpoint/2010/main" val="2468532862"/>
              </p:ext>
            </p:extLst>
          </p:nvPr>
        </p:nvGraphicFramePr>
        <p:xfrm>
          <a:off x="9028308" y="4698232"/>
          <a:ext cx="3630417" cy="1863905"/>
        </p:xfrm>
        <a:graphic>
          <a:graphicData uri="http://schemas.openxmlformats.org/drawingml/2006/chart">
            <c:chart xmlns:c="http://schemas.openxmlformats.org/drawingml/2006/chart" xmlns:r="http://schemas.openxmlformats.org/officeDocument/2006/relationships" r:id="rId9"/>
          </a:graphicData>
        </a:graphic>
      </p:graphicFrame>
      <p:pic>
        <p:nvPicPr>
          <p:cNvPr id="19" name="Image 18">
            <a:extLst>
              <a:ext uri="{FF2B5EF4-FFF2-40B4-BE49-F238E27FC236}">
                <a16:creationId xmlns:a16="http://schemas.microsoft.com/office/drawing/2014/main" id="{E35C3028-1653-4BB2-8374-1EAA1F943E50}"/>
              </a:ext>
            </a:extLst>
          </p:cNvPr>
          <p:cNvPicPr>
            <a:picLocks noChangeAspect="1"/>
          </p:cNvPicPr>
          <p:nvPr/>
        </p:nvPicPr>
        <p:blipFill>
          <a:blip r:embed="rId6"/>
          <a:stretch>
            <a:fillRect/>
          </a:stretch>
        </p:blipFill>
        <p:spPr>
          <a:xfrm>
            <a:off x="10492047" y="4276851"/>
            <a:ext cx="636656" cy="555810"/>
          </a:xfrm>
          <a:prstGeom prst="rect">
            <a:avLst/>
          </a:prstGeom>
        </p:spPr>
      </p:pic>
      <p:pic>
        <p:nvPicPr>
          <p:cNvPr id="20" name="Graphique 19" descr="Bus avec un remplissage uni">
            <a:extLst>
              <a:ext uri="{FF2B5EF4-FFF2-40B4-BE49-F238E27FC236}">
                <a16:creationId xmlns:a16="http://schemas.microsoft.com/office/drawing/2014/main" id="{3FF60651-D051-45E1-87A7-375AFD33724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5619" y="-78006"/>
            <a:ext cx="914400" cy="914400"/>
          </a:xfrm>
          <a:prstGeom prst="rect">
            <a:avLst/>
          </a:prstGeom>
        </p:spPr>
      </p:pic>
      <p:pic>
        <p:nvPicPr>
          <p:cNvPr id="21" name="Graphique 20" descr="Voiture avec un remplissage uni">
            <a:extLst>
              <a:ext uri="{FF2B5EF4-FFF2-40B4-BE49-F238E27FC236}">
                <a16:creationId xmlns:a16="http://schemas.microsoft.com/office/drawing/2014/main" id="{11E20B6E-A03E-4074-B428-DD757847066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669181" y="-78006"/>
            <a:ext cx="914400" cy="914400"/>
          </a:xfrm>
          <a:prstGeom prst="rect">
            <a:avLst/>
          </a:prstGeom>
        </p:spPr>
      </p:pic>
      <p:cxnSp>
        <p:nvCxnSpPr>
          <p:cNvPr id="22" name="Connecteur droit 21">
            <a:extLst>
              <a:ext uri="{FF2B5EF4-FFF2-40B4-BE49-F238E27FC236}">
                <a16:creationId xmlns:a16="http://schemas.microsoft.com/office/drawing/2014/main" id="{6D9DDB36-6CCD-4A4E-988F-B394C1073053}"/>
              </a:ext>
            </a:extLst>
          </p:cNvPr>
          <p:cNvCxnSpPr/>
          <p:nvPr/>
        </p:nvCxnSpPr>
        <p:spPr>
          <a:xfrm>
            <a:off x="6018028" y="2083981"/>
            <a:ext cx="0" cy="4423145"/>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60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1E0E83A-E531-4B0C-8933-86A46EDFC02B}"/>
              </a:ext>
            </a:extLst>
          </p:cNvPr>
          <p:cNvSpPr txBox="1"/>
          <p:nvPr/>
        </p:nvSpPr>
        <p:spPr>
          <a:xfrm>
            <a:off x="1019175" y="238125"/>
            <a:ext cx="8153400" cy="369332"/>
          </a:xfrm>
          <a:prstGeom prst="rect">
            <a:avLst/>
          </a:prstGeom>
          <a:noFill/>
        </p:spPr>
        <p:txBody>
          <a:bodyPr wrap="square" rtlCol="0">
            <a:spAutoFit/>
          </a:bodyPr>
          <a:lstStyle/>
          <a:p>
            <a:pPr algn="l"/>
            <a:r>
              <a:rPr lang="fr-FR" b="1" dirty="0">
                <a:solidFill>
                  <a:schemeClr val="accent5"/>
                </a:solidFill>
              </a:rPr>
              <a:t>Le </a:t>
            </a:r>
            <a:r>
              <a:rPr lang="fr-FR" b="1" dirty="0" err="1">
                <a:solidFill>
                  <a:schemeClr val="accent5"/>
                </a:solidFill>
              </a:rPr>
              <a:t>problematiche</a:t>
            </a:r>
            <a:r>
              <a:rPr lang="fr-FR" b="1" dirty="0">
                <a:solidFill>
                  <a:schemeClr val="accent5"/>
                </a:solidFill>
              </a:rPr>
              <a:t> più </a:t>
            </a:r>
            <a:r>
              <a:rPr lang="fr-FR" b="1" dirty="0" err="1">
                <a:solidFill>
                  <a:schemeClr val="accent5"/>
                </a:solidFill>
              </a:rPr>
              <a:t>frequenti</a:t>
            </a:r>
            <a:r>
              <a:rPr lang="fr-FR" b="1" dirty="0">
                <a:solidFill>
                  <a:schemeClr val="accent5"/>
                </a:solidFill>
              </a:rPr>
              <a:t> / </a:t>
            </a:r>
            <a:r>
              <a:rPr lang="fr-FR" b="1" dirty="0">
                <a:solidFill>
                  <a:srgbClr val="0070C0"/>
                </a:solidFill>
              </a:rPr>
              <a:t>Les problématiques les plus fréquentes</a:t>
            </a:r>
          </a:p>
        </p:txBody>
      </p:sp>
      <p:sp>
        <p:nvSpPr>
          <p:cNvPr id="10" name="ZoneTexte 9">
            <a:extLst>
              <a:ext uri="{FF2B5EF4-FFF2-40B4-BE49-F238E27FC236}">
                <a16:creationId xmlns:a16="http://schemas.microsoft.com/office/drawing/2014/main" id="{FBADAD28-7B86-49DE-8B1E-DF7FCA41284F}"/>
              </a:ext>
            </a:extLst>
          </p:cNvPr>
          <p:cNvSpPr txBox="1"/>
          <p:nvPr/>
        </p:nvSpPr>
        <p:spPr>
          <a:xfrm>
            <a:off x="476250" y="1617912"/>
            <a:ext cx="6096000" cy="2246769"/>
          </a:xfrm>
          <a:prstGeom prst="rect">
            <a:avLst/>
          </a:prstGeom>
          <a:noFill/>
        </p:spPr>
        <p:txBody>
          <a:bodyPr wrap="square">
            <a:spAutoFit/>
          </a:bodyPr>
          <a:lstStyle/>
          <a:p>
            <a:pPr algn="l"/>
            <a:r>
              <a:rPr lang="fr-FR" sz="1400" b="1" dirty="0"/>
              <a:t>Le </a:t>
            </a:r>
            <a:r>
              <a:rPr lang="fr-FR" sz="1400" b="1" dirty="0" err="1"/>
              <a:t>ragioni</a:t>
            </a:r>
            <a:r>
              <a:rPr lang="fr-FR" sz="1400" b="1" dirty="0"/>
              <a:t> più </a:t>
            </a:r>
            <a:r>
              <a:rPr lang="fr-FR" sz="1400" b="1" dirty="0" err="1"/>
              <a:t>frequenti</a:t>
            </a:r>
            <a:endParaRPr lang="fr-FR" sz="1400" b="1" dirty="0"/>
          </a:p>
          <a:p>
            <a:pPr algn="l"/>
            <a:endParaRPr lang="fr-FR" sz="1400" dirty="0"/>
          </a:p>
          <a:p>
            <a:pPr marL="342900" indent="-342900" algn="l">
              <a:buFont typeface="+mj-lt"/>
              <a:buAutoNum type="arabicPeriod"/>
            </a:pPr>
            <a:r>
              <a:rPr lang="fr-FR" sz="1400" dirty="0"/>
              <a:t>Colli </a:t>
            </a:r>
            <a:r>
              <a:rPr lang="fr-FR" sz="1400" dirty="0" err="1"/>
              <a:t>chiusi</a:t>
            </a:r>
            <a:r>
              <a:rPr lang="fr-FR" sz="1400" dirty="0"/>
              <a:t>, in </a:t>
            </a:r>
            <a:r>
              <a:rPr lang="fr-FR" sz="1400" dirty="0" err="1"/>
              <a:t>particolare</a:t>
            </a:r>
            <a:r>
              <a:rPr lang="fr-FR" sz="1400" dirty="0"/>
              <a:t> Tunnel di </a:t>
            </a:r>
            <a:r>
              <a:rPr lang="fr-FR" sz="1400" dirty="0" err="1"/>
              <a:t>Tenda</a:t>
            </a:r>
            <a:r>
              <a:rPr lang="fr-FR" sz="1400" dirty="0"/>
              <a:t>  / Colle </a:t>
            </a:r>
            <a:r>
              <a:rPr lang="fr-FR" sz="1400" dirty="0" err="1"/>
              <a:t>della</a:t>
            </a:r>
            <a:r>
              <a:rPr lang="fr-FR" sz="1400" dirty="0"/>
              <a:t> Maddalena  / </a:t>
            </a:r>
            <a:r>
              <a:rPr lang="fr-FR" sz="1400" dirty="0" err="1"/>
              <a:t>chiusura</a:t>
            </a:r>
            <a:r>
              <a:rPr lang="fr-FR" sz="1400" dirty="0"/>
              <a:t> tunnel Monte Bianco </a:t>
            </a:r>
          </a:p>
          <a:p>
            <a:pPr marL="342900" indent="-342900" algn="l">
              <a:buFont typeface="+mj-lt"/>
              <a:buAutoNum type="arabicPeriod"/>
            </a:pPr>
            <a:r>
              <a:rPr lang="fr-FR" sz="1400" dirty="0" err="1"/>
              <a:t>Mancanza</a:t>
            </a:r>
            <a:r>
              <a:rPr lang="fr-FR" sz="1400" dirty="0"/>
              <a:t> di </a:t>
            </a:r>
            <a:r>
              <a:rPr lang="fr-FR" sz="1400" dirty="0" err="1"/>
              <a:t>adeguati</a:t>
            </a:r>
            <a:r>
              <a:rPr lang="fr-FR" sz="1400" dirty="0"/>
              <a:t> </a:t>
            </a:r>
            <a:r>
              <a:rPr lang="fr-FR" sz="1400" dirty="0" err="1"/>
              <a:t>collegamenti</a:t>
            </a:r>
            <a:r>
              <a:rPr lang="fr-FR" sz="1400" dirty="0"/>
              <a:t> </a:t>
            </a:r>
            <a:r>
              <a:rPr lang="fr-FR" sz="1400" dirty="0" err="1"/>
              <a:t>ferroviari</a:t>
            </a:r>
            <a:r>
              <a:rPr lang="fr-FR" sz="1400" dirty="0"/>
              <a:t>  </a:t>
            </a:r>
          </a:p>
          <a:p>
            <a:pPr marL="342900" indent="-342900" algn="l">
              <a:buFont typeface="+mj-lt"/>
              <a:buAutoNum type="arabicPeriod"/>
            </a:pPr>
            <a:r>
              <a:rPr lang="fr-FR" sz="1400" dirty="0" err="1"/>
              <a:t>Infrastrutture</a:t>
            </a:r>
            <a:r>
              <a:rPr lang="fr-FR" sz="1400" dirty="0"/>
              <a:t> </a:t>
            </a:r>
            <a:r>
              <a:rPr lang="fr-FR" sz="1400" dirty="0" err="1"/>
              <a:t>stradali</a:t>
            </a:r>
            <a:r>
              <a:rPr lang="fr-FR" sz="1400" dirty="0"/>
              <a:t> </a:t>
            </a:r>
            <a:r>
              <a:rPr lang="fr-FR" sz="1400" dirty="0" err="1"/>
              <a:t>carenti</a:t>
            </a:r>
            <a:r>
              <a:rPr lang="fr-FR" sz="1400" dirty="0"/>
              <a:t> (o in </a:t>
            </a:r>
            <a:r>
              <a:rPr lang="fr-FR" sz="1400" dirty="0" err="1"/>
              <a:t>manutenzione</a:t>
            </a:r>
            <a:r>
              <a:rPr lang="fr-FR" sz="1400" dirty="0"/>
              <a:t> o </a:t>
            </a:r>
            <a:r>
              <a:rPr lang="fr-FR" sz="1400" dirty="0" err="1"/>
              <a:t>difficilmente</a:t>
            </a:r>
            <a:r>
              <a:rPr lang="fr-FR" sz="1400" dirty="0"/>
              <a:t> </a:t>
            </a:r>
            <a:r>
              <a:rPr lang="fr-FR" sz="1400" dirty="0" err="1"/>
              <a:t>percorribili</a:t>
            </a:r>
            <a:r>
              <a:rPr lang="fr-FR" sz="1400" dirty="0"/>
              <a:t> in </a:t>
            </a:r>
            <a:r>
              <a:rPr lang="fr-FR" sz="1400" dirty="0" err="1"/>
              <a:t>inverno</a:t>
            </a:r>
            <a:r>
              <a:rPr lang="fr-FR" sz="1400" dirty="0"/>
              <a:t>) </a:t>
            </a:r>
          </a:p>
          <a:p>
            <a:pPr marL="342900" indent="-342900" algn="l">
              <a:buFont typeface="+mj-lt"/>
              <a:buAutoNum type="arabicPeriod"/>
            </a:pPr>
            <a:r>
              <a:rPr lang="fr-FR" sz="1400" dirty="0" err="1"/>
              <a:t>Mancanza</a:t>
            </a:r>
            <a:r>
              <a:rPr lang="fr-FR" sz="1400" dirty="0"/>
              <a:t> di </a:t>
            </a:r>
            <a:r>
              <a:rPr lang="fr-FR" sz="1400" dirty="0" err="1"/>
              <a:t>trasporti</a:t>
            </a:r>
            <a:r>
              <a:rPr lang="fr-FR" sz="1400" dirty="0"/>
              <a:t> </a:t>
            </a:r>
            <a:r>
              <a:rPr lang="fr-FR" sz="1400" dirty="0" err="1"/>
              <a:t>pubblici</a:t>
            </a:r>
            <a:r>
              <a:rPr lang="fr-FR" sz="1400" dirty="0"/>
              <a:t> </a:t>
            </a:r>
          </a:p>
          <a:p>
            <a:pPr marL="342900" indent="-342900" algn="l">
              <a:buFont typeface="+mj-lt"/>
              <a:buAutoNum type="arabicPeriod"/>
            </a:pPr>
            <a:r>
              <a:rPr lang="fr-FR" sz="1400" dirty="0"/>
              <a:t>Code/</a:t>
            </a:r>
            <a:r>
              <a:rPr lang="fr-FR" sz="1400" dirty="0" err="1"/>
              <a:t>controlli</a:t>
            </a:r>
            <a:r>
              <a:rPr lang="fr-FR" sz="1400" dirty="0"/>
              <a:t> alla </a:t>
            </a:r>
            <a:r>
              <a:rPr lang="fr-FR" sz="1400" dirty="0" err="1"/>
              <a:t>frontiera</a:t>
            </a:r>
            <a:r>
              <a:rPr lang="fr-FR" sz="1400" dirty="0"/>
              <a:t> </a:t>
            </a:r>
            <a:r>
              <a:rPr lang="fr-FR" sz="1400" dirty="0" err="1"/>
              <a:t>francese</a:t>
            </a:r>
            <a:r>
              <a:rPr lang="fr-FR" sz="1400" dirty="0"/>
              <a:t> </a:t>
            </a:r>
          </a:p>
          <a:p>
            <a:pPr marL="342900" indent="-342900" algn="l">
              <a:buFont typeface="+mj-lt"/>
              <a:buAutoNum type="arabicPeriod"/>
            </a:pPr>
            <a:r>
              <a:rPr lang="fr-FR" sz="1400" dirty="0" err="1"/>
              <a:t>Costi</a:t>
            </a:r>
            <a:r>
              <a:rPr lang="fr-FR" sz="1400" dirty="0"/>
              <a:t> di </a:t>
            </a:r>
            <a:r>
              <a:rPr lang="fr-FR" sz="1400" dirty="0" err="1"/>
              <a:t>trasporto</a:t>
            </a:r>
            <a:r>
              <a:rPr lang="fr-FR" sz="1400" dirty="0"/>
              <a:t> </a:t>
            </a:r>
          </a:p>
        </p:txBody>
      </p:sp>
      <p:sp>
        <p:nvSpPr>
          <p:cNvPr id="12" name="ZoneTexte 11">
            <a:extLst>
              <a:ext uri="{FF2B5EF4-FFF2-40B4-BE49-F238E27FC236}">
                <a16:creationId xmlns:a16="http://schemas.microsoft.com/office/drawing/2014/main" id="{3F19D4E6-9351-4FCA-9D8E-EF74E390D94D}"/>
              </a:ext>
            </a:extLst>
          </p:cNvPr>
          <p:cNvSpPr txBox="1"/>
          <p:nvPr/>
        </p:nvSpPr>
        <p:spPr>
          <a:xfrm>
            <a:off x="3838575" y="767834"/>
            <a:ext cx="6096000" cy="369332"/>
          </a:xfrm>
          <a:prstGeom prst="rect">
            <a:avLst/>
          </a:prstGeom>
          <a:noFill/>
        </p:spPr>
        <p:txBody>
          <a:bodyPr wrap="square">
            <a:spAutoFit/>
          </a:bodyPr>
          <a:lstStyle/>
          <a:p>
            <a:pPr algn="l"/>
            <a:r>
              <a:rPr lang="fr-FR" sz="1800" i="1" dirty="0">
                <a:solidFill>
                  <a:srgbClr val="0070C0"/>
                </a:solidFill>
              </a:rPr>
              <a:t>Nombre d’occurrences </a:t>
            </a:r>
            <a:r>
              <a:rPr lang="fr-FR" sz="1800" i="1" dirty="0"/>
              <a:t>/ </a:t>
            </a:r>
            <a:r>
              <a:rPr lang="fr-FR" sz="1800" i="1" dirty="0">
                <a:solidFill>
                  <a:schemeClr val="accent5"/>
                </a:solidFill>
              </a:rPr>
              <a:t>totale </a:t>
            </a:r>
            <a:r>
              <a:rPr lang="fr-FR" sz="1800" i="1" dirty="0" err="1">
                <a:solidFill>
                  <a:schemeClr val="accent5"/>
                </a:solidFill>
              </a:rPr>
              <a:t>ricorrenze</a:t>
            </a:r>
            <a:endParaRPr lang="fr-FR" sz="1800" i="1" dirty="0">
              <a:solidFill>
                <a:schemeClr val="accent5"/>
              </a:solidFill>
            </a:endParaRPr>
          </a:p>
        </p:txBody>
      </p:sp>
      <p:pic>
        <p:nvPicPr>
          <p:cNvPr id="13" name="chart">
            <a:extLst>
              <a:ext uri="{FF2B5EF4-FFF2-40B4-BE49-F238E27FC236}">
                <a16:creationId xmlns:a16="http://schemas.microsoft.com/office/drawing/2014/main" id="{17FDBB89-9AA1-4B72-95D7-615EA11450E4}"/>
              </a:ext>
            </a:extLst>
          </p:cNvPr>
          <p:cNvPicPr>
            <a:picLocks noChangeAspect="1"/>
          </p:cNvPicPr>
          <p:nvPr/>
        </p:nvPicPr>
        <p:blipFill>
          <a:blip r:embed="rId2"/>
          <a:stretch>
            <a:fillRect/>
          </a:stretch>
        </p:blipFill>
        <p:spPr>
          <a:xfrm>
            <a:off x="2257425" y="1072163"/>
            <a:ext cx="859992" cy="653472"/>
          </a:xfrm>
          <a:prstGeom prst="rect">
            <a:avLst/>
          </a:prstGeom>
        </p:spPr>
      </p:pic>
      <p:sp>
        <p:nvSpPr>
          <p:cNvPr id="15" name="ZoneTexte 14">
            <a:extLst>
              <a:ext uri="{FF2B5EF4-FFF2-40B4-BE49-F238E27FC236}">
                <a16:creationId xmlns:a16="http://schemas.microsoft.com/office/drawing/2014/main" id="{6EAB69FD-7F7F-4494-84AB-DCF2120CB9B9}"/>
              </a:ext>
            </a:extLst>
          </p:cNvPr>
          <p:cNvSpPr txBox="1"/>
          <p:nvPr/>
        </p:nvSpPr>
        <p:spPr>
          <a:xfrm>
            <a:off x="7029450" y="1833356"/>
            <a:ext cx="6096000" cy="1815882"/>
          </a:xfrm>
          <a:prstGeom prst="rect">
            <a:avLst/>
          </a:prstGeom>
          <a:noFill/>
        </p:spPr>
        <p:txBody>
          <a:bodyPr wrap="square">
            <a:spAutoFit/>
          </a:bodyPr>
          <a:lstStyle/>
          <a:p>
            <a:pPr algn="l"/>
            <a:r>
              <a:rPr lang="fr-FR" sz="1400" b="1" dirty="0"/>
              <a:t>Les raisons les plus fréquentes</a:t>
            </a:r>
            <a:endParaRPr lang="fr-FR" sz="1400" dirty="0"/>
          </a:p>
          <a:p>
            <a:pPr marL="342900" indent="-342900" algn="l">
              <a:buAutoNum type="arabicPeriod"/>
            </a:pPr>
            <a:endParaRPr lang="fr-FR" sz="1400" dirty="0"/>
          </a:p>
          <a:p>
            <a:pPr marL="342900" indent="-342900">
              <a:buFontTx/>
              <a:buAutoNum type="arabicPeriod"/>
            </a:pPr>
            <a:r>
              <a:rPr lang="fr-FR" sz="1400" dirty="0"/>
              <a:t>Fermeture des cols / difficultés en hiver </a:t>
            </a:r>
          </a:p>
          <a:p>
            <a:pPr marL="342900" indent="-342900">
              <a:buFontTx/>
              <a:buAutoNum type="arabicPeriod"/>
            </a:pPr>
            <a:r>
              <a:rPr lang="fr-FR" sz="1400" dirty="0"/>
              <a:t>Manque de trains </a:t>
            </a:r>
          </a:p>
          <a:p>
            <a:pPr marL="342900" indent="-342900">
              <a:buFontTx/>
              <a:buAutoNum type="arabicPeriod"/>
            </a:pPr>
            <a:r>
              <a:rPr lang="fr-FR" sz="1400" dirty="0"/>
              <a:t>Co</a:t>
            </a:r>
            <a:r>
              <a:rPr lang="fr-FR" sz="1400" dirty="0">
                <a:cs typeface="Calibri" panose="020F0502020204030204" pitchFamily="34" charset="0"/>
              </a:rPr>
              <a:t>û</a:t>
            </a:r>
            <a:r>
              <a:rPr lang="fr-FR" sz="1400" dirty="0"/>
              <a:t>ts (des tunnels) </a:t>
            </a:r>
          </a:p>
          <a:p>
            <a:pPr marL="342900" indent="-342900" algn="l">
              <a:buAutoNum type="arabicPeriod"/>
            </a:pPr>
            <a:r>
              <a:rPr lang="fr-FR" sz="1400" dirty="0"/>
              <a:t>Manque de transport en commun </a:t>
            </a:r>
          </a:p>
          <a:p>
            <a:pPr marL="342900" indent="-342900" algn="l">
              <a:buAutoNum type="arabicPeriod"/>
            </a:pPr>
            <a:r>
              <a:rPr lang="fr-FR" sz="1400" dirty="0"/>
              <a:t>Temps d’attente / Contrôles à la frontière </a:t>
            </a:r>
          </a:p>
          <a:p>
            <a:pPr marL="342900" indent="-342900" algn="l">
              <a:buAutoNum type="arabicPeriod"/>
            </a:pPr>
            <a:r>
              <a:rPr lang="fr-FR" sz="1400" dirty="0"/>
              <a:t>Difficultés routières à cause de travaux, radars </a:t>
            </a:r>
            <a:r>
              <a:rPr lang="fr-FR" sz="1400" dirty="0" err="1"/>
              <a:t>etc</a:t>
            </a:r>
            <a:r>
              <a:rPr lang="fr-FR" sz="1400" dirty="0"/>
              <a:t>  </a:t>
            </a:r>
          </a:p>
        </p:txBody>
      </p:sp>
      <p:pic>
        <p:nvPicPr>
          <p:cNvPr id="16" name="Image 15">
            <a:extLst>
              <a:ext uri="{FF2B5EF4-FFF2-40B4-BE49-F238E27FC236}">
                <a16:creationId xmlns:a16="http://schemas.microsoft.com/office/drawing/2014/main" id="{A4180315-7504-4FD9-8CFE-05F9416F2CE3}"/>
              </a:ext>
            </a:extLst>
          </p:cNvPr>
          <p:cNvPicPr>
            <a:picLocks noChangeAspect="1"/>
          </p:cNvPicPr>
          <p:nvPr/>
        </p:nvPicPr>
        <p:blipFill>
          <a:blip r:embed="rId3"/>
          <a:stretch>
            <a:fillRect/>
          </a:stretch>
        </p:blipFill>
        <p:spPr>
          <a:xfrm>
            <a:off x="8035097" y="1065218"/>
            <a:ext cx="756478" cy="660416"/>
          </a:xfrm>
          <a:prstGeom prst="rect">
            <a:avLst/>
          </a:prstGeom>
        </p:spPr>
      </p:pic>
      <p:graphicFrame>
        <p:nvGraphicFramePr>
          <p:cNvPr id="17" name="Graphique 16">
            <a:extLst>
              <a:ext uri="{FF2B5EF4-FFF2-40B4-BE49-F238E27FC236}">
                <a16:creationId xmlns:a16="http://schemas.microsoft.com/office/drawing/2014/main" id="{52D910BE-86D2-4CDB-B21E-61382106618A}"/>
              </a:ext>
            </a:extLst>
          </p:cNvPr>
          <p:cNvGraphicFramePr>
            <a:graphicFrameLocks/>
          </p:cNvGraphicFramePr>
          <p:nvPr>
            <p:extLst>
              <p:ext uri="{D42A27DB-BD31-4B8C-83A1-F6EECF244321}">
                <p14:modId xmlns:p14="http://schemas.microsoft.com/office/powerpoint/2010/main" val="2610171570"/>
              </p:ext>
            </p:extLst>
          </p:nvPr>
        </p:nvGraphicFramePr>
        <p:xfrm>
          <a:off x="-31317" y="3649238"/>
          <a:ext cx="6096000" cy="28881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phique 17">
            <a:extLst>
              <a:ext uri="{FF2B5EF4-FFF2-40B4-BE49-F238E27FC236}">
                <a16:creationId xmlns:a16="http://schemas.microsoft.com/office/drawing/2014/main" id="{791D55B6-6AD5-4F16-8EA2-D50FBD7AC2AE}"/>
              </a:ext>
            </a:extLst>
          </p:cNvPr>
          <p:cNvGraphicFramePr>
            <a:graphicFrameLocks/>
          </p:cNvGraphicFramePr>
          <p:nvPr>
            <p:extLst>
              <p:ext uri="{D42A27DB-BD31-4B8C-83A1-F6EECF244321}">
                <p14:modId xmlns:p14="http://schemas.microsoft.com/office/powerpoint/2010/main" val="1171187346"/>
              </p:ext>
            </p:extLst>
          </p:nvPr>
        </p:nvGraphicFramePr>
        <p:xfrm>
          <a:off x="5876925" y="3731740"/>
          <a:ext cx="5678199" cy="2888135"/>
        </p:xfrm>
        <a:graphic>
          <a:graphicData uri="http://schemas.openxmlformats.org/drawingml/2006/chart">
            <c:chart xmlns:c="http://schemas.openxmlformats.org/drawingml/2006/chart" xmlns:r="http://schemas.openxmlformats.org/officeDocument/2006/relationships" r:id="rId5"/>
          </a:graphicData>
        </a:graphic>
      </p:graphicFrame>
      <p:pic>
        <p:nvPicPr>
          <p:cNvPr id="19" name="Graphique 18" descr="Bus avec un remplissage uni">
            <a:extLst>
              <a:ext uri="{FF2B5EF4-FFF2-40B4-BE49-F238E27FC236}">
                <a16:creationId xmlns:a16="http://schemas.microsoft.com/office/drawing/2014/main" id="{5B34E9AB-F8E6-4FB0-A0F5-1B8DADBF8D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77375" y="-78006"/>
            <a:ext cx="914400" cy="914400"/>
          </a:xfrm>
          <a:prstGeom prst="rect">
            <a:avLst/>
          </a:prstGeom>
        </p:spPr>
      </p:pic>
      <p:pic>
        <p:nvPicPr>
          <p:cNvPr id="20" name="Graphique 19" descr="Voiture avec un remplissage uni">
            <a:extLst>
              <a:ext uri="{FF2B5EF4-FFF2-40B4-BE49-F238E27FC236}">
                <a16:creationId xmlns:a16="http://schemas.microsoft.com/office/drawing/2014/main" id="{76E5D230-C760-46B8-ADF2-C72384A169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15625" y="-78006"/>
            <a:ext cx="914400" cy="914400"/>
          </a:xfrm>
          <a:prstGeom prst="rect">
            <a:avLst/>
          </a:prstGeom>
        </p:spPr>
      </p:pic>
    </p:spTree>
    <p:extLst>
      <p:ext uri="{BB962C8B-B14F-4D97-AF65-F5344CB8AC3E}">
        <p14:creationId xmlns:p14="http://schemas.microsoft.com/office/powerpoint/2010/main" val="94074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80C69F-1CD7-49E6-9F28-5A5B120FF1F8}"/>
              </a:ext>
            </a:extLst>
          </p:cNvPr>
          <p:cNvSpPr>
            <a:spLocks noGrp="1"/>
          </p:cNvSpPr>
          <p:nvPr>
            <p:ph type="body" sz="half" idx="2"/>
          </p:nvPr>
        </p:nvSpPr>
        <p:spPr>
          <a:xfrm>
            <a:off x="2419349" y="3152775"/>
            <a:ext cx="3419475" cy="3296658"/>
          </a:xfrm>
        </p:spPr>
        <p:txBody>
          <a:bodyPr/>
          <a:lstStyle/>
          <a:p>
            <a:pPr algn="ctr"/>
            <a:r>
              <a:rPr lang="fr-FR" b="1" dirty="0">
                <a:solidFill>
                  <a:srgbClr val="0070C0"/>
                </a:solidFill>
              </a:rPr>
              <a:t>GRAND PUBLIC </a:t>
            </a:r>
            <a:r>
              <a:rPr lang="fr-FR" b="1" dirty="0"/>
              <a:t>/ </a:t>
            </a:r>
            <a:r>
              <a:rPr lang="fr-FR" b="1" dirty="0">
                <a:solidFill>
                  <a:schemeClr val="accent5"/>
                </a:solidFill>
              </a:rPr>
              <a:t>CITTADINANZA</a:t>
            </a:r>
          </a:p>
        </p:txBody>
      </p:sp>
      <p:sp>
        <p:nvSpPr>
          <p:cNvPr id="7" name="Titre 6">
            <a:extLst>
              <a:ext uri="{FF2B5EF4-FFF2-40B4-BE49-F238E27FC236}">
                <a16:creationId xmlns:a16="http://schemas.microsoft.com/office/drawing/2014/main" id="{5C0E5EF2-3DE2-4916-AF25-326FCB655D5C}"/>
              </a:ext>
            </a:extLst>
          </p:cNvPr>
          <p:cNvSpPr>
            <a:spLocks noGrp="1"/>
          </p:cNvSpPr>
          <p:nvPr>
            <p:ph type="title"/>
          </p:nvPr>
        </p:nvSpPr>
        <p:spPr>
          <a:xfrm>
            <a:off x="990600" y="380138"/>
            <a:ext cx="10858500" cy="840230"/>
          </a:xfrm>
        </p:spPr>
        <p:txBody>
          <a:bodyPr/>
          <a:lstStyle/>
          <a:p>
            <a:r>
              <a:rPr lang="fr-FR" sz="1800" b="1" dirty="0">
                <a:solidFill>
                  <a:srgbClr val="0070C0"/>
                </a:solidFill>
              </a:rPr>
              <a:t>Afin de </a:t>
            </a:r>
            <a:r>
              <a:rPr lang="fr-FR" b="1" dirty="0">
                <a:solidFill>
                  <a:srgbClr val="0070C0"/>
                </a:solidFill>
              </a:rPr>
              <a:t>mieux comprendre, la p</a:t>
            </a:r>
            <a:r>
              <a:rPr lang="fr-FR" sz="1800" b="1" dirty="0">
                <a:solidFill>
                  <a:srgbClr val="0070C0"/>
                </a:solidFill>
              </a:rPr>
              <a:t>arole au Grand Public et aux </a:t>
            </a:r>
            <a:r>
              <a:rPr lang="fr-FR" sz="1800" b="1" dirty="0" err="1">
                <a:solidFill>
                  <a:srgbClr val="0070C0"/>
                </a:solidFill>
              </a:rPr>
              <a:t>acterus</a:t>
            </a:r>
            <a:r>
              <a:rPr lang="fr-FR" sz="1800" b="1" dirty="0">
                <a:solidFill>
                  <a:srgbClr val="0070C0"/>
                </a:solidFill>
              </a:rPr>
              <a:t> territoriaux !  </a:t>
            </a:r>
            <a:br>
              <a:rPr lang="fr-FR" sz="1800" b="1" dirty="0">
                <a:solidFill>
                  <a:srgbClr val="0070C0"/>
                </a:solidFill>
              </a:rPr>
            </a:br>
            <a:r>
              <a:rPr lang="fr-FR" sz="1800" b="1" dirty="0">
                <a:solidFill>
                  <a:schemeClr val="accent5"/>
                </a:solidFill>
              </a:rPr>
              <a:t>Per </a:t>
            </a:r>
            <a:r>
              <a:rPr lang="fr-FR" sz="1800" b="1" dirty="0" err="1">
                <a:solidFill>
                  <a:schemeClr val="accent5"/>
                </a:solidFill>
              </a:rPr>
              <a:t>comprendere</a:t>
            </a:r>
            <a:r>
              <a:rPr lang="fr-FR" sz="1800" b="1" dirty="0">
                <a:solidFill>
                  <a:schemeClr val="accent5"/>
                </a:solidFill>
              </a:rPr>
              <a:t> </a:t>
            </a:r>
            <a:r>
              <a:rPr lang="fr-FR" sz="1800" b="1" dirty="0" err="1">
                <a:solidFill>
                  <a:schemeClr val="accent5"/>
                </a:solidFill>
              </a:rPr>
              <a:t>meglio</a:t>
            </a:r>
            <a:r>
              <a:rPr lang="fr-FR" sz="1800" b="1" dirty="0">
                <a:solidFill>
                  <a:schemeClr val="accent5"/>
                </a:solidFill>
              </a:rPr>
              <a:t>, </a:t>
            </a:r>
            <a:r>
              <a:rPr lang="fr-FR" sz="1800" b="1" dirty="0" err="1">
                <a:solidFill>
                  <a:schemeClr val="accent5"/>
                </a:solidFill>
              </a:rPr>
              <a:t>Parola</a:t>
            </a:r>
            <a:r>
              <a:rPr lang="fr-FR" sz="1800" b="1" dirty="0">
                <a:solidFill>
                  <a:schemeClr val="accent5"/>
                </a:solidFill>
              </a:rPr>
              <a:t> alla </a:t>
            </a:r>
            <a:r>
              <a:rPr lang="fr-FR" sz="1800" b="1" dirty="0" err="1">
                <a:solidFill>
                  <a:schemeClr val="accent5"/>
                </a:solidFill>
              </a:rPr>
              <a:t>cittadinanza</a:t>
            </a:r>
            <a:r>
              <a:rPr lang="fr-FR" sz="1800" b="1" dirty="0">
                <a:solidFill>
                  <a:schemeClr val="accent5"/>
                </a:solidFill>
              </a:rPr>
              <a:t> e </a:t>
            </a:r>
            <a:r>
              <a:rPr lang="fr-FR" sz="1800" b="1" dirty="0" err="1">
                <a:solidFill>
                  <a:schemeClr val="accent5"/>
                </a:solidFill>
              </a:rPr>
              <a:t>agli</a:t>
            </a:r>
            <a:r>
              <a:rPr lang="fr-FR" sz="1800" b="1" dirty="0">
                <a:solidFill>
                  <a:schemeClr val="accent5"/>
                </a:solidFill>
              </a:rPr>
              <a:t> </a:t>
            </a:r>
            <a:r>
              <a:rPr lang="fr-FR" sz="1800" b="1" dirty="0" err="1">
                <a:solidFill>
                  <a:schemeClr val="accent5"/>
                </a:solidFill>
              </a:rPr>
              <a:t>attori</a:t>
            </a:r>
            <a:r>
              <a:rPr lang="fr-FR" sz="1800" b="1" dirty="0">
                <a:solidFill>
                  <a:schemeClr val="accent5"/>
                </a:solidFill>
              </a:rPr>
              <a:t> </a:t>
            </a:r>
            <a:r>
              <a:rPr lang="fr-FR" sz="1800" b="1" dirty="0" err="1">
                <a:solidFill>
                  <a:schemeClr val="accent5"/>
                </a:solidFill>
              </a:rPr>
              <a:t>territoriali</a:t>
            </a:r>
            <a:r>
              <a:rPr lang="fr-FR" sz="1800" b="1" dirty="0">
                <a:solidFill>
                  <a:schemeClr val="accent5"/>
                </a:solidFill>
              </a:rPr>
              <a:t>!</a:t>
            </a:r>
            <a:br>
              <a:rPr lang="fr-FR" sz="1800" b="1" dirty="0">
                <a:solidFill>
                  <a:schemeClr val="accent5"/>
                </a:solidFill>
              </a:rPr>
            </a:br>
            <a:endParaRPr lang="fr-FR" dirty="0"/>
          </a:p>
        </p:txBody>
      </p:sp>
      <p:graphicFrame>
        <p:nvGraphicFramePr>
          <p:cNvPr id="8" name="Tableau 8">
            <a:extLst>
              <a:ext uri="{FF2B5EF4-FFF2-40B4-BE49-F238E27FC236}">
                <a16:creationId xmlns:a16="http://schemas.microsoft.com/office/drawing/2014/main" id="{B39D1F32-D627-40E0-8C03-81865C13F66F}"/>
              </a:ext>
            </a:extLst>
          </p:cNvPr>
          <p:cNvGraphicFramePr>
            <a:graphicFrameLocks noGrp="1"/>
          </p:cNvGraphicFramePr>
          <p:nvPr>
            <p:extLst>
              <p:ext uri="{D42A27DB-BD31-4B8C-83A1-F6EECF244321}">
                <p14:modId xmlns:p14="http://schemas.microsoft.com/office/powerpoint/2010/main" val="3287606640"/>
              </p:ext>
            </p:extLst>
          </p:nvPr>
        </p:nvGraphicFramePr>
        <p:xfrm>
          <a:off x="95250" y="1352550"/>
          <a:ext cx="12001500" cy="5295900"/>
        </p:xfrm>
        <a:graphic>
          <a:graphicData uri="http://schemas.openxmlformats.org/drawingml/2006/table">
            <a:tbl>
              <a:tblPr>
                <a:tableStyleId>{5C22544A-7EE6-4342-B048-85BDC9FD1C3A}</a:tableStyleId>
              </a:tblPr>
              <a:tblGrid>
                <a:gridCol w="6000750">
                  <a:extLst>
                    <a:ext uri="{9D8B030D-6E8A-4147-A177-3AD203B41FA5}">
                      <a16:colId xmlns:a16="http://schemas.microsoft.com/office/drawing/2014/main" val="3472862385"/>
                    </a:ext>
                  </a:extLst>
                </a:gridCol>
                <a:gridCol w="6000750">
                  <a:extLst>
                    <a:ext uri="{9D8B030D-6E8A-4147-A177-3AD203B41FA5}">
                      <a16:colId xmlns:a16="http://schemas.microsoft.com/office/drawing/2014/main" val="662471187"/>
                    </a:ext>
                  </a:extLst>
                </a:gridCol>
              </a:tblGrid>
              <a:tr h="5295900">
                <a:tc>
                  <a:txBody>
                    <a:bodyPr/>
                    <a:lstStyle/>
                    <a:p>
                      <a:endParaRPr lang="fr-FR"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6952906"/>
                  </a:ext>
                </a:extLst>
              </a:tr>
            </a:tbl>
          </a:graphicData>
        </a:graphic>
      </p:graphicFrame>
      <p:sp>
        <p:nvSpPr>
          <p:cNvPr id="11" name="ZoneTexte 10">
            <a:extLst>
              <a:ext uri="{FF2B5EF4-FFF2-40B4-BE49-F238E27FC236}">
                <a16:creationId xmlns:a16="http://schemas.microsoft.com/office/drawing/2014/main" id="{2A64B1B3-236E-43F0-BD16-01B3629FD85F}"/>
              </a:ext>
            </a:extLst>
          </p:cNvPr>
          <p:cNvSpPr txBox="1"/>
          <p:nvPr/>
        </p:nvSpPr>
        <p:spPr>
          <a:xfrm>
            <a:off x="1169789" y="1386469"/>
            <a:ext cx="3648075" cy="369332"/>
          </a:xfrm>
          <a:prstGeom prst="rect">
            <a:avLst/>
          </a:prstGeom>
          <a:noFill/>
        </p:spPr>
        <p:txBody>
          <a:bodyPr wrap="square" rtlCol="0">
            <a:spAutoFit/>
          </a:bodyPr>
          <a:lstStyle/>
          <a:p>
            <a:pPr algn="l"/>
            <a:r>
              <a:rPr lang="fr-FR" b="1" dirty="0">
                <a:solidFill>
                  <a:srgbClr val="0070C0"/>
                </a:solidFill>
              </a:rPr>
              <a:t>GRAND PUBLIC / </a:t>
            </a:r>
            <a:r>
              <a:rPr lang="fr-FR" b="1" dirty="0">
                <a:solidFill>
                  <a:schemeClr val="accent5"/>
                </a:solidFill>
              </a:rPr>
              <a:t>CITTADINANZA</a:t>
            </a:r>
          </a:p>
        </p:txBody>
      </p:sp>
      <p:sp>
        <p:nvSpPr>
          <p:cNvPr id="12" name="ZoneTexte 11">
            <a:extLst>
              <a:ext uri="{FF2B5EF4-FFF2-40B4-BE49-F238E27FC236}">
                <a16:creationId xmlns:a16="http://schemas.microsoft.com/office/drawing/2014/main" id="{18CC6DD7-F523-4603-8586-9C800D45D548}"/>
              </a:ext>
            </a:extLst>
          </p:cNvPr>
          <p:cNvSpPr txBox="1"/>
          <p:nvPr/>
        </p:nvSpPr>
        <p:spPr>
          <a:xfrm>
            <a:off x="6381751" y="1418888"/>
            <a:ext cx="5467349" cy="369332"/>
          </a:xfrm>
          <a:prstGeom prst="rect">
            <a:avLst/>
          </a:prstGeom>
          <a:noFill/>
        </p:spPr>
        <p:txBody>
          <a:bodyPr wrap="square" rtlCol="0">
            <a:spAutoFit/>
          </a:bodyPr>
          <a:lstStyle/>
          <a:p>
            <a:pPr algn="just"/>
            <a:r>
              <a:rPr lang="fr-FR" b="1" dirty="0">
                <a:solidFill>
                  <a:srgbClr val="0070C0"/>
                </a:solidFill>
              </a:rPr>
              <a:t>ACTEURS TERRITORIAUX / </a:t>
            </a:r>
            <a:r>
              <a:rPr lang="fr-FR" b="1" dirty="0">
                <a:solidFill>
                  <a:schemeClr val="accent5"/>
                </a:solidFill>
              </a:rPr>
              <a:t>ATTORI TERRITORIALI</a:t>
            </a:r>
          </a:p>
        </p:txBody>
      </p:sp>
      <p:pic>
        <p:nvPicPr>
          <p:cNvPr id="13" name="Graphique 12" descr="Bus avec un remplissage uni">
            <a:extLst>
              <a:ext uri="{FF2B5EF4-FFF2-40B4-BE49-F238E27FC236}">
                <a16:creationId xmlns:a16="http://schemas.microsoft.com/office/drawing/2014/main" id="{24CFD527-3B5A-4954-8FF7-72A0C37B76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7271" y="-48633"/>
            <a:ext cx="914400" cy="914400"/>
          </a:xfrm>
          <a:prstGeom prst="rect">
            <a:avLst/>
          </a:prstGeom>
        </p:spPr>
      </p:pic>
      <p:sp>
        <p:nvSpPr>
          <p:cNvPr id="15" name="ZoneTexte 14">
            <a:extLst>
              <a:ext uri="{FF2B5EF4-FFF2-40B4-BE49-F238E27FC236}">
                <a16:creationId xmlns:a16="http://schemas.microsoft.com/office/drawing/2014/main" id="{130C2DF7-1F51-4ACB-A616-42D1ADBC7217}"/>
              </a:ext>
            </a:extLst>
          </p:cNvPr>
          <p:cNvSpPr txBox="1"/>
          <p:nvPr/>
        </p:nvSpPr>
        <p:spPr>
          <a:xfrm>
            <a:off x="95250" y="1793158"/>
            <a:ext cx="5648325" cy="954107"/>
          </a:xfrm>
          <a:prstGeom prst="rect">
            <a:avLst/>
          </a:prstGeom>
          <a:noFill/>
        </p:spPr>
        <p:txBody>
          <a:bodyPr wrap="square">
            <a:spAutoFit/>
          </a:bodyPr>
          <a:lstStyle/>
          <a:p>
            <a:r>
              <a:rPr lang="fr-FR" sz="1400" b="0" i="0" dirty="0">
                <a:solidFill>
                  <a:srgbClr val="0070C0"/>
                </a:solidFill>
                <a:effectLst/>
              </a:rPr>
              <a:t>« </a:t>
            </a:r>
            <a:r>
              <a:rPr lang="fr-FR" sz="1400" b="1" i="0" dirty="0">
                <a:solidFill>
                  <a:srgbClr val="0070C0"/>
                </a:solidFill>
                <a:effectLst/>
              </a:rPr>
              <a:t>Postes de contrôles réguliers à la frontière </a:t>
            </a:r>
            <a:r>
              <a:rPr lang="fr-FR" sz="1400" b="0" i="0" dirty="0">
                <a:solidFill>
                  <a:srgbClr val="0070C0"/>
                </a:solidFill>
                <a:effectLst/>
              </a:rPr>
              <a:t>(…) </a:t>
            </a:r>
            <a:r>
              <a:rPr lang="fr-FR" sz="1400" b="1" i="0" dirty="0">
                <a:solidFill>
                  <a:srgbClr val="0070C0"/>
                </a:solidFill>
                <a:effectLst/>
              </a:rPr>
              <a:t>Ces gendarmes </a:t>
            </a:r>
            <a:r>
              <a:rPr lang="fr-FR" sz="1400" b="0" i="0" dirty="0">
                <a:solidFill>
                  <a:srgbClr val="0070C0"/>
                </a:solidFill>
                <a:effectLst/>
              </a:rPr>
              <a:t>dont les brigades changent tous les mois </a:t>
            </a:r>
            <a:r>
              <a:rPr lang="fr-FR" sz="1400" b="1" i="0" dirty="0">
                <a:solidFill>
                  <a:srgbClr val="0070C0"/>
                </a:solidFill>
                <a:effectLst/>
              </a:rPr>
              <a:t>ne connaissent pas la vallée et ses spécificités, ni les habitants. Cela créé un climat social clivant dans notre vallée </a:t>
            </a:r>
            <a:r>
              <a:rPr lang="fr-FR" sz="1400" b="0" i="0" dirty="0">
                <a:solidFill>
                  <a:srgbClr val="0070C0"/>
                </a:solidFill>
                <a:effectLst/>
              </a:rPr>
              <a:t>»</a:t>
            </a:r>
            <a:endParaRPr lang="fr-FR" sz="1400" dirty="0">
              <a:solidFill>
                <a:srgbClr val="0070C0"/>
              </a:solidFill>
            </a:endParaRPr>
          </a:p>
        </p:txBody>
      </p:sp>
      <p:sp>
        <p:nvSpPr>
          <p:cNvPr id="17" name="ZoneTexte 16">
            <a:extLst>
              <a:ext uri="{FF2B5EF4-FFF2-40B4-BE49-F238E27FC236}">
                <a16:creationId xmlns:a16="http://schemas.microsoft.com/office/drawing/2014/main" id="{0F09C91A-307B-430F-85E0-1D3EE436B385}"/>
              </a:ext>
            </a:extLst>
          </p:cNvPr>
          <p:cNvSpPr txBox="1"/>
          <p:nvPr/>
        </p:nvSpPr>
        <p:spPr>
          <a:xfrm>
            <a:off x="403624" y="2758983"/>
            <a:ext cx="5648325" cy="523220"/>
          </a:xfrm>
          <a:prstGeom prst="rect">
            <a:avLst/>
          </a:prstGeom>
          <a:noFill/>
        </p:spPr>
        <p:txBody>
          <a:bodyPr wrap="square">
            <a:spAutoFit/>
          </a:bodyPr>
          <a:lstStyle/>
          <a:p>
            <a:pPr algn="r"/>
            <a:r>
              <a:rPr lang="it-IT" sz="1200" b="0" i="0" dirty="0">
                <a:solidFill>
                  <a:schemeClr val="accent5"/>
                </a:solidFill>
                <a:effectLst/>
              </a:rPr>
              <a:t>«</a:t>
            </a:r>
            <a:r>
              <a:rPr lang="it-IT" sz="1400" b="1" i="0" dirty="0">
                <a:solidFill>
                  <a:schemeClr val="accent5"/>
                </a:solidFill>
                <a:effectLst/>
              </a:rPr>
              <a:t>Treni spesso inadeguati per orari e tempi di percorrenza</a:t>
            </a:r>
            <a:r>
              <a:rPr lang="it-IT" sz="1400" b="0" i="0" dirty="0">
                <a:solidFill>
                  <a:schemeClr val="accent5"/>
                </a:solidFill>
                <a:effectLst/>
              </a:rPr>
              <a:t>. </a:t>
            </a:r>
            <a:r>
              <a:rPr lang="it-IT" sz="1400" b="1" i="0" dirty="0">
                <a:solidFill>
                  <a:schemeClr val="accent5"/>
                </a:solidFill>
                <a:effectLst/>
              </a:rPr>
              <a:t>Mancanza del Tenda</a:t>
            </a:r>
            <a:r>
              <a:rPr lang="it-IT" sz="1400" b="0" i="0" dirty="0">
                <a:solidFill>
                  <a:schemeClr val="accent5"/>
                </a:solidFill>
                <a:effectLst/>
              </a:rPr>
              <a:t>; frequente chiusura del Maddalena/Larche»</a:t>
            </a:r>
            <a:endParaRPr lang="fr-FR" sz="1400" dirty="0">
              <a:solidFill>
                <a:schemeClr val="accent5"/>
              </a:solidFill>
            </a:endParaRPr>
          </a:p>
        </p:txBody>
      </p:sp>
      <p:sp>
        <p:nvSpPr>
          <p:cNvPr id="19" name="ZoneTexte 18">
            <a:extLst>
              <a:ext uri="{FF2B5EF4-FFF2-40B4-BE49-F238E27FC236}">
                <a16:creationId xmlns:a16="http://schemas.microsoft.com/office/drawing/2014/main" id="{B45C10DC-FB72-4F5B-968B-68E4BD3FDFEE}"/>
              </a:ext>
            </a:extLst>
          </p:cNvPr>
          <p:cNvSpPr txBox="1"/>
          <p:nvPr/>
        </p:nvSpPr>
        <p:spPr>
          <a:xfrm>
            <a:off x="39291" y="3273860"/>
            <a:ext cx="6096000" cy="830997"/>
          </a:xfrm>
          <a:prstGeom prst="rect">
            <a:avLst/>
          </a:prstGeom>
          <a:noFill/>
        </p:spPr>
        <p:txBody>
          <a:bodyPr wrap="square">
            <a:spAutoFit/>
          </a:bodyPr>
          <a:lstStyle/>
          <a:p>
            <a:r>
              <a:rPr lang="fr-FR" sz="1600" b="0" i="0" u="sng" dirty="0">
                <a:solidFill>
                  <a:srgbClr val="0070C0"/>
                </a:solidFill>
                <a:effectLst/>
              </a:rPr>
              <a:t>« </a:t>
            </a:r>
            <a:r>
              <a:rPr lang="fr-FR" sz="1600" b="1" i="0" u="sng" dirty="0">
                <a:solidFill>
                  <a:srgbClr val="0070C0"/>
                </a:solidFill>
                <a:effectLst/>
              </a:rPr>
              <a:t>Manque de connaissance de la notion d'habitants transfrontaliers et des difficultés </a:t>
            </a:r>
            <a:r>
              <a:rPr lang="fr-FR" sz="1600" b="0" i="0" u="sng" dirty="0">
                <a:solidFill>
                  <a:srgbClr val="0070C0"/>
                </a:solidFill>
                <a:effectLst/>
              </a:rPr>
              <a:t>auxquelles ils font face de la part des services publics de part et d'autre »</a:t>
            </a:r>
            <a:endParaRPr lang="fr-FR" sz="1600" u="sng" dirty="0">
              <a:solidFill>
                <a:srgbClr val="0070C0"/>
              </a:solidFill>
            </a:endParaRPr>
          </a:p>
        </p:txBody>
      </p:sp>
      <p:sp>
        <p:nvSpPr>
          <p:cNvPr id="21" name="ZoneTexte 20">
            <a:extLst>
              <a:ext uri="{FF2B5EF4-FFF2-40B4-BE49-F238E27FC236}">
                <a16:creationId xmlns:a16="http://schemas.microsoft.com/office/drawing/2014/main" id="{C5E07140-458E-458C-A9A5-875E092CFCE9}"/>
              </a:ext>
            </a:extLst>
          </p:cNvPr>
          <p:cNvSpPr txBox="1"/>
          <p:nvPr/>
        </p:nvSpPr>
        <p:spPr>
          <a:xfrm>
            <a:off x="319089" y="4217908"/>
            <a:ext cx="5776911" cy="738664"/>
          </a:xfrm>
          <a:prstGeom prst="rect">
            <a:avLst/>
          </a:prstGeom>
          <a:noFill/>
        </p:spPr>
        <p:txBody>
          <a:bodyPr wrap="square">
            <a:spAutoFit/>
          </a:bodyPr>
          <a:lstStyle/>
          <a:p>
            <a:pPr algn="r"/>
            <a:r>
              <a:rPr lang="it-IT" sz="1400" b="0" i="0" dirty="0">
                <a:solidFill>
                  <a:schemeClr val="accent5"/>
                </a:solidFill>
                <a:effectLst/>
              </a:rPr>
              <a:t>« </a:t>
            </a:r>
            <a:r>
              <a:rPr lang="it-IT" sz="1400" b="1" i="0" dirty="0">
                <a:solidFill>
                  <a:schemeClr val="accent5"/>
                </a:solidFill>
                <a:effectLst/>
              </a:rPr>
              <a:t>La chiusura del Tunnel del monte bianco </a:t>
            </a:r>
            <a:r>
              <a:rPr lang="it-IT" sz="1400" b="0" i="0" dirty="0">
                <a:solidFill>
                  <a:schemeClr val="accent5"/>
                </a:solidFill>
                <a:effectLst/>
              </a:rPr>
              <a:t>e l'assenza di mezzi alternativi a </a:t>
            </a:r>
            <a:r>
              <a:rPr lang="it-IT" sz="1400" b="1" i="0" dirty="0">
                <a:solidFill>
                  <a:schemeClr val="accent5"/>
                </a:solidFill>
                <a:effectLst/>
              </a:rPr>
              <a:t>pullman che passano poco e sono spesso in ritardo </a:t>
            </a:r>
            <a:r>
              <a:rPr lang="it-IT" sz="1400" b="0" i="0" dirty="0">
                <a:solidFill>
                  <a:schemeClr val="accent5"/>
                </a:solidFill>
                <a:effectLst/>
              </a:rPr>
              <a:t>o auto che prevedono </a:t>
            </a:r>
            <a:r>
              <a:rPr lang="it-IT" sz="1400" b="1" i="0" dirty="0">
                <a:solidFill>
                  <a:schemeClr val="accent5"/>
                </a:solidFill>
                <a:effectLst/>
              </a:rPr>
              <a:t>costi esorbitanti </a:t>
            </a:r>
            <a:r>
              <a:rPr lang="it-IT" sz="1400" b="0" i="0" dirty="0">
                <a:solidFill>
                  <a:schemeClr val="accent5"/>
                </a:solidFill>
                <a:effectLst/>
              </a:rPr>
              <a:t>» </a:t>
            </a:r>
            <a:endParaRPr lang="fr-FR" sz="1400" dirty="0">
              <a:solidFill>
                <a:schemeClr val="accent5"/>
              </a:solidFill>
            </a:endParaRPr>
          </a:p>
        </p:txBody>
      </p:sp>
      <p:sp>
        <p:nvSpPr>
          <p:cNvPr id="23" name="ZoneTexte 22">
            <a:extLst>
              <a:ext uri="{FF2B5EF4-FFF2-40B4-BE49-F238E27FC236}">
                <a16:creationId xmlns:a16="http://schemas.microsoft.com/office/drawing/2014/main" id="{01C8F7E8-FDD7-4BEB-95C8-E3CE9C1BB5A2}"/>
              </a:ext>
            </a:extLst>
          </p:cNvPr>
          <p:cNvSpPr txBox="1"/>
          <p:nvPr/>
        </p:nvSpPr>
        <p:spPr>
          <a:xfrm>
            <a:off x="43457" y="4982230"/>
            <a:ext cx="4712494" cy="523220"/>
          </a:xfrm>
          <a:prstGeom prst="rect">
            <a:avLst/>
          </a:prstGeom>
          <a:noFill/>
        </p:spPr>
        <p:txBody>
          <a:bodyPr wrap="square">
            <a:spAutoFit/>
          </a:bodyPr>
          <a:lstStyle/>
          <a:p>
            <a:r>
              <a:rPr lang="fr-FR" sz="1400" b="0" i="0" dirty="0">
                <a:solidFill>
                  <a:srgbClr val="0070C0"/>
                </a:solidFill>
                <a:effectLst/>
              </a:rPr>
              <a:t>« </a:t>
            </a:r>
            <a:r>
              <a:rPr lang="fr-FR" sz="1400" b="1" i="0" dirty="0">
                <a:solidFill>
                  <a:srgbClr val="0070C0"/>
                </a:solidFill>
                <a:effectLst/>
              </a:rPr>
              <a:t>Manque totale de transport public </a:t>
            </a:r>
            <a:r>
              <a:rPr lang="fr-FR" sz="1400" b="0" i="0" dirty="0">
                <a:solidFill>
                  <a:srgbClr val="0070C0"/>
                </a:solidFill>
                <a:effectLst/>
              </a:rPr>
              <a:t>(train transfrontalier) et </a:t>
            </a:r>
            <a:r>
              <a:rPr lang="fr-FR" sz="1400" b="1" i="0" dirty="0">
                <a:solidFill>
                  <a:srgbClr val="0070C0"/>
                </a:solidFill>
                <a:effectLst/>
              </a:rPr>
              <a:t>harmonisation tarifaire </a:t>
            </a:r>
            <a:r>
              <a:rPr lang="fr-FR" sz="1400" b="0" i="0" dirty="0">
                <a:solidFill>
                  <a:srgbClr val="0070C0"/>
                </a:solidFill>
                <a:effectLst/>
              </a:rPr>
              <a:t>»</a:t>
            </a:r>
            <a:endParaRPr lang="fr-FR" sz="1400" dirty="0">
              <a:solidFill>
                <a:srgbClr val="0070C0"/>
              </a:solidFill>
            </a:endParaRPr>
          </a:p>
        </p:txBody>
      </p:sp>
      <p:sp>
        <p:nvSpPr>
          <p:cNvPr id="25" name="ZoneTexte 24">
            <a:extLst>
              <a:ext uri="{FF2B5EF4-FFF2-40B4-BE49-F238E27FC236}">
                <a16:creationId xmlns:a16="http://schemas.microsoft.com/office/drawing/2014/main" id="{BC95F697-B133-4480-B3F3-4C09E92574E6}"/>
              </a:ext>
            </a:extLst>
          </p:cNvPr>
          <p:cNvSpPr txBox="1"/>
          <p:nvPr/>
        </p:nvSpPr>
        <p:spPr>
          <a:xfrm>
            <a:off x="1281711" y="5556766"/>
            <a:ext cx="4786309" cy="738664"/>
          </a:xfrm>
          <a:prstGeom prst="rect">
            <a:avLst/>
          </a:prstGeom>
          <a:noFill/>
        </p:spPr>
        <p:txBody>
          <a:bodyPr wrap="square">
            <a:spAutoFit/>
          </a:bodyPr>
          <a:lstStyle/>
          <a:p>
            <a:pPr algn="r"/>
            <a:r>
              <a:rPr lang="it-IT" sz="1400" b="0" i="0" dirty="0">
                <a:solidFill>
                  <a:schemeClr val="accent5"/>
                </a:solidFill>
                <a:effectLst/>
              </a:rPr>
              <a:t>«</a:t>
            </a:r>
            <a:r>
              <a:rPr lang="it-IT" sz="1400" b="1" i="0" dirty="0">
                <a:solidFill>
                  <a:schemeClr val="accent5"/>
                </a:solidFill>
                <a:effectLst/>
              </a:rPr>
              <a:t>Colli chiusi, autostrada dei fiori pieni di cantieri e molto costosa </a:t>
            </a:r>
            <a:r>
              <a:rPr lang="it-IT" sz="1400" b="0" i="0" dirty="0">
                <a:solidFill>
                  <a:schemeClr val="accent5"/>
                </a:solidFill>
                <a:effectLst/>
              </a:rPr>
              <a:t>per un servizio mediocre. Del tunnel del Tenda non ne parliamo»</a:t>
            </a:r>
            <a:endParaRPr lang="fr-FR" sz="1400" dirty="0">
              <a:solidFill>
                <a:schemeClr val="accent5"/>
              </a:solidFill>
            </a:endParaRPr>
          </a:p>
        </p:txBody>
      </p:sp>
      <p:sp>
        <p:nvSpPr>
          <p:cNvPr id="26" name="ZoneTexte 25">
            <a:extLst>
              <a:ext uri="{FF2B5EF4-FFF2-40B4-BE49-F238E27FC236}">
                <a16:creationId xmlns:a16="http://schemas.microsoft.com/office/drawing/2014/main" id="{19175852-7260-43A9-9C02-E3654E313C65}"/>
              </a:ext>
            </a:extLst>
          </p:cNvPr>
          <p:cNvSpPr txBox="1"/>
          <p:nvPr/>
        </p:nvSpPr>
        <p:spPr>
          <a:xfrm>
            <a:off x="59530" y="6256554"/>
            <a:ext cx="5068491" cy="584775"/>
          </a:xfrm>
          <a:prstGeom prst="rect">
            <a:avLst/>
          </a:prstGeom>
          <a:noFill/>
        </p:spPr>
        <p:txBody>
          <a:bodyPr wrap="square" rtlCol="0">
            <a:spAutoFit/>
          </a:bodyPr>
          <a:lstStyle/>
          <a:p>
            <a:r>
              <a:rPr lang="fr-FR" sz="1400" b="0" i="0" dirty="0">
                <a:solidFill>
                  <a:srgbClr val="0070C0"/>
                </a:solidFill>
                <a:effectLst/>
                <a:latin typeface="Segoe UI" panose="020B0502040204020203" pitchFamily="34" charset="0"/>
              </a:rPr>
              <a:t>« La </a:t>
            </a:r>
            <a:r>
              <a:rPr lang="fr-FR" sz="1400" b="1" i="0" dirty="0">
                <a:solidFill>
                  <a:srgbClr val="0070C0"/>
                </a:solidFill>
                <a:effectLst/>
                <a:latin typeface="Segoe UI" panose="020B0502040204020203" pitchFamily="34" charset="0"/>
              </a:rPr>
              <a:t>fermeture du col une grande partie de l'année </a:t>
            </a:r>
            <a:r>
              <a:rPr lang="fr-FR" sz="1400" b="0" i="0" dirty="0">
                <a:solidFill>
                  <a:srgbClr val="0070C0"/>
                </a:solidFill>
                <a:effectLst/>
                <a:latin typeface="Segoe UI" panose="020B0502040204020203" pitchFamily="34" charset="0"/>
              </a:rPr>
              <a:t>»</a:t>
            </a:r>
            <a:endParaRPr lang="fr-FR" sz="1400" dirty="0">
              <a:solidFill>
                <a:srgbClr val="0070C0"/>
              </a:solidFill>
            </a:endParaRPr>
          </a:p>
          <a:p>
            <a:pPr algn="l"/>
            <a:endParaRPr lang="fr-FR" dirty="0"/>
          </a:p>
        </p:txBody>
      </p:sp>
      <p:sp>
        <p:nvSpPr>
          <p:cNvPr id="27" name="ZoneTexte 26">
            <a:extLst>
              <a:ext uri="{FF2B5EF4-FFF2-40B4-BE49-F238E27FC236}">
                <a16:creationId xmlns:a16="http://schemas.microsoft.com/office/drawing/2014/main" id="{6CD615E1-DE04-4038-BDF0-932B87E96146}"/>
              </a:ext>
            </a:extLst>
          </p:cNvPr>
          <p:cNvSpPr txBox="1"/>
          <p:nvPr/>
        </p:nvSpPr>
        <p:spPr>
          <a:xfrm>
            <a:off x="6468072" y="1776963"/>
            <a:ext cx="5604271" cy="1015663"/>
          </a:xfrm>
          <a:prstGeom prst="rect">
            <a:avLst/>
          </a:prstGeom>
          <a:noFill/>
        </p:spPr>
        <p:txBody>
          <a:bodyPr wrap="square" rtlCol="0">
            <a:spAutoFit/>
          </a:bodyPr>
          <a:lstStyle/>
          <a:p>
            <a:pPr algn="r"/>
            <a:r>
              <a:rPr lang="fr-FR" sz="1400" dirty="0">
                <a:solidFill>
                  <a:schemeClr val="accent5"/>
                </a:solidFill>
                <a:effectLst/>
                <a:ea typeface="Calibri" panose="020F0502020204030204" pitchFamily="34" charset="0"/>
                <a:cs typeface="Times New Roman" panose="02020603050405020304" pitchFamily="18" charset="0"/>
              </a:rPr>
              <a:t>« Le </a:t>
            </a:r>
            <a:r>
              <a:rPr lang="fr-FR" sz="1400" b="1" dirty="0" err="1">
                <a:solidFill>
                  <a:schemeClr val="accent5"/>
                </a:solidFill>
                <a:effectLst/>
                <a:ea typeface="Calibri" panose="020F0502020204030204" pitchFamily="34" charset="0"/>
                <a:cs typeface="Times New Roman" panose="02020603050405020304" pitchFamily="18" charset="0"/>
              </a:rPr>
              <a:t>chiusure</a:t>
            </a:r>
            <a:r>
              <a:rPr lang="fr-FR" sz="1400" b="1" dirty="0">
                <a:solidFill>
                  <a:schemeClr val="accent5"/>
                </a:solidFill>
                <a:effectLst/>
                <a:ea typeface="Calibri" panose="020F0502020204030204" pitchFamily="34" charset="0"/>
                <a:cs typeface="Times New Roman" panose="02020603050405020304" pitchFamily="18" charset="0"/>
              </a:rPr>
              <a:t> </a:t>
            </a:r>
            <a:r>
              <a:rPr lang="fr-FR" sz="1400" b="1" dirty="0" err="1">
                <a:solidFill>
                  <a:schemeClr val="accent5"/>
                </a:solidFill>
                <a:effectLst/>
                <a:ea typeface="Calibri" panose="020F0502020204030204" pitchFamily="34" charset="0"/>
                <a:cs typeface="Times New Roman" panose="02020603050405020304" pitchFamily="18" charset="0"/>
              </a:rPr>
              <a:t>programmate</a:t>
            </a:r>
            <a:r>
              <a:rPr lang="fr-FR" sz="1400" b="1" dirty="0">
                <a:solidFill>
                  <a:schemeClr val="accent5"/>
                </a:solidFill>
                <a:effectLst/>
                <a:ea typeface="Calibri" panose="020F0502020204030204" pitchFamily="34" charset="0"/>
                <a:cs typeface="Times New Roman" panose="02020603050405020304" pitchFamily="18" charset="0"/>
              </a:rPr>
              <a:t> </a:t>
            </a:r>
            <a:r>
              <a:rPr lang="fr-FR" sz="1400" b="1" dirty="0" err="1">
                <a:solidFill>
                  <a:schemeClr val="accent5"/>
                </a:solidFill>
                <a:effectLst/>
                <a:ea typeface="Calibri" panose="020F0502020204030204" pitchFamily="34" charset="0"/>
                <a:cs typeface="Times New Roman" panose="02020603050405020304" pitchFamily="18" charset="0"/>
              </a:rPr>
              <a:t>del</a:t>
            </a:r>
            <a:r>
              <a:rPr lang="fr-FR" sz="1400" b="1" dirty="0">
                <a:solidFill>
                  <a:schemeClr val="accent5"/>
                </a:solidFill>
                <a:effectLst/>
                <a:ea typeface="Calibri" panose="020F0502020204030204" pitchFamily="34" charset="0"/>
                <a:cs typeface="Times New Roman" panose="02020603050405020304" pitchFamily="18" charset="0"/>
              </a:rPr>
              <a:t> Tunnel </a:t>
            </a:r>
            <a:r>
              <a:rPr lang="fr-FR" sz="1400" b="1" dirty="0" err="1">
                <a:solidFill>
                  <a:schemeClr val="accent5"/>
                </a:solidFill>
                <a:effectLst/>
                <a:ea typeface="Calibri" panose="020F0502020204030204" pitchFamily="34" charset="0"/>
                <a:cs typeface="Times New Roman" panose="02020603050405020304" pitchFamily="18" charset="0"/>
              </a:rPr>
              <a:t>del</a:t>
            </a:r>
            <a:r>
              <a:rPr lang="fr-FR" sz="1400" b="1" dirty="0">
                <a:solidFill>
                  <a:schemeClr val="accent5"/>
                </a:solidFill>
                <a:effectLst/>
                <a:ea typeface="Calibri" panose="020F0502020204030204" pitchFamily="34" charset="0"/>
                <a:cs typeface="Times New Roman" panose="02020603050405020304" pitchFamily="18" charset="0"/>
              </a:rPr>
              <a:t> Monte Bianco </a:t>
            </a:r>
            <a:r>
              <a:rPr lang="fr-FR" sz="1400" dirty="0" err="1">
                <a:solidFill>
                  <a:schemeClr val="accent5"/>
                </a:solidFill>
                <a:effectLst/>
                <a:ea typeface="Calibri" panose="020F0502020204030204" pitchFamily="34" charset="0"/>
                <a:cs typeface="Times New Roman" panose="02020603050405020304" pitchFamily="18" charset="0"/>
              </a:rPr>
              <a:t>creano</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problemi</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agli</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spostamenti</a:t>
            </a:r>
            <a:r>
              <a:rPr lang="fr-FR" sz="1400" dirty="0">
                <a:solidFill>
                  <a:schemeClr val="accent5"/>
                </a:solidFill>
                <a:effectLst/>
                <a:ea typeface="Calibri" panose="020F0502020204030204" pitchFamily="34" charset="0"/>
                <a:cs typeface="Times New Roman" panose="02020603050405020304" pitchFamily="18" charset="0"/>
              </a:rPr>
              <a:t> dalla Valle d'</a:t>
            </a:r>
            <a:r>
              <a:rPr lang="fr-FR" sz="1400" dirty="0" err="1">
                <a:solidFill>
                  <a:schemeClr val="accent5"/>
                </a:solidFill>
                <a:effectLst/>
                <a:ea typeface="Calibri" panose="020F0502020204030204" pitchFamily="34" charset="0"/>
                <a:cs typeface="Times New Roman" panose="02020603050405020304" pitchFamily="18" charset="0"/>
              </a:rPr>
              <a:t>Aosta</a:t>
            </a:r>
            <a:r>
              <a:rPr lang="fr-FR" sz="1400" dirty="0">
                <a:solidFill>
                  <a:schemeClr val="accent5"/>
                </a:solidFill>
                <a:effectLst/>
                <a:ea typeface="Calibri" panose="020F0502020204030204" pitchFamily="34" charset="0"/>
                <a:cs typeface="Times New Roman" panose="02020603050405020304" pitchFamily="18" charset="0"/>
              </a:rPr>
              <a:t> alla Francia per </a:t>
            </a:r>
            <a:r>
              <a:rPr lang="fr-FR" sz="1400" dirty="0" err="1">
                <a:solidFill>
                  <a:schemeClr val="accent5"/>
                </a:solidFill>
                <a:effectLst/>
                <a:ea typeface="Calibri" panose="020F0502020204030204" pitchFamily="34" charset="0"/>
                <a:cs typeface="Times New Roman" panose="02020603050405020304" pitchFamily="18" charset="0"/>
              </a:rPr>
              <a:t>diversi</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mesi</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ogni</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anno</a:t>
            </a:r>
            <a:r>
              <a:rPr lang="fr-FR" sz="1400" dirty="0">
                <a:solidFill>
                  <a:schemeClr val="accent5"/>
                </a:solidFill>
                <a:effectLst/>
                <a:ea typeface="Calibri" panose="020F0502020204030204" pitchFamily="34" charset="0"/>
                <a:cs typeface="Times New Roman" panose="02020603050405020304" pitchFamily="18" charset="0"/>
              </a:rPr>
              <a:t> »</a:t>
            </a:r>
            <a:endParaRPr lang="fr-FR" sz="1400" dirty="0">
              <a:solidFill>
                <a:schemeClr val="accent5"/>
              </a:solidFill>
            </a:endParaRPr>
          </a:p>
          <a:p>
            <a:pPr algn="l"/>
            <a:endParaRPr lang="fr-FR" dirty="0"/>
          </a:p>
        </p:txBody>
      </p:sp>
      <p:sp>
        <p:nvSpPr>
          <p:cNvPr id="28" name="ZoneTexte 27">
            <a:extLst>
              <a:ext uri="{FF2B5EF4-FFF2-40B4-BE49-F238E27FC236}">
                <a16:creationId xmlns:a16="http://schemas.microsoft.com/office/drawing/2014/main" id="{3013E335-E1AA-43CD-A7DD-FDC3A515DD8B}"/>
              </a:ext>
            </a:extLst>
          </p:cNvPr>
          <p:cNvSpPr txBox="1"/>
          <p:nvPr/>
        </p:nvSpPr>
        <p:spPr>
          <a:xfrm>
            <a:off x="6118028" y="2554507"/>
            <a:ext cx="5912645" cy="1231106"/>
          </a:xfrm>
          <a:prstGeom prst="rect">
            <a:avLst/>
          </a:prstGeom>
          <a:noFill/>
        </p:spPr>
        <p:txBody>
          <a:bodyPr wrap="square" rtlCol="0">
            <a:spAutoFit/>
          </a:bodyPr>
          <a:lstStyle/>
          <a:p>
            <a:r>
              <a:rPr lang="fr-FR" sz="1400" dirty="0">
                <a:solidFill>
                  <a:srgbClr val="0070C0"/>
                </a:solidFill>
                <a:effectLst/>
                <a:ea typeface="Calibri" panose="020F0502020204030204" pitchFamily="34" charset="0"/>
                <a:cs typeface="Times New Roman" panose="02020603050405020304" pitchFamily="18" charset="0"/>
              </a:rPr>
              <a:t>« </a:t>
            </a:r>
            <a:r>
              <a:rPr lang="fr-FR" sz="1400" b="1" dirty="0">
                <a:solidFill>
                  <a:srgbClr val="0070C0"/>
                </a:solidFill>
                <a:effectLst/>
                <a:ea typeface="Calibri" panose="020F0502020204030204" pitchFamily="34" charset="0"/>
                <a:cs typeface="Times New Roman" panose="02020603050405020304" pitchFamily="18" charset="0"/>
              </a:rPr>
              <a:t>Pas de liaisons ferroviaires à Modane </a:t>
            </a:r>
            <a:r>
              <a:rPr lang="fr-FR" sz="1400" dirty="0">
                <a:solidFill>
                  <a:srgbClr val="0070C0"/>
                </a:solidFill>
                <a:effectLst/>
                <a:ea typeface="Calibri" panose="020F0502020204030204" pitchFamily="34" charset="0"/>
                <a:cs typeface="Times New Roman" panose="02020603050405020304" pitchFamily="18" charset="0"/>
              </a:rPr>
              <a:t>depuis bientôt 1 an. </a:t>
            </a:r>
            <a:r>
              <a:rPr lang="fr-FR" sz="1400" b="1" dirty="0">
                <a:solidFill>
                  <a:srgbClr val="0070C0"/>
                </a:solidFill>
                <a:effectLst/>
                <a:ea typeface="Calibri" panose="020F0502020204030204" pitchFamily="34" charset="0"/>
                <a:cs typeface="Times New Roman" panose="02020603050405020304" pitchFamily="18" charset="0"/>
              </a:rPr>
              <a:t>Prix élevé du passage par le Fréjus </a:t>
            </a:r>
            <a:r>
              <a:rPr lang="fr-FR" sz="1400" dirty="0">
                <a:solidFill>
                  <a:srgbClr val="0070C0"/>
                </a:solidFill>
                <a:effectLst/>
                <a:ea typeface="Calibri" panose="020F0502020204030204" pitchFamily="34" charset="0"/>
                <a:cs typeface="Times New Roman" panose="02020603050405020304" pitchFamily="18" charset="0"/>
              </a:rPr>
              <a:t>seul accès en hiver. </a:t>
            </a:r>
            <a:r>
              <a:rPr lang="fr-FR" sz="1400" b="1" dirty="0">
                <a:solidFill>
                  <a:srgbClr val="0070C0"/>
                </a:solidFill>
                <a:effectLst/>
                <a:ea typeface="Calibri" panose="020F0502020204030204" pitchFamily="34" charset="0"/>
                <a:cs typeface="Times New Roman" panose="02020603050405020304" pitchFamily="18" charset="0"/>
              </a:rPr>
              <a:t>Fermeture du tunnel du Mont Blanc </a:t>
            </a:r>
            <a:r>
              <a:rPr lang="fr-FR" sz="1400" dirty="0">
                <a:solidFill>
                  <a:srgbClr val="0070C0"/>
                </a:solidFill>
                <a:effectLst/>
                <a:ea typeface="Calibri" panose="020F0502020204030204" pitchFamily="34" charset="0"/>
                <a:cs typeface="Times New Roman" panose="02020603050405020304" pitchFamily="18" charset="0"/>
              </a:rPr>
              <a:t>de septembre à décembre pour travaux sur une période d'au moins 10 ans »</a:t>
            </a:r>
          </a:p>
          <a:p>
            <a:pPr algn="l"/>
            <a:endParaRPr lang="fr-FR" dirty="0"/>
          </a:p>
        </p:txBody>
      </p:sp>
      <p:sp>
        <p:nvSpPr>
          <p:cNvPr id="29" name="ZoneTexte 28">
            <a:extLst>
              <a:ext uri="{FF2B5EF4-FFF2-40B4-BE49-F238E27FC236}">
                <a16:creationId xmlns:a16="http://schemas.microsoft.com/office/drawing/2014/main" id="{20B374D8-FDFE-4B32-8046-20BAE2A4C034}"/>
              </a:ext>
            </a:extLst>
          </p:cNvPr>
          <p:cNvSpPr txBox="1"/>
          <p:nvPr/>
        </p:nvSpPr>
        <p:spPr>
          <a:xfrm>
            <a:off x="6492480" y="3386911"/>
            <a:ext cx="5604270" cy="1661993"/>
          </a:xfrm>
          <a:prstGeom prst="rect">
            <a:avLst/>
          </a:prstGeom>
          <a:noFill/>
        </p:spPr>
        <p:txBody>
          <a:bodyPr wrap="square" rtlCol="0">
            <a:spAutoFit/>
          </a:bodyPr>
          <a:lstStyle/>
          <a:p>
            <a:pPr algn="r"/>
            <a:r>
              <a:rPr lang="fr-FR" sz="1400" dirty="0">
                <a:solidFill>
                  <a:schemeClr val="accent5"/>
                </a:solidFill>
                <a:effectLst/>
                <a:ea typeface="Calibri" panose="020F0502020204030204" pitchFamily="34" charset="0"/>
                <a:cs typeface="Times New Roman" panose="02020603050405020304" pitchFamily="18" charset="0"/>
              </a:rPr>
              <a:t>« Una grande </a:t>
            </a:r>
            <a:r>
              <a:rPr lang="fr-FR" sz="1400" dirty="0" err="1">
                <a:solidFill>
                  <a:schemeClr val="accent5"/>
                </a:solidFill>
                <a:effectLst/>
                <a:ea typeface="Calibri" panose="020F0502020204030204" pitchFamily="34" charset="0"/>
                <a:cs typeface="Times New Roman" panose="02020603050405020304" pitchFamily="18" charset="0"/>
              </a:rPr>
              <a:t>problematica</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risulta</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essere</a:t>
            </a:r>
            <a:r>
              <a:rPr lang="fr-FR" sz="1400" dirty="0">
                <a:solidFill>
                  <a:schemeClr val="accent5"/>
                </a:solidFill>
                <a:effectLst/>
                <a:ea typeface="Calibri" panose="020F0502020204030204" pitchFamily="34" charset="0"/>
                <a:cs typeface="Times New Roman" panose="02020603050405020304" pitchFamily="18" charset="0"/>
              </a:rPr>
              <a:t> la </a:t>
            </a:r>
            <a:r>
              <a:rPr lang="fr-FR" sz="1400" b="1" dirty="0" err="1">
                <a:solidFill>
                  <a:schemeClr val="accent5"/>
                </a:solidFill>
                <a:effectLst/>
                <a:ea typeface="Calibri" panose="020F0502020204030204" pitchFamily="34" charset="0"/>
                <a:cs typeface="Times New Roman" panose="02020603050405020304" pitchFamily="18" charset="0"/>
              </a:rPr>
              <a:t>mancanza</a:t>
            </a:r>
            <a:r>
              <a:rPr lang="fr-FR" sz="1400" b="1" dirty="0">
                <a:solidFill>
                  <a:schemeClr val="accent5"/>
                </a:solidFill>
                <a:effectLst/>
                <a:ea typeface="Calibri" panose="020F0502020204030204" pitchFamily="34" charset="0"/>
                <a:cs typeface="Times New Roman" panose="02020603050405020304" pitchFamily="18" charset="0"/>
              </a:rPr>
              <a:t> </a:t>
            </a:r>
            <a:r>
              <a:rPr lang="fr-FR" sz="1400" b="1" dirty="0" err="1">
                <a:solidFill>
                  <a:schemeClr val="accent5"/>
                </a:solidFill>
                <a:effectLst/>
                <a:ea typeface="Calibri" panose="020F0502020204030204" pitchFamily="34" charset="0"/>
                <a:cs typeface="Times New Roman" panose="02020603050405020304" pitchFamily="18" charset="0"/>
              </a:rPr>
              <a:t>del</a:t>
            </a:r>
            <a:r>
              <a:rPr lang="fr-FR" sz="1400" b="1" dirty="0">
                <a:solidFill>
                  <a:schemeClr val="accent5"/>
                </a:solidFill>
                <a:effectLst/>
                <a:ea typeface="Calibri" panose="020F0502020204030204" pitchFamily="34" charset="0"/>
                <a:cs typeface="Times New Roman" panose="02020603050405020304" pitchFamily="18" charset="0"/>
              </a:rPr>
              <a:t> </a:t>
            </a:r>
            <a:r>
              <a:rPr lang="fr-FR" sz="1400" b="1" dirty="0" err="1">
                <a:solidFill>
                  <a:schemeClr val="accent5"/>
                </a:solidFill>
                <a:effectLst/>
                <a:ea typeface="Calibri" panose="020F0502020204030204" pitchFamily="34" charset="0"/>
                <a:cs typeface="Times New Roman" panose="02020603050405020304" pitchFamily="18" charset="0"/>
              </a:rPr>
              <a:t>collegamento</a:t>
            </a:r>
            <a:r>
              <a:rPr lang="fr-FR" sz="1400" b="1" dirty="0">
                <a:solidFill>
                  <a:schemeClr val="accent5"/>
                </a:solidFill>
                <a:effectLst/>
                <a:ea typeface="Calibri" panose="020F0502020204030204" pitchFamily="34" charset="0"/>
                <a:cs typeface="Times New Roman" panose="02020603050405020304" pitchFamily="18" charset="0"/>
              </a:rPr>
              <a:t> via terra </a:t>
            </a:r>
            <a:r>
              <a:rPr lang="fr-FR" sz="1400" b="1" dirty="0" err="1">
                <a:solidFill>
                  <a:schemeClr val="accent5"/>
                </a:solidFill>
                <a:effectLst/>
                <a:ea typeface="Calibri" panose="020F0502020204030204" pitchFamily="34" charset="0"/>
                <a:cs typeface="Times New Roman" panose="02020603050405020304" pitchFamily="18" charset="0"/>
              </a:rPr>
              <a:t>dovuta</a:t>
            </a:r>
            <a:r>
              <a:rPr lang="fr-FR" sz="1400" b="1" dirty="0">
                <a:solidFill>
                  <a:schemeClr val="accent5"/>
                </a:solidFill>
                <a:effectLst/>
                <a:ea typeface="Calibri" panose="020F0502020204030204" pitchFamily="34" charset="0"/>
                <a:cs typeface="Times New Roman" panose="02020603050405020304" pitchFamily="18" charset="0"/>
              </a:rPr>
              <a:t> alla </a:t>
            </a:r>
            <a:r>
              <a:rPr lang="fr-FR" sz="1400" b="1" dirty="0" err="1">
                <a:solidFill>
                  <a:schemeClr val="accent5"/>
                </a:solidFill>
                <a:effectLst/>
                <a:ea typeface="Calibri" panose="020F0502020204030204" pitchFamily="34" charset="0"/>
                <a:cs typeface="Times New Roman" panose="02020603050405020304" pitchFamily="18" charset="0"/>
              </a:rPr>
              <a:t>chiusura</a:t>
            </a:r>
            <a:r>
              <a:rPr lang="fr-FR" sz="1400" b="1" dirty="0">
                <a:solidFill>
                  <a:schemeClr val="accent5"/>
                </a:solidFill>
                <a:effectLst/>
                <a:ea typeface="Calibri" panose="020F0502020204030204" pitchFamily="34" charset="0"/>
                <a:cs typeface="Times New Roman" panose="02020603050405020304" pitchFamily="18" charset="0"/>
              </a:rPr>
              <a:t> </a:t>
            </a:r>
            <a:r>
              <a:rPr lang="fr-FR" sz="1400" b="1" dirty="0" err="1">
                <a:solidFill>
                  <a:schemeClr val="accent5"/>
                </a:solidFill>
                <a:effectLst/>
                <a:ea typeface="Calibri" panose="020F0502020204030204" pitchFamily="34" charset="0"/>
                <a:cs typeface="Times New Roman" panose="02020603050405020304" pitchFamily="18" charset="0"/>
              </a:rPr>
              <a:t>del</a:t>
            </a:r>
            <a:r>
              <a:rPr lang="fr-FR" sz="1400" b="1" dirty="0">
                <a:solidFill>
                  <a:schemeClr val="accent5"/>
                </a:solidFill>
                <a:effectLst/>
                <a:ea typeface="Calibri" panose="020F0502020204030204" pitchFamily="34" charset="0"/>
                <a:cs typeface="Times New Roman" panose="02020603050405020304" pitchFamily="18" charset="0"/>
              </a:rPr>
              <a:t> tunnel </a:t>
            </a:r>
            <a:r>
              <a:rPr lang="fr-FR" sz="1400" b="1" dirty="0" err="1">
                <a:solidFill>
                  <a:schemeClr val="accent5"/>
                </a:solidFill>
                <a:effectLst/>
                <a:ea typeface="Calibri" panose="020F0502020204030204" pitchFamily="34" charset="0"/>
                <a:cs typeface="Times New Roman" panose="02020603050405020304" pitchFamily="18" charset="0"/>
              </a:rPr>
              <a:t>del</a:t>
            </a:r>
            <a:r>
              <a:rPr lang="fr-FR" sz="1400" b="1" dirty="0">
                <a:solidFill>
                  <a:schemeClr val="accent5"/>
                </a:solidFill>
                <a:effectLst/>
                <a:ea typeface="Calibri" panose="020F0502020204030204" pitchFamily="34" charset="0"/>
                <a:cs typeface="Times New Roman" panose="02020603050405020304" pitchFamily="18" charset="0"/>
              </a:rPr>
              <a:t> </a:t>
            </a:r>
            <a:r>
              <a:rPr lang="fr-FR" sz="1400" b="1" dirty="0" err="1">
                <a:solidFill>
                  <a:schemeClr val="accent5"/>
                </a:solidFill>
                <a:effectLst/>
                <a:ea typeface="Calibri" panose="020F0502020204030204" pitchFamily="34" charset="0"/>
                <a:cs typeface="Times New Roman" panose="02020603050405020304" pitchFamily="18" charset="0"/>
              </a:rPr>
              <a:t>Tenda</a:t>
            </a:r>
            <a:r>
              <a:rPr lang="fr-FR" sz="1400" dirty="0">
                <a:solidFill>
                  <a:schemeClr val="accent5"/>
                </a:solidFill>
                <a:effectLst/>
                <a:ea typeface="Calibri" panose="020F0502020204030204" pitchFamily="34" charset="0"/>
                <a:cs typeface="Times New Roman" panose="02020603050405020304" pitchFamily="18" charset="0"/>
              </a:rPr>
              <a:t>, con </a:t>
            </a:r>
            <a:r>
              <a:rPr lang="fr-FR" sz="1400" dirty="0" err="1">
                <a:solidFill>
                  <a:schemeClr val="accent5"/>
                </a:solidFill>
                <a:effectLst/>
                <a:ea typeface="Calibri" panose="020F0502020204030204" pitchFamily="34" charset="0"/>
                <a:cs typeface="Times New Roman" panose="02020603050405020304" pitchFamily="18" charset="0"/>
              </a:rPr>
              <a:t>conseguente</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raddoppiamento</a:t>
            </a:r>
            <a:r>
              <a:rPr lang="fr-FR" sz="1400" dirty="0">
                <a:solidFill>
                  <a:schemeClr val="accent5"/>
                </a:solidFill>
                <a:effectLst/>
                <a:ea typeface="Calibri" panose="020F0502020204030204" pitchFamily="34" charset="0"/>
                <a:cs typeface="Times New Roman" panose="02020603050405020304" pitchFamily="18" charset="0"/>
              </a:rPr>
              <a:t> dei tempi di </a:t>
            </a:r>
            <a:r>
              <a:rPr lang="fr-FR" sz="1400" dirty="0" err="1">
                <a:solidFill>
                  <a:schemeClr val="accent5"/>
                </a:solidFill>
                <a:effectLst/>
                <a:ea typeface="Calibri" panose="020F0502020204030204" pitchFamily="34" charset="0"/>
                <a:cs typeface="Times New Roman" panose="02020603050405020304" pitchFamily="18" charset="0"/>
              </a:rPr>
              <a:t>percorrenza</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Altrettanto</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difficoltosa</a:t>
            </a:r>
            <a:r>
              <a:rPr lang="fr-FR" sz="1400" dirty="0">
                <a:solidFill>
                  <a:schemeClr val="accent5"/>
                </a:solidFill>
                <a:effectLst/>
                <a:ea typeface="Calibri" panose="020F0502020204030204" pitchFamily="34" charset="0"/>
                <a:cs typeface="Times New Roman" panose="02020603050405020304" pitchFamily="18" charset="0"/>
              </a:rPr>
              <a:t> è al </a:t>
            </a:r>
            <a:r>
              <a:rPr lang="fr-FR" sz="1400" dirty="0" err="1">
                <a:solidFill>
                  <a:schemeClr val="accent5"/>
                </a:solidFill>
                <a:effectLst/>
                <a:ea typeface="Calibri" panose="020F0502020204030204" pitchFamily="34" charset="0"/>
                <a:cs typeface="Times New Roman" panose="02020603050405020304" pitchFamily="18" charset="0"/>
              </a:rPr>
              <a:t>momento</a:t>
            </a:r>
            <a:r>
              <a:rPr lang="fr-FR" sz="1400" dirty="0">
                <a:solidFill>
                  <a:schemeClr val="accent5"/>
                </a:solidFill>
                <a:effectLst/>
                <a:ea typeface="Calibri" panose="020F0502020204030204" pitchFamily="34" charset="0"/>
                <a:cs typeface="Times New Roman" panose="02020603050405020304" pitchFamily="18" charset="0"/>
              </a:rPr>
              <a:t> la </a:t>
            </a:r>
            <a:r>
              <a:rPr lang="fr-FR" sz="1400" dirty="0" err="1">
                <a:solidFill>
                  <a:schemeClr val="accent5"/>
                </a:solidFill>
                <a:effectLst/>
                <a:ea typeface="Calibri" panose="020F0502020204030204" pitchFamily="34" charset="0"/>
                <a:cs typeface="Times New Roman" panose="02020603050405020304" pitchFamily="18" charset="0"/>
              </a:rPr>
              <a:t>circolazione</a:t>
            </a:r>
            <a:r>
              <a:rPr lang="fr-FR" sz="1400" dirty="0">
                <a:solidFill>
                  <a:schemeClr val="accent5"/>
                </a:solidFill>
                <a:effectLst/>
                <a:ea typeface="Calibri" panose="020F0502020204030204" pitchFamily="34" charset="0"/>
                <a:cs typeface="Times New Roman" panose="02020603050405020304" pitchFamily="18" charset="0"/>
              </a:rPr>
              <a:t> via </a:t>
            </a:r>
            <a:r>
              <a:rPr lang="fr-FR" sz="1400" dirty="0" err="1">
                <a:solidFill>
                  <a:schemeClr val="accent5"/>
                </a:solidFill>
                <a:effectLst/>
                <a:ea typeface="Calibri" panose="020F0502020204030204" pitchFamily="34" charset="0"/>
                <a:cs typeface="Times New Roman" panose="02020603050405020304" pitchFamily="18" charset="0"/>
              </a:rPr>
              <a:t>treno</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sulla</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linea</a:t>
            </a:r>
            <a:r>
              <a:rPr lang="fr-FR" sz="1400" dirty="0">
                <a:solidFill>
                  <a:schemeClr val="accent5"/>
                </a:solidFill>
                <a:effectLst/>
                <a:ea typeface="Calibri" panose="020F0502020204030204" pitchFamily="34" charset="0"/>
                <a:cs typeface="Times New Roman" panose="02020603050405020304" pitchFamily="18" charset="0"/>
              </a:rPr>
              <a:t> Cuneo-</a:t>
            </a:r>
            <a:r>
              <a:rPr lang="fr-FR" sz="1400" dirty="0" err="1">
                <a:solidFill>
                  <a:schemeClr val="accent5"/>
                </a:solidFill>
                <a:effectLst/>
                <a:ea typeface="Calibri" panose="020F0502020204030204" pitchFamily="34" charset="0"/>
                <a:cs typeface="Times New Roman" panose="02020603050405020304" pitchFamily="18" charset="0"/>
              </a:rPr>
              <a:t>Ventimiglia</a:t>
            </a:r>
            <a:r>
              <a:rPr lang="fr-FR" sz="1400" dirty="0">
                <a:solidFill>
                  <a:schemeClr val="accent5"/>
                </a:solidFill>
                <a:effectLst/>
                <a:ea typeface="Calibri" panose="020F0502020204030204" pitchFamily="34" charset="0"/>
                <a:cs typeface="Times New Roman" panose="02020603050405020304" pitchFamily="18" charset="0"/>
              </a:rPr>
              <a:t> con </a:t>
            </a:r>
            <a:r>
              <a:rPr lang="fr-FR" sz="1400" dirty="0" err="1">
                <a:solidFill>
                  <a:schemeClr val="accent5"/>
                </a:solidFill>
                <a:effectLst/>
                <a:ea typeface="Calibri" panose="020F0502020204030204" pitchFamily="34" charset="0"/>
                <a:cs typeface="Times New Roman" panose="02020603050405020304" pitchFamily="18" charset="0"/>
              </a:rPr>
              <a:t>frequente</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soppressione</a:t>
            </a:r>
            <a:r>
              <a:rPr lang="fr-FR" sz="1400" dirty="0">
                <a:solidFill>
                  <a:schemeClr val="accent5"/>
                </a:solidFill>
                <a:effectLst/>
                <a:ea typeface="Calibri" panose="020F0502020204030204" pitchFamily="34" charset="0"/>
                <a:cs typeface="Times New Roman" panose="02020603050405020304" pitchFamily="18" charset="0"/>
              </a:rPr>
              <a:t> dei </a:t>
            </a:r>
            <a:r>
              <a:rPr lang="fr-FR" sz="1400" dirty="0" err="1">
                <a:solidFill>
                  <a:schemeClr val="accent5"/>
                </a:solidFill>
                <a:effectLst/>
                <a:ea typeface="Calibri" panose="020F0502020204030204" pitchFamily="34" charset="0"/>
                <a:cs typeface="Times New Roman" panose="02020603050405020304" pitchFamily="18" charset="0"/>
              </a:rPr>
              <a:t>treni</a:t>
            </a:r>
            <a:r>
              <a:rPr lang="fr-FR" sz="1400" dirty="0">
                <a:solidFill>
                  <a:schemeClr val="accent5"/>
                </a:solidFill>
                <a:effectLst/>
                <a:ea typeface="Calibri" panose="020F0502020204030204" pitchFamily="34" charset="0"/>
                <a:cs typeface="Times New Roman" panose="02020603050405020304" pitchFamily="18" charset="0"/>
              </a:rPr>
              <a:t> e </a:t>
            </a:r>
            <a:r>
              <a:rPr lang="fr-FR" sz="1400" dirty="0" err="1">
                <a:solidFill>
                  <a:schemeClr val="accent5"/>
                </a:solidFill>
                <a:effectLst/>
                <a:ea typeface="Calibri" panose="020F0502020204030204" pitchFamily="34" charset="0"/>
                <a:cs typeface="Times New Roman" panose="02020603050405020304" pitchFamily="18" charset="0"/>
              </a:rPr>
              <a:t>mancanza</a:t>
            </a:r>
            <a:r>
              <a:rPr lang="fr-FR" sz="1400" dirty="0">
                <a:solidFill>
                  <a:schemeClr val="accent5"/>
                </a:solidFill>
                <a:effectLst/>
                <a:ea typeface="Calibri" panose="020F0502020204030204" pitchFamily="34" charset="0"/>
                <a:cs typeface="Times New Roman" panose="02020603050405020304" pitchFamily="18" charset="0"/>
              </a:rPr>
              <a:t> di valide alternative »</a:t>
            </a:r>
          </a:p>
          <a:p>
            <a:pPr algn="l"/>
            <a:endParaRPr lang="fr-FR" dirty="0"/>
          </a:p>
        </p:txBody>
      </p:sp>
      <p:sp>
        <p:nvSpPr>
          <p:cNvPr id="30" name="ZoneTexte 29">
            <a:extLst>
              <a:ext uri="{FF2B5EF4-FFF2-40B4-BE49-F238E27FC236}">
                <a16:creationId xmlns:a16="http://schemas.microsoft.com/office/drawing/2014/main" id="{4F1347CC-5F92-4ED1-B833-D0F61DDA56DF}"/>
              </a:ext>
            </a:extLst>
          </p:cNvPr>
          <p:cNvSpPr txBox="1"/>
          <p:nvPr/>
        </p:nvSpPr>
        <p:spPr>
          <a:xfrm>
            <a:off x="6097192" y="4711208"/>
            <a:ext cx="5207791" cy="800219"/>
          </a:xfrm>
          <a:prstGeom prst="rect">
            <a:avLst/>
          </a:prstGeom>
          <a:noFill/>
        </p:spPr>
        <p:txBody>
          <a:bodyPr wrap="square" rtlCol="0">
            <a:spAutoFit/>
          </a:bodyPr>
          <a:lstStyle/>
          <a:p>
            <a:r>
              <a:rPr lang="fr-FR" sz="1400" dirty="0">
                <a:solidFill>
                  <a:srgbClr val="0070C0"/>
                </a:solidFill>
                <a:effectLst/>
                <a:ea typeface="Calibri" panose="020F0502020204030204" pitchFamily="34" charset="0"/>
                <a:cs typeface="Times New Roman" panose="02020603050405020304" pitchFamily="18" charset="0"/>
              </a:rPr>
              <a:t>« </a:t>
            </a:r>
            <a:r>
              <a:rPr lang="fr-FR" sz="1400" b="1" dirty="0">
                <a:solidFill>
                  <a:srgbClr val="0070C0"/>
                </a:solidFill>
                <a:effectLst/>
                <a:ea typeface="Calibri" panose="020F0502020204030204" pitchFamily="34" charset="0"/>
                <a:cs typeface="Times New Roman" panose="02020603050405020304" pitchFamily="18" charset="0"/>
              </a:rPr>
              <a:t>Transports en commun assez limités </a:t>
            </a:r>
            <a:r>
              <a:rPr lang="fr-FR" sz="1400" dirty="0">
                <a:solidFill>
                  <a:srgbClr val="0070C0"/>
                </a:solidFill>
                <a:effectLst/>
                <a:ea typeface="Calibri" panose="020F0502020204030204" pitchFamily="34" charset="0"/>
                <a:cs typeface="Times New Roman" panose="02020603050405020304" pitchFamily="18" charset="0"/>
              </a:rPr>
              <a:t>/ Relatives </a:t>
            </a:r>
            <a:r>
              <a:rPr lang="fr-FR" sz="1400" b="1" dirty="0">
                <a:solidFill>
                  <a:srgbClr val="0070C0"/>
                </a:solidFill>
                <a:effectLst/>
                <a:ea typeface="Calibri" panose="020F0502020204030204" pitchFamily="34" charset="0"/>
                <a:cs typeface="Times New Roman" panose="02020603050405020304" pitchFamily="18" charset="0"/>
              </a:rPr>
              <a:t>difficultés d'accès en période hivernale </a:t>
            </a:r>
            <a:r>
              <a:rPr lang="fr-FR" sz="1400" dirty="0">
                <a:solidFill>
                  <a:srgbClr val="0070C0"/>
                </a:solidFill>
                <a:effectLst/>
                <a:ea typeface="Calibri" panose="020F0502020204030204" pitchFamily="34" charset="0"/>
                <a:cs typeface="Times New Roman" panose="02020603050405020304" pitchFamily="18" charset="0"/>
              </a:rPr>
              <a:t>selon les régions »</a:t>
            </a:r>
          </a:p>
          <a:p>
            <a:pPr algn="l"/>
            <a:endParaRPr lang="fr-FR" dirty="0"/>
          </a:p>
        </p:txBody>
      </p:sp>
      <p:sp>
        <p:nvSpPr>
          <p:cNvPr id="31" name="ZoneTexte 30">
            <a:extLst>
              <a:ext uri="{FF2B5EF4-FFF2-40B4-BE49-F238E27FC236}">
                <a16:creationId xmlns:a16="http://schemas.microsoft.com/office/drawing/2014/main" id="{9D9769AC-4874-4966-9BCD-90A630C0CCCC}"/>
              </a:ext>
            </a:extLst>
          </p:cNvPr>
          <p:cNvSpPr txBox="1"/>
          <p:nvPr/>
        </p:nvSpPr>
        <p:spPr>
          <a:xfrm>
            <a:off x="6265659" y="5394503"/>
            <a:ext cx="5799534" cy="1446550"/>
          </a:xfrm>
          <a:prstGeom prst="rect">
            <a:avLst/>
          </a:prstGeom>
          <a:noFill/>
        </p:spPr>
        <p:txBody>
          <a:bodyPr wrap="square" rtlCol="0">
            <a:spAutoFit/>
          </a:bodyPr>
          <a:lstStyle/>
          <a:p>
            <a:pPr algn="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Uno</a:t>
            </a:r>
            <a:r>
              <a:rPr lang="fr-FR" sz="1400" dirty="0">
                <a:solidFill>
                  <a:schemeClr val="accent5"/>
                </a:solidFill>
                <a:effectLst/>
                <a:ea typeface="Calibri" panose="020F0502020204030204" pitchFamily="34" charset="0"/>
                <a:cs typeface="Times New Roman" panose="02020603050405020304" pitchFamily="18" charset="0"/>
              </a:rPr>
              <a:t> dei </a:t>
            </a:r>
            <a:r>
              <a:rPr lang="fr-FR" sz="1400" dirty="0" err="1">
                <a:solidFill>
                  <a:schemeClr val="accent5"/>
                </a:solidFill>
                <a:effectLst/>
                <a:ea typeface="Calibri" panose="020F0502020204030204" pitchFamily="34" charset="0"/>
                <a:cs typeface="Times New Roman" panose="02020603050405020304" pitchFamily="18" charset="0"/>
              </a:rPr>
              <a:t>principali</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ostacoli</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che</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incontriamo</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nel</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viaggiare</a:t>
            </a:r>
            <a:r>
              <a:rPr lang="fr-FR" sz="1400" dirty="0">
                <a:solidFill>
                  <a:schemeClr val="accent5"/>
                </a:solidFill>
                <a:effectLst/>
                <a:ea typeface="Calibri" panose="020F0502020204030204" pitchFamily="34" charset="0"/>
                <a:cs typeface="Times New Roman" panose="02020603050405020304" pitchFamily="18" charset="0"/>
              </a:rPr>
              <a:t> tra la </a:t>
            </a:r>
            <a:r>
              <a:rPr lang="fr-FR" sz="1400" dirty="0" err="1">
                <a:solidFill>
                  <a:schemeClr val="accent5"/>
                </a:solidFill>
                <a:effectLst/>
                <a:ea typeface="Calibri" panose="020F0502020204030204" pitchFamily="34" charset="0"/>
                <a:cs typeface="Times New Roman" panose="02020603050405020304" pitchFamily="18" charset="0"/>
              </a:rPr>
              <a:t>provincia</a:t>
            </a:r>
            <a:r>
              <a:rPr lang="fr-FR" sz="1400" dirty="0">
                <a:solidFill>
                  <a:schemeClr val="accent5"/>
                </a:solidFill>
                <a:effectLst/>
                <a:ea typeface="Calibri" panose="020F0502020204030204" pitchFamily="34" charset="0"/>
                <a:cs typeface="Times New Roman" panose="02020603050405020304" pitchFamily="18" charset="0"/>
              </a:rPr>
              <a:t> di Cuneo e le </a:t>
            </a:r>
            <a:r>
              <a:rPr lang="fr-FR" sz="1400" dirty="0" err="1">
                <a:solidFill>
                  <a:schemeClr val="accent5"/>
                </a:solidFill>
                <a:effectLst/>
                <a:ea typeface="Calibri" panose="020F0502020204030204" pitchFamily="34" charset="0"/>
                <a:cs typeface="Times New Roman" panose="02020603050405020304" pitchFamily="18" charset="0"/>
              </a:rPr>
              <a:t>regioni</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francesi</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confinanti</a:t>
            </a:r>
            <a:r>
              <a:rPr lang="fr-FR" sz="1400" dirty="0">
                <a:solidFill>
                  <a:schemeClr val="accent5"/>
                </a:solidFill>
                <a:effectLst/>
                <a:ea typeface="Calibri" panose="020F0502020204030204" pitchFamily="34" charset="0"/>
                <a:cs typeface="Times New Roman" panose="02020603050405020304" pitchFamily="18" charset="0"/>
              </a:rPr>
              <a:t> è </a:t>
            </a:r>
            <a:r>
              <a:rPr lang="fr-FR" sz="1400" b="1" dirty="0">
                <a:solidFill>
                  <a:schemeClr val="accent5"/>
                </a:solidFill>
                <a:effectLst/>
                <a:ea typeface="Calibri" panose="020F0502020204030204" pitchFamily="34" charset="0"/>
                <a:cs typeface="Times New Roman" panose="02020603050405020304" pitchFamily="18" charset="0"/>
              </a:rPr>
              <a:t>la quasi totale </a:t>
            </a:r>
            <a:r>
              <a:rPr lang="fr-FR" sz="1400" b="1" dirty="0" err="1">
                <a:solidFill>
                  <a:schemeClr val="accent5"/>
                </a:solidFill>
                <a:effectLst/>
                <a:ea typeface="Calibri" panose="020F0502020204030204" pitchFamily="34" charset="0"/>
                <a:cs typeface="Times New Roman" panose="02020603050405020304" pitchFamily="18" charset="0"/>
              </a:rPr>
              <a:t>assenza</a:t>
            </a:r>
            <a:r>
              <a:rPr lang="fr-FR" sz="1400" b="1" dirty="0">
                <a:solidFill>
                  <a:schemeClr val="accent5"/>
                </a:solidFill>
                <a:effectLst/>
                <a:ea typeface="Calibri" panose="020F0502020204030204" pitchFamily="34" charset="0"/>
                <a:cs typeface="Times New Roman" panose="02020603050405020304" pitchFamily="18" charset="0"/>
              </a:rPr>
              <a:t> di </a:t>
            </a:r>
            <a:r>
              <a:rPr lang="fr-FR" sz="1400" b="1" dirty="0" err="1">
                <a:solidFill>
                  <a:schemeClr val="accent5"/>
                </a:solidFill>
                <a:effectLst/>
                <a:ea typeface="Calibri" panose="020F0502020204030204" pitchFamily="34" charset="0"/>
                <a:cs typeface="Times New Roman" panose="02020603050405020304" pitchFamily="18" charset="0"/>
              </a:rPr>
              <a:t>trasporti</a:t>
            </a:r>
            <a:r>
              <a:rPr lang="fr-FR" sz="1400" b="1" dirty="0">
                <a:solidFill>
                  <a:schemeClr val="accent5"/>
                </a:solidFill>
                <a:effectLst/>
                <a:ea typeface="Calibri" panose="020F0502020204030204" pitchFamily="34" charset="0"/>
                <a:cs typeface="Times New Roman" panose="02020603050405020304" pitchFamily="18" charset="0"/>
              </a:rPr>
              <a:t> green</a:t>
            </a:r>
            <a:r>
              <a:rPr lang="fr-FR" sz="1400" dirty="0">
                <a:solidFill>
                  <a:schemeClr val="accent5"/>
                </a:solidFill>
                <a:effectLst/>
                <a:ea typeface="Calibri" panose="020F0502020204030204" pitchFamily="34" charset="0"/>
                <a:cs typeface="Times New Roman" panose="02020603050405020304" pitchFamily="18" charset="0"/>
              </a:rPr>
              <a:t>. Le </a:t>
            </a:r>
            <a:r>
              <a:rPr lang="fr-FR" sz="1400" dirty="0" err="1">
                <a:solidFill>
                  <a:schemeClr val="accent5"/>
                </a:solidFill>
                <a:effectLst/>
                <a:ea typeface="Calibri" panose="020F0502020204030204" pitchFamily="34" charset="0"/>
                <a:cs typeface="Times New Roman" panose="02020603050405020304" pitchFamily="18" charset="0"/>
              </a:rPr>
              <a:t>opzioni</a:t>
            </a:r>
            <a:r>
              <a:rPr lang="fr-FR" sz="1400" dirty="0">
                <a:solidFill>
                  <a:schemeClr val="accent5"/>
                </a:solidFill>
                <a:effectLst/>
                <a:ea typeface="Calibri" panose="020F0502020204030204" pitchFamily="34" charset="0"/>
                <a:cs typeface="Times New Roman" panose="02020603050405020304" pitchFamily="18" charset="0"/>
              </a:rPr>
              <a:t> di </a:t>
            </a:r>
            <a:r>
              <a:rPr lang="fr-FR" sz="1400" dirty="0" err="1">
                <a:solidFill>
                  <a:schemeClr val="accent5"/>
                </a:solidFill>
                <a:effectLst/>
                <a:ea typeface="Calibri" panose="020F0502020204030204" pitchFamily="34" charset="0"/>
                <a:cs typeface="Times New Roman" panose="02020603050405020304" pitchFamily="18" charset="0"/>
              </a:rPr>
              <a:t>mobilità</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sostenibile</a:t>
            </a:r>
            <a:r>
              <a:rPr lang="fr-FR" sz="1400" dirty="0">
                <a:solidFill>
                  <a:schemeClr val="accent5"/>
                </a:solidFill>
                <a:effectLst/>
                <a:ea typeface="Calibri" panose="020F0502020204030204" pitchFamily="34" charset="0"/>
                <a:cs typeface="Times New Roman" panose="02020603050405020304" pitchFamily="18" charset="0"/>
              </a:rPr>
              <a:t> sono </a:t>
            </a:r>
            <a:r>
              <a:rPr lang="fr-FR" sz="1400" dirty="0" err="1">
                <a:solidFill>
                  <a:schemeClr val="accent5"/>
                </a:solidFill>
                <a:effectLst/>
                <a:ea typeface="Calibri" panose="020F0502020204030204" pitchFamily="34" charset="0"/>
                <a:cs typeface="Times New Roman" panose="02020603050405020304" pitchFamily="18" charset="0"/>
              </a:rPr>
              <a:t>estremamente</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limitate</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rendendo</a:t>
            </a:r>
            <a:r>
              <a:rPr lang="fr-FR" sz="1400" dirty="0">
                <a:solidFill>
                  <a:schemeClr val="accent5"/>
                </a:solidFill>
                <a:effectLst/>
                <a:ea typeface="Calibri" panose="020F0502020204030204" pitchFamily="34" charset="0"/>
                <a:cs typeface="Times New Roman" panose="02020603050405020304" pitchFamily="18" charset="0"/>
              </a:rPr>
              <a:t> difficile </a:t>
            </a:r>
            <a:r>
              <a:rPr lang="fr-FR" sz="1400" dirty="0" err="1">
                <a:solidFill>
                  <a:schemeClr val="accent5"/>
                </a:solidFill>
                <a:effectLst/>
                <a:ea typeface="Calibri" panose="020F0502020204030204" pitchFamily="34" charset="0"/>
                <a:cs typeface="Times New Roman" panose="02020603050405020304" pitchFamily="18" charset="0"/>
              </a:rPr>
              <a:t>spostarsi</a:t>
            </a:r>
            <a:r>
              <a:rPr lang="fr-FR" sz="1400" dirty="0">
                <a:solidFill>
                  <a:schemeClr val="accent5"/>
                </a:solidFill>
                <a:effectLst/>
                <a:ea typeface="Calibri" panose="020F0502020204030204" pitchFamily="34" charset="0"/>
                <a:cs typeface="Times New Roman" panose="02020603050405020304" pitchFamily="18" charset="0"/>
              </a:rPr>
              <a:t> in modo </a:t>
            </a:r>
            <a:r>
              <a:rPr lang="fr-FR" sz="1400" dirty="0" err="1">
                <a:solidFill>
                  <a:schemeClr val="accent5"/>
                </a:solidFill>
                <a:effectLst/>
                <a:ea typeface="Calibri" panose="020F0502020204030204" pitchFamily="34" charset="0"/>
                <a:cs typeface="Times New Roman" panose="02020603050405020304" pitchFamily="18" charset="0"/>
              </a:rPr>
              <a:t>ecologico</a:t>
            </a:r>
            <a:r>
              <a:rPr lang="fr-FR" sz="1400" dirty="0">
                <a:solidFill>
                  <a:schemeClr val="accent5"/>
                </a:solidFill>
                <a:effectLst/>
                <a:ea typeface="Calibri" panose="020F0502020204030204" pitchFamily="34" charset="0"/>
                <a:cs typeface="Times New Roman" panose="02020603050405020304" pitchFamily="18" charset="0"/>
              </a:rPr>
              <a:t> tra i due </a:t>
            </a:r>
            <a:r>
              <a:rPr lang="fr-FR" sz="1400" dirty="0" err="1">
                <a:solidFill>
                  <a:schemeClr val="accent5"/>
                </a:solidFill>
                <a:effectLst/>
                <a:ea typeface="Calibri" panose="020F0502020204030204" pitchFamily="34" charset="0"/>
                <a:cs typeface="Times New Roman" panose="02020603050405020304" pitchFamily="18" charset="0"/>
              </a:rPr>
              <a:t>lati</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della</a:t>
            </a:r>
            <a:r>
              <a:rPr lang="fr-FR" sz="1400" dirty="0">
                <a:solidFill>
                  <a:schemeClr val="accent5"/>
                </a:solidFill>
                <a:effectLst/>
                <a:ea typeface="Calibri" panose="020F0502020204030204" pitchFamily="34" charset="0"/>
                <a:cs typeface="Times New Roman" panose="02020603050405020304" pitchFamily="18" charset="0"/>
              </a:rPr>
              <a:t> </a:t>
            </a:r>
            <a:r>
              <a:rPr lang="fr-FR" sz="1400" dirty="0" err="1">
                <a:solidFill>
                  <a:schemeClr val="accent5"/>
                </a:solidFill>
                <a:effectLst/>
                <a:ea typeface="Calibri" panose="020F0502020204030204" pitchFamily="34" charset="0"/>
                <a:cs typeface="Times New Roman" panose="02020603050405020304" pitchFamily="18" charset="0"/>
              </a:rPr>
              <a:t>frontiera</a:t>
            </a:r>
            <a:r>
              <a:rPr lang="fr-FR" sz="1400" dirty="0">
                <a:solidFill>
                  <a:schemeClr val="accent5"/>
                </a:solidFill>
                <a:effectLst/>
                <a:ea typeface="Calibri" panose="020F0502020204030204" pitchFamily="34" charset="0"/>
                <a:cs typeface="Times New Roman" panose="02020603050405020304" pitchFamily="18" charset="0"/>
              </a:rPr>
              <a:t> »</a:t>
            </a:r>
            <a:endParaRPr lang="fr-FR" sz="1400" dirty="0">
              <a:solidFill>
                <a:schemeClr val="accent5"/>
              </a:solidFill>
            </a:endParaRPr>
          </a:p>
          <a:p>
            <a:pPr algn="r"/>
            <a:endParaRPr lang="fr-FR" dirty="0"/>
          </a:p>
        </p:txBody>
      </p:sp>
    </p:spTree>
    <p:extLst>
      <p:ext uri="{BB962C8B-B14F-4D97-AF65-F5344CB8AC3E}">
        <p14:creationId xmlns:p14="http://schemas.microsoft.com/office/powerpoint/2010/main" val="412710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55F87-9C69-40F8-A0C7-955602824001}"/>
              </a:ext>
            </a:extLst>
          </p:cNvPr>
          <p:cNvSpPr>
            <a:spLocks noGrp="1"/>
          </p:cNvSpPr>
          <p:nvPr>
            <p:ph type="title"/>
          </p:nvPr>
        </p:nvSpPr>
        <p:spPr>
          <a:xfrm>
            <a:off x="2617725" y="832263"/>
            <a:ext cx="7557658" cy="1325563"/>
          </a:xfrm>
        </p:spPr>
        <p:txBody>
          <a:bodyPr>
            <a:noAutofit/>
          </a:bodyPr>
          <a:lstStyle/>
          <a:p>
            <a:pPr algn="ctr"/>
            <a:r>
              <a:rPr lang="fr-FR" sz="3200" b="1" dirty="0">
                <a:solidFill>
                  <a:srgbClr val="0070C0"/>
                </a:solidFill>
                <a:latin typeface="+mn-lt"/>
                <a:cs typeface="Calibri" panose="020F0502020204030204" pitchFamily="34" charset="0"/>
              </a:rPr>
              <a:t>Défi 2/: accès aux </a:t>
            </a:r>
            <a:r>
              <a:rPr lang="fr-FR" sz="3200" b="1" i="0" dirty="0">
                <a:solidFill>
                  <a:srgbClr val="0070C0"/>
                </a:solidFill>
                <a:effectLst/>
                <a:latin typeface="+mn-lt"/>
              </a:rPr>
              <a:t>services de santé</a:t>
            </a:r>
            <a:br>
              <a:rPr lang="fr-FR" sz="3200" b="1" i="0" dirty="0">
                <a:solidFill>
                  <a:srgbClr val="0070C0"/>
                </a:solidFill>
                <a:effectLst/>
                <a:latin typeface="+mn-lt"/>
              </a:rPr>
            </a:br>
            <a:r>
              <a:rPr lang="fr-FR" sz="3200" b="1" dirty="0" err="1">
                <a:solidFill>
                  <a:schemeClr val="accent5"/>
                </a:solidFill>
                <a:latin typeface="+mn-lt"/>
                <a:cs typeface="Calibri" panose="020F0502020204030204" pitchFamily="34" charset="0"/>
              </a:rPr>
              <a:t>Sfida</a:t>
            </a:r>
            <a:r>
              <a:rPr lang="fr-FR" sz="3200" b="1" dirty="0">
                <a:solidFill>
                  <a:schemeClr val="accent5"/>
                </a:solidFill>
                <a:latin typeface="+mn-lt"/>
                <a:cs typeface="Calibri" panose="020F0502020204030204" pitchFamily="34" charset="0"/>
              </a:rPr>
              <a:t> 2:</a:t>
            </a:r>
            <a:r>
              <a:rPr lang="fr-FR" sz="3200" b="1" dirty="0">
                <a:solidFill>
                  <a:srgbClr val="0070C0"/>
                </a:solidFill>
                <a:latin typeface="+mn-lt"/>
                <a:cs typeface="Calibri" panose="020F0502020204030204" pitchFamily="34" charset="0"/>
              </a:rPr>
              <a:t> </a:t>
            </a:r>
            <a:r>
              <a:rPr lang="fr-FR" sz="3200" b="1" dirty="0" err="1">
                <a:solidFill>
                  <a:schemeClr val="accent5"/>
                </a:solidFill>
                <a:latin typeface="+mn-lt"/>
                <a:cs typeface="Calibri" panose="020F0502020204030204" pitchFamily="34" charset="0"/>
              </a:rPr>
              <a:t>accesso</a:t>
            </a:r>
            <a:r>
              <a:rPr lang="fr-FR" sz="3200" b="1" dirty="0">
                <a:solidFill>
                  <a:schemeClr val="accent5"/>
                </a:solidFill>
                <a:latin typeface="+mn-lt"/>
                <a:cs typeface="Calibri" panose="020F0502020204030204" pitchFamily="34" charset="0"/>
              </a:rPr>
              <a:t> ai </a:t>
            </a:r>
            <a:r>
              <a:rPr lang="fr-FR" sz="3200" b="1" dirty="0" err="1">
                <a:solidFill>
                  <a:schemeClr val="accent5"/>
                </a:solidFill>
                <a:latin typeface="+mn-lt"/>
                <a:cs typeface="Calibri" panose="020F0502020204030204" pitchFamily="34" charset="0"/>
              </a:rPr>
              <a:t>servizi</a:t>
            </a:r>
            <a:r>
              <a:rPr lang="fr-FR" sz="3200" b="1" dirty="0">
                <a:solidFill>
                  <a:schemeClr val="accent5"/>
                </a:solidFill>
                <a:latin typeface="+mn-lt"/>
                <a:cs typeface="Calibri" panose="020F0502020204030204" pitchFamily="34" charset="0"/>
              </a:rPr>
              <a:t> </a:t>
            </a:r>
            <a:r>
              <a:rPr lang="fr-FR" sz="3200" b="1" dirty="0" err="1">
                <a:solidFill>
                  <a:schemeClr val="accent5"/>
                </a:solidFill>
                <a:latin typeface="+mn-lt"/>
                <a:cs typeface="Calibri" panose="020F0502020204030204" pitchFamily="34" charset="0"/>
              </a:rPr>
              <a:t>sanitari</a:t>
            </a:r>
            <a:endParaRPr lang="fr-FR" sz="3200" b="1" dirty="0">
              <a:solidFill>
                <a:schemeClr val="accent5"/>
              </a:solidFill>
              <a:latin typeface="+mn-lt"/>
              <a:cs typeface="Calibri" panose="020F0502020204030204" pitchFamily="34" charset="0"/>
            </a:endParaRPr>
          </a:p>
        </p:txBody>
      </p:sp>
      <p:sp>
        <p:nvSpPr>
          <p:cNvPr id="8" name="ZoneTexte 7">
            <a:extLst>
              <a:ext uri="{FF2B5EF4-FFF2-40B4-BE49-F238E27FC236}">
                <a16:creationId xmlns:a16="http://schemas.microsoft.com/office/drawing/2014/main" id="{376FC1F2-9C9F-4731-93FD-9BBFFA73157E}"/>
              </a:ext>
            </a:extLst>
          </p:cNvPr>
          <p:cNvSpPr txBox="1"/>
          <p:nvPr/>
        </p:nvSpPr>
        <p:spPr>
          <a:xfrm>
            <a:off x="450976" y="1818320"/>
            <a:ext cx="4527058" cy="4031873"/>
          </a:xfrm>
          <a:prstGeom prst="rect">
            <a:avLst/>
          </a:prstGeom>
          <a:noFill/>
        </p:spPr>
        <p:txBody>
          <a:bodyPr wrap="square" rtlCol="0">
            <a:spAutoFit/>
          </a:bodyPr>
          <a:lstStyle/>
          <a:p>
            <a:pPr algn="just"/>
            <a:r>
              <a:rPr lang="it-IT" sz="1600" b="1" i="1" dirty="0"/>
              <a:t>«2. Le Parti (...) sostengono i progetti che favoriscono l’integrazione di questo spazio e la realizzazione del suo potenziale umano, economico e ambientale, in linea con gli obiettivi dello sviluppo sostenibile e con quelli della politica di coesione europea. Esse rafforzano in particolare la cooperazione transfrontaliera in materia di sanità e d’interventi di soccorso alle persone. Esse adottano le modifiche regolamentari e sottopongono ai rispettivi parlamenti le modifiche legislative necessarie per eliminare gli ostacoli alla cooperazione frontaliera, incluso per la creazione di servizi pubblici comuni in materia sociale, sanitaria, ambientale, di energia, d’istruzione, culturale e di trasporti (...) »</a:t>
            </a:r>
            <a:endParaRPr lang="fr-FR" sz="1600" b="1" i="1" dirty="0"/>
          </a:p>
        </p:txBody>
      </p:sp>
      <p:pic>
        <p:nvPicPr>
          <p:cNvPr id="10" name="Image 9">
            <a:extLst>
              <a:ext uri="{FF2B5EF4-FFF2-40B4-BE49-F238E27FC236}">
                <a16:creationId xmlns:a16="http://schemas.microsoft.com/office/drawing/2014/main" id="{31DA78D2-E259-4F13-BF5C-DF95D9851BF1}"/>
              </a:ext>
            </a:extLst>
          </p:cNvPr>
          <p:cNvPicPr>
            <a:picLocks noChangeAspect="1"/>
          </p:cNvPicPr>
          <p:nvPr/>
        </p:nvPicPr>
        <p:blipFill>
          <a:blip r:embed="rId2"/>
          <a:stretch>
            <a:fillRect/>
          </a:stretch>
        </p:blipFill>
        <p:spPr>
          <a:xfrm>
            <a:off x="6528166" y="2073734"/>
            <a:ext cx="4133850" cy="457200"/>
          </a:xfrm>
          <a:prstGeom prst="rect">
            <a:avLst/>
          </a:prstGeom>
        </p:spPr>
      </p:pic>
      <p:pic>
        <p:nvPicPr>
          <p:cNvPr id="4" name="Image 3">
            <a:extLst>
              <a:ext uri="{FF2B5EF4-FFF2-40B4-BE49-F238E27FC236}">
                <a16:creationId xmlns:a16="http://schemas.microsoft.com/office/drawing/2014/main" id="{37F28853-AC97-4DAB-AB35-6C1EC2C13663}"/>
              </a:ext>
            </a:extLst>
          </p:cNvPr>
          <p:cNvPicPr>
            <a:picLocks noChangeAspect="1"/>
          </p:cNvPicPr>
          <p:nvPr/>
        </p:nvPicPr>
        <p:blipFill>
          <a:blip r:embed="rId3"/>
          <a:stretch>
            <a:fillRect/>
          </a:stretch>
        </p:blipFill>
        <p:spPr>
          <a:xfrm>
            <a:off x="5181265" y="2615026"/>
            <a:ext cx="6652755" cy="3553972"/>
          </a:xfrm>
          <a:prstGeom prst="rect">
            <a:avLst/>
          </a:prstGeom>
          <a:ln>
            <a:noFill/>
          </a:ln>
          <a:effectLst>
            <a:outerShdw blurRad="292100" dist="139700" dir="2700000" algn="tl" rotWithShape="0">
              <a:srgbClr val="333333">
                <a:alpha val="65000"/>
              </a:srgbClr>
            </a:outerShdw>
          </a:effectLst>
        </p:spPr>
      </p:pic>
      <p:pic>
        <p:nvPicPr>
          <p:cNvPr id="9" name="Graphique 8" descr="Médical avec un remplissage uni">
            <a:extLst>
              <a:ext uri="{FF2B5EF4-FFF2-40B4-BE49-F238E27FC236}">
                <a16:creationId xmlns:a16="http://schemas.microsoft.com/office/drawing/2014/main" id="{5519A2A3-3FF8-4BC7-B963-B9F18E015F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1389" y="689002"/>
            <a:ext cx="806042" cy="806042"/>
          </a:xfrm>
          <a:prstGeom prst="rect">
            <a:avLst/>
          </a:prstGeom>
        </p:spPr>
      </p:pic>
      <p:pic>
        <p:nvPicPr>
          <p:cNvPr id="11" name="Graphique 10" descr="Médical avec un remplissage uni">
            <a:extLst>
              <a:ext uri="{FF2B5EF4-FFF2-40B4-BE49-F238E27FC236}">
                <a16:creationId xmlns:a16="http://schemas.microsoft.com/office/drawing/2014/main" id="{8C327EBE-2EB9-4140-A622-395E010363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489" y="5805284"/>
            <a:ext cx="806042" cy="806042"/>
          </a:xfrm>
          <a:prstGeom prst="rect">
            <a:avLst/>
          </a:prstGeom>
        </p:spPr>
      </p:pic>
    </p:spTree>
    <p:extLst>
      <p:ext uri="{BB962C8B-B14F-4D97-AF65-F5344CB8AC3E}">
        <p14:creationId xmlns:p14="http://schemas.microsoft.com/office/powerpoint/2010/main" val="340456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5F40DE3-8B4B-43FB-927E-38798F0CB1A7}"/>
              </a:ext>
            </a:extLst>
          </p:cNvPr>
          <p:cNvSpPr>
            <a:spLocks noGrp="1"/>
          </p:cNvSpPr>
          <p:nvPr>
            <p:ph type="title"/>
          </p:nvPr>
        </p:nvSpPr>
        <p:spPr>
          <a:xfrm>
            <a:off x="942539" y="162663"/>
            <a:ext cx="10287000" cy="1338828"/>
          </a:xfrm>
        </p:spPr>
        <p:txBody>
          <a:bodyPr/>
          <a:lstStyle/>
          <a:p>
            <a:r>
              <a:rPr lang="fr-FR" b="1" i="0" dirty="0">
                <a:solidFill>
                  <a:srgbClr val="FF0000"/>
                </a:solidFill>
                <a:effectLst/>
                <a:latin typeface="+mn-lt"/>
              </a:rPr>
              <a:t>Les problèmes ou des obstacles dans l'accès aux soins dans le pays voisin, voire dans l'accès aux services socio-sanitaires dans les territoires proches de la frontière </a:t>
            </a:r>
            <a:br>
              <a:rPr lang="fr-FR" b="1" i="0" dirty="0">
                <a:solidFill>
                  <a:srgbClr val="FF0000"/>
                </a:solidFill>
                <a:effectLst/>
                <a:latin typeface="+mn-lt"/>
              </a:rPr>
            </a:br>
            <a:r>
              <a:rPr lang="fr-FR" b="1" i="0" dirty="0">
                <a:solidFill>
                  <a:srgbClr val="FF0000"/>
                </a:solidFill>
                <a:effectLst/>
                <a:latin typeface="+mn-lt"/>
              </a:rPr>
              <a:t>I </a:t>
            </a:r>
            <a:r>
              <a:rPr lang="it-IT" b="1" i="0" dirty="0">
                <a:solidFill>
                  <a:srgbClr val="FF0000"/>
                </a:solidFill>
                <a:effectLst/>
                <a:latin typeface="+mn-lt"/>
              </a:rPr>
              <a:t>problemi o ostacoli nell'accesso all'assistenza sanitaria in Francia, o nell'accesso ai servizi sociali e sanitari nelle aree vicine al confine</a:t>
            </a:r>
            <a:br>
              <a:rPr lang="fr-FR" b="1" i="0" dirty="0">
                <a:solidFill>
                  <a:srgbClr val="FF0000"/>
                </a:solidFill>
                <a:effectLst/>
                <a:latin typeface="+mn-lt"/>
              </a:rPr>
            </a:br>
            <a:endParaRPr lang="fr-FR" dirty="0"/>
          </a:p>
        </p:txBody>
      </p:sp>
      <p:pic>
        <p:nvPicPr>
          <p:cNvPr id="8" name="Graphique 7" descr="Médical avec un remplissage uni">
            <a:extLst>
              <a:ext uri="{FF2B5EF4-FFF2-40B4-BE49-F238E27FC236}">
                <a16:creationId xmlns:a16="http://schemas.microsoft.com/office/drawing/2014/main" id="{3E0821F2-A8A1-460F-ADC8-B57BEDB223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9539" y="-66675"/>
            <a:ext cx="806042" cy="806042"/>
          </a:xfrm>
          <a:prstGeom prst="rect">
            <a:avLst/>
          </a:prstGeom>
        </p:spPr>
      </p:pic>
      <p:sp>
        <p:nvSpPr>
          <p:cNvPr id="12" name="ZoneTexte 11">
            <a:extLst>
              <a:ext uri="{FF2B5EF4-FFF2-40B4-BE49-F238E27FC236}">
                <a16:creationId xmlns:a16="http://schemas.microsoft.com/office/drawing/2014/main" id="{26E96606-AC7A-457B-B033-7277B08425E3}"/>
              </a:ext>
            </a:extLst>
          </p:cNvPr>
          <p:cNvSpPr txBox="1"/>
          <p:nvPr/>
        </p:nvSpPr>
        <p:spPr>
          <a:xfrm>
            <a:off x="2200274" y="1193298"/>
            <a:ext cx="8582025" cy="923330"/>
          </a:xfrm>
          <a:prstGeom prst="rect">
            <a:avLst/>
          </a:prstGeom>
          <a:noFill/>
        </p:spPr>
        <p:txBody>
          <a:bodyPr wrap="square">
            <a:spAutoFit/>
          </a:bodyPr>
          <a:lstStyle/>
          <a:p>
            <a:r>
              <a:rPr lang="fr-FR" sz="1800" b="1" dirty="0">
                <a:solidFill>
                  <a:srgbClr val="0070C0"/>
                </a:solidFill>
              </a:rPr>
              <a:t>Afin de </a:t>
            </a:r>
            <a:r>
              <a:rPr lang="fr-FR" b="1" dirty="0">
                <a:solidFill>
                  <a:srgbClr val="0070C0"/>
                </a:solidFill>
              </a:rPr>
              <a:t>mieux comprendre, la p</a:t>
            </a:r>
            <a:r>
              <a:rPr lang="fr-FR" sz="1800" b="1" dirty="0">
                <a:solidFill>
                  <a:srgbClr val="0070C0"/>
                </a:solidFill>
              </a:rPr>
              <a:t>arole au Grand Public et aux acteurs territoriaux !  </a:t>
            </a:r>
            <a:br>
              <a:rPr lang="fr-FR" sz="1800" b="1" dirty="0">
                <a:solidFill>
                  <a:srgbClr val="0070C0"/>
                </a:solidFill>
              </a:rPr>
            </a:br>
            <a:r>
              <a:rPr lang="fr-FR" sz="1800" b="1" dirty="0">
                <a:solidFill>
                  <a:schemeClr val="accent5"/>
                </a:solidFill>
              </a:rPr>
              <a:t>Per </a:t>
            </a:r>
            <a:r>
              <a:rPr lang="fr-FR" sz="1800" b="1" dirty="0" err="1">
                <a:solidFill>
                  <a:schemeClr val="accent5"/>
                </a:solidFill>
              </a:rPr>
              <a:t>comprendere</a:t>
            </a:r>
            <a:r>
              <a:rPr lang="fr-FR" sz="1800" b="1" dirty="0">
                <a:solidFill>
                  <a:schemeClr val="accent5"/>
                </a:solidFill>
              </a:rPr>
              <a:t> </a:t>
            </a:r>
            <a:r>
              <a:rPr lang="fr-FR" sz="1800" b="1" dirty="0" err="1">
                <a:solidFill>
                  <a:schemeClr val="accent5"/>
                </a:solidFill>
              </a:rPr>
              <a:t>meglio</a:t>
            </a:r>
            <a:r>
              <a:rPr lang="fr-FR" sz="1800" b="1" dirty="0">
                <a:solidFill>
                  <a:schemeClr val="accent5"/>
                </a:solidFill>
              </a:rPr>
              <a:t>, </a:t>
            </a:r>
            <a:r>
              <a:rPr lang="fr-FR" sz="1800" b="1" dirty="0" err="1">
                <a:solidFill>
                  <a:schemeClr val="accent5"/>
                </a:solidFill>
              </a:rPr>
              <a:t>Parola</a:t>
            </a:r>
            <a:r>
              <a:rPr lang="fr-FR" sz="1800" b="1" dirty="0">
                <a:solidFill>
                  <a:schemeClr val="accent5"/>
                </a:solidFill>
              </a:rPr>
              <a:t> alla </a:t>
            </a:r>
            <a:r>
              <a:rPr lang="fr-FR" sz="1800" b="1" dirty="0" err="1">
                <a:solidFill>
                  <a:schemeClr val="accent5"/>
                </a:solidFill>
              </a:rPr>
              <a:t>cittadinanza</a:t>
            </a:r>
            <a:r>
              <a:rPr lang="fr-FR" sz="1800" b="1" dirty="0">
                <a:solidFill>
                  <a:schemeClr val="accent5"/>
                </a:solidFill>
              </a:rPr>
              <a:t> e </a:t>
            </a:r>
            <a:r>
              <a:rPr lang="fr-FR" sz="1800" b="1" dirty="0" err="1">
                <a:solidFill>
                  <a:schemeClr val="accent5"/>
                </a:solidFill>
              </a:rPr>
              <a:t>agli</a:t>
            </a:r>
            <a:r>
              <a:rPr lang="fr-FR" sz="1800" b="1" dirty="0">
                <a:solidFill>
                  <a:schemeClr val="accent5"/>
                </a:solidFill>
              </a:rPr>
              <a:t> </a:t>
            </a:r>
            <a:r>
              <a:rPr lang="fr-FR" sz="1800" b="1" dirty="0" err="1">
                <a:solidFill>
                  <a:schemeClr val="accent5"/>
                </a:solidFill>
              </a:rPr>
              <a:t>attori</a:t>
            </a:r>
            <a:r>
              <a:rPr lang="fr-FR" sz="1800" b="1" dirty="0">
                <a:solidFill>
                  <a:schemeClr val="accent5"/>
                </a:solidFill>
              </a:rPr>
              <a:t> </a:t>
            </a:r>
            <a:r>
              <a:rPr lang="fr-FR" sz="1800" b="1" dirty="0" err="1">
                <a:solidFill>
                  <a:schemeClr val="accent5"/>
                </a:solidFill>
              </a:rPr>
              <a:t>territoriali</a:t>
            </a:r>
            <a:r>
              <a:rPr lang="fr-FR" sz="1800" b="1" dirty="0">
                <a:solidFill>
                  <a:schemeClr val="accent5"/>
                </a:solidFill>
              </a:rPr>
              <a:t>!</a:t>
            </a:r>
            <a:br>
              <a:rPr lang="fr-FR" sz="1800" b="1" dirty="0">
                <a:solidFill>
                  <a:schemeClr val="accent5"/>
                </a:solidFill>
              </a:rPr>
            </a:br>
            <a:endParaRPr lang="fr-FR" dirty="0"/>
          </a:p>
        </p:txBody>
      </p:sp>
      <p:graphicFrame>
        <p:nvGraphicFramePr>
          <p:cNvPr id="13" name="Tableau 13">
            <a:extLst>
              <a:ext uri="{FF2B5EF4-FFF2-40B4-BE49-F238E27FC236}">
                <a16:creationId xmlns:a16="http://schemas.microsoft.com/office/drawing/2014/main" id="{BB7B5F3F-B556-4AF8-96B6-5150F9CBA91B}"/>
              </a:ext>
            </a:extLst>
          </p:cNvPr>
          <p:cNvGraphicFramePr>
            <a:graphicFrameLocks noGrp="1"/>
          </p:cNvGraphicFramePr>
          <p:nvPr>
            <p:extLst>
              <p:ext uri="{D42A27DB-BD31-4B8C-83A1-F6EECF244321}">
                <p14:modId xmlns:p14="http://schemas.microsoft.com/office/powerpoint/2010/main" val="2949714955"/>
              </p:ext>
            </p:extLst>
          </p:nvPr>
        </p:nvGraphicFramePr>
        <p:xfrm>
          <a:off x="200025" y="1971675"/>
          <a:ext cx="11835556" cy="4723661"/>
        </p:xfrm>
        <a:graphic>
          <a:graphicData uri="http://schemas.openxmlformats.org/drawingml/2006/table">
            <a:tbl>
              <a:tblPr firstRow="1" bandRow="1">
                <a:tableStyleId>{3B4B98B0-60AC-42C2-AFA5-B58CD77FA1E5}</a:tableStyleId>
              </a:tblPr>
              <a:tblGrid>
                <a:gridCol w="5917778">
                  <a:extLst>
                    <a:ext uri="{9D8B030D-6E8A-4147-A177-3AD203B41FA5}">
                      <a16:colId xmlns:a16="http://schemas.microsoft.com/office/drawing/2014/main" val="3245430250"/>
                    </a:ext>
                  </a:extLst>
                </a:gridCol>
                <a:gridCol w="5917778">
                  <a:extLst>
                    <a:ext uri="{9D8B030D-6E8A-4147-A177-3AD203B41FA5}">
                      <a16:colId xmlns:a16="http://schemas.microsoft.com/office/drawing/2014/main" val="2170276111"/>
                    </a:ext>
                  </a:extLst>
                </a:gridCol>
              </a:tblGrid>
              <a:tr h="472366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25386"/>
                  </a:ext>
                </a:extLst>
              </a:tr>
            </a:tbl>
          </a:graphicData>
        </a:graphic>
      </p:graphicFrame>
      <p:sp>
        <p:nvSpPr>
          <p:cNvPr id="15" name="ZoneTexte 14">
            <a:extLst>
              <a:ext uri="{FF2B5EF4-FFF2-40B4-BE49-F238E27FC236}">
                <a16:creationId xmlns:a16="http://schemas.microsoft.com/office/drawing/2014/main" id="{6BAC08CF-9FA7-47AA-91B9-1F01F1F93D59}"/>
              </a:ext>
            </a:extLst>
          </p:cNvPr>
          <p:cNvSpPr txBox="1"/>
          <p:nvPr/>
        </p:nvSpPr>
        <p:spPr>
          <a:xfrm>
            <a:off x="1600200" y="2001321"/>
            <a:ext cx="6096000" cy="369332"/>
          </a:xfrm>
          <a:prstGeom prst="rect">
            <a:avLst/>
          </a:prstGeom>
          <a:noFill/>
        </p:spPr>
        <p:txBody>
          <a:bodyPr wrap="square">
            <a:spAutoFit/>
          </a:bodyPr>
          <a:lstStyle/>
          <a:p>
            <a:pPr algn="l"/>
            <a:r>
              <a:rPr lang="fr-FR" b="1" dirty="0">
                <a:solidFill>
                  <a:srgbClr val="0070C0"/>
                </a:solidFill>
              </a:rPr>
              <a:t>GRAND PUBLIC / </a:t>
            </a:r>
            <a:r>
              <a:rPr lang="fr-FR" b="1" dirty="0">
                <a:solidFill>
                  <a:schemeClr val="accent5"/>
                </a:solidFill>
              </a:rPr>
              <a:t>CITTADINANZA</a:t>
            </a:r>
          </a:p>
        </p:txBody>
      </p:sp>
      <p:sp>
        <p:nvSpPr>
          <p:cNvPr id="17" name="ZoneTexte 16">
            <a:extLst>
              <a:ext uri="{FF2B5EF4-FFF2-40B4-BE49-F238E27FC236}">
                <a16:creationId xmlns:a16="http://schemas.microsoft.com/office/drawing/2014/main" id="{5CD5CA76-42FC-491C-A233-BD59E02017F4}"/>
              </a:ext>
            </a:extLst>
          </p:cNvPr>
          <p:cNvSpPr txBox="1"/>
          <p:nvPr/>
        </p:nvSpPr>
        <p:spPr>
          <a:xfrm>
            <a:off x="6191250" y="2001321"/>
            <a:ext cx="6096000" cy="369332"/>
          </a:xfrm>
          <a:prstGeom prst="rect">
            <a:avLst/>
          </a:prstGeom>
          <a:noFill/>
        </p:spPr>
        <p:txBody>
          <a:bodyPr wrap="square">
            <a:spAutoFit/>
          </a:bodyPr>
          <a:lstStyle/>
          <a:p>
            <a:pPr algn="just"/>
            <a:r>
              <a:rPr lang="fr-FR" b="1" dirty="0">
                <a:solidFill>
                  <a:srgbClr val="0070C0"/>
                </a:solidFill>
              </a:rPr>
              <a:t>ACTEURS TERRITORIAUX / </a:t>
            </a:r>
            <a:r>
              <a:rPr lang="fr-FR" b="1" dirty="0">
                <a:solidFill>
                  <a:schemeClr val="accent5"/>
                </a:solidFill>
              </a:rPr>
              <a:t>ATTORI TERRITORIALI</a:t>
            </a:r>
          </a:p>
        </p:txBody>
      </p:sp>
      <p:sp>
        <p:nvSpPr>
          <p:cNvPr id="19" name="ZoneTexte 18">
            <a:extLst>
              <a:ext uri="{FF2B5EF4-FFF2-40B4-BE49-F238E27FC236}">
                <a16:creationId xmlns:a16="http://schemas.microsoft.com/office/drawing/2014/main" id="{4C33D75A-ED9D-4232-AA9E-51D1B8CAD28A}"/>
              </a:ext>
            </a:extLst>
          </p:cNvPr>
          <p:cNvSpPr txBox="1"/>
          <p:nvPr/>
        </p:nvSpPr>
        <p:spPr>
          <a:xfrm>
            <a:off x="238125" y="2698908"/>
            <a:ext cx="5214938" cy="523220"/>
          </a:xfrm>
          <a:prstGeom prst="rect">
            <a:avLst/>
          </a:prstGeom>
          <a:noFill/>
        </p:spPr>
        <p:txBody>
          <a:bodyPr wrap="square">
            <a:spAutoFit/>
          </a:bodyPr>
          <a:lstStyle/>
          <a:p>
            <a:r>
              <a:rPr lang="it-IT" sz="1400" i="0" dirty="0">
                <a:solidFill>
                  <a:schemeClr val="accent5"/>
                </a:solidFill>
                <a:effectLst/>
              </a:rPr>
              <a:t>«La difficoltà di </a:t>
            </a:r>
            <a:r>
              <a:rPr lang="it-IT" sz="1400" b="1" i="0" dirty="0">
                <a:solidFill>
                  <a:schemeClr val="accent5"/>
                </a:solidFill>
                <a:effectLst/>
              </a:rPr>
              <a:t>arrivare in Francia </a:t>
            </a:r>
            <a:r>
              <a:rPr lang="it-IT" sz="1400" i="0" dirty="0">
                <a:solidFill>
                  <a:schemeClr val="accent5"/>
                </a:solidFill>
                <a:effectLst/>
              </a:rPr>
              <a:t>per mancanza di collegamenti efficienti»</a:t>
            </a:r>
          </a:p>
        </p:txBody>
      </p:sp>
      <p:sp>
        <p:nvSpPr>
          <p:cNvPr id="21" name="ZoneTexte 20">
            <a:extLst>
              <a:ext uri="{FF2B5EF4-FFF2-40B4-BE49-F238E27FC236}">
                <a16:creationId xmlns:a16="http://schemas.microsoft.com/office/drawing/2014/main" id="{A0396435-E083-4DA2-AD36-23D79DDEF532}"/>
              </a:ext>
            </a:extLst>
          </p:cNvPr>
          <p:cNvSpPr txBox="1"/>
          <p:nvPr/>
        </p:nvSpPr>
        <p:spPr>
          <a:xfrm>
            <a:off x="766326" y="3617915"/>
            <a:ext cx="5319713" cy="738664"/>
          </a:xfrm>
          <a:prstGeom prst="rect">
            <a:avLst/>
          </a:prstGeom>
          <a:noFill/>
        </p:spPr>
        <p:txBody>
          <a:bodyPr wrap="square">
            <a:spAutoFit/>
          </a:bodyPr>
          <a:lstStyle/>
          <a:p>
            <a:pPr algn="r"/>
            <a:r>
              <a:rPr lang="fr-FR" sz="1400" i="0" dirty="0">
                <a:solidFill>
                  <a:srgbClr val="0070C0"/>
                </a:solidFill>
                <a:effectLst/>
              </a:rPr>
              <a:t>« EXTREME </a:t>
            </a:r>
            <a:r>
              <a:rPr lang="fr-FR" sz="1400" b="1" i="0" dirty="0">
                <a:solidFill>
                  <a:srgbClr val="0070C0"/>
                </a:solidFill>
                <a:effectLst/>
              </a:rPr>
              <a:t>RETARD</a:t>
            </a:r>
            <a:r>
              <a:rPr lang="fr-FR" sz="1400" i="0" dirty="0">
                <a:solidFill>
                  <a:srgbClr val="0070C0"/>
                </a:solidFill>
                <a:effectLst/>
              </a:rPr>
              <a:t> - </a:t>
            </a:r>
            <a:r>
              <a:rPr lang="fr-FR" sz="1400" b="1" i="0" dirty="0">
                <a:solidFill>
                  <a:srgbClr val="0070C0"/>
                </a:solidFill>
                <a:effectLst/>
              </a:rPr>
              <a:t>LISTE DE ATTEINTE LONGUE </a:t>
            </a:r>
            <a:r>
              <a:rPr lang="fr-FR" sz="1400" i="0" dirty="0">
                <a:solidFill>
                  <a:srgbClr val="0070C0"/>
                </a:solidFill>
                <a:effectLst/>
              </a:rPr>
              <a:t>ET </a:t>
            </a:r>
            <a:r>
              <a:rPr lang="fr-FR" sz="1400" b="1" i="0" dirty="0">
                <a:solidFill>
                  <a:srgbClr val="0070C0"/>
                </a:solidFill>
                <a:effectLst/>
              </a:rPr>
              <a:t>EXAMENS</a:t>
            </a:r>
            <a:r>
              <a:rPr lang="fr-FR" sz="1400" i="0" dirty="0">
                <a:solidFill>
                  <a:srgbClr val="0070C0"/>
                </a:solidFill>
                <a:effectLst/>
              </a:rPr>
              <a:t> SOUVENTS </a:t>
            </a:r>
            <a:r>
              <a:rPr lang="fr-FR" sz="1400" b="1" i="0" dirty="0">
                <a:solidFill>
                  <a:srgbClr val="0070C0"/>
                </a:solidFill>
                <a:effectLst/>
              </a:rPr>
              <a:t>REPORTES</a:t>
            </a:r>
            <a:r>
              <a:rPr lang="fr-FR" sz="1400" i="0" dirty="0">
                <a:solidFill>
                  <a:srgbClr val="0070C0"/>
                </a:solidFill>
                <a:effectLst/>
              </a:rPr>
              <a:t> - ATTEINTE POUR CHIRURGIE DE PLUS DE DEUX ANS »</a:t>
            </a:r>
          </a:p>
        </p:txBody>
      </p:sp>
      <p:sp>
        <p:nvSpPr>
          <p:cNvPr id="23" name="ZoneTexte 22">
            <a:extLst>
              <a:ext uri="{FF2B5EF4-FFF2-40B4-BE49-F238E27FC236}">
                <a16:creationId xmlns:a16="http://schemas.microsoft.com/office/drawing/2014/main" id="{38160D9A-6A3C-4687-808C-AB676EC5CB78}"/>
              </a:ext>
            </a:extLst>
          </p:cNvPr>
          <p:cNvSpPr txBox="1"/>
          <p:nvPr/>
        </p:nvSpPr>
        <p:spPr>
          <a:xfrm>
            <a:off x="238125" y="4532933"/>
            <a:ext cx="5534025" cy="954107"/>
          </a:xfrm>
          <a:prstGeom prst="rect">
            <a:avLst/>
          </a:prstGeom>
          <a:noFill/>
        </p:spPr>
        <p:txBody>
          <a:bodyPr wrap="square">
            <a:spAutoFit/>
          </a:bodyPr>
          <a:lstStyle/>
          <a:p>
            <a:r>
              <a:rPr lang="it-IT" sz="1400" i="0" dirty="0">
                <a:solidFill>
                  <a:schemeClr val="accent5"/>
                </a:solidFill>
                <a:effectLst/>
              </a:rPr>
              <a:t>«La necessità di dover chiedere </a:t>
            </a:r>
            <a:r>
              <a:rPr lang="it-IT" sz="1400" b="1" i="0" dirty="0">
                <a:solidFill>
                  <a:schemeClr val="accent5"/>
                </a:solidFill>
                <a:effectLst/>
              </a:rPr>
              <a:t>permesso per cure all'estero </a:t>
            </a:r>
            <a:r>
              <a:rPr lang="it-IT" sz="1400" i="0" dirty="0">
                <a:solidFill>
                  <a:schemeClr val="accent5"/>
                </a:solidFill>
                <a:effectLst/>
              </a:rPr>
              <a:t>(modello S2) per ogni singolo intervento anche in presenza di una presa in carico da parte di ospedale francese sul lungo periodo. Proposta: erogazione di un permesso che non ha scadenza»</a:t>
            </a:r>
          </a:p>
        </p:txBody>
      </p:sp>
      <p:sp>
        <p:nvSpPr>
          <p:cNvPr id="25" name="ZoneTexte 24">
            <a:extLst>
              <a:ext uri="{FF2B5EF4-FFF2-40B4-BE49-F238E27FC236}">
                <a16:creationId xmlns:a16="http://schemas.microsoft.com/office/drawing/2014/main" id="{14C2694B-299A-4469-A167-0D4C84AA5963}"/>
              </a:ext>
            </a:extLst>
          </p:cNvPr>
          <p:cNvSpPr txBox="1"/>
          <p:nvPr/>
        </p:nvSpPr>
        <p:spPr>
          <a:xfrm>
            <a:off x="466290" y="5755394"/>
            <a:ext cx="5619749" cy="738664"/>
          </a:xfrm>
          <a:prstGeom prst="rect">
            <a:avLst/>
          </a:prstGeom>
          <a:noFill/>
        </p:spPr>
        <p:txBody>
          <a:bodyPr wrap="square">
            <a:spAutoFit/>
          </a:bodyPr>
          <a:lstStyle/>
          <a:p>
            <a:pPr algn="r"/>
            <a:r>
              <a:rPr lang="it-IT" sz="1400" i="0" dirty="0">
                <a:solidFill>
                  <a:srgbClr val="0070C0"/>
                </a:solidFill>
                <a:effectLst/>
              </a:rPr>
              <a:t>«Negli anni dopo il COVID </a:t>
            </a:r>
            <a:r>
              <a:rPr lang="it-IT" sz="1400" b="1" i="0" dirty="0">
                <a:solidFill>
                  <a:srgbClr val="0070C0"/>
                </a:solidFill>
                <a:effectLst/>
              </a:rPr>
              <a:t>i servizi non sono piu convenzionati </a:t>
            </a:r>
            <a:r>
              <a:rPr lang="it-IT" sz="1400" i="0" dirty="0">
                <a:solidFill>
                  <a:srgbClr val="0070C0"/>
                </a:solidFill>
                <a:effectLst/>
              </a:rPr>
              <a:t>e per usufruire delle cure mediche francesi è necessario recarsi prima alla nostra ASL 3 TO ma è difficile avere la CONVENZIONE....(...)»</a:t>
            </a:r>
          </a:p>
        </p:txBody>
      </p:sp>
      <p:sp>
        <p:nvSpPr>
          <p:cNvPr id="27" name="ZoneTexte 26">
            <a:extLst>
              <a:ext uri="{FF2B5EF4-FFF2-40B4-BE49-F238E27FC236}">
                <a16:creationId xmlns:a16="http://schemas.microsoft.com/office/drawing/2014/main" id="{7A798F54-3AAC-451D-910D-3E04C0396F05}"/>
              </a:ext>
            </a:extLst>
          </p:cNvPr>
          <p:cNvSpPr txBox="1"/>
          <p:nvPr/>
        </p:nvSpPr>
        <p:spPr>
          <a:xfrm>
            <a:off x="6338889" y="2481231"/>
            <a:ext cx="5562600" cy="830997"/>
          </a:xfrm>
          <a:prstGeom prst="rect">
            <a:avLst/>
          </a:prstGeom>
          <a:noFill/>
        </p:spPr>
        <p:txBody>
          <a:bodyPr wrap="square">
            <a:spAutoFit/>
          </a:bodyPr>
          <a:lstStyle/>
          <a:p>
            <a:pPr algn="r"/>
            <a:r>
              <a:rPr lang="it-IT" sz="1200" b="0" i="0" dirty="0">
                <a:solidFill>
                  <a:schemeClr val="accent5"/>
                </a:solidFill>
                <a:effectLst/>
              </a:rPr>
              <a:t>«i problemi risiedono principalmente nelal </a:t>
            </a:r>
            <a:r>
              <a:rPr lang="it-IT" sz="1200" b="1" i="0" dirty="0">
                <a:solidFill>
                  <a:schemeClr val="accent5"/>
                </a:solidFill>
                <a:effectLst/>
              </a:rPr>
              <a:t>mobilità</a:t>
            </a:r>
            <a:r>
              <a:rPr lang="it-IT" sz="1200" b="0" i="0" dirty="0">
                <a:solidFill>
                  <a:schemeClr val="accent5"/>
                </a:solidFill>
                <a:effectLst/>
              </a:rPr>
              <a:t> (traforo del Monte Bianco): se non per cure puntuali e sporadiche non è possibile far affidamento su un unico collegamento stradale, dai costi elevati e con un'operatività discontinua in caso di patologie importanti o che necessitano di assistenza continuativa»</a:t>
            </a:r>
            <a:endParaRPr lang="fr-FR" sz="1200" dirty="0">
              <a:solidFill>
                <a:schemeClr val="accent5"/>
              </a:solidFill>
            </a:endParaRPr>
          </a:p>
        </p:txBody>
      </p:sp>
      <p:sp>
        <p:nvSpPr>
          <p:cNvPr id="29" name="ZoneTexte 28">
            <a:extLst>
              <a:ext uri="{FF2B5EF4-FFF2-40B4-BE49-F238E27FC236}">
                <a16:creationId xmlns:a16="http://schemas.microsoft.com/office/drawing/2014/main" id="{A5BCBD95-54C3-4363-B949-965CF436A8EB}"/>
              </a:ext>
            </a:extLst>
          </p:cNvPr>
          <p:cNvSpPr txBox="1"/>
          <p:nvPr/>
        </p:nvSpPr>
        <p:spPr>
          <a:xfrm>
            <a:off x="6117803" y="3354011"/>
            <a:ext cx="5319713" cy="830997"/>
          </a:xfrm>
          <a:prstGeom prst="rect">
            <a:avLst/>
          </a:prstGeom>
          <a:noFill/>
        </p:spPr>
        <p:txBody>
          <a:bodyPr wrap="square">
            <a:spAutoFit/>
          </a:bodyPr>
          <a:lstStyle/>
          <a:p>
            <a:r>
              <a:rPr lang="fr-FR" sz="1200" b="0" i="0" dirty="0">
                <a:solidFill>
                  <a:srgbClr val="0070C0"/>
                </a:solidFill>
                <a:effectLst/>
              </a:rPr>
              <a:t>« </a:t>
            </a:r>
            <a:r>
              <a:rPr lang="fr-FR" sz="1200" b="1" i="0" dirty="0">
                <a:solidFill>
                  <a:srgbClr val="0070C0"/>
                </a:solidFill>
                <a:effectLst/>
              </a:rPr>
              <a:t>Organisation socio-sanitaire différenciée entre France et Italie</a:t>
            </a:r>
            <a:r>
              <a:rPr lang="fr-FR" sz="1200" b="0" i="0" dirty="0">
                <a:solidFill>
                  <a:srgbClr val="0070C0"/>
                </a:solidFill>
                <a:effectLst/>
              </a:rPr>
              <a:t>, correspondance et prise en charge potentiellement parfois compliquée, intervention dans le domaine de la santé parfois complexe pour des collectivités de taille réduite (relève du domaine de l'Etat) »</a:t>
            </a:r>
            <a:endParaRPr lang="fr-FR" sz="1200" dirty="0">
              <a:solidFill>
                <a:srgbClr val="0070C0"/>
              </a:solidFill>
            </a:endParaRPr>
          </a:p>
        </p:txBody>
      </p:sp>
      <p:sp>
        <p:nvSpPr>
          <p:cNvPr id="31" name="ZoneTexte 30">
            <a:extLst>
              <a:ext uri="{FF2B5EF4-FFF2-40B4-BE49-F238E27FC236}">
                <a16:creationId xmlns:a16="http://schemas.microsoft.com/office/drawing/2014/main" id="{38F0E7D8-69B9-47E6-BCA2-3A036CE7AA28}"/>
              </a:ext>
            </a:extLst>
          </p:cNvPr>
          <p:cNvSpPr txBox="1"/>
          <p:nvPr/>
        </p:nvSpPr>
        <p:spPr>
          <a:xfrm>
            <a:off x="6301901" y="4253804"/>
            <a:ext cx="5741347" cy="1384995"/>
          </a:xfrm>
          <a:prstGeom prst="rect">
            <a:avLst/>
          </a:prstGeom>
          <a:noFill/>
        </p:spPr>
        <p:txBody>
          <a:bodyPr wrap="square">
            <a:spAutoFit/>
          </a:bodyPr>
          <a:lstStyle/>
          <a:p>
            <a:pPr algn="r"/>
            <a:r>
              <a:rPr lang="it-IT" sz="1200" b="0" i="0" dirty="0">
                <a:solidFill>
                  <a:schemeClr val="accent5"/>
                </a:solidFill>
                <a:effectLst/>
              </a:rPr>
              <a:t>«</a:t>
            </a:r>
            <a:r>
              <a:rPr lang="it-IT" sz="1200" b="1" i="0" dirty="0">
                <a:solidFill>
                  <a:schemeClr val="accent5"/>
                </a:solidFill>
                <a:effectLst/>
              </a:rPr>
              <a:t>L'assistenza sanitaria in Francia è un problema in quanto in Italia sono riconosciute solo le spese sostenute in Francia dichiarate "urgenti"</a:t>
            </a:r>
            <a:r>
              <a:rPr lang="it-IT" sz="1200" b="0" i="0" dirty="0">
                <a:solidFill>
                  <a:schemeClr val="accent5"/>
                </a:solidFill>
                <a:effectLst/>
              </a:rPr>
              <a:t> (principalmente visite e operazioni di pronto soccorso). A volte tali spese vanno comunque anticipate per essere poi rimborsate in Italia. Il sistema sanitario francese inoltre non è uguale a quello italiano. Per avere una corretta copertura è necessario un copertura assicurativa privata. Inoltre anche in Francia, come in Italia, ci sono lunghe liste d'attesa»</a:t>
            </a:r>
            <a:endParaRPr lang="fr-FR" sz="1200" dirty="0">
              <a:solidFill>
                <a:schemeClr val="accent5"/>
              </a:solidFill>
            </a:endParaRPr>
          </a:p>
        </p:txBody>
      </p:sp>
      <p:sp>
        <p:nvSpPr>
          <p:cNvPr id="33" name="ZoneTexte 32">
            <a:extLst>
              <a:ext uri="{FF2B5EF4-FFF2-40B4-BE49-F238E27FC236}">
                <a16:creationId xmlns:a16="http://schemas.microsoft.com/office/drawing/2014/main" id="{49EC23DF-9E1E-45B8-81F4-808658306FD6}"/>
              </a:ext>
            </a:extLst>
          </p:cNvPr>
          <p:cNvSpPr txBox="1"/>
          <p:nvPr/>
        </p:nvSpPr>
        <p:spPr>
          <a:xfrm>
            <a:off x="6117802" y="5653739"/>
            <a:ext cx="5319714" cy="461665"/>
          </a:xfrm>
          <a:prstGeom prst="rect">
            <a:avLst/>
          </a:prstGeom>
          <a:noFill/>
        </p:spPr>
        <p:txBody>
          <a:bodyPr wrap="square">
            <a:spAutoFit/>
          </a:bodyPr>
          <a:lstStyle/>
          <a:p>
            <a:r>
              <a:rPr lang="fr-FR" sz="1200" b="0" i="0" dirty="0">
                <a:solidFill>
                  <a:srgbClr val="0070C0"/>
                </a:solidFill>
                <a:effectLst/>
              </a:rPr>
              <a:t>« </a:t>
            </a:r>
            <a:r>
              <a:rPr lang="fr-FR" sz="1200" b="1" i="0" dirty="0">
                <a:solidFill>
                  <a:srgbClr val="0070C0"/>
                </a:solidFill>
                <a:effectLst/>
              </a:rPr>
              <a:t>pas de protocole de coopération </a:t>
            </a:r>
            <a:r>
              <a:rPr lang="fr-FR" sz="1200" b="0" i="0" dirty="0">
                <a:solidFill>
                  <a:srgbClr val="0070C0"/>
                </a:solidFill>
                <a:effectLst/>
              </a:rPr>
              <a:t>entre service de soins d'urgence sur l'ensemble de la frontière »</a:t>
            </a:r>
            <a:endParaRPr lang="fr-FR" sz="1200" dirty="0">
              <a:solidFill>
                <a:srgbClr val="0070C0"/>
              </a:solidFill>
            </a:endParaRPr>
          </a:p>
        </p:txBody>
      </p:sp>
      <p:sp>
        <p:nvSpPr>
          <p:cNvPr id="35" name="ZoneTexte 34">
            <a:extLst>
              <a:ext uri="{FF2B5EF4-FFF2-40B4-BE49-F238E27FC236}">
                <a16:creationId xmlns:a16="http://schemas.microsoft.com/office/drawing/2014/main" id="{D348BC6E-D101-48CF-93B6-0EF02216C9C9}"/>
              </a:ext>
            </a:extLst>
          </p:cNvPr>
          <p:cNvSpPr txBox="1"/>
          <p:nvPr/>
        </p:nvSpPr>
        <p:spPr>
          <a:xfrm>
            <a:off x="5705847" y="6130344"/>
            <a:ext cx="6143624" cy="276999"/>
          </a:xfrm>
          <a:prstGeom prst="rect">
            <a:avLst/>
          </a:prstGeom>
          <a:noFill/>
        </p:spPr>
        <p:txBody>
          <a:bodyPr wrap="square">
            <a:spAutoFit/>
          </a:bodyPr>
          <a:lstStyle/>
          <a:p>
            <a:pPr algn="r"/>
            <a:r>
              <a:rPr lang="it-IT" sz="1200" b="0" i="0" dirty="0">
                <a:solidFill>
                  <a:schemeClr val="accent5"/>
                </a:solidFill>
                <a:effectLst/>
              </a:rPr>
              <a:t>«</a:t>
            </a:r>
            <a:r>
              <a:rPr lang="it-IT" sz="1200" b="1" i="0" dirty="0">
                <a:solidFill>
                  <a:schemeClr val="accent5"/>
                </a:solidFill>
                <a:effectLst/>
              </a:rPr>
              <a:t>non c'è più la convenzione italia Francia </a:t>
            </a:r>
            <a:r>
              <a:rPr lang="it-IT" sz="1200" b="0" i="0" dirty="0">
                <a:solidFill>
                  <a:schemeClr val="accent5"/>
                </a:solidFill>
                <a:effectLst/>
              </a:rPr>
              <a:t>sui servizi ospedalieri»</a:t>
            </a:r>
            <a:endParaRPr lang="fr-FR" sz="1200" dirty="0">
              <a:solidFill>
                <a:schemeClr val="accent5"/>
              </a:solidFill>
            </a:endParaRPr>
          </a:p>
        </p:txBody>
      </p:sp>
    </p:spTree>
    <p:extLst>
      <p:ext uri="{BB962C8B-B14F-4D97-AF65-F5344CB8AC3E}">
        <p14:creationId xmlns:p14="http://schemas.microsoft.com/office/powerpoint/2010/main" val="35805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E096F9-0B64-44FA-A4D4-56D96B333ECA}"/>
              </a:ext>
            </a:extLst>
          </p:cNvPr>
          <p:cNvSpPr>
            <a:spLocks noGrp="1"/>
          </p:cNvSpPr>
          <p:nvPr>
            <p:ph type="title"/>
          </p:nvPr>
        </p:nvSpPr>
        <p:spPr>
          <a:xfrm>
            <a:off x="619125" y="476251"/>
            <a:ext cx="11008016" cy="4968204"/>
          </a:xfrm>
        </p:spPr>
        <p:txBody>
          <a:bodyPr>
            <a:normAutofit fontScale="90000"/>
          </a:bodyPr>
          <a:lstStyle/>
          <a:p>
            <a:pPr algn="ctr"/>
            <a:br>
              <a:rPr lang="fr-FR" dirty="0"/>
            </a:br>
            <a:br>
              <a:rPr lang="fr-FR" dirty="0"/>
            </a:br>
            <a:br>
              <a:rPr lang="fr-FR" dirty="0"/>
            </a:br>
            <a:r>
              <a:rPr lang="fr-FR" sz="3600" b="1" dirty="0"/>
              <a:t>Projet </a:t>
            </a:r>
            <a:r>
              <a:rPr lang="fr-FR" sz="3600" b="1" dirty="0" err="1"/>
              <a:t>Alcotraité</a:t>
            </a:r>
            <a:br>
              <a:rPr lang="fr-FR" sz="3600" dirty="0"/>
            </a:br>
            <a:br>
              <a:rPr lang="fr-FR" sz="3600" dirty="0"/>
            </a:br>
            <a:r>
              <a:rPr lang="fr-FR" sz="3600" b="1" i="1" dirty="0"/>
              <a:t>Synthèse de la consultation en ligne </a:t>
            </a:r>
            <a:br>
              <a:rPr lang="fr-FR" sz="3600" b="1" i="1" dirty="0"/>
            </a:br>
            <a:r>
              <a:rPr lang="fr-FR" sz="3600" b="1" i="1" dirty="0" err="1">
                <a:solidFill>
                  <a:schemeClr val="accent5"/>
                </a:solidFill>
              </a:rPr>
              <a:t>Sintesi</a:t>
            </a:r>
            <a:r>
              <a:rPr lang="fr-FR" sz="3600" b="1" i="1" dirty="0">
                <a:solidFill>
                  <a:schemeClr val="accent5"/>
                </a:solidFill>
              </a:rPr>
              <a:t> </a:t>
            </a:r>
            <a:r>
              <a:rPr lang="fr-FR" sz="3600" b="1" i="1" dirty="0" err="1">
                <a:solidFill>
                  <a:schemeClr val="accent5"/>
                </a:solidFill>
              </a:rPr>
              <a:t>della</a:t>
            </a:r>
            <a:r>
              <a:rPr lang="fr-FR" sz="3600" b="1" i="1" dirty="0">
                <a:solidFill>
                  <a:schemeClr val="accent5"/>
                </a:solidFill>
              </a:rPr>
              <a:t> </a:t>
            </a:r>
            <a:r>
              <a:rPr lang="fr-FR" sz="3600" b="1" i="1" dirty="0" err="1">
                <a:solidFill>
                  <a:schemeClr val="accent5"/>
                </a:solidFill>
              </a:rPr>
              <a:t>consultazione</a:t>
            </a:r>
            <a:r>
              <a:rPr lang="fr-FR" sz="3600" b="1" i="1" dirty="0">
                <a:solidFill>
                  <a:schemeClr val="accent5"/>
                </a:solidFill>
              </a:rPr>
              <a:t> online</a:t>
            </a:r>
            <a:br>
              <a:rPr lang="fr-FR" b="1" i="1" dirty="0">
                <a:solidFill>
                  <a:schemeClr val="accent5"/>
                </a:solidFill>
              </a:rPr>
            </a:br>
            <a:br>
              <a:rPr lang="fr-FR" dirty="0"/>
            </a:br>
            <a:r>
              <a:rPr lang="fr-FR" dirty="0"/>
              <a:t> Novembre 2024</a:t>
            </a:r>
          </a:p>
        </p:txBody>
      </p:sp>
      <p:pic>
        <p:nvPicPr>
          <p:cNvPr id="5" name="Immagine 5">
            <a:extLst>
              <a:ext uri="{FF2B5EF4-FFF2-40B4-BE49-F238E27FC236}">
                <a16:creationId xmlns:a16="http://schemas.microsoft.com/office/drawing/2014/main" id="{2D2C7702-E1C6-4770-B25D-A93DDEAD35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 y="5742442"/>
            <a:ext cx="762000" cy="762000"/>
          </a:xfrm>
          <a:prstGeom prst="rect">
            <a:avLst/>
          </a:prstGeom>
          <a:noFill/>
          <a:ln>
            <a:noFill/>
          </a:ln>
        </p:spPr>
      </p:pic>
      <p:pic>
        <p:nvPicPr>
          <p:cNvPr id="6" name="Immagine 2">
            <a:extLst>
              <a:ext uri="{FF2B5EF4-FFF2-40B4-BE49-F238E27FC236}">
                <a16:creationId xmlns:a16="http://schemas.microsoft.com/office/drawing/2014/main" id="{13830D4B-7B84-4FC9-B7CD-D8D985A68931}"/>
              </a:ext>
            </a:extLst>
          </p:cNvPr>
          <p:cNvPicPr/>
          <p:nvPr/>
        </p:nvPicPr>
        <p:blipFill rotWithShape="1">
          <a:blip r:embed="rId3">
            <a:extLst>
              <a:ext uri="{28A0092B-C50C-407E-A947-70E740481C1C}">
                <a14:useLocalDpi xmlns:a14="http://schemas.microsoft.com/office/drawing/2010/main" val="0"/>
              </a:ext>
            </a:extLst>
          </a:blip>
          <a:srcRect t="25676" b="23649"/>
          <a:stretch/>
        </p:blipFill>
        <p:spPr bwMode="auto">
          <a:xfrm>
            <a:off x="1375858" y="5828782"/>
            <a:ext cx="1127760" cy="571500"/>
          </a:xfrm>
          <a:prstGeom prst="rect">
            <a:avLst/>
          </a:prstGeom>
          <a:noFill/>
          <a:ln>
            <a:noFill/>
          </a:ln>
          <a:extLst>
            <a:ext uri="{53640926-AAD7-44D8-BBD7-CCE9431645EC}">
              <a14:shadowObscured xmlns:a14="http://schemas.microsoft.com/office/drawing/2010/main"/>
            </a:ext>
          </a:extLst>
        </p:spPr>
      </p:pic>
      <p:pic>
        <p:nvPicPr>
          <p:cNvPr id="7" name="Immagine 3">
            <a:extLst>
              <a:ext uri="{FF2B5EF4-FFF2-40B4-BE49-F238E27FC236}">
                <a16:creationId xmlns:a16="http://schemas.microsoft.com/office/drawing/2014/main" id="{3DEF6675-E2F5-46CA-BB74-8B94045FEB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79351" y="5788122"/>
            <a:ext cx="2650490" cy="694690"/>
          </a:xfrm>
          <a:prstGeom prst="rect">
            <a:avLst/>
          </a:prstGeom>
          <a:noFill/>
          <a:ln>
            <a:noFill/>
          </a:ln>
        </p:spPr>
      </p:pic>
      <p:pic>
        <p:nvPicPr>
          <p:cNvPr id="8" name="Immagine 4">
            <a:extLst>
              <a:ext uri="{FF2B5EF4-FFF2-40B4-BE49-F238E27FC236}">
                <a16:creationId xmlns:a16="http://schemas.microsoft.com/office/drawing/2014/main" id="{AC6E0E79-DF9A-4171-ADF7-22C02715FB3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61246" y="5857991"/>
            <a:ext cx="1999615" cy="389255"/>
          </a:xfrm>
          <a:prstGeom prst="rect">
            <a:avLst/>
          </a:prstGeom>
          <a:noFill/>
          <a:ln>
            <a:noFill/>
          </a:ln>
        </p:spPr>
      </p:pic>
      <p:pic>
        <p:nvPicPr>
          <p:cNvPr id="9" name="Immagine 12" descr="C:\Users\graziani\AppData\Local\Microsoft\Windows\INetCache\Content.MSO\E4B121A1.tmp">
            <a:extLst>
              <a:ext uri="{FF2B5EF4-FFF2-40B4-BE49-F238E27FC236}">
                <a16:creationId xmlns:a16="http://schemas.microsoft.com/office/drawing/2014/main" id="{C7A14361-0EE1-4F98-98BF-953838458ED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6915" y="5742442"/>
            <a:ext cx="1040765" cy="570865"/>
          </a:xfrm>
          <a:prstGeom prst="rect">
            <a:avLst/>
          </a:prstGeom>
          <a:noFill/>
          <a:ln>
            <a:noFill/>
          </a:ln>
        </p:spPr>
      </p:pic>
      <p:pic>
        <p:nvPicPr>
          <p:cNvPr id="10" name="Immagine 1">
            <a:extLst>
              <a:ext uri="{FF2B5EF4-FFF2-40B4-BE49-F238E27FC236}">
                <a16:creationId xmlns:a16="http://schemas.microsoft.com/office/drawing/2014/main" id="{FD5FBC91-8AA8-40E7-B9E4-E5FF26B4E4B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54066" y="5592561"/>
            <a:ext cx="1043305" cy="654685"/>
          </a:xfrm>
          <a:prstGeom prst="rect">
            <a:avLst/>
          </a:prstGeom>
          <a:noFill/>
          <a:ln>
            <a:noFill/>
          </a:ln>
        </p:spPr>
      </p:pic>
      <p:pic>
        <p:nvPicPr>
          <p:cNvPr id="12" name="Image 11">
            <a:extLst>
              <a:ext uri="{FF2B5EF4-FFF2-40B4-BE49-F238E27FC236}">
                <a16:creationId xmlns:a16="http://schemas.microsoft.com/office/drawing/2014/main" id="{25BC175F-904E-46C9-93C5-CE001DA21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202" y="247650"/>
            <a:ext cx="10172700" cy="1438275"/>
          </a:xfrm>
          <a:prstGeom prst="rect">
            <a:avLst/>
          </a:prstGeom>
        </p:spPr>
      </p:pic>
    </p:spTree>
    <p:extLst>
      <p:ext uri="{BB962C8B-B14F-4D97-AF65-F5344CB8AC3E}">
        <p14:creationId xmlns:p14="http://schemas.microsoft.com/office/powerpoint/2010/main" val="2935370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55F87-9C69-40F8-A0C7-955602824001}"/>
              </a:ext>
            </a:extLst>
          </p:cNvPr>
          <p:cNvSpPr>
            <a:spLocks noGrp="1"/>
          </p:cNvSpPr>
          <p:nvPr>
            <p:ph type="title"/>
          </p:nvPr>
        </p:nvSpPr>
        <p:spPr>
          <a:xfrm>
            <a:off x="4097641" y="827259"/>
            <a:ext cx="7557658" cy="1325563"/>
          </a:xfrm>
        </p:spPr>
        <p:txBody>
          <a:bodyPr>
            <a:noAutofit/>
          </a:bodyPr>
          <a:lstStyle/>
          <a:p>
            <a:pPr algn="ctr"/>
            <a:r>
              <a:rPr lang="fr-FR" sz="3200" b="1" dirty="0">
                <a:solidFill>
                  <a:srgbClr val="0070C0"/>
                </a:solidFill>
                <a:latin typeface="+mn-lt"/>
                <a:cs typeface="Calibri" panose="020F0502020204030204" pitchFamily="34" charset="0"/>
              </a:rPr>
              <a:t>Défi 3/: l’environnement</a:t>
            </a:r>
            <a:br>
              <a:rPr lang="fr-FR" sz="3200" b="1" i="0" dirty="0">
                <a:solidFill>
                  <a:srgbClr val="0070C0"/>
                </a:solidFill>
                <a:effectLst/>
                <a:latin typeface="+mn-lt"/>
              </a:rPr>
            </a:br>
            <a:r>
              <a:rPr lang="fr-FR" sz="3200" b="1" dirty="0" err="1">
                <a:solidFill>
                  <a:schemeClr val="accent5"/>
                </a:solidFill>
                <a:latin typeface="+mn-lt"/>
                <a:cs typeface="Calibri" panose="020F0502020204030204" pitchFamily="34" charset="0"/>
              </a:rPr>
              <a:t>Sfida</a:t>
            </a:r>
            <a:r>
              <a:rPr lang="fr-FR" sz="3200" b="1" dirty="0">
                <a:solidFill>
                  <a:schemeClr val="accent5"/>
                </a:solidFill>
                <a:latin typeface="+mn-lt"/>
                <a:cs typeface="Calibri" panose="020F0502020204030204" pitchFamily="34" charset="0"/>
              </a:rPr>
              <a:t> 3:</a:t>
            </a:r>
            <a:r>
              <a:rPr lang="fr-FR" sz="3200" b="1" dirty="0">
                <a:solidFill>
                  <a:srgbClr val="0070C0"/>
                </a:solidFill>
                <a:latin typeface="+mn-lt"/>
                <a:cs typeface="Calibri" panose="020F0502020204030204" pitchFamily="34" charset="0"/>
              </a:rPr>
              <a:t> </a:t>
            </a:r>
            <a:r>
              <a:rPr lang="fr-FR" sz="3200" b="1" dirty="0">
                <a:solidFill>
                  <a:schemeClr val="accent5"/>
                </a:solidFill>
                <a:latin typeface="+mn-lt"/>
                <a:cs typeface="Calibri" panose="020F0502020204030204" pitchFamily="34" charset="0"/>
              </a:rPr>
              <a:t>l’</a:t>
            </a:r>
            <a:r>
              <a:rPr lang="fr-FR" sz="3200" b="1" dirty="0" err="1">
                <a:solidFill>
                  <a:schemeClr val="accent5"/>
                </a:solidFill>
                <a:latin typeface="+mn-lt"/>
                <a:cs typeface="Calibri" panose="020F0502020204030204" pitchFamily="34" charset="0"/>
              </a:rPr>
              <a:t>ambiente</a:t>
            </a:r>
            <a:endParaRPr lang="fr-FR" sz="3200" b="1" dirty="0">
              <a:solidFill>
                <a:schemeClr val="accent5"/>
              </a:solidFill>
              <a:latin typeface="+mn-lt"/>
              <a:cs typeface="Calibri" panose="020F0502020204030204" pitchFamily="34" charset="0"/>
            </a:endParaRPr>
          </a:p>
        </p:txBody>
      </p:sp>
      <p:sp>
        <p:nvSpPr>
          <p:cNvPr id="8" name="ZoneTexte 7">
            <a:extLst>
              <a:ext uri="{FF2B5EF4-FFF2-40B4-BE49-F238E27FC236}">
                <a16:creationId xmlns:a16="http://schemas.microsoft.com/office/drawing/2014/main" id="{376FC1F2-9C9F-4731-93FD-9BBFFA73157E}"/>
              </a:ext>
            </a:extLst>
          </p:cNvPr>
          <p:cNvSpPr txBox="1"/>
          <p:nvPr/>
        </p:nvSpPr>
        <p:spPr>
          <a:xfrm>
            <a:off x="422401" y="1490040"/>
            <a:ext cx="4527058" cy="3970318"/>
          </a:xfrm>
          <a:prstGeom prst="rect">
            <a:avLst/>
          </a:prstGeom>
          <a:noFill/>
        </p:spPr>
        <p:txBody>
          <a:bodyPr wrap="square" rtlCol="0">
            <a:spAutoFit/>
          </a:bodyPr>
          <a:lstStyle/>
          <a:p>
            <a:pPr algn="just"/>
            <a:r>
              <a:rPr lang="it-IT" b="1" i="1" dirty="0"/>
              <a:t>«2. Le Parti (...) sostengono i progetti che favoriscono l’integrazione di questo spazio e la realizzazione del suo potenziale umano, economico e ambientale, in linea con gli obiettivi dello sviluppo sostenibile e con quelli della politica di coesione europea. (...) Esse adottano le modifiche regolamentari e sottopongono ai rispettivi parlamenti le modifiche legislative necessarie per eliminare gli ostacoli alla cooperazione frontaliera, incluso per la creazione di servizi pubblici comuni in materia sociale, sanitaria, ambientale, di energia, d’istruzione, culturale e di trasporti»</a:t>
            </a:r>
            <a:endParaRPr lang="fr-FR" b="1" i="1" dirty="0"/>
          </a:p>
        </p:txBody>
      </p:sp>
      <p:pic>
        <p:nvPicPr>
          <p:cNvPr id="10" name="Image 9">
            <a:extLst>
              <a:ext uri="{FF2B5EF4-FFF2-40B4-BE49-F238E27FC236}">
                <a16:creationId xmlns:a16="http://schemas.microsoft.com/office/drawing/2014/main" id="{31DA78D2-E259-4F13-BF5C-DF95D9851BF1}"/>
              </a:ext>
            </a:extLst>
          </p:cNvPr>
          <p:cNvPicPr>
            <a:picLocks noChangeAspect="1"/>
          </p:cNvPicPr>
          <p:nvPr/>
        </p:nvPicPr>
        <p:blipFill>
          <a:blip r:embed="rId2"/>
          <a:stretch>
            <a:fillRect/>
          </a:stretch>
        </p:blipFill>
        <p:spPr>
          <a:xfrm>
            <a:off x="6528167" y="2642522"/>
            <a:ext cx="4133850" cy="457200"/>
          </a:xfrm>
          <a:prstGeom prst="rect">
            <a:avLst/>
          </a:prstGeom>
        </p:spPr>
      </p:pic>
      <p:pic>
        <p:nvPicPr>
          <p:cNvPr id="5" name="Image 4">
            <a:extLst>
              <a:ext uri="{FF2B5EF4-FFF2-40B4-BE49-F238E27FC236}">
                <a16:creationId xmlns:a16="http://schemas.microsoft.com/office/drawing/2014/main" id="{BE9C0752-9D3E-421C-AA2A-21B445F34175}"/>
              </a:ext>
            </a:extLst>
          </p:cNvPr>
          <p:cNvPicPr>
            <a:picLocks noChangeAspect="1"/>
          </p:cNvPicPr>
          <p:nvPr/>
        </p:nvPicPr>
        <p:blipFill>
          <a:blip r:embed="rId3"/>
          <a:stretch>
            <a:fillRect/>
          </a:stretch>
        </p:blipFill>
        <p:spPr>
          <a:xfrm>
            <a:off x="5297751" y="3411529"/>
            <a:ext cx="6727561" cy="2996903"/>
          </a:xfrm>
          <a:prstGeom prst="rect">
            <a:avLst/>
          </a:prstGeom>
          <a:ln>
            <a:noFill/>
          </a:ln>
          <a:effectLst>
            <a:outerShdw blurRad="292100" dist="139700" dir="2700000" algn="tl" rotWithShape="0">
              <a:srgbClr val="333333">
                <a:alpha val="65000"/>
              </a:srgbClr>
            </a:outerShdw>
          </a:effectLst>
        </p:spPr>
      </p:pic>
      <p:pic>
        <p:nvPicPr>
          <p:cNvPr id="9" name="Graphique 8" descr="Montagnes avec un remplissage uni">
            <a:extLst>
              <a:ext uri="{FF2B5EF4-FFF2-40B4-BE49-F238E27FC236}">
                <a16:creationId xmlns:a16="http://schemas.microsoft.com/office/drawing/2014/main" id="{58A1E9E7-60BB-41B5-8CC6-8DEFB56817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7558" y="-125909"/>
            <a:ext cx="914400" cy="914400"/>
          </a:xfrm>
          <a:prstGeom prst="rect">
            <a:avLst/>
          </a:prstGeom>
        </p:spPr>
      </p:pic>
      <p:pic>
        <p:nvPicPr>
          <p:cNvPr id="11" name="Graphique 10" descr="Montagnes avec un remplissage uni">
            <a:extLst>
              <a:ext uri="{FF2B5EF4-FFF2-40B4-BE49-F238E27FC236}">
                <a16:creationId xmlns:a16="http://schemas.microsoft.com/office/drawing/2014/main" id="{614AA5B1-1CC4-4E9A-B30A-E7046CDF33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8825" y="-87141"/>
            <a:ext cx="914400" cy="914400"/>
          </a:xfrm>
          <a:prstGeom prst="rect">
            <a:avLst/>
          </a:prstGeom>
        </p:spPr>
      </p:pic>
    </p:spTree>
    <p:extLst>
      <p:ext uri="{BB962C8B-B14F-4D97-AF65-F5344CB8AC3E}">
        <p14:creationId xmlns:p14="http://schemas.microsoft.com/office/powerpoint/2010/main" val="2938741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C55070D7-E868-4877-9C51-DBFACD7C681B}"/>
              </a:ext>
            </a:extLst>
          </p:cNvPr>
          <p:cNvSpPr txBox="1"/>
          <p:nvPr/>
        </p:nvSpPr>
        <p:spPr>
          <a:xfrm>
            <a:off x="962024" y="333375"/>
            <a:ext cx="7800975" cy="646331"/>
          </a:xfrm>
          <a:prstGeom prst="rect">
            <a:avLst/>
          </a:prstGeom>
          <a:noFill/>
        </p:spPr>
        <p:txBody>
          <a:bodyPr wrap="square" rtlCol="0">
            <a:spAutoFit/>
          </a:bodyPr>
          <a:lstStyle/>
          <a:p>
            <a:pPr algn="l"/>
            <a:r>
              <a:rPr lang="it-IT" b="1" i="0" dirty="0">
                <a:solidFill>
                  <a:srgbClr val="00B050"/>
                </a:solidFill>
                <a:effectLst/>
                <a:latin typeface="+mn-lt"/>
              </a:rPr>
              <a:t>La tutela ambientale nelle Alpi franco-italiane</a:t>
            </a:r>
            <a:endParaRPr lang="it-IT" b="1" dirty="0">
              <a:solidFill>
                <a:srgbClr val="00B050"/>
              </a:solidFill>
            </a:endParaRPr>
          </a:p>
          <a:p>
            <a:pPr algn="l"/>
            <a:r>
              <a:rPr lang="fr-FR" b="1" i="0" dirty="0">
                <a:solidFill>
                  <a:srgbClr val="00B050"/>
                </a:solidFill>
                <a:effectLst/>
                <a:latin typeface="+mn-lt"/>
              </a:rPr>
              <a:t>La protection de l'environnement dans les Alpes franco-italiennes</a:t>
            </a:r>
            <a:endParaRPr lang="fr-FR" dirty="0"/>
          </a:p>
        </p:txBody>
      </p:sp>
      <p:pic>
        <p:nvPicPr>
          <p:cNvPr id="3" name="Graphique 2" descr="Montagnes avec un remplissage uni">
            <a:extLst>
              <a:ext uri="{FF2B5EF4-FFF2-40B4-BE49-F238E27FC236}">
                <a16:creationId xmlns:a16="http://schemas.microsoft.com/office/drawing/2014/main" id="{46D5785E-8630-4264-A626-6953D125F4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1410" y="-104841"/>
            <a:ext cx="914400" cy="914400"/>
          </a:xfrm>
          <a:prstGeom prst="rect">
            <a:avLst/>
          </a:prstGeom>
        </p:spPr>
      </p:pic>
      <p:pic>
        <p:nvPicPr>
          <p:cNvPr id="4" name="Graphique 3" descr="Montagnes avec un remplissage uni">
            <a:extLst>
              <a:ext uri="{FF2B5EF4-FFF2-40B4-BE49-F238E27FC236}">
                <a16:creationId xmlns:a16="http://schemas.microsoft.com/office/drawing/2014/main" id="{B771304C-50BB-4342-A6E1-51D605048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37010" y="-123825"/>
            <a:ext cx="914400" cy="914400"/>
          </a:xfrm>
          <a:prstGeom prst="rect">
            <a:avLst/>
          </a:prstGeom>
        </p:spPr>
      </p:pic>
      <p:graphicFrame>
        <p:nvGraphicFramePr>
          <p:cNvPr id="7" name="Graphique 6">
            <a:extLst>
              <a:ext uri="{FF2B5EF4-FFF2-40B4-BE49-F238E27FC236}">
                <a16:creationId xmlns:a16="http://schemas.microsoft.com/office/drawing/2014/main" id="{E39D1B01-127E-4E0D-A506-1927A11A68AB}"/>
              </a:ext>
            </a:extLst>
          </p:cNvPr>
          <p:cNvGraphicFramePr>
            <a:graphicFrameLocks/>
          </p:cNvGraphicFramePr>
          <p:nvPr>
            <p:extLst>
              <p:ext uri="{D42A27DB-BD31-4B8C-83A1-F6EECF244321}">
                <p14:modId xmlns:p14="http://schemas.microsoft.com/office/powerpoint/2010/main" val="4147740072"/>
              </p:ext>
            </p:extLst>
          </p:nvPr>
        </p:nvGraphicFramePr>
        <p:xfrm>
          <a:off x="962024" y="3038475"/>
          <a:ext cx="5019675" cy="32766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chart">
            <a:extLst>
              <a:ext uri="{FF2B5EF4-FFF2-40B4-BE49-F238E27FC236}">
                <a16:creationId xmlns:a16="http://schemas.microsoft.com/office/drawing/2014/main" id="{8F986FB9-9B0B-47CF-AE8A-FBB0A9CC8298}"/>
              </a:ext>
            </a:extLst>
          </p:cNvPr>
          <p:cNvPicPr>
            <a:picLocks noChangeAspect="1"/>
          </p:cNvPicPr>
          <p:nvPr/>
        </p:nvPicPr>
        <p:blipFill>
          <a:blip r:embed="rId5"/>
          <a:stretch>
            <a:fillRect/>
          </a:stretch>
        </p:blipFill>
        <p:spPr>
          <a:xfrm>
            <a:off x="102032" y="3253388"/>
            <a:ext cx="859992" cy="653472"/>
          </a:xfrm>
          <a:prstGeom prst="rect">
            <a:avLst/>
          </a:prstGeom>
        </p:spPr>
      </p:pic>
      <p:pic>
        <p:nvPicPr>
          <p:cNvPr id="9" name="Image 8">
            <a:extLst>
              <a:ext uri="{FF2B5EF4-FFF2-40B4-BE49-F238E27FC236}">
                <a16:creationId xmlns:a16="http://schemas.microsoft.com/office/drawing/2014/main" id="{BB478011-9926-48D2-B5BD-08844BCD529F}"/>
              </a:ext>
            </a:extLst>
          </p:cNvPr>
          <p:cNvPicPr>
            <a:picLocks noChangeAspect="1"/>
          </p:cNvPicPr>
          <p:nvPr/>
        </p:nvPicPr>
        <p:blipFill>
          <a:blip r:embed="rId6"/>
          <a:stretch>
            <a:fillRect/>
          </a:stretch>
        </p:blipFill>
        <p:spPr>
          <a:xfrm>
            <a:off x="70826" y="4346567"/>
            <a:ext cx="756478" cy="660416"/>
          </a:xfrm>
          <a:prstGeom prst="rect">
            <a:avLst/>
          </a:prstGeom>
        </p:spPr>
      </p:pic>
      <p:sp>
        <p:nvSpPr>
          <p:cNvPr id="11" name="ZoneTexte 10">
            <a:extLst>
              <a:ext uri="{FF2B5EF4-FFF2-40B4-BE49-F238E27FC236}">
                <a16:creationId xmlns:a16="http://schemas.microsoft.com/office/drawing/2014/main" id="{11A4770E-FBA7-4ED7-85D9-A279F61CB8A1}"/>
              </a:ext>
            </a:extLst>
          </p:cNvPr>
          <p:cNvSpPr txBox="1"/>
          <p:nvPr/>
        </p:nvSpPr>
        <p:spPr>
          <a:xfrm>
            <a:off x="1704975" y="1362759"/>
            <a:ext cx="5248275" cy="646331"/>
          </a:xfrm>
          <a:prstGeom prst="rect">
            <a:avLst/>
          </a:prstGeom>
          <a:noFill/>
        </p:spPr>
        <p:txBody>
          <a:bodyPr wrap="square" rtlCol="0">
            <a:spAutoFit/>
          </a:bodyPr>
          <a:lstStyle/>
          <a:p>
            <a:pPr algn="l"/>
            <a:r>
              <a:rPr lang="fr-FR" b="1" dirty="0">
                <a:solidFill>
                  <a:schemeClr val="accent5"/>
                </a:solidFill>
              </a:rPr>
              <a:t>SECONDO LA CITTADINANZA…</a:t>
            </a:r>
          </a:p>
          <a:p>
            <a:r>
              <a:rPr lang="fr-FR" b="1" dirty="0">
                <a:solidFill>
                  <a:srgbClr val="0070C0"/>
                </a:solidFill>
              </a:rPr>
              <a:t>SELON LE GRAND PUBLIC…</a:t>
            </a:r>
          </a:p>
        </p:txBody>
      </p:sp>
      <p:sp>
        <p:nvSpPr>
          <p:cNvPr id="12" name="Flèche : courbe vers la droite 11">
            <a:extLst>
              <a:ext uri="{FF2B5EF4-FFF2-40B4-BE49-F238E27FC236}">
                <a16:creationId xmlns:a16="http://schemas.microsoft.com/office/drawing/2014/main" id="{F30150E5-A4CB-469F-A631-4C31FE27DC75}"/>
              </a:ext>
            </a:extLst>
          </p:cNvPr>
          <p:cNvSpPr/>
          <p:nvPr/>
        </p:nvSpPr>
        <p:spPr>
          <a:xfrm>
            <a:off x="692583" y="1676400"/>
            <a:ext cx="859992" cy="168592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ZoneTexte 22">
            <a:extLst>
              <a:ext uri="{FF2B5EF4-FFF2-40B4-BE49-F238E27FC236}">
                <a16:creationId xmlns:a16="http://schemas.microsoft.com/office/drawing/2014/main" id="{776E4AA5-BF6F-4A43-A658-5DF34D9FD6D0}"/>
              </a:ext>
            </a:extLst>
          </p:cNvPr>
          <p:cNvSpPr txBox="1"/>
          <p:nvPr/>
        </p:nvSpPr>
        <p:spPr>
          <a:xfrm>
            <a:off x="6953250" y="2827975"/>
            <a:ext cx="4870019" cy="2031325"/>
          </a:xfrm>
          <a:prstGeom prst="rect">
            <a:avLst/>
          </a:prstGeom>
          <a:noFill/>
        </p:spPr>
        <p:txBody>
          <a:bodyPr wrap="square">
            <a:spAutoFit/>
          </a:bodyPr>
          <a:lstStyle/>
          <a:p>
            <a:pPr algn="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Uno</a:t>
            </a:r>
            <a:r>
              <a:rPr lang="fr-FR" dirty="0">
                <a:solidFill>
                  <a:srgbClr val="00B050"/>
                </a:solidFill>
                <a:effectLst/>
                <a:ea typeface="Calibri" panose="020F0502020204030204" pitchFamily="34" charset="0"/>
                <a:cs typeface="Times New Roman" panose="02020603050405020304" pitchFamily="18" charset="0"/>
              </a:rPr>
              <a:t> dei </a:t>
            </a:r>
            <a:r>
              <a:rPr lang="fr-FR" dirty="0" err="1">
                <a:solidFill>
                  <a:srgbClr val="00B050"/>
                </a:solidFill>
                <a:effectLst/>
                <a:ea typeface="Calibri" panose="020F0502020204030204" pitchFamily="34" charset="0"/>
                <a:cs typeface="Times New Roman" panose="02020603050405020304" pitchFamily="18" charset="0"/>
              </a:rPr>
              <a:t>principali</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ostacoli</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che</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incontriamo</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nel</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viaggiare</a:t>
            </a:r>
            <a:r>
              <a:rPr lang="fr-FR" dirty="0">
                <a:solidFill>
                  <a:srgbClr val="00B050"/>
                </a:solidFill>
                <a:effectLst/>
                <a:ea typeface="Calibri" panose="020F0502020204030204" pitchFamily="34" charset="0"/>
                <a:cs typeface="Times New Roman" panose="02020603050405020304" pitchFamily="18" charset="0"/>
              </a:rPr>
              <a:t> tra la </a:t>
            </a:r>
            <a:r>
              <a:rPr lang="fr-FR" dirty="0" err="1">
                <a:solidFill>
                  <a:srgbClr val="00B050"/>
                </a:solidFill>
                <a:effectLst/>
                <a:ea typeface="Calibri" panose="020F0502020204030204" pitchFamily="34" charset="0"/>
                <a:cs typeface="Times New Roman" panose="02020603050405020304" pitchFamily="18" charset="0"/>
              </a:rPr>
              <a:t>provincia</a:t>
            </a:r>
            <a:r>
              <a:rPr lang="fr-FR" dirty="0">
                <a:solidFill>
                  <a:srgbClr val="00B050"/>
                </a:solidFill>
                <a:effectLst/>
                <a:ea typeface="Calibri" panose="020F0502020204030204" pitchFamily="34" charset="0"/>
                <a:cs typeface="Times New Roman" panose="02020603050405020304" pitchFamily="18" charset="0"/>
              </a:rPr>
              <a:t> di Cuneo e le </a:t>
            </a:r>
            <a:r>
              <a:rPr lang="fr-FR" dirty="0" err="1">
                <a:solidFill>
                  <a:srgbClr val="00B050"/>
                </a:solidFill>
                <a:effectLst/>
                <a:ea typeface="Calibri" panose="020F0502020204030204" pitchFamily="34" charset="0"/>
                <a:cs typeface="Times New Roman" panose="02020603050405020304" pitchFamily="18" charset="0"/>
              </a:rPr>
              <a:t>regioni</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francesi</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confinanti</a:t>
            </a:r>
            <a:r>
              <a:rPr lang="fr-FR" dirty="0">
                <a:solidFill>
                  <a:srgbClr val="00B050"/>
                </a:solidFill>
                <a:effectLst/>
                <a:ea typeface="Calibri" panose="020F0502020204030204" pitchFamily="34" charset="0"/>
                <a:cs typeface="Times New Roman" panose="02020603050405020304" pitchFamily="18" charset="0"/>
              </a:rPr>
              <a:t> è </a:t>
            </a:r>
            <a:r>
              <a:rPr lang="fr-FR" b="1" dirty="0">
                <a:solidFill>
                  <a:srgbClr val="00B050"/>
                </a:solidFill>
                <a:effectLst/>
                <a:ea typeface="Calibri" panose="020F0502020204030204" pitchFamily="34" charset="0"/>
                <a:cs typeface="Times New Roman" panose="02020603050405020304" pitchFamily="18" charset="0"/>
              </a:rPr>
              <a:t>la quasi totale </a:t>
            </a:r>
            <a:r>
              <a:rPr lang="fr-FR" b="1" dirty="0" err="1">
                <a:solidFill>
                  <a:srgbClr val="00B050"/>
                </a:solidFill>
                <a:effectLst/>
                <a:ea typeface="Calibri" panose="020F0502020204030204" pitchFamily="34" charset="0"/>
                <a:cs typeface="Times New Roman" panose="02020603050405020304" pitchFamily="18" charset="0"/>
              </a:rPr>
              <a:t>assenza</a:t>
            </a:r>
            <a:r>
              <a:rPr lang="fr-FR" b="1" dirty="0">
                <a:solidFill>
                  <a:srgbClr val="00B050"/>
                </a:solidFill>
                <a:effectLst/>
                <a:ea typeface="Calibri" panose="020F0502020204030204" pitchFamily="34" charset="0"/>
                <a:cs typeface="Times New Roman" panose="02020603050405020304" pitchFamily="18" charset="0"/>
              </a:rPr>
              <a:t> di </a:t>
            </a:r>
            <a:r>
              <a:rPr lang="fr-FR" b="1" dirty="0" err="1">
                <a:solidFill>
                  <a:srgbClr val="00B050"/>
                </a:solidFill>
                <a:effectLst/>
                <a:ea typeface="Calibri" panose="020F0502020204030204" pitchFamily="34" charset="0"/>
                <a:cs typeface="Times New Roman" panose="02020603050405020304" pitchFamily="18" charset="0"/>
              </a:rPr>
              <a:t>trasporti</a:t>
            </a:r>
            <a:r>
              <a:rPr lang="fr-FR" b="1" dirty="0">
                <a:solidFill>
                  <a:srgbClr val="00B050"/>
                </a:solidFill>
                <a:effectLst/>
                <a:ea typeface="Calibri" panose="020F0502020204030204" pitchFamily="34" charset="0"/>
                <a:cs typeface="Times New Roman" panose="02020603050405020304" pitchFamily="18" charset="0"/>
              </a:rPr>
              <a:t> green</a:t>
            </a:r>
            <a:r>
              <a:rPr lang="fr-FR" dirty="0">
                <a:solidFill>
                  <a:srgbClr val="00B050"/>
                </a:solidFill>
                <a:effectLst/>
                <a:ea typeface="Calibri" panose="020F0502020204030204" pitchFamily="34" charset="0"/>
                <a:cs typeface="Times New Roman" panose="02020603050405020304" pitchFamily="18" charset="0"/>
              </a:rPr>
              <a:t>. Le </a:t>
            </a:r>
            <a:r>
              <a:rPr lang="fr-FR" dirty="0" err="1">
                <a:solidFill>
                  <a:srgbClr val="00B050"/>
                </a:solidFill>
                <a:effectLst/>
                <a:ea typeface="Calibri" panose="020F0502020204030204" pitchFamily="34" charset="0"/>
                <a:cs typeface="Times New Roman" panose="02020603050405020304" pitchFamily="18" charset="0"/>
              </a:rPr>
              <a:t>opzioni</a:t>
            </a:r>
            <a:r>
              <a:rPr lang="fr-FR" dirty="0">
                <a:solidFill>
                  <a:srgbClr val="00B050"/>
                </a:solidFill>
                <a:effectLst/>
                <a:ea typeface="Calibri" panose="020F0502020204030204" pitchFamily="34" charset="0"/>
                <a:cs typeface="Times New Roman" panose="02020603050405020304" pitchFamily="18" charset="0"/>
              </a:rPr>
              <a:t> di </a:t>
            </a:r>
            <a:r>
              <a:rPr lang="fr-FR" dirty="0" err="1">
                <a:solidFill>
                  <a:srgbClr val="00B050"/>
                </a:solidFill>
                <a:effectLst/>
                <a:ea typeface="Calibri" panose="020F0502020204030204" pitchFamily="34" charset="0"/>
                <a:cs typeface="Times New Roman" panose="02020603050405020304" pitchFamily="18" charset="0"/>
              </a:rPr>
              <a:t>mobilità</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sostenibile</a:t>
            </a:r>
            <a:r>
              <a:rPr lang="fr-FR" dirty="0">
                <a:solidFill>
                  <a:srgbClr val="00B050"/>
                </a:solidFill>
                <a:effectLst/>
                <a:ea typeface="Calibri" panose="020F0502020204030204" pitchFamily="34" charset="0"/>
                <a:cs typeface="Times New Roman" panose="02020603050405020304" pitchFamily="18" charset="0"/>
              </a:rPr>
              <a:t> sono </a:t>
            </a:r>
            <a:r>
              <a:rPr lang="fr-FR" dirty="0" err="1">
                <a:solidFill>
                  <a:srgbClr val="00B050"/>
                </a:solidFill>
                <a:effectLst/>
                <a:ea typeface="Calibri" panose="020F0502020204030204" pitchFamily="34" charset="0"/>
                <a:cs typeface="Times New Roman" panose="02020603050405020304" pitchFamily="18" charset="0"/>
              </a:rPr>
              <a:t>estremamente</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limitate</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rendendo</a:t>
            </a:r>
            <a:r>
              <a:rPr lang="fr-FR" dirty="0">
                <a:solidFill>
                  <a:srgbClr val="00B050"/>
                </a:solidFill>
                <a:effectLst/>
                <a:ea typeface="Calibri" panose="020F0502020204030204" pitchFamily="34" charset="0"/>
                <a:cs typeface="Times New Roman" panose="02020603050405020304" pitchFamily="18" charset="0"/>
              </a:rPr>
              <a:t> difficile </a:t>
            </a:r>
            <a:r>
              <a:rPr lang="fr-FR" dirty="0" err="1">
                <a:solidFill>
                  <a:srgbClr val="00B050"/>
                </a:solidFill>
                <a:effectLst/>
                <a:ea typeface="Calibri" panose="020F0502020204030204" pitchFamily="34" charset="0"/>
                <a:cs typeface="Times New Roman" panose="02020603050405020304" pitchFamily="18" charset="0"/>
              </a:rPr>
              <a:t>spostarsi</a:t>
            </a:r>
            <a:r>
              <a:rPr lang="fr-FR" dirty="0">
                <a:solidFill>
                  <a:srgbClr val="00B050"/>
                </a:solidFill>
                <a:effectLst/>
                <a:ea typeface="Calibri" panose="020F0502020204030204" pitchFamily="34" charset="0"/>
                <a:cs typeface="Times New Roman" panose="02020603050405020304" pitchFamily="18" charset="0"/>
              </a:rPr>
              <a:t> in modo </a:t>
            </a:r>
            <a:r>
              <a:rPr lang="fr-FR" dirty="0" err="1">
                <a:solidFill>
                  <a:srgbClr val="00B050"/>
                </a:solidFill>
                <a:effectLst/>
                <a:ea typeface="Calibri" panose="020F0502020204030204" pitchFamily="34" charset="0"/>
                <a:cs typeface="Times New Roman" panose="02020603050405020304" pitchFamily="18" charset="0"/>
              </a:rPr>
              <a:t>ecologico</a:t>
            </a:r>
            <a:r>
              <a:rPr lang="fr-FR" dirty="0">
                <a:solidFill>
                  <a:srgbClr val="00B050"/>
                </a:solidFill>
                <a:effectLst/>
                <a:ea typeface="Calibri" panose="020F0502020204030204" pitchFamily="34" charset="0"/>
                <a:cs typeface="Times New Roman" panose="02020603050405020304" pitchFamily="18" charset="0"/>
              </a:rPr>
              <a:t> tra i due </a:t>
            </a:r>
            <a:r>
              <a:rPr lang="fr-FR" dirty="0" err="1">
                <a:solidFill>
                  <a:srgbClr val="00B050"/>
                </a:solidFill>
                <a:effectLst/>
                <a:ea typeface="Calibri" panose="020F0502020204030204" pitchFamily="34" charset="0"/>
                <a:cs typeface="Times New Roman" panose="02020603050405020304" pitchFamily="18" charset="0"/>
              </a:rPr>
              <a:t>lati</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della</a:t>
            </a:r>
            <a:r>
              <a:rPr lang="fr-FR" dirty="0">
                <a:solidFill>
                  <a:srgbClr val="00B050"/>
                </a:solidFill>
                <a:effectLst/>
                <a:ea typeface="Calibri" panose="020F0502020204030204" pitchFamily="34" charset="0"/>
                <a:cs typeface="Times New Roman" panose="02020603050405020304" pitchFamily="18" charset="0"/>
              </a:rPr>
              <a:t> </a:t>
            </a:r>
            <a:r>
              <a:rPr lang="fr-FR" dirty="0" err="1">
                <a:solidFill>
                  <a:srgbClr val="00B050"/>
                </a:solidFill>
                <a:effectLst/>
                <a:ea typeface="Calibri" panose="020F0502020204030204" pitchFamily="34" charset="0"/>
                <a:cs typeface="Times New Roman" panose="02020603050405020304" pitchFamily="18" charset="0"/>
              </a:rPr>
              <a:t>frontiera</a:t>
            </a:r>
            <a:r>
              <a:rPr lang="fr-FR" dirty="0">
                <a:solidFill>
                  <a:srgbClr val="00B050"/>
                </a:solidFill>
                <a:effectLst/>
                <a:ea typeface="Calibri" panose="020F0502020204030204" pitchFamily="34" charset="0"/>
                <a:cs typeface="Times New Roman" panose="02020603050405020304" pitchFamily="18" charset="0"/>
              </a:rPr>
              <a:t> »</a:t>
            </a:r>
            <a:endParaRPr lang="fr-FR" dirty="0">
              <a:solidFill>
                <a:srgbClr val="00B050"/>
              </a:solidFill>
            </a:endParaRPr>
          </a:p>
        </p:txBody>
      </p:sp>
      <p:sp>
        <p:nvSpPr>
          <p:cNvPr id="25" name="ZoneTexte 24">
            <a:extLst>
              <a:ext uri="{FF2B5EF4-FFF2-40B4-BE49-F238E27FC236}">
                <a16:creationId xmlns:a16="http://schemas.microsoft.com/office/drawing/2014/main" id="{93654004-15C9-45D3-B2AE-E9ACE015DC48}"/>
              </a:ext>
            </a:extLst>
          </p:cNvPr>
          <p:cNvSpPr txBox="1"/>
          <p:nvPr/>
        </p:nvSpPr>
        <p:spPr>
          <a:xfrm>
            <a:off x="6953249" y="5380854"/>
            <a:ext cx="4971619" cy="646331"/>
          </a:xfrm>
          <a:prstGeom prst="rect">
            <a:avLst/>
          </a:prstGeom>
          <a:noFill/>
        </p:spPr>
        <p:txBody>
          <a:bodyPr wrap="square">
            <a:spAutoFit/>
          </a:bodyPr>
          <a:lstStyle/>
          <a:p>
            <a:pPr algn="r"/>
            <a:r>
              <a:rPr lang="fr-FR" dirty="0">
                <a:solidFill>
                  <a:srgbClr val="00B050"/>
                </a:solidFill>
                <a:latin typeface="Segoe UI" panose="020B0502040204020203" pitchFamily="34" charset="0"/>
              </a:rPr>
              <a:t>« </a:t>
            </a:r>
            <a:r>
              <a:rPr lang="fr-FR" b="0" i="0" dirty="0">
                <a:solidFill>
                  <a:srgbClr val="00B050"/>
                </a:solidFill>
                <a:effectLst/>
                <a:latin typeface="Segoe UI" panose="020B0502040204020203" pitchFamily="34" charset="0"/>
              </a:rPr>
              <a:t>Les </a:t>
            </a:r>
            <a:r>
              <a:rPr lang="fr-FR" b="1" i="0" dirty="0">
                <a:solidFill>
                  <a:srgbClr val="00B050"/>
                </a:solidFill>
                <a:effectLst/>
                <a:latin typeface="Segoe UI" panose="020B0502040204020203" pitchFamily="34" charset="0"/>
              </a:rPr>
              <a:t>déplacements en vélo itinérant </a:t>
            </a:r>
            <a:r>
              <a:rPr lang="fr-FR" b="0" i="0" dirty="0">
                <a:solidFill>
                  <a:srgbClr val="00B050"/>
                </a:solidFill>
                <a:effectLst/>
                <a:latin typeface="Segoe UI" panose="020B0502040204020203" pitchFamily="34" charset="0"/>
              </a:rPr>
              <a:t>sont extrêmement compliqués »</a:t>
            </a:r>
            <a:endParaRPr lang="fr-FR" dirty="0">
              <a:solidFill>
                <a:srgbClr val="00B050"/>
              </a:solidFill>
            </a:endParaRPr>
          </a:p>
        </p:txBody>
      </p:sp>
      <p:sp>
        <p:nvSpPr>
          <p:cNvPr id="27" name="Flèche : courbe vers la gauche 26">
            <a:extLst>
              <a:ext uri="{FF2B5EF4-FFF2-40B4-BE49-F238E27FC236}">
                <a16:creationId xmlns:a16="http://schemas.microsoft.com/office/drawing/2014/main" id="{F93456C3-3AA6-44A6-A3F6-1D30EA84CDDB}"/>
              </a:ext>
            </a:extLst>
          </p:cNvPr>
          <p:cNvSpPr/>
          <p:nvPr/>
        </p:nvSpPr>
        <p:spPr>
          <a:xfrm rot="17757737">
            <a:off x="6203681" y="260004"/>
            <a:ext cx="859992" cy="3059571"/>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275497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740307F-50F8-4B06-A1CF-D065B936BD7F}"/>
              </a:ext>
            </a:extLst>
          </p:cNvPr>
          <p:cNvSpPr>
            <a:spLocks noGrp="1"/>
          </p:cNvSpPr>
          <p:nvPr>
            <p:ph type="title"/>
          </p:nvPr>
        </p:nvSpPr>
        <p:spPr>
          <a:xfrm>
            <a:off x="990600" y="859739"/>
            <a:ext cx="10858500" cy="590931"/>
          </a:xfrm>
        </p:spPr>
        <p:txBody>
          <a:bodyPr/>
          <a:lstStyle/>
          <a:p>
            <a:r>
              <a:rPr lang="fr-FR" b="1" dirty="0">
                <a:solidFill>
                  <a:schemeClr val="accent5"/>
                </a:solidFill>
                <a:latin typeface="+mn-lt"/>
              </a:rPr>
              <a:t>GLI OSTACOLI DEGLI ATTORI TERRITORIALI ALLA PROTEZIONE DELL’AMBIENTE ALPINO ITALO-FRANCESE</a:t>
            </a:r>
            <a:br>
              <a:rPr lang="fr-FR" b="1" dirty="0">
                <a:solidFill>
                  <a:srgbClr val="00B050"/>
                </a:solidFill>
                <a:latin typeface="+mn-lt"/>
              </a:rPr>
            </a:br>
            <a:r>
              <a:rPr lang="fr-FR" b="1" dirty="0">
                <a:solidFill>
                  <a:srgbClr val="0070C0"/>
                </a:solidFill>
                <a:latin typeface="+mn-lt"/>
              </a:rPr>
              <a:t>LES OBSTACLES DES ACTEURS TERRITORIAUX à LA PROTECTION DE L’ENVIRENNEMENT ALPIN  FRANCO-ITALIEN</a:t>
            </a:r>
          </a:p>
        </p:txBody>
      </p:sp>
      <p:sp>
        <p:nvSpPr>
          <p:cNvPr id="7" name="ZoneTexte 6">
            <a:extLst>
              <a:ext uri="{FF2B5EF4-FFF2-40B4-BE49-F238E27FC236}">
                <a16:creationId xmlns:a16="http://schemas.microsoft.com/office/drawing/2014/main" id="{63B2652C-9927-480D-886D-7486DCFDC766}"/>
              </a:ext>
            </a:extLst>
          </p:cNvPr>
          <p:cNvSpPr txBox="1"/>
          <p:nvPr/>
        </p:nvSpPr>
        <p:spPr>
          <a:xfrm>
            <a:off x="91142" y="1805495"/>
            <a:ext cx="5981350" cy="1384995"/>
          </a:xfrm>
          <a:prstGeom prst="rect">
            <a:avLst/>
          </a:prstGeom>
          <a:noFill/>
        </p:spPr>
        <p:txBody>
          <a:bodyPr wrap="square" rtlCol="0">
            <a:spAutoFit/>
          </a:bodyPr>
          <a:lstStyle/>
          <a:p>
            <a:pPr algn="l"/>
            <a:r>
              <a:rPr lang="it-IT" sz="1200" b="0" i="0" dirty="0">
                <a:solidFill>
                  <a:schemeClr val="accent5"/>
                </a:solidFill>
                <a:effectLst/>
              </a:rPr>
              <a:t>«La </a:t>
            </a:r>
            <a:r>
              <a:rPr lang="it-IT" sz="1200" b="1" i="0" dirty="0">
                <a:solidFill>
                  <a:schemeClr val="accent5"/>
                </a:solidFill>
                <a:effectLst/>
              </a:rPr>
              <a:t>riduzione delle attività agricole </a:t>
            </a:r>
            <a:r>
              <a:rPr lang="it-IT" sz="1200" b="0" i="0" dirty="0">
                <a:solidFill>
                  <a:schemeClr val="accent5"/>
                </a:solidFill>
                <a:effectLst/>
              </a:rPr>
              <a:t>nelle zone di montagna (soprattutto nei versanti della media montagna), la </a:t>
            </a:r>
            <a:r>
              <a:rPr lang="it-IT" sz="1200" b="1" i="0" dirty="0">
                <a:solidFill>
                  <a:schemeClr val="accent5"/>
                </a:solidFill>
                <a:effectLst/>
              </a:rPr>
              <a:t>diminuzione della presenza umana e delle attività di manutenzione del territorio </a:t>
            </a:r>
            <a:r>
              <a:rPr lang="it-IT" sz="1200" b="0" i="0" dirty="0">
                <a:solidFill>
                  <a:schemeClr val="accent5"/>
                </a:solidFill>
                <a:effectLst/>
              </a:rPr>
              <a:t>che vi sono associate pongono seri problemi non solo sul piano del tessuto sociale ed economico, ma anche per quanto riguarda la gestione dell'ambiente. Altri problemi che si sono acuiti in questi ultimi decenni: il </a:t>
            </a:r>
            <a:r>
              <a:rPr lang="it-IT" sz="1200" b="1" i="0" dirty="0">
                <a:solidFill>
                  <a:schemeClr val="accent5"/>
                </a:solidFill>
                <a:effectLst/>
              </a:rPr>
              <a:t>cambiamento climatico</a:t>
            </a:r>
            <a:r>
              <a:rPr lang="it-IT" sz="1200" b="0" i="0" dirty="0">
                <a:solidFill>
                  <a:schemeClr val="accent5"/>
                </a:solidFill>
                <a:effectLst/>
              </a:rPr>
              <a:t>, che porta anche all'aumento dell'intensità e della frequenza di eventi meteorologici estremi e distruttivi, e la </a:t>
            </a:r>
            <a:r>
              <a:rPr lang="it-IT" sz="1200" b="1" i="0" dirty="0">
                <a:solidFill>
                  <a:schemeClr val="accent5"/>
                </a:solidFill>
                <a:effectLst/>
              </a:rPr>
              <a:t>diffusione delle specie esotiche invasive</a:t>
            </a:r>
            <a:r>
              <a:rPr lang="it-IT" sz="1200" b="0" i="0" dirty="0">
                <a:solidFill>
                  <a:schemeClr val="accent5"/>
                </a:solidFill>
                <a:effectLst/>
              </a:rPr>
              <a:t>.»</a:t>
            </a:r>
            <a:endParaRPr lang="fr-FR" sz="1200" dirty="0">
              <a:solidFill>
                <a:schemeClr val="accent5"/>
              </a:solidFill>
            </a:endParaRPr>
          </a:p>
        </p:txBody>
      </p:sp>
      <p:sp>
        <p:nvSpPr>
          <p:cNvPr id="8" name="ZoneTexte 7">
            <a:extLst>
              <a:ext uri="{FF2B5EF4-FFF2-40B4-BE49-F238E27FC236}">
                <a16:creationId xmlns:a16="http://schemas.microsoft.com/office/drawing/2014/main" id="{DAE8190A-B635-4414-BBB8-0CB236C8FB60}"/>
              </a:ext>
            </a:extLst>
          </p:cNvPr>
          <p:cNvSpPr txBox="1"/>
          <p:nvPr/>
        </p:nvSpPr>
        <p:spPr>
          <a:xfrm>
            <a:off x="5241415" y="4508289"/>
            <a:ext cx="6780576" cy="461665"/>
          </a:xfrm>
          <a:prstGeom prst="rect">
            <a:avLst/>
          </a:prstGeom>
          <a:noFill/>
        </p:spPr>
        <p:txBody>
          <a:bodyPr wrap="square" rtlCol="0">
            <a:spAutoFit/>
          </a:bodyPr>
          <a:lstStyle/>
          <a:p>
            <a:pPr algn="r"/>
            <a:r>
              <a:rPr lang="it-IT" sz="1200" b="0" i="0" dirty="0">
                <a:solidFill>
                  <a:schemeClr val="accent5"/>
                </a:solidFill>
                <a:effectLst/>
                <a:latin typeface="Segoe UI" panose="020B0502040204020203" pitchFamily="34" charset="0"/>
              </a:rPr>
              <a:t>«</a:t>
            </a:r>
            <a:r>
              <a:rPr lang="it-IT" sz="1200" b="1" i="0" dirty="0">
                <a:solidFill>
                  <a:schemeClr val="accent5"/>
                </a:solidFill>
                <a:effectLst/>
                <a:latin typeface="Segoe UI" panose="020B0502040204020203" pitchFamily="34" charset="0"/>
              </a:rPr>
              <a:t>Le code che si formano </a:t>
            </a:r>
            <a:r>
              <a:rPr lang="it-IT" sz="1200" b="0" i="0" dirty="0">
                <a:solidFill>
                  <a:schemeClr val="accent5"/>
                </a:solidFill>
                <a:effectLst/>
                <a:latin typeface="Segoe UI" panose="020B0502040204020203" pitchFamily="34" charset="0"/>
              </a:rPr>
              <a:t>creano inquinamento e surriscaldamento, in una zona delicata e già sofferente, che è la catena del Monte Bianco e le Alpi»</a:t>
            </a:r>
            <a:endParaRPr lang="fr-FR" sz="1200" dirty="0">
              <a:solidFill>
                <a:schemeClr val="accent5"/>
              </a:solidFill>
            </a:endParaRPr>
          </a:p>
        </p:txBody>
      </p:sp>
      <p:sp>
        <p:nvSpPr>
          <p:cNvPr id="9" name="ZoneTexte 8">
            <a:extLst>
              <a:ext uri="{FF2B5EF4-FFF2-40B4-BE49-F238E27FC236}">
                <a16:creationId xmlns:a16="http://schemas.microsoft.com/office/drawing/2014/main" id="{B79D18DE-8563-4188-92B8-278AACE36696}"/>
              </a:ext>
            </a:extLst>
          </p:cNvPr>
          <p:cNvSpPr txBox="1"/>
          <p:nvPr/>
        </p:nvSpPr>
        <p:spPr>
          <a:xfrm>
            <a:off x="114650" y="4362994"/>
            <a:ext cx="4848836" cy="461665"/>
          </a:xfrm>
          <a:prstGeom prst="rect">
            <a:avLst/>
          </a:prstGeom>
          <a:noFill/>
        </p:spPr>
        <p:txBody>
          <a:bodyPr wrap="square" rtlCol="0">
            <a:spAutoFit/>
          </a:bodyPr>
          <a:lstStyle/>
          <a:p>
            <a:pPr algn="l"/>
            <a:r>
              <a:rPr lang="it-IT" sz="1200" b="0" i="0" dirty="0">
                <a:solidFill>
                  <a:schemeClr val="accent5"/>
                </a:solidFill>
                <a:effectLst/>
              </a:rPr>
              <a:t>«</a:t>
            </a:r>
            <a:r>
              <a:rPr lang="it-IT" sz="1200" b="1" i="0" dirty="0">
                <a:solidFill>
                  <a:schemeClr val="accent5"/>
                </a:solidFill>
                <a:effectLst/>
              </a:rPr>
              <a:t>Coordinamento normativo </a:t>
            </a:r>
            <a:r>
              <a:rPr lang="it-IT" sz="1200" b="0" i="0" dirty="0">
                <a:solidFill>
                  <a:schemeClr val="accent5"/>
                </a:solidFill>
                <a:effectLst/>
              </a:rPr>
              <a:t>e di gestione degli Enti che si occupano della biodiversità e Natura2000»</a:t>
            </a:r>
            <a:endParaRPr lang="fr-FR" sz="1200" dirty="0">
              <a:solidFill>
                <a:schemeClr val="accent5"/>
              </a:solidFill>
            </a:endParaRPr>
          </a:p>
        </p:txBody>
      </p:sp>
      <p:sp>
        <p:nvSpPr>
          <p:cNvPr id="10" name="ZoneTexte 9">
            <a:extLst>
              <a:ext uri="{FF2B5EF4-FFF2-40B4-BE49-F238E27FC236}">
                <a16:creationId xmlns:a16="http://schemas.microsoft.com/office/drawing/2014/main" id="{4C28A426-4E48-4646-A6F2-6521B0A8BF41}"/>
              </a:ext>
            </a:extLst>
          </p:cNvPr>
          <p:cNvSpPr txBox="1"/>
          <p:nvPr/>
        </p:nvSpPr>
        <p:spPr>
          <a:xfrm>
            <a:off x="67636" y="5905883"/>
            <a:ext cx="6028363" cy="276999"/>
          </a:xfrm>
          <a:prstGeom prst="rect">
            <a:avLst/>
          </a:prstGeom>
          <a:noFill/>
        </p:spPr>
        <p:txBody>
          <a:bodyPr wrap="square" rtlCol="0">
            <a:spAutoFit/>
          </a:bodyPr>
          <a:lstStyle/>
          <a:p>
            <a:pPr algn="l"/>
            <a:r>
              <a:rPr lang="it-IT" sz="1200" b="0" i="0" dirty="0">
                <a:solidFill>
                  <a:schemeClr val="accent5"/>
                </a:solidFill>
                <a:effectLst/>
              </a:rPr>
              <a:t>«</a:t>
            </a:r>
            <a:r>
              <a:rPr lang="it-IT" sz="1200" b="1" i="0" dirty="0">
                <a:solidFill>
                  <a:schemeClr val="accent5"/>
                </a:solidFill>
                <a:effectLst/>
              </a:rPr>
              <a:t>Specie invasive alloctone </a:t>
            </a:r>
            <a:r>
              <a:rPr lang="it-IT" sz="1200" b="0" i="0" dirty="0">
                <a:solidFill>
                  <a:schemeClr val="accent5"/>
                </a:solidFill>
                <a:effectLst/>
              </a:rPr>
              <a:t>che soppiantano le specie locali ed endemismi»</a:t>
            </a:r>
            <a:endParaRPr lang="fr-FR" sz="1200" dirty="0">
              <a:solidFill>
                <a:schemeClr val="accent5"/>
              </a:solidFill>
            </a:endParaRPr>
          </a:p>
        </p:txBody>
      </p:sp>
      <p:sp>
        <p:nvSpPr>
          <p:cNvPr id="11" name="ZoneTexte 10">
            <a:extLst>
              <a:ext uri="{FF2B5EF4-FFF2-40B4-BE49-F238E27FC236}">
                <a16:creationId xmlns:a16="http://schemas.microsoft.com/office/drawing/2014/main" id="{F22653AA-1675-40C3-BC0F-6EC5515B9A2D}"/>
              </a:ext>
            </a:extLst>
          </p:cNvPr>
          <p:cNvSpPr txBox="1"/>
          <p:nvPr/>
        </p:nvSpPr>
        <p:spPr>
          <a:xfrm>
            <a:off x="114650" y="5425589"/>
            <a:ext cx="3724712" cy="276999"/>
          </a:xfrm>
          <a:prstGeom prst="rect">
            <a:avLst/>
          </a:prstGeom>
          <a:noFill/>
        </p:spPr>
        <p:txBody>
          <a:bodyPr wrap="square" rtlCol="0">
            <a:spAutoFit/>
          </a:bodyPr>
          <a:lstStyle/>
          <a:p>
            <a:pPr algn="l"/>
            <a:r>
              <a:rPr lang="fr-FR" sz="1200" b="0" i="0" dirty="0">
                <a:solidFill>
                  <a:schemeClr val="accent5"/>
                </a:solidFill>
                <a:effectLst/>
                <a:latin typeface="Segoe UI" panose="020B0502040204020203" pitchFamily="34" charset="0"/>
              </a:rPr>
              <a:t>« </a:t>
            </a:r>
            <a:r>
              <a:rPr lang="fr-FR" sz="1200" b="0" i="0" dirty="0" err="1">
                <a:solidFill>
                  <a:schemeClr val="accent5"/>
                </a:solidFill>
                <a:effectLst/>
                <a:latin typeface="Segoe UI" panose="020B0502040204020203" pitchFamily="34" charset="0"/>
              </a:rPr>
              <a:t>Rendere</a:t>
            </a:r>
            <a:r>
              <a:rPr lang="fr-FR" sz="1200" b="0" i="0" dirty="0">
                <a:solidFill>
                  <a:schemeClr val="accent5"/>
                </a:solidFill>
                <a:effectLst/>
                <a:latin typeface="Segoe UI" panose="020B0502040204020203" pitchFamily="34" charset="0"/>
              </a:rPr>
              <a:t> </a:t>
            </a:r>
            <a:r>
              <a:rPr lang="fr-FR" sz="1200" b="0" i="0" dirty="0" err="1">
                <a:solidFill>
                  <a:schemeClr val="accent5"/>
                </a:solidFill>
                <a:effectLst/>
                <a:latin typeface="Segoe UI" panose="020B0502040204020203" pitchFamily="34" charset="0"/>
              </a:rPr>
              <a:t>operativo</a:t>
            </a:r>
            <a:r>
              <a:rPr lang="fr-FR" sz="1200" b="0" i="0" dirty="0">
                <a:solidFill>
                  <a:schemeClr val="accent5"/>
                </a:solidFill>
                <a:effectLst/>
                <a:latin typeface="Segoe UI" panose="020B0502040204020203" pitchFamily="34" charset="0"/>
              </a:rPr>
              <a:t> il </a:t>
            </a:r>
            <a:r>
              <a:rPr lang="fr-FR" sz="1200" b="1" dirty="0" err="1">
                <a:solidFill>
                  <a:schemeClr val="accent5"/>
                </a:solidFill>
                <a:latin typeface="Segoe UI" panose="020B0502040204020203" pitchFamily="34" charset="0"/>
              </a:rPr>
              <a:t>P</a:t>
            </a:r>
            <a:r>
              <a:rPr lang="fr-FR" sz="1200" b="1" i="0" dirty="0" err="1">
                <a:solidFill>
                  <a:schemeClr val="accent5"/>
                </a:solidFill>
                <a:effectLst/>
                <a:latin typeface="Segoe UI" panose="020B0502040204020203" pitchFamily="34" charset="0"/>
              </a:rPr>
              <a:t>arco</a:t>
            </a:r>
            <a:r>
              <a:rPr lang="fr-FR" sz="1200" b="1" i="0" dirty="0">
                <a:solidFill>
                  <a:schemeClr val="accent5"/>
                </a:solidFill>
                <a:effectLst/>
                <a:latin typeface="Segoe UI" panose="020B0502040204020203" pitchFamily="34" charset="0"/>
              </a:rPr>
              <a:t> </a:t>
            </a:r>
            <a:r>
              <a:rPr lang="fr-FR" sz="1200" b="1" i="0" dirty="0" err="1">
                <a:solidFill>
                  <a:schemeClr val="accent5"/>
                </a:solidFill>
                <a:effectLst/>
                <a:latin typeface="Segoe UI" panose="020B0502040204020203" pitchFamily="34" charset="0"/>
              </a:rPr>
              <a:t>europeo</a:t>
            </a:r>
            <a:r>
              <a:rPr lang="fr-FR" sz="1200" b="1" i="0" dirty="0">
                <a:solidFill>
                  <a:schemeClr val="accent5"/>
                </a:solidFill>
                <a:effectLst/>
                <a:latin typeface="Segoe UI" panose="020B0502040204020203" pitchFamily="34" charset="0"/>
              </a:rPr>
              <a:t> </a:t>
            </a:r>
            <a:r>
              <a:rPr lang="fr-FR" sz="1200" b="0" i="0" dirty="0">
                <a:solidFill>
                  <a:schemeClr val="accent5"/>
                </a:solidFill>
                <a:effectLst/>
                <a:latin typeface="Segoe UI" panose="020B0502040204020203" pitchFamily="34" charset="0"/>
              </a:rPr>
              <a:t>»</a:t>
            </a:r>
            <a:endParaRPr lang="fr-FR" sz="1200" dirty="0">
              <a:solidFill>
                <a:schemeClr val="accent5"/>
              </a:solidFill>
            </a:endParaRPr>
          </a:p>
        </p:txBody>
      </p:sp>
      <p:sp>
        <p:nvSpPr>
          <p:cNvPr id="12" name="ZoneTexte 11">
            <a:extLst>
              <a:ext uri="{FF2B5EF4-FFF2-40B4-BE49-F238E27FC236}">
                <a16:creationId xmlns:a16="http://schemas.microsoft.com/office/drawing/2014/main" id="{319B42A2-1AF9-4F4A-A2FE-DEEE77CE3CEE}"/>
              </a:ext>
            </a:extLst>
          </p:cNvPr>
          <p:cNvSpPr txBox="1"/>
          <p:nvPr/>
        </p:nvSpPr>
        <p:spPr>
          <a:xfrm>
            <a:off x="67636" y="3349315"/>
            <a:ext cx="5847126" cy="276999"/>
          </a:xfrm>
          <a:prstGeom prst="rect">
            <a:avLst/>
          </a:prstGeom>
          <a:noFill/>
        </p:spPr>
        <p:txBody>
          <a:bodyPr wrap="square" rtlCol="0">
            <a:spAutoFit/>
          </a:bodyPr>
          <a:lstStyle/>
          <a:p>
            <a:pPr algn="l"/>
            <a:r>
              <a:rPr lang="it-IT" sz="1200" b="0" i="0" dirty="0">
                <a:solidFill>
                  <a:srgbClr val="0070C0"/>
                </a:solidFill>
                <a:effectLst/>
              </a:rPr>
              <a:t>«la </a:t>
            </a:r>
            <a:r>
              <a:rPr lang="it-IT" sz="1200" b="1" i="0" dirty="0">
                <a:solidFill>
                  <a:srgbClr val="0070C0"/>
                </a:solidFill>
                <a:effectLst/>
              </a:rPr>
              <a:t>gestione dei predatori </a:t>
            </a:r>
            <a:r>
              <a:rPr lang="it-IT" sz="1200" b="0" i="0" dirty="0">
                <a:solidFill>
                  <a:srgbClr val="0070C0"/>
                </a:solidFill>
                <a:effectLst/>
              </a:rPr>
              <a:t>collegata alle attività economiche di montagna»</a:t>
            </a:r>
            <a:endParaRPr lang="fr-FR" sz="1200" dirty="0">
              <a:solidFill>
                <a:srgbClr val="0070C0"/>
              </a:solidFill>
            </a:endParaRPr>
          </a:p>
        </p:txBody>
      </p:sp>
      <p:sp>
        <p:nvSpPr>
          <p:cNvPr id="13" name="ZoneTexte 12">
            <a:extLst>
              <a:ext uri="{FF2B5EF4-FFF2-40B4-BE49-F238E27FC236}">
                <a16:creationId xmlns:a16="http://schemas.microsoft.com/office/drawing/2014/main" id="{CE524F79-5568-4F02-AD97-AD6EA61587D0}"/>
              </a:ext>
            </a:extLst>
          </p:cNvPr>
          <p:cNvSpPr txBox="1"/>
          <p:nvPr/>
        </p:nvSpPr>
        <p:spPr>
          <a:xfrm>
            <a:off x="6064409" y="1829595"/>
            <a:ext cx="5981350" cy="1384995"/>
          </a:xfrm>
          <a:prstGeom prst="rect">
            <a:avLst/>
          </a:prstGeom>
          <a:noFill/>
        </p:spPr>
        <p:txBody>
          <a:bodyPr wrap="square" rtlCol="0">
            <a:spAutoFit/>
          </a:bodyPr>
          <a:lstStyle/>
          <a:p>
            <a:pPr algn="r"/>
            <a:r>
              <a:rPr lang="it-IT" sz="1200" b="0" i="0" dirty="0">
                <a:solidFill>
                  <a:schemeClr val="accent5"/>
                </a:solidFill>
                <a:effectLst/>
                <a:latin typeface="Segoe UI" panose="020B0502040204020203" pitchFamily="34" charset="0"/>
              </a:rPr>
              <a:t>«</a:t>
            </a:r>
            <a:r>
              <a:rPr lang="it-IT" sz="1200" b="1" i="0" dirty="0">
                <a:solidFill>
                  <a:schemeClr val="accent5"/>
                </a:solidFill>
                <a:effectLst/>
                <a:latin typeface="Segoe UI" panose="020B0502040204020203" pitchFamily="34" charset="0"/>
              </a:rPr>
              <a:t>Differenze nella normative</a:t>
            </a:r>
            <a:r>
              <a:rPr lang="it-IT" sz="1200" b="0" i="0" dirty="0">
                <a:solidFill>
                  <a:schemeClr val="accent5"/>
                </a:solidFill>
                <a:effectLst/>
                <a:latin typeface="Segoe UI" panose="020B0502040204020203" pitchFamily="34" charset="0"/>
              </a:rPr>
              <a:t>, Differenze tra Italia e Francia nella </a:t>
            </a:r>
            <a:r>
              <a:rPr lang="it-IT" sz="1200" b="1" i="0" dirty="0">
                <a:solidFill>
                  <a:schemeClr val="accent5"/>
                </a:solidFill>
                <a:effectLst/>
                <a:latin typeface="Segoe UI" panose="020B0502040204020203" pitchFamily="34" charset="0"/>
              </a:rPr>
              <a:t>gestione dei progetti di tutela, monitoraggio e ricerca ambientale</a:t>
            </a:r>
            <a:r>
              <a:rPr lang="it-IT" sz="1200" b="0" i="0" dirty="0">
                <a:solidFill>
                  <a:schemeClr val="accent5"/>
                </a:solidFill>
                <a:effectLst/>
                <a:latin typeface="Segoe UI" panose="020B0502040204020203" pitchFamily="34" charset="0"/>
              </a:rPr>
              <a:t> che in Francia sono coordinati centralmente a livello nazionale da strutture come Office français de la biodiversité, Office National de la Chasse et de la Faune Sauvag, Office national des forêts, ONEA – Office national de l'eau et de l'assainissement . Questo permette di sviluppare </a:t>
            </a:r>
            <a:r>
              <a:rPr lang="it-IT" sz="1200" b="1" i="0" dirty="0">
                <a:solidFill>
                  <a:schemeClr val="accent5"/>
                </a:solidFill>
                <a:effectLst/>
                <a:latin typeface="Segoe UI" panose="020B0502040204020203" pitchFamily="34" charset="0"/>
              </a:rPr>
              <a:t>conoscenze e strategie ambientali </a:t>
            </a:r>
            <a:r>
              <a:rPr lang="it-IT" sz="1200" b="0" i="0" dirty="0">
                <a:solidFill>
                  <a:schemeClr val="accent5"/>
                </a:solidFill>
                <a:effectLst/>
                <a:latin typeface="Segoe UI" panose="020B0502040204020203" pitchFamily="34" charset="0"/>
              </a:rPr>
              <a:t>con risultati più organici e robusti. In Italia mancano queste strutture di coordinamento centrale sulle tematiche ambientali»</a:t>
            </a:r>
            <a:endParaRPr lang="fr-FR" sz="1200" dirty="0">
              <a:solidFill>
                <a:schemeClr val="accent5"/>
              </a:solidFill>
            </a:endParaRPr>
          </a:p>
        </p:txBody>
      </p:sp>
      <p:sp>
        <p:nvSpPr>
          <p:cNvPr id="14" name="ZoneTexte 13">
            <a:extLst>
              <a:ext uri="{FF2B5EF4-FFF2-40B4-BE49-F238E27FC236}">
                <a16:creationId xmlns:a16="http://schemas.microsoft.com/office/drawing/2014/main" id="{C4945B31-1746-49A3-9121-92390F03BA8C}"/>
              </a:ext>
            </a:extLst>
          </p:cNvPr>
          <p:cNvSpPr txBox="1"/>
          <p:nvPr/>
        </p:nvSpPr>
        <p:spPr>
          <a:xfrm>
            <a:off x="5068611" y="5708367"/>
            <a:ext cx="6891293" cy="646331"/>
          </a:xfrm>
          <a:prstGeom prst="rect">
            <a:avLst/>
          </a:prstGeom>
          <a:noFill/>
        </p:spPr>
        <p:txBody>
          <a:bodyPr wrap="square" rtlCol="0">
            <a:spAutoFit/>
          </a:bodyPr>
          <a:lstStyle/>
          <a:p>
            <a:pPr algn="r"/>
            <a:r>
              <a:rPr lang="it-IT" sz="1200" b="0" i="0" dirty="0">
                <a:solidFill>
                  <a:schemeClr val="accent5"/>
                </a:solidFill>
                <a:effectLst/>
              </a:rPr>
              <a:t>«Alcuni temi di interesse potrebbero essere</a:t>
            </a:r>
            <a:r>
              <a:rPr lang="it-IT" sz="1200" b="1" i="0" dirty="0">
                <a:solidFill>
                  <a:schemeClr val="accent5"/>
                </a:solidFill>
                <a:effectLst/>
              </a:rPr>
              <a:t>: il traffico dei TIR nella Valle Stura</a:t>
            </a:r>
            <a:r>
              <a:rPr lang="it-IT" sz="1200" b="0" i="0" dirty="0">
                <a:solidFill>
                  <a:schemeClr val="accent5"/>
                </a:solidFill>
                <a:effectLst/>
              </a:rPr>
              <a:t>, </a:t>
            </a:r>
            <a:r>
              <a:rPr lang="it-IT" sz="1200" b="1" i="0" dirty="0">
                <a:solidFill>
                  <a:schemeClr val="accent5"/>
                </a:solidFill>
                <a:effectLst/>
              </a:rPr>
              <a:t>la gestione delle acque </a:t>
            </a:r>
            <a:r>
              <a:rPr lang="it-IT" sz="1200" b="0" i="0" dirty="0">
                <a:solidFill>
                  <a:schemeClr val="accent5"/>
                </a:solidFill>
                <a:effectLst/>
              </a:rPr>
              <a:t>sia in termini di acqua pubblica che a livello energetico, il problema dello spopolamento nelle valli italiane e la sfida alla creazione di nuove opportunità di lavoro»</a:t>
            </a:r>
            <a:endParaRPr lang="fr-FR" sz="1200" dirty="0">
              <a:solidFill>
                <a:schemeClr val="accent5"/>
              </a:solidFill>
            </a:endParaRPr>
          </a:p>
        </p:txBody>
      </p:sp>
      <p:sp>
        <p:nvSpPr>
          <p:cNvPr id="15" name="ZoneTexte 14">
            <a:extLst>
              <a:ext uri="{FF2B5EF4-FFF2-40B4-BE49-F238E27FC236}">
                <a16:creationId xmlns:a16="http://schemas.microsoft.com/office/drawing/2014/main" id="{4267EE1B-8BC7-402D-89F8-8424C2ADB27A}"/>
              </a:ext>
            </a:extLst>
          </p:cNvPr>
          <p:cNvSpPr txBox="1"/>
          <p:nvPr/>
        </p:nvSpPr>
        <p:spPr>
          <a:xfrm>
            <a:off x="114650" y="4964722"/>
            <a:ext cx="4419600" cy="276999"/>
          </a:xfrm>
          <a:prstGeom prst="rect">
            <a:avLst/>
          </a:prstGeom>
          <a:noFill/>
        </p:spPr>
        <p:txBody>
          <a:bodyPr wrap="square" rtlCol="0">
            <a:spAutoFit/>
          </a:bodyPr>
          <a:lstStyle/>
          <a:p>
            <a:pPr algn="l"/>
            <a:r>
              <a:rPr lang="fr-FR" sz="1200" b="0" i="0" dirty="0">
                <a:solidFill>
                  <a:srgbClr val="0070C0"/>
                </a:solidFill>
                <a:effectLst/>
              </a:rPr>
              <a:t>« la </a:t>
            </a:r>
            <a:r>
              <a:rPr lang="fr-FR" sz="1200" b="1" i="0" dirty="0" err="1">
                <a:solidFill>
                  <a:srgbClr val="0070C0"/>
                </a:solidFill>
                <a:effectLst/>
              </a:rPr>
              <a:t>surfréquentation</a:t>
            </a:r>
            <a:r>
              <a:rPr lang="fr-FR" sz="1200" b="0" i="0" dirty="0">
                <a:solidFill>
                  <a:srgbClr val="0070C0"/>
                </a:solidFill>
                <a:effectLst/>
              </a:rPr>
              <a:t> touristique de certains lieux »</a:t>
            </a:r>
            <a:endParaRPr lang="fr-FR" sz="1200" dirty="0">
              <a:solidFill>
                <a:srgbClr val="0070C0"/>
              </a:solidFill>
            </a:endParaRPr>
          </a:p>
        </p:txBody>
      </p:sp>
      <p:sp>
        <p:nvSpPr>
          <p:cNvPr id="16" name="ZoneTexte 15">
            <a:extLst>
              <a:ext uri="{FF2B5EF4-FFF2-40B4-BE49-F238E27FC236}">
                <a16:creationId xmlns:a16="http://schemas.microsoft.com/office/drawing/2014/main" id="{6E585656-47F6-4255-96D5-459515236447}"/>
              </a:ext>
            </a:extLst>
          </p:cNvPr>
          <p:cNvSpPr txBox="1"/>
          <p:nvPr/>
        </p:nvSpPr>
        <p:spPr>
          <a:xfrm>
            <a:off x="5442751" y="3429000"/>
            <a:ext cx="6579240" cy="1015663"/>
          </a:xfrm>
          <a:prstGeom prst="rect">
            <a:avLst/>
          </a:prstGeom>
          <a:noFill/>
        </p:spPr>
        <p:txBody>
          <a:bodyPr wrap="square" rtlCol="0">
            <a:spAutoFit/>
          </a:bodyPr>
          <a:lstStyle/>
          <a:p>
            <a:pPr algn="r"/>
            <a:r>
              <a:rPr lang="fr-FR" sz="1200" b="0" i="0" dirty="0">
                <a:solidFill>
                  <a:srgbClr val="0070C0"/>
                </a:solidFill>
                <a:effectLst/>
              </a:rPr>
              <a:t>« Un des objectifs de l'EMB est que le Mont-Blanc bénéficie d'une </a:t>
            </a:r>
            <a:r>
              <a:rPr lang="fr-FR" sz="1200" b="1" i="0" dirty="0">
                <a:solidFill>
                  <a:srgbClr val="0070C0"/>
                </a:solidFill>
                <a:effectLst/>
              </a:rPr>
              <a:t>reconnaissance internationale à la hauteur de sa valeur patrimoniale</a:t>
            </a:r>
            <a:r>
              <a:rPr lang="fr-FR" sz="1200" b="0" i="0" dirty="0">
                <a:solidFill>
                  <a:srgbClr val="0070C0"/>
                </a:solidFill>
                <a:effectLst/>
              </a:rPr>
              <a:t>, à l'appui d'un label à définir. Les hypothèses de classement au patrimoine mondial UNESCO ont été étudiées et demeurent en suspens. En tout état de cause, priorité est donnée à la mise en place d'un statut juridique tel que GECT, visant à pérenniser, et donner plus de visibilité à la démarche EMB »</a:t>
            </a:r>
            <a:endParaRPr lang="fr-FR" sz="1200" dirty="0">
              <a:solidFill>
                <a:srgbClr val="0070C0"/>
              </a:solidFill>
            </a:endParaRPr>
          </a:p>
        </p:txBody>
      </p:sp>
      <p:sp>
        <p:nvSpPr>
          <p:cNvPr id="17" name="ZoneTexte 16">
            <a:extLst>
              <a:ext uri="{FF2B5EF4-FFF2-40B4-BE49-F238E27FC236}">
                <a16:creationId xmlns:a16="http://schemas.microsoft.com/office/drawing/2014/main" id="{92FE8D82-DA66-4E4F-989C-1E0B3CED557E}"/>
              </a:ext>
            </a:extLst>
          </p:cNvPr>
          <p:cNvSpPr txBox="1"/>
          <p:nvPr/>
        </p:nvSpPr>
        <p:spPr>
          <a:xfrm>
            <a:off x="67636" y="3741572"/>
            <a:ext cx="4773337" cy="461665"/>
          </a:xfrm>
          <a:prstGeom prst="rect">
            <a:avLst/>
          </a:prstGeom>
          <a:noFill/>
        </p:spPr>
        <p:txBody>
          <a:bodyPr wrap="square" rtlCol="0">
            <a:spAutoFit/>
          </a:bodyPr>
          <a:lstStyle/>
          <a:p>
            <a:pPr algn="l"/>
            <a:r>
              <a:rPr lang="fr-FR" sz="1200" b="0" i="0" dirty="0">
                <a:solidFill>
                  <a:srgbClr val="0070C0"/>
                </a:solidFill>
                <a:effectLst/>
              </a:rPr>
              <a:t>« </a:t>
            </a:r>
            <a:r>
              <a:rPr lang="fr-FR" sz="1200" b="1" i="0" dirty="0">
                <a:solidFill>
                  <a:srgbClr val="0070C0"/>
                </a:solidFill>
                <a:effectLst/>
              </a:rPr>
              <a:t>Législations ou fonctionnements différentes </a:t>
            </a:r>
            <a:r>
              <a:rPr lang="fr-FR" sz="1200" b="0" i="0" dirty="0">
                <a:solidFill>
                  <a:srgbClr val="0070C0"/>
                </a:solidFill>
                <a:effectLst/>
              </a:rPr>
              <a:t>qui ne facilitent pas la coopération ou la réalisation d'action transfrontalières intégrées »</a:t>
            </a:r>
            <a:endParaRPr lang="fr-FR" sz="1200" dirty="0">
              <a:solidFill>
                <a:srgbClr val="0070C0"/>
              </a:solidFill>
            </a:endParaRPr>
          </a:p>
        </p:txBody>
      </p:sp>
      <p:sp>
        <p:nvSpPr>
          <p:cNvPr id="19" name="ZoneTexte 18">
            <a:extLst>
              <a:ext uri="{FF2B5EF4-FFF2-40B4-BE49-F238E27FC236}">
                <a16:creationId xmlns:a16="http://schemas.microsoft.com/office/drawing/2014/main" id="{24C6C413-6FE8-4784-B4E5-FE9F7D783FF5}"/>
              </a:ext>
            </a:extLst>
          </p:cNvPr>
          <p:cNvSpPr txBox="1"/>
          <p:nvPr/>
        </p:nvSpPr>
        <p:spPr>
          <a:xfrm>
            <a:off x="7147420" y="5149759"/>
            <a:ext cx="4929930" cy="461665"/>
          </a:xfrm>
          <a:prstGeom prst="rect">
            <a:avLst/>
          </a:prstGeom>
          <a:noFill/>
        </p:spPr>
        <p:txBody>
          <a:bodyPr wrap="square" rtlCol="0">
            <a:spAutoFit/>
          </a:bodyPr>
          <a:lstStyle/>
          <a:p>
            <a:pPr algn="l"/>
            <a:r>
              <a:rPr lang="fr-FR" sz="1200" b="0" i="0" dirty="0">
                <a:solidFill>
                  <a:srgbClr val="0070C0"/>
                </a:solidFill>
                <a:effectLst/>
              </a:rPr>
              <a:t>« </a:t>
            </a:r>
            <a:r>
              <a:rPr lang="fr-FR" sz="1200" b="1" i="0" dirty="0">
                <a:solidFill>
                  <a:srgbClr val="0070C0"/>
                </a:solidFill>
                <a:effectLst/>
              </a:rPr>
              <a:t>Protection de la biodiversité </a:t>
            </a:r>
            <a:r>
              <a:rPr lang="fr-FR" sz="1200" b="0" i="0" dirty="0">
                <a:solidFill>
                  <a:srgbClr val="0070C0"/>
                </a:solidFill>
                <a:effectLst/>
              </a:rPr>
              <a:t>au-delà des frontières, problématiques liées au changement climatique »</a:t>
            </a:r>
            <a:endParaRPr lang="fr-FR" sz="1200" dirty="0">
              <a:solidFill>
                <a:srgbClr val="0070C0"/>
              </a:solidFill>
            </a:endParaRPr>
          </a:p>
        </p:txBody>
      </p:sp>
      <p:pic>
        <p:nvPicPr>
          <p:cNvPr id="21" name="Graphique 20" descr="Montagnes avec un remplissage uni">
            <a:extLst>
              <a:ext uri="{FF2B5EF4-FFF2-40B4-BE49-F238E27FC236}">
                <a16:creationId xmlns:a16="http://schemas.microsoft.com/office/drawing/2014/main" id="{0936588D-BCA4-4EC0-904A-7904745FB6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1410" y="-104841"/>
            <a:ext cx="914400" cy="914400"/>
          </a:xfrm>
          <a:prstGeom prst="rect">
            <a:avLst/>
          </a:prstGeom>
        </p:spPr>
      </p:pic>
      <p:pic>
        <p:nvPicPr>
          <p:cNvPr id="18" name="Graphique 17" descr="Montagnes avec un remplissage uni">
            <a:extLst>
              <a:ext uri="{FF2B5EF4-FFF2-40B4-BE49-F238E27FC236}">
                <a16:creationId xmlns:a16="http://schemas.microsoft.com/office/drawing/2014/main" id="{598F40E8-E655-4CC5-93FA-A2D94C3C52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55084" y="-118287"/>
            <a:ext cx="914400" cy="914400"/>
          </a:xfrm>
          <a:prstGeom prst="rect">
            <a:avLst/>
          </a:prstGeom>
        </p:spPr>
      </p:pic>
    </p:spTree>
    <p:extLst>
      <p:ext uri="{BB962C8B-B14F-4D97-AF65-F5344CB8AC3E}">
        <p14:creationId xmlns:p14="http://schemas.microsoft.com/office/powerpoint/2010/main" val="55096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55F87-9C69-40F8-A0C7-955602824001}"/>
              </a:ext>
            </a:extLst>
          </p:cNvPr>
          <p:cNvSpPr>
            <a:spLocks noGrp="1"/>
          </p:cNvSpPr>
          <p:nvPr>
            <p:ph type="title"/>
          </p:nvPr>
        </p:nvSpPr>
        <p:spPr>
          <a:xfrm>
            <a:off x="2617725" y="832263"/>
            <a:ext cx="7557658" cy="1325563"/>
          </a:xfrm>
        </p:spPr>
        <p:txBody>
          <a:bodyPr>
            <a:noAutofit/>
          </a:bodyPr>
          <a:lstStyle/>
          <a:p>
            <a:pPr algn="ctr"/>
            <a:r>
              <a:rPr lang="fr-FR" sz="3200" b="1" dirty="0">
                <a:solidFill>
                  <a:srgbClr val="0070C0"/>
                </a:solidFill>
                <a:latin typeface="+mn-lt"/>
                <a:cs typeface="Calibri" panose="020F0502020204030204" pitchFamily="34" charset="0"/>
              </a:rPr>
              <a:t>Défi 4/: formation et emploi</a:t>
            </a:r>
            <a:br>
              <a:rPr lang="fr-FR" sz="3200" b="1" i="0" dirty="0">
                <a:solidFill>
                  <a:srgbClr val="0070C0"/>
                </a:solidFill>
                <a:effectLst/>
                <a:latin typeface="+mn-lt"/>
              </a:rPr>
            </a:br>
            <a:r>
              <a:rPr lang="fr-FR" sz="3200" b="1" dirty="0" err="1">
                <a:solidFill>
                  <a:schemeClr val="accent5"/>
                </a:solidFill>
                <a:latin typeface="+mn-lt"/>
                <a:cs typeface="Calibri" panose="020F0502020204030204" pitchFamily="34" charset="0"/>
              </a:rPr>
              <a:t>Sfida</a:t>
            </a:r>
            <a:r>
              <a:rPr lang="fr-FR" sz="3200" b="1" dirty="0">
                <a:solidFill>
                  <a:schemeClr val="accent5"/>
                </a:solidFill>
                <a:latin typeface="+mn-lt"/>
                <a:cs typeface="Calibri" panose="020F0502020204030204" pitchFamily="34" charset="0"/>
              </a:rPr>
              <a:t> 4:</a:t>
            </a:r>
            <a:r>
              <a:rPr lang="fr-FR" sz="3200" b="1" dirty="0">
                <a:solidFill>
                  <a:srgbClr val="0070C0"/>
                </a:solidFill>
                <a:latin typeface="+mn-lt"/>
                <a:cs typeface="Calibri" panose="020F0502020204030204" pitchFamily="34" charset="0"/>
              </a:rPr>
              <a:t> </a:t>
            </a:r>
            <a:r>
              <a:rPr lang="fr-FR" sz="3200" b="1" dirty="0" err="1">
                <a:solidFill>
                  <a:schemeClr val="accent5"/>
                </a:solidFill>
                <a:latin typeface="+mn-lt"/>
                <a:cs typeface="Calibri" panose="020F0502020204030204" pitchFamily="34" charset="0"/>
              </a:rPr>
              <a:t>formazione</a:t>
            </a:r>
            <a:r>
              <a:rPr lang="fr-FR" sz="3200" b="1" dirty="0">
                <a:solidFill>
                  <a:schemeClr val="accent5"/>
                </a:solidFill>
                <a:latin typeface="+mn-lt"/>
                <a:cs typeface="Calibri" panose="020F0502020204030204" pitchFamily="34" charset="0"/>
              </a:rPr>
              <a:t> </a:t>
            </a:r>
            <a:r>
              <a:rPr lang="fr-FR" sz="3200" b="1" dirty="0" err="1">
                <a:solidFill>
                  <a:schemeClr val="accent5"/>
                </a:solidFill>
                <a:latin typeface="+mn-lt"/>
                <a:cs typeface="Calibri" panose="020F0502020204030204" pitchFamily="34" charset="0"/>
              </a:rPr>
              <a:t>ed</a:t>
            </a:r>
            <a:r>
              <a:rPr lang="fr-FR" sz="3200" b="1" dirty="0">
                <a:solidFill>
                  <a:schemeClr val="accent5"/>
                </a:solidFill>
                <a:latin typeface="+mn-lt"/>
                <a:cs typeface="Calibri" panose="020F0502020204030204" pitchFamily="34" charset="0"/>
              </a:rPr>
              <a:t> </a:t>
            </a:r>
            <a:r>
              <a:rPr lang="fr-FR" sz="3200" b="1" dirty="0" err="1">
                <a:solidFill>
                  <a:schemeClr val="accent5"/>
                </a:solidFill>
                <a:latin typeface="+mn-lt"/>
                <a:cs typeface="Calibri" panose="020F0502020204030204" pitchFamily="34" charset="0"/>
              </a:rPr>
              <a:t>impiego</a:t>
            </a:r>
            <a:endParaRPr lang="fr-FR" sz="3200" b="1" dirty="0">
              <a:solidFill>
                <a:schemeClr val="accent5"/>
              </a:solidFill>
              <a:latin typeface="+mn-lt"/>
              <a:cs typeface="Calibri" panose="020F0502020204030204" pitchFamily="34" charset="0"/>
            </a:endParaRPr>
          </a:p>
        </p:txBody>
      </p:sp>
      <p:sp>
        <p:nvSpPr>
          <p:cNvPr id="8" name="ZoneTexte 7">
            <a:extLst>
              <a:ext uri="{FF2B5EF4-FFF2-40B4-BE49-F238E27FC236}">
                <a16:creationId xmlns:a16="http://schemas.microsoft.com/office/drawing/2014/main" id="{376FC1F2-9C9F-4731-93FD-9BBFFA73157E}"/>
              </a:ext>
            </a:extLst>
          </p:cNvPr>
          <p:cNvSpPr txBox="1"/>
          <p:nvPr/>
        </p:nvSpPr>
        <p:spPr>
          <a:xfrm>
            <a:off x="470139" y="2161115"/>
            <a:ext cx="4527058" cy="3416320"/>
          </a:xfrm>
          <a:prstGeom prst="rect">
            <a:avLst/>
          </a:prstGeom>
          <a:noFill/>
        </p:spPr>
        <p:txBody>
          <a:bodyPr wrap="square" rtlCol="0">
            <a:spAutoFit/>
          </a:bodyPr>
          <a:lstStyle/>
          <a:p>
            <a:pPr algn="just"/>
            <a:r>
              <a:rPr lang="it-IT" b="1" i="1" dirty="0"/>
              <a:t>«2.Le Parti (...) rafforzano in particolare la cooperazione transfrontaliera in materia di sanità e d’interventi di soccorso alle persone. Esse adottano le modifiche regolamentari e sottopongono ai rispettivi parlamenti le modifiche legislative necessarie per eliminare gli ostacoli alla cooperazione frontaliera, incluso per la creazione di servizi pubblici comuni in materia sociale, sanitaria, ambientale, di energia, d’istruzione, culturale e di trasporti.»</a:t>
            </a:r>
            <a:endParaRPr lang="fr-FR" b="1" i="1" dirty="0"/>
          </a:p>
        </p:txBody>
      </p:sp>
      <p:pic>
        <p:nvPicPr>
          <p:cNvPr id="10" name="Image 9">
            <a:extLst>
              <a:ext uri="{FF2B5EF4-FFF2-40B4-BE49-F238E27FC236}">
                <a16:creationId xmlns:a16="http://schemas.microsoft.com/office/drawing/2014/main" id="{31DA78D2-E259-4F13-BF5C-DF95D9851BF1}"/>
              </a:ext>
            </a:extLst>
          </p:cNvPr>
          <p:cNvPicPr>
            <a:picLocks noChangeAspect="1"/>
          </p:cNvPicPr>
          <p:nvPr/>
        </p:nvPicPr>
        <p:blipFill>
          <a:blip r:embed="rId2"/>
          <a:stretch>
            <a:fillRect/>
          </a:stretch>
        </p:blipFill>
        <p:spPr>
          <a:xfrm>
            <a:off x="6528167" y="2642522"/>
            <a:ext cx="4133850" cy="457200"/>
          </a:xfrm>
          <a:prstGeom prst="rect">
            <a:avLst/>
          </a:prstGeom>
        </p:spPr>
      </p:pic>
      <p:pic>
        <p:nvPicPr>
          <p:cNvPr id="5" name="Image 4">
            <a:extLst>
              <a:ext uri="{FF2B5EF4-FFF2-40B4-BE49-F238E27FC236}">
                <a16:creationId xmlns:a16="http://schemas.microsoft.com/office/drawing/2014/main" id="{BE9C0752-9D3E-421C-AA2A-21B445F34175}"/>
              </a:ext>
            </a:extLst>
          </p:cNvPr>
          <p:cNvPicPr>
            <a:picLocks noChangeAspect="1"/>
          </p:cNvPicPr>
          <p:nvPr/>
        </p:nvPicPr>
        <p:blipFill>
          <a:blip r:embed="rId3"/>
          <a:stretch>
            <a:fillRect/>
          </a:stretch>
        </p:blipFill>
        <p:spPr>
          <a:xfrm>
            <a:off x="5297751" y="3411529"/>
            <a:ext cx="6727561" cy="2996903"/>
          </a:xfrm>
          <a:prstGeom prst="rect">
            <a:avLst/>
          </a:prstGeom>
          <a:ln>
            <a:noFill/>
          </a:ln>
          <a:effectLst>
            <a:outerShdw blurRad="292100" dist="139700" dir="2700000" algn="tl" rotWithShape="0">
              <a:srgbClr val="333333">
                <a:alpha val="65000"/>
              </a:srgbClr>
            </a:outerShdw>
          </a:effectLst>
        </p:spPr>
      </p:pic>
      <p:pic>
        <p:nvPicPr>
          <p:cNvPr id="11" name="Graphique 10" descr="Classe avec un remplissage uni">
            <a:extLst>
              <a:ext uri="{FF2B5EF4-FFF2-40B4-BE49-F238E27FC236}">
                <a16:creationId xmlns:a16="http://schemas.microsoft.com/office/drawing/2014/main" id="{3D98CB74-19F8-43A8-8C46-4304540D85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437" y="832263"/>
            <a:ext cx="914400" cy="914400"/>
          </a:xfrm>
          <a:prstGeom prst="rect">
            <a:avLst/>
          </a:prstGeom>
        </p:spPr>
      </p:pic>
      <p:pic>
        <p:nvPicPr>
          <p:cNvPr id="12" name="Graphique 11" descr="Classe avec un remplissage uni">
            <a:extLst>
              <a:ext uri="{FF2B5EF4-FFF2-40B4-BE49-F238E27FC236}">
                <a16:creationId xmlns:a16="http://schemas.microsoft.com/office/drawing/2014/main" id="{24B4C565-3559-4C36-9A85-713D239417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6617" y="832263"/>
            <a:ext cx="914400" cy="914400"/>
          </a:xfrm>
          <a:prstGeom prst="rect">
            <a:avLst/>
          </a:prstGeom>
        </p:spPr>
      </p:pic>
    </p:spTree>
    <p:extLst>
      <p:ext uri="{BB962C8B-B14F-4D97-AF65-F5344CB8AC3E}">
        <p14:creationId xmlns:p14="http://schemas.microsoft.com/office/powerpoint/2010/main" val="223566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77C84C3-2D85-4DAD-B4A3-947442C86AFE}"/>
              </a:ext>
            </a:extLst>
          </p:cNvPr>
          <p:cNvSpPr>
            <a:spLocks noGrp="1"/>
          </p:cNvSpPr>
          <p:nvPr>
            <p:ph type="body" sz="half" idx="2"/>
          </p:nvPr>
        </p:nvSpPr>
        <p:spPr>
          <a:xfrm>
            <a:off x="561975" y="800102"/>
            <a:ext cx="11439525" cy="1190624"/>
          </a:xfrm>
        </p:spPr>
        <p:txBody>
          <a:bodyPr>
            <a:noAutofit/>
          </a:bodyPr>
          <a:lstStyle/>
          <a:p>
            <a:r>
              <a:rPr lang="fr-FR" sz="1800" b="1" dirty="0">
                <a:solidFill>
                  <a:srgbClr val="0070C0"/>
                </a:solidFill>
              </a:rPr>
              <a:t>Afin de mieux comprendre les obstacles dans la formation et le travail transfrontaliers, la parole au Grand Public et aux </a:t>
            </a:r>
            <a:r>
              <a:rPr lang="fr-FR" sz="1800" b="1" dirty="0" err="1">
                <a:solidFill>
                  <a:srgbClr val="0070C0"/>
                </a:solidFill>
              </a:rPr>
              <a:t>acterus</a:t>
            </a:r>
            <a:r>
              <a:rPr lang="fr-FR" sz="1800" b="1" dirty="0">
                <a:solidFill>
                  <a:srgbClr val="0070C0"/>
                </a:solidFill>
              </a:rPr>
              <a:t> territoriaux !  </a:t>
            </a:r>
            <a:br>
              <a:rPr lang="fr-FR" sz="1800" b="1" dirty="0">
                <a:solidFill>
                  <a:srgbClr val="0070C0"/>
                </a:solidFill>
              </a:rPr>
            </a:br>
            <a:r>
              <a:rPr lang="fr-FR" sz="1800" b="1" dirty="0">
                <a:solidFill>
                  <a:schemeClr val="accent5"/>
                </a:solidFill>
              </a:rPr>
              <a:t>Per </a:t>
            </a:r>
            <a:r>
              <a:rPr lang="fr-FR" sz="1800" b="1" dirty="0" err="1">
                <a:solidFill>
                  <a:schemeClr val="accent5"/>
                </a:solidFill>
              </a:rPr>
              <a:t>comprendere</a:t>
            </a:r>
            <a:r>
              <a:rPr lang="fr-FR" sz="1800" b="1" dirty="0">
                <a:solidFill>
                  <a:schemeClr val="accent5"/>
                </a:solidFill>
              </a:rPr>
              <a:t> </a:t>
            </a:r>
            <a:r>
              <a:rPr lang="fr-FR" sz="1800" b="1" dirty="0" err="1">
                <a:solidFill>
                  <a:schemeClr val="accent5"/>
                </a:solidFill>
              </a:rPr>
              <a:t>meglio</a:t>
            </a:r>
            <a:r>
              <a:rPr lang="fr-FR" sz="1800" b="1" dirty="0">
                <a:solidFill>
                  <a:schemeClr val="accent5"/>
                </a:solidFill>
              </a:rPr>
              <a:t> </a:t>
            </a:r>
            <a:r>
              <a:rPr lang="fr-FR" sz="1800" b="1" dirty="0" err="1">
                <a:solidFill>
                  <a:schemeClr val="accent5"/>
                </a:solidFill>
              </a:rPr>
              <a:t>gli</a:t>
            </a:r>
            <a:r>
              <a:rPr lang="fr-FR" sz="1800" b="1" dirty="0">
                <a:solidFill>
                  <a:schemeClr val="accent5"/>
                </a:solidFill>
              </a:rPr>
              <a:t> </a:t>
            </a:r>
            <a:r>
              <a:rPr lang="fr-FR" sz="1800" b="1" dirty="0" err="1">
                <a:solidFill>
                  <a:schemeClr val="accent5"/>
                </a:solidFill>
              </a:rPr>
              <a:t>ostacoli</a:t>
            </a:r>
            <a:r>
              <a:rPr lang="fr-FR" sz="1800" b="1" dirty="0">
                <a:solidFill>
                  <a:schemeClr val="accent5"/>
                </a:solidFill>
              </a:rPr>
              <a:t> </a:t>
            </a:r>
            <a:r>
              <a:rPr lang="fr-FR" sz="1800" b="1" dirty="0" err="1">
                <a:solidFill>
                  <a:schemeClr val="accent5"/>
                </a:solidFill>
              </a:rPr>
              <a:t>nella</a:t>
            </a:r>
            <a:r>
              <a:rPr lang="fr-FR" sz="1800" b="1" dirty="0">
                <a:solidFill>
                  <a:schemeClr val="accent5"/>
                </a:solidFill>
              </a:rPr>
              <a:t> </a:t>
            </a:r>
            <a:r>
              <a:rPr lang="fr-FR" sz="1800" b="1" dirty="0" err="1">
                <a:solidFill>
                  <a:schemeClr val="accent5"/>
                </a:solidFill>
              </a:rPr>
              <a:t>formazione</a:t>
            </a:r>
            <a:r>
              <a:rPr lang="fr-FR" sz="1800" b="1" dirty="0">
                <a:solidFill>
                  <a:schemeClr val="accent5"/>
                </a:solidFill>
              </a:rPr>
              <a:t> e </a:t>
            </a:r>
            <a:r>
              <a:rPr lang="fr-FR" sz="1800" b="1" dirty="0" err="1">
                <a:solidFill>
                  <a:schemeClr val="accent5"/>
                </a:solidFill>
              </a:rPr>
              <a:t>nel</a:t>
            </a:r>
            <a:r>
              <a:rPr lang="fr-FR" sz="1800" b="1" dirty="0">
                <a:solidFill>
                  <a:schemeClr val="accent5"/>
                </a:solidFill>
              </a:rPr>
              <a:t> </a:t>
            </a:r>
            <a:r>
              <a:rPr lang="fr-FR" sz="1800" b="1" dirty="0" err="1">
                <a:solidFill>
                  <a:schemeClr val="accent5"/>
                </a:solidFill>
              </a:rPr>
              <a:t>lavoro</a:t>
            </a:r>
            <a:r>
              <a:rPr lang="fr-FR" sz="1800" b="1" dirty="0">
                <a:solidFill>
                  <a:schemeClr val="accent5"/>
                </a:solidFill>
              </a:rPr>
              <a:t> </a:t>
            </a:r>
            <a:r>
              <a:rPr lang="fr-FR" sz="1800" b="1" dirty="0" err="1">
                <a:solidFill>
                  <a:schemeClr val="accent5"/>
                </a:solidFill>
              </a:rPr>
              <a:t>transfrontalieri</a:t>
            </a:r>
            <a:r>
              <a:rPr lang="fr-FR" sz="1800" b="1" dirty="0">
                <a:solidFill>
                  <a:schemeClr val="accent5"/>
                </a:solidFill>
              </a:rPr>
              <a:t> , la  </a:t>
            </a:r>
            <a:r>
              <a:rPr lang="fr-FR" sz="1800" b="1" dirty="0" err="1">
                <a:solidFill>
                  <a:schemeClr val="accent5"/>
                </a:solidFill>
              </a:rPr>
              <a:t>parola</a:t>
            </a:r>
            <a:r>
              <a:rPr lang="fr-FR" sz="1800" b="1" dirty="0">
                <a:solidFill>
                  <a:schemeClr val="accent5"/>
                </a:solidFill>
              </a:rPr>
              <a:t> alla </a:t>
            </a:r>
            <a:r>
              <a:rPr lang="fr-FR" sz="1800" b="1" dirty="0" err="1">
                <a:solidFill>
                  <a:schemeClr val="accent5"/>
                </a:solidFill>
              </a:rPr>
              <a:t>cittadinanza</a:t>
            </a:r>
            <a:r>
              <a:rPr lang="fr-FR" sz="1800" b="1" dirty="0">
                <a:solidFill>
                  <a:schemeClr val="accent5"/>
                </a:solidFill>
              </a:rPr>
              <a:t> e </a:t>
            </a:r>
            <a:r>
              <a:rPr lang="fr-FR" sz="1800" b="1" dirty="0" err="1">
                <a:solidFill>
                  <a:schemeClr val="accent5"/>
                </a:solidFill>
              </a:rPr>
              <a:t>agli</a:t>
            </a:r>
            <a:r>
              <a:rPr lang="fr-FR" sz="1800" b="1" dirty="0">
                <a:solidFill>
                  <a:schemeClr val="accent5"/>
                </a:solidFill>
              </a:rPr>
              <a:t> </a:t>
            </a:r>
            <a:r>
              <a:rPr lang="fr-FR" sz="1800" b="1" dirty="0" err="1">
                <a:solidFill>
                  <a:schemeClr val="accent5"/>
                </a:solidFill>
              </a:rPr>
              <a:t>attori</a:t>
            </a:r>
            <a:r>
              <a:rPr lang="fr-FR" sz="1800" b="1" dirty="0">
                <a:solidFill>
                  <a:schemeClr val="accent5"/>
                </a:solidFill>
              </a:rPr>
              <a:t> </a:t>
            </a:r>
            <a:r>
              <a:rPr lang="fr-FR" sz="1800" b="1" dirty="0" err="1">
                <a:solidFill>
                  <a:schemeClr val="accent5"/>
                </a:solidFill>
              </a:rPr>
              <a:t>territoriali</a:t>
            </a:r>
            <a:r>
              <a:rPr lang="fr-FR" sz="1800" b="1" dirty="0">
                <a:solidFill>
                  <a:schemeClr val="accent5"/>
                </a:solidFill>
              </a:rPr>
              <a:t>!</a:t>
            </a:r>
            <a:endParaRPr lang="fr-FR" sz="1800" dirty="0"/>
          </a:p>
        </p:txBody>
      </p:sp>
      <p:pic>
        <p:nvPicPr>
          <p:cNvPr id="8" name="Graphique 7" descr="Classe avec un remplissage uni">
            <a:extLst>
              <a:ext uri="{FF2B5EF4-FFF2-40B4-BE49-F238E27FC236}">
                <a16:creationId xmlns:a16="http://schemas.microsoft.com/office/drawing/2014/main" id="{950F0A4E-524F-4F59-83AC-3D60908BAF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5150" y="85725"/>
            <a:ext cx="685799" cy="685799"/>
          </a:xfrm>
          <a:prstGeom prst="rect">
            <a:avLst/>
          </a:prstGeom>
        </p:spPr>
      </p:pic>
      <p:graphicFrame>
        <p:nvGraphicFramePr>
          <p:cNvPr id="9" name="Tableau 9">
            <a:extLst>
              <a:ext uri="{FF2B5EF4-FFF2-40B4-BE49-F238E27FC236}">
                <a16:creationId xmlns:a16="http://schemas.microsoft.com/office/drawing/2014/main" id="{97BFB52C-CD1B-4328-ACD7-487B3F4D5220}"/>
              </a:ext>
            </a:extLst>
          </p:cNvPr>
          <p:cNvGraphicFramePr>
            <a:graphicFrameLocks noGrp="1"/>
          </p:cNvGraphicFramePr>
          <p:nvPr>
            <p:extLst>
              <p:ext uri="{D42A27DB-BD31-4B8C-83A1-F6EECF244321}">
                <p14:modId xmlns:p14="http://schemas.microsoft.com/office/powerpoint/2010/main" val="548010162"/>
              </p:ext>
            </p:extLst>
          </p:nvPr>
        </p:nvGraphicFramePr>
        <p:xfrm>
          <a:off x="219074" y="1990726"/>
          <a:ext cx="11782426" cy="4467224"/>
        </p:xfrm>
        <a:graphic>
          <a:graphicData uri="http://schemas.openxmlformats.org/drawingml/2006/table">
            <a:tbl>
              <a:tblPr firstRow="1" bandRow="1">
                <a:tableStyleId>{5C22544A-7EE6-4342-B048-85BDC9FD1C3A}</a:tableStyleId>
              </a:tblPr>
              <a:tblGrid>
                <a:gridCol w="5891213">
                  <a:extLst>
                    <a:ext uri="{9D8B030D-6E8A-4147-A177-3AD203B41FA5}">
                      <a16:colId xmlns:a16="http://schemas.microsoft.com/office/drawing/2014/main" val="2182930356"/>
                    </a:ext>
                  </a:extLst>
                </a:gridCol>
                <a:gridCol w="5891213">
                  <a:extLst>
                    <a:ext uri="{9D8B030D-6E8A-4147-A177-3AD203B41FA5}">
                      <a16:colId xmlns:a16="http://schemas.microsoft.com/office/drawing/2014/main" val="1545036405"/>
                    </a:ext>
                  </a:extLst>
                </a:gridCol>
              </a:tblGrid>
              <a:tr h="4467224">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5361218"/>
                  </a:ext>
                </a:extLst>
              </a:tr>
            </a:tbl>
          </a:graphicData>
        </a:graphic>
      </p:graphicFrame>
      <p:sp>
        <p:nvSpPr>
          <p:cNvPr id="11" name="ZoneTexte 10">
            <a:extLst>
              <a:ext uri="{FF2B5EF4-FFF2-40B4-BE49-F238E27FC236}">
                <a16:creationId xmlns:a16="http://schemas.microsoft.com/office/drawing/2014/main" id="{2C5E5A99-0FA4-431A-A6CF-0E3178BF49D3}"/>
              </a:ext>
            </a:extLst>
          </p:cNvPr>
          <p:cNvSpPr txBox="1"/>
          <p:nvPr/>
        </p:nvSpPr>
        <p:spPr>
          <a:xfrm>
            <a:off x="1638300" y="2110859"/>
            <a:ext cx="6096000" cy="369332"/>
          </a:xfrm>
          <a:prstGeom prst="rect">
            <a:avLst/>
          </a:prstGeom>
          <a:noFill/>
        </p:spPr>
        <p:txBody>
          <a:bodyPr wrap="square">
            <a:spAutoFit/>
          </a:bodyPr>
          <a:lstStyle/>
          <a:p>
            <a:pPr algn="l"/>
            <a:r>
              <a:rPr lang="fr-FR" b="1" dirty="0">
                <a:solidFill>
                  <a:srgbClr val="0070C0"/>
                </a:solidFill>
              </a:rPr>
              <a:t>GRAND PUBLIC / </a:t>
            </a:r>
            <a:r>
              <a:rPr lang="fr-FR" b="1" dirty="0">
                <a:solidFill>
                  <a:schemeClr val="accent5"/>
                </a:solidFill>
              </a:rPr>
              <a:t>CITTADINANZA</a:t>
            </a:r>
          </a:p>
        </p:txBody>
      </p:sp>
      <p:sp>
        <p:nvSpPr>
          <p:cNvPr id="13" name="ZoneTexte 12">
            <a:extLst>
              <a:ext uri="{FF2B5EF4-FFF2-40B4-BE49-F238E27FC236}">
                <a16:creationId xmlns:a16="http://schemas.microsoft.com/office/drawing/2014/main" id="{A371C5AB-509B-40A9-90D0-B9DE57437EA0}"/>
              </a:ext>
            </a:extLst>
          </p:cNvPr>
          <p:cNvSpPr txBox="1"/>
          <p:nvPr/>
        </p:nvSpPr>
        <p:spPr>
          <a:xfrm>
            <a:off x="6581775" y="2110859"/>
            <a:ext cx="6096000" cy="369332"/>
          </a:xfrm>
          <a:prstGeom prst="rect">
            <a:avLst/>
          </a:prstGeom>
          <a:noFill/>
        </p:spPr>
        <p:txBody>
          <a:bodyPr wrap="square">
            <a:spAutoFit/>
          </a:bodyPr>
          <a:lstStyle/>
          <a:p>
            <a:pPr algn="just"/>
            <a:r>
              <a:rPr lang="fr-FR" b="1" dirty="0">
                <a:solidFill>
                  <a:srgbClr val="0070C0"/>
                </a:solidFill>
              </a:rPr>
              <a:t>ACTEURS TERRITORIAUX / </a:t>
            </a:r>
            <a:r>
              <a:rPr lang="fr-FR" b="1" dirty="0">
                <a:solidFill>
                  <a:schemeClr val="accent5"/>
                </a:solidFill>
              </a:rPr>
              <a:t>ATTORI TERRITORIALI</a:t>
            </a:r>
          </a:p>
        </p:txBody>
      </p:sp>
      <p:sp>
        <p:nvSpPr>
          <p:cNvPr id="15" name="ZoneTexte 14">
            <a:extLst>
              <a:ext uri="{FF2B5EF4-FFF2-40B4-BE49-F238E27FC236}">
                <a16:creationId xmlns:a16="http://schemas.microsoft.com/office/drawing/2014/main" id="{C5DCB092-2147-44A4-8E85-4E6D6B86DE24}"/>
              </a:ext>
            </a:extLst>
          </p:cNvPr>
          <p:cNvSpPr txBox="1"/>
          <p:nvPr/>
        </p:nvSpPr>
        <p:spPr>
          <a:xfrm>
            <a:off x="219074" y="2480191"/>
            <a:ext cx="5786436" cy="738664"/>
          </a:xfrm>
          <a:prstGeom prst="rect">
            <a:avLst/>
          </a:prstGeom>
          <a:noFill/>
        </p:spPr>
        <p:txBody>
          <a:bodyPr wrap="square">
            <a:spAutoFit/>
          </a:bodyPr>
          <a:lstStyle/>
          <a:p>
            <a:r>
              <a:rPr lang="it-IT" sz="1400" i="0" dirty="0">
                <a:solidFill>
                  <a:schemeClr val="accent5"/>
                </a:solidFill>
                <a:effectLst/>
              </a:rPr>
              <a:t>«</a:t>
            </a:r>
            <a:r>
              <a:rPr lang="it-IT" sz="1400" b="1" i="0" dirty="0">
                <a:solidFill>
                  <a:schemeClr val="accent5"/>
                </a:solidFill>
                <a:effectLst/>
              </a:rPr>
              <a:t>Requisiti diversi </a:t>
            </a:r>
            <a:r>
              <a:rPr lang="it-IT" sz="1400" i="0" dirty="0">
                <a:solidFill>
                  <a:schemeClr val="accent5"/>
                </a:solidFill>
                <a:effectLst/>
              </a:rPr>
              <a:t>sui due lati della frontiera per una medesima posizione lavorativa, </a:t>
            </a:r>
            <a:r>
              <a:rPr lang="it-IT" sz="1400" b="1" i="0" dirty="0">
                <a:solidFill>
                  <a:schemeClr val="accent5"/>
                </a:solidFill>
                <a:effectLst/>
              </a:rPr>
              <a:t>sistemi scolastici diversi </a:t>
            </a:r>
            <a:r>
              <a:rPr lang="it-IT" sz="1400" i="0" dirty="0">
                <a:solidFill>
                  <a:schemeClr val="accent5"/>
                </a:solidFill>
                <a:effectLst/>
              </a:rPr>
              <a:t>per cui non è semplice poter partecipare avendo una fomrazione italiana»</a:t>
            </a:r>
          </a:p>
        </p:txBody>
      </p:sp>
      <p:sp>
        <p:nvSpPr>
          <p:cNvPr id="17" name="ZoneTexte 16">
            <a:extLst>
              <a:ext uri="{FF2B5EF4-FFF2-40B4-BE49-F238E27FC236}">
                <a16:creationId xmlns:a16="http://schemas.microsoft.com/office/drawing/2014/main" id="{5F25EB77-C09C-4466-BEFC-8A3D3184FDD1}"/>
              </a:ext>
            </a:extLst>
          </p:cNvPr>
          <p:cNvSpPr txBox="1"/>
          <p:nvPr/>
        </p:nvSpPr>
        <p:spPr>
          <a:xfrm>
            <a:off x="723899" y="3270231"/>
            <a:ext cx="5386387" cy="1169551"/>
          </a:xfrm>
          <a:prstGeom prst="rect">
            <a:avLst/>
          </a:prstGeom>
          <a:noFill/>
        </p:spPr>
        <p:txBody>
          <a:bodyPr wrap="square">
            <a:spAutoFit/>
          </a:bodyPr>
          <a:lstStyle/>
          <a:p>
            <a:pPr algn="r"/>
            <a:r>
              <a:rPr lang="fr-FR" sz="1400" i="0" dirty="0">
                <a:solidFill>
                  <a:srgbClr val="0070C0"/>
                </a:solidFill>
                <a:effectLst/>
              </a:rPr>
              <a:t>« c'est </a:t>
            </a:r>
            <a:r>
              <a:rPr lang="fr-FR" sz="1400" b="1" i="0" dirty="0">
                <a:solidFill>
                  <a:srgbClr val="0070C0"/>
                </a:solidFill>
                <a:effectLst/>
              </a:rPr>
              <a:t>complexe</a:t>
            </a:r>
            <a:r>
              <a:rPr lang="fr-FR" sz="1400" i="0" dirty="0">
                <a:solidFill>
                  <a:srgbClr val="0070C0"/>
                </a:solidFill>
                <a:effectLst/>
              </a:rPr>
              <a:t> en habitant en France </a:t>
            </a:r>
            <a:r>
              <a:rPr lang="fr-FR" sz="1400" b="1" i="0" dirty="0">
                <a:solidFill>
                  <a:srgbClr val="0070C0"/>
                </a:solidFill>
                <a:effectLst/>
              </a:rPr>
              <a:t>d'avoir une vraie visibilité des offres d'emploi</a:t>
            </a:r>
            <a:r>
              <a:rPr lang="fr-FR" sz="1400" i="0" dirty="0">
                <a:solidFill>
                  <a:srgbClr val="0070C0"/>
                </a:solidFill>
                <a:effectLst/>
              </a:rPr>
              <a:t> et de bien comprendre à quel poste exactement cela correspond en tant que qualifications demandées… Difficile de savoir comment postuler, et les démarches qui permette d'avoir le droit de travailler en Italie »</a:t>
            </a:r>
            <a:endParaRPr lang="fr-FR" sz="1400" dirty="0">
              <a:solidFill>
                <a:srgbClr val="0070C0"/>
              </a:solidFill>
            </a:endParaRPr>
          </a:p>
        </p:txBody>
      </p:sp>
      <p:sp>
        <p:nvSpPr>
          <p:cNvPr id="19" name="ZoneTexte 18">
            <a:extLst>
              <a:ext uri="{FF2B5EF4-FFF2-40B4-BE49-F238E27FC236}">
                <a16:creationId xmlns:a16="http://schemas.microsoft.com/office/drawing/2014/main" id="{CA7925CD-358B-4CC3-98E8-7D6515B8D2A1}"/>
              </a:ext>
            </a:extLst>
          </p:cNvPr>
          <p:cNvSpPr txBox="1"/>
          <p:nvPr/>
        </p:nvSpPr>
        <p:spPr>
          <a:xfrm>
            <a:off x="247649" y="4615041"/>
            <a:ext cx="6338886" cy="307777"/>
          </a:xfrm>
          <a:prstGeom prst="rect">
            <a:avLst/>
          </a:prstGeom>
          <a:noFill/>
        </p:spPr>
        <p:txBody>
          <a:bodyPr wrap="square">
            <a:spAutoFit/>
          </a:bodyPr>
          <a:lstStyle/>
          <a:p>
            <a:r>
              <a:rPr lang="it-IT" sz="1400" i="0" dirty="0">
                <a:solidFill>
                  <a:schemeClr val="accent5"/>
                </a:solidFill>
                <a:effectLst/>
              </a:rPr>
              <a:t>«L'ostacolo di </a:t>
            </a:r>
            <a:r>
              <a:rPr lang="it-IT" sz="1400" b="1" i="0" dirty="0">
                <a:solidFill>
                  <a:schemeClr val="accent5"/>
                </a:solidFill>
                <a:effectLst/>
              </a:rPr>
              <a:t>parlare francese </a:t>
            </a:r>
            <a:r>
              <a:rPr lang="it-IT" sz="1400" i="0" dirty="0">
                <a:solidFill>
                  <a:schemeClr val="accent5"/>
                </a:solidFill>
                <a:effectLst/>
              </a:rPr>
              <a:t>in maniera fluente»</a:t>
            </a:r>
          </a:p>
        </p:txBody>
      </p:sp>
      <p:sp>
        <p:nvSpPr>
          <p:cNvPr id="21" name="ZoneTexte 20">
            <a:extLst>
              <a:ext uri="{FF2B5EF4-FFF2-40B4-BE49-F238E27FC236}">
                <a16:creationId xmlns:a16="http://schemas.microsoft.com/office/drawing/2014/main" id="{FD670337-8B9F-48A8-B798-DFA2282B304B}"/>
              </a:ext>
            </a:extLst>
          </p:cNvPr>
          <p:cNvSpPr txBox="1"/>
          <p:nvPr/>
        </p:nvSpPr>
        <p:spPr>
          <a:xfrm>
            <a:off x="590551" y="5107186"/>
            <a:ext cx="5519735" cy="523220"/>
          </a:xfrm>
          <a:prstGeom prst="rect">
            <a:avLst/>
          </a:prstGeom>
          <a:noFill/>
        </p:spPr>
        <p:txBody>
          <a:bodyPr wrap="square">
            <a:spAutoFit/>
          </a:bodyPr>
          <a:lstStyle/>
          <a:p>
            <a:pPr algn="r"/>
            <a:r>
              <a:rPr lang="fr-FR" sz="1400" i="0" dirty="0">
                <a:solidFill>
                  <a:srgbClr val="0070C0"/>
                </a:solidFill>
                <a:effectLst/>
              </a:rPr>
              <a:t>« il </a:t>
            </a:r>
            <a:r>
              <a:rPr lang="fr-FR" sz="1400" b="1" i="0" dirty="0">
                <a:solidFill>
                  <a:srgbClr val="0070C0"/>
                </a:solidFill>
                <a:effectLst/>
              </a:rPr>
              <a:t>manque une navette </a:t>
            </a:r>
            <a:r>
              <a:rPr lang="fr-FR" sz="1400" i="0" dirty="0">
                <a:solidFill>
                  <a:srgbClr val="0070C0"/>
                </a:solidFill>
                <a:effectLst/>
              </a:rPr>
              <a:t>pour faire bourg saint </a:t>
            </a:r>
            <a:r>
              <a:rPr lang="fr-FR" sz="1400" i="0" dirty="0" err="1">
                <a:solidFill>
                  <a:srgbClr val="0070C0"/>
                </a:solidFill>
                <a:effectLst/>
              </a:rPr>
              <a:t>maurice</a:t>
            </a:r>
            <a:r>
              <a:rPr lang="fr-FR" sz="1400" i="0" dirty="0">
                <a:solidFill>
                  <a:srgbClr val="0070C0"/>
                </a:solidFill>
                <a:effectLst/>
              </a:rPr>
              <a:t> -Aoste avec un arrêt à la Rosière surtout »</a:t>
            </a:r>
          </a:p>
        </p:txBody>
      </p:sp>
      <p:sp>
        <p:nvSpPr>
          <p:cNvPr id="23" name="ZoneTexte 22">
            <a:extLst>
              <a:ext uri="{FF2B5EF4-FFF2-40B4-BE49-F238E27FC236}">
                <a16:creationId xmlns:a16="http://schemas.microsoft.com/office/drawing/2014/main" id="{47E995CC-3D84-449E-8722-9A66EFCF2B4F}"/>
              </a:ext>
            </a:extLst>
          </p:cNvPr>
          <p:cNvSpPr txBox="1"/>
          <p:nvPr/>
        </p:nvSpPr>
        <p:spPr>
          <a:xfrm>
            <a:off x="219074" y="5880438"/>
            <a:ext cx="6338886" cy="584775"/>
          </a:xfrm>
          <a:prstGeom prst="rect">
            <a:avLst/>
          </a:prstGeom>
          <a:noFill/>
        </p:spPr>
        <p:txBody>
          <a:bodyPr wrap="square">
            <a:spAutoFit/>
          </a:bodyPr>
          <a:lstStyle/>
          <a:p>
            <a:r>
              <a:rPr lang="it-IT" sz="1400" i="0" dirty="0">
                <a:solidFill>
                  <a:schemeClr val="accent5"/>
                </a:solidFill>
                <a:effectLst/>
              </a:rPr>
              <a:t>«</a:t>
            </a:r>
            <a:r>
              <a:rPr lang="it-IT" sz="1400" b="1" i="0" dirty="0">
                <a:solidFill>
                  <a:schemeClr val="accent5"/>
                </a:solidFill>
                <a:effectLst/>
              </a:rPr>
              <a:t>Strada </a:t>
            </a:r>
            <a:r>
              <a:rPr lang="it-IT" sz="1400" i="0" dirty="0">
                <a:solidFill>
                  <a:schemeClr val="accent5"/>
                </a:solidFill>
                <a:effectLst/>
              </a:rPr>
              <a:t>chiusa, 46 tornanti, scioperi treni»</a:t>
            </a:r>
          </a:p>
          <a:p>
            <a:endParaRPr lang="it-IT" sz="1800" dirty="0">
              <a:solidFill>
                <a:srgbClr val="C00000"/>
              </a:solidFill>
            </a:endParaRPr>
          </a:p>
        </p:txBody>
      </p:sp>
      <p:sp>
        <p:nvSpPr>
          <p:cNvPr id="25" name="ZoneTexte 24">
            <a:extLst>
              <a:ext uri="{FF2B5EF4-FFF2-40B4-BE49-F238E27FC236}">
                <a16:creationId xmlns:a16="http://schemas.microsoft.com/office/drawing/2014/main" id="{26058E2A-E26D-40ED-AC2E-1F237FC519C1}"/>
              </a:ext>
            </a:extLst>
          </p:cNvPr>
          <p:cNvSpPr txBox="1"/>
          <p:nvPr/>
        </p:nvSpPr>
        <p:spPr>
          <a:xfrm>
            <a:off x="6186492" y="2553800"/>
            <a:ext cx="5862640" cy="523220"/>
          </a:xfrm>
          <a:prstGeom prst="rect">
            <a:avLst/>
          </a:prstGeom>
          <a:noFill/>
        </p:spPr>
        <p:txBody>
          <a:bodyPr wrap="square">
            <a:spAutoFit/>
          </a:bodyPr>
          <a:lstStyle/>
          <a:p>
            <a:pPr algn="r"/>
            <a:r>
              <a:rPr lang="it-IT" sz="1400" b="0" i="0" dirty="0">
                <a:solidFill>
                  <a:schemeClr val="accent5"/>
                </a:solidFill>
                <a:effectLst/>
              </a:rPr>
              <a:t>«</a:t>
            </a:r>
            <a:r>
              <a:rPr lang="it-IT" sz="1400" b="1" i="0" dirty="0">
                <a:solidFill>
                  <a:schemeClr val="accent5"/>
                </a:solidFill>
                <a:effectLst/>
              </a:rPr>
              <a:t>Qualifiche professionali non riconosciute </a:t>
            </a:r>
            <a:r>
              <a:rPr lang="it-IT" sz="1400" b="0" i="0" dirty="0">
                <a:solidFill>
                  <a:schemeClr val="accent5"/>
                </a:solidFill>
                <a:effectLst/>
              </a:rPr>
              <a:t>da un paese a dall'altro, difficoltà di reperire informazione sulle offerte di lavoro»</a:t>
            </a:r>
            <a:endParaRPr lang="fr-FR" sz="1400" dirty="0">
              <a:solidFill>
                <a:schemeClr val="accent5"/>
              </a:solidFill>
            </a:endParaRPr>
          </a:p>
        </p:txBody>
      </p:sp>
      <p:sp>
        <p:nvSpPr>
          <p:cNvPr id="27" name="ZoneTexte 26">
            <a:extLst>
              <a:ext uri="{FF2B5EF4-FFF2-40B4-BE49-F238E27FC236}">
                <a16:creationId xmlns:a16="http://schemas.microsoft.com/office/drawing/2014/main" id="{D3CC5462-742D-4914-B2E4-79E2E7349247}"/>
              </a:ext>
            </a:extLst>
          </p:cNvPr>
          <p:cNvSpPr txBox="1"/>
          <p:nvPr/>
        </p:nvSpPr>
        <p:spPr>
          <a:xfrm>
            <a:off x="6107904" y="3110271"/>
            <a:ext cx="5314949" cy="1169551"/>
          </a:xfrm>
          <a:prstGeom prst="rect">
            <a:avLst/>
          </a:prstGeom>
          <a:noFill/>
        </p:spPr>
        <p:txBody>
          <a:bodyPr wrap="square">
            <a:spAutoFit/>
          </a:bodyPr>
          <a:lstStyle/>
          <a:p>
            <a:pPr algn="l"/>
            <a:r>
              <a:rPr lang="fr-FR" sz="1400" b="0" i="0" dirty="0">
                <a:solidFill>
                  <a:srgbClr val="0070C0"/>
                </a:solidFill>
                <a:effectLst/>
              </a:rPr>
              <a:t>« </a:t>
            </a:r>
            <a:r>
              <a:rPr lang="fr-FR" sz="1400" b="1" i="0" dirty="0">
                <a:solidFill>
                  <a:srgbClr val="0070C0"/>
                </a:solidFill>
                <a:effectLst/>
              </a:rPr>
              <a:t>il faut développer ce secteur transfrontalier</a:t>
            </a:r>
            <a:r>
              <a:rPr lang="fr-FR" sz="1400" b="0" i="0" dirty="0">
                <a:solidFill>
                  <a:srgbClr val="0070C0"/>
                </a:solidFill>
                <a:effectLst/>
              </a:rPr>
              <a:t>, y compris des formations pour les étudiants et adultes, mettre en place un forum de l'emploi </a:t>
            </a:r>
            <a:r>
              <a:rPr lang="fr-FR" sz="1400" dirty="0">
                <a:solidFill>
                  <a:srgbClr val="0070C0"/>
                </a:solidFill>
              </a:rPr>
              <a:t>transfrontalier</a:t>
            </a:r>
            <a:r>
              <a:rPr lang="fr-FR" sz="1400" b="0" i="0" dirty="0">
                <a:solidFill>
                  <a:srgbClr val="0070C0"/>
                </a:solidFill>
                <a:effectLst/>
              </a:rPr>
              <a:t>, + reconnaissance des diplômes, travailler en collaboration avec France Travail, les CCI, les organismes compétents italiens.. »</a:t>
            </a:r>
            <a:endParaRPr lang="fr-FR" sz="1400" dirty="0">
              <a:solidFill>
                <a:srgbClr val="0070C0"/>
              </a:solidFill>
            </a:endParaRPr>
          </a:p>
        </p:txBody>
      </p:sp>
      <p:sp>
        <p:nvSpPr>
          <p:cNvPr id="29" name="ZoneTexte 28">
            <a:extLst>
              <a:ext uri="{FF2B5EF4-FFF2-40B4-BE49-F238E27FC236}">
                <a16:creationId xmlns:a16="http://schemas.microsoft.com/office/drawing/2014/main" id="{0E09A28A-5766-41A6-B631-228C673A12D9}"/>
              </a:ext>
            </a:extLst>
          </p:cNvPr>
          <p:cNvSpPr txBox="1"/>
          <p:nvPr/>
        </p:nvSpPr>
        <p:spPr>
          <a:xfrm>
            <a:off x="6162676" y="4260890"/>
            <a:ext cx="5862640" cy="738664"/>
          </a:xfrm>
          <a:prstGeom prst="rect">
            <a:avLst/>
          </a:prstGeom>
          <a:noFill/>
        </p:spPr>
        <p:txBody>
          <a:bodyPr wrap="square">
            <a:spAutoFit/>
          </a:bodyPr>
          <a:lstStyle/>
          <a:p>
            <a:pPr algn="r"/>
            <a:r>
              <a:rPr lang="it-IT" sz="1400" b="0" i="0" dirty="0">
                <a:solidFill>
                  <a:schemeClr val="accent5"/>
                </a:solidFill>
                <a:effectLst/>
              </a:rPr>
              <a:t>«Oltre ai citati </a:t>
            </a:r>
            <a:r>
              <a:rPr lang="it-IT" sz="1400" b="1" i="0" dirty="0">
                <a:solidFill>
                  <a:schemeClr val="accent5"/>
                </a:solidFill>
                <a:effectLst/>
              </a:rPr>
              <a:t>problemi di mobilità, il divario retributivo e le notevoli differenze sotto i profili assicurativi e previdenziali </a:t>
            </a:r>
            <a:r>
              <a:rPr lang="it-IT" sz="1400" b="0" i="0" dirty="0">
                <a:solidFill>
                  <a:schemeClr val="accent5"/>
                </a:solidFill>
                <a:effectLst/>
              </a:rPr>
              <a:t>non facilitano la mobilità dei lavoratori»</a:t>
            </a:r>
            <a:endParaRPr lang="fr-FR" sz="1400" dirty="0">
              <a:solidFill>
                <a:schemeClr val="accent5"/>
              </a:solidFill>
            </a:endParaRPr>
          </a:p>
        </p:txBody>
      </p:sp>
      <p:sp>
        <p:nvSpPr>
          <p:cNvPr id="31" name="ZoneTexte 30">
            <a:extLst>
              <a:ext uri="{FF2B5EF4-FFF2-40B4-BE49-F238E27FC236}">
                <a16:creationId xmlns:a16="http://schemas.microsoft.com/office/drawing/2014/main" id="{95893C87-33F3-4C87-86EF-F15A8580718E}"/>
              </a:ext>
            </a:extLst>
          </p:cNvPr>
          <p:cNvSpPr txBox="1"/>
          <p:nvPr/>
        </p:nvSpPr>
        <p:spPr>
          <a:xfrm>
            <a:off x="6096000" y="4937344"/>
            <a:ext cx="6338886" cy="738664"/>
          </a:xfrm>
          <a:prstGeom prst="rect">
            <a:avLst/>
          </a:prstGeom>
          <a:noFill/>
        </p:spPr>
        <p:txBody>
          <a:bodyPr wrap="square">
            <a:spAutoFit/>
          </a:bodyPr>
          <a:lstStyle/>
          <a:p>
            <a:pPr algn="l"/>
            <a:r>
              <a:rPr lang="fr-FR" sz="1400" b="0" i="0" dirty="0">
                <a:solidFill>
                  <a:srgbClr val="0070C0"/>
                </a:solidFill>
                <a:effectLst/>
              </a:rPr>
              <a:t>« </a:t>
            </a:r>
            <a:r>
              <a:rPr lang="fr-FR" sz="1400" b="1" i="0" dirty="0">
                <a:solidFill>
                  <a:srgbClr val="0070C0"/>
                </a:solidFill>
                <a:effectLst/>
              </a:rPr>
              <a:t>Manque d'échanges entre formations franco-italiennes</a:t>
            </a:r>
            <a:r>
              <a:rPr lang="fr-FR" sz="1400" b="0" i="0" dirty="0">
                <a:solidFill>
                  <a:srgbClr val="0070C0"/>
                </a:solidFill>
                <a:effectLst/>
              </a:rPr>
              <a:t>, problématique linguistique (surtout côté français), échanges d'apprentis à développer, de savoir-faire artisanaux »</a:t>
            </a:r>
            <a:endParaRPr lang="fr-FR" sz="1400" dirty="0">
              <a:solidFill>
                <a:srgbClr val="0070C0"/>
              </a:solidFill>
            </a:endParaRPr>
          </a:p>
        </p:txBody>
      </p:sp>
      <p:sp>
        <p:nvSpPr>
          <p:cNvPr id="33" name="ZoneTexte 32">
            <a:extLst>
              <a:ext uri="{FF2B5EF4-FFF2-40B4-BE49-F238E27FC236}">
                <a16:creationId xmlns:a16="http://schemas.microsoft.com/office/drawing/2014/main" id="{6BB14B59-5A2A-4462-8EBE-635BC48D8A4C}"/>
              </a:ext>
            </a:extLst>
          </p:cNvPr>
          <p:cNvSpPr txBox="1"/>
          <p:nvPr/>
        </p:nvSpPr>
        <p:spPr>
          <a:xfrm>
            <a:off x="7010400" y="5721937"/>
            <a:ext cx="4895850" cy="523220"/>
          </a:xfrm>
          <a:prstGeom prst="rect">
            <a:avLst/>
          </a:prstGeom>
          <a:noFill/>
        </p:spPr>
        <p:txBody>
          <a:bodyPr wrap="square">
            <a:spAutoFit/>
          </a:bodyPr>
          <a:lstStyle/>
          <a:p>
            <a:pPr algn="r"/>
            <a:r>
              <a:rPr lang="it-IT" sz="1400" b="0" i="0" dirty="0">
                <a:solidFill>
                  <a:schemeClr val="accent5"/>
                </a:solidFill>
                <a:effectLst/>
              </a:rPr>
              <a:t>«</a:t>
            </a:r>
            <a:r>
              <a:rPr lang="it-IT" sz="1400" b="1" i="0" dirty="0">
                <a:solidFill>
                  <a:schemeClr val="accent5"/>
                </a:solidFill>
                <a:effectLst/>
              </a:rPr>
              <a:t>L'integrazione professionale transfrontaliera </a:t>
            </a:r>
            <a:r>
              <a:rPr lang="it-IT" sz="1400" b="0" i="0" dirty="0">
                <a:solidFill>
                  <a:schemeClr val="accent5"/>
                </a:solidFill>
                <a:effectLst/>
              </a:rPr>
              <a:t>è decisamente poco sviluppata»</a:t>
            </a:r>
            <a:endParaRPr lang="fr-FR" sz="1400" dirty="0">
              <a:solidFill>
                <a:schemeClr val="accent5"/>
              </a:solidFill>
            </a:endParaRPr>
          </a:p>
        </p:txBody>
      </p:sp>
    </p:spTree>
    <p:extLst>
      <p:ext uri="{BB962C8B-B14F-4D97-AF65-F5344CB8AC3E}">
        <p14:creationId xmlns:p14="http://schemas.microsoft.com/office/powerpoint/2010/main" val="59557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55F87-9C69-40F8-A0C7-955602824001}"/>
              </a:ext>
            </a:extLst>
          </p:cNvPr>
          <p:cNvSpPr>
            <a:spLocks noGrp="1"/>
          </p:cNvSpPr>
          <p:nvPr>
            <p:ph type="title"/>
          </p:nvPr>
        </p:nvSpPr>
        <p:spPr>
          <a:xfrm>
            <a:off x="321092" y="847902"/>
            <a:ext cx="6075462" cy="1325563"/>
          </a:xfrm>
        </p:spPr>
        <p:txBody>
          <a:bodyPr>
            <a:noAutofit/>
          </a:bodyPr>
          <a:lstStyle/>
          <a:p>
            <a:pPr algn="ctr"/>
            <a:r>
              <a:rPr lang="fr-FR" sz="3200" b="1" dirty="0">
                <a:solidFill>
                  <a:srgbClr val="0070C0"/>
                </a:solidFill>
                <a:latin typeface="+mn-lt"/>
                <a:cs typeface="Calibri" panose="020F0502020204030204" pitchFamily="34" charset="0"/>
              </a:rPr>
              <a:t>Défi 5/: la langue</a:t>
            </a:r>
            <a:br>
              <a:rPr lang="fr-FR" sz="3200" b="1" i="0" dirty="0">
                <a:solidFill>
                  <a:srgbClr val="0070C0"/>
                </a:solidFill>
                <a:effectLst/>
                <a:latin typeface="+mn-lt"/>
              </a:rPr>
            </a:br>
            <a:r>
              <a:rPr lang="fr-FR" sz="3200" b="1" dirty="0" err="1">
                <a:solidFill>
                  <a:schemeClr val="accent5"/>
                </a:solidFill>
                <a:latin typeface="+mn-lt"/>
                <a:cs typeface="Calibri" panose="020F0502020204030204" pitchFamily="34" charset="0"/>
              </a:rPr>
              <a:t>Sfida</a:t>
            </a:r>
            <a:r>
              <a:rPr lang="fr-FR" sz="3200" b="1" dirty="0">
                <a:solidFill>
                  <a:schemeClr val="accent5"/>
                </a:solidFill>
                <a:latin typeface="+mn-lt"/>
                <a:cs typeface="Calibri" panose="020F0502020204030204" pitchFamily="34" charset="0"/>
              </a:rPr>
              <a:t> 5:</a:t>
            </a:r>
            <a:r>
              <a:rPr lang="fr-FR" sz="3200" b="1" dirty="0">
                <a:solidFill>
                  <a:srgbClr val="0070C0"/>
                </a:solidFill>
                <a:latin typeface="+mn-lt"/>
                <a:cs typeface="Calibri" panose="020F0502020204030204" pitchFamily="34" charset="0"/>
              </a:rPr>
              <a:t> </a:t>
            </a:r>
            <a:r>
              <a:rPr lang="fr-FR" sz="3200" b="1" dirty="0">
                <a:solidFill>
                  <a:schemeClr val="accent5"/>
                </a:solidFill>
                <a:latin typeface="+mn-lt"/>
                <a:cs typeface="Calibri" panose="020F0502020204030204" pitchFamily="34" charset="0"/>
              </a:rPr>
              <a:t>la lingua</a:t>
            </a:r>
          </a:p>
        </p:txBody>
      </p:sp>
      <p:sp>
        <p:nvSpPr>
          <p:cNvPr id="8" name="ZoneTexte 7">
            <a:extLst>
              <a:ext uri="{FF2B5EF4-FFF2-40B4-BE49-F238E27FC236}">
                <a16:creationId xmlns:a16="http://schemas.microsoft.com/office/drawing/2014/main" id="{376FC1F2-9C9F-4731-93FD-9BBFFA73157E}"/>
              </a:ext>
            </a:extLst>
          </p:cNvPr>
          <p:cNvSpPr txBox="1"/>
          <p:nvPr/>
        </p:nvSpPr>
        <p:spPr>
          <a:xfrm>
            <a:off x="649042" y="2500490"/>
            <a:ext cx="4527058" cy="1477328"/>
          </a:xfrm>
          <a:prstGeom prst="rect">
            <a:avLst/>
          </a:prstGeom>
          <a:noFill/>
        </p:spPr>
        <p:txBody>
          <a:bodyPr wrap="square" rtlCol="0">
            <a:spAutoFit/>
          </a:bodyPr>
          <a:lstStyle/>
          <a:p>
            <a:pPr algn="just"/>
            <a:r>
              <a:rPr lang="it-IT" b="1" i="1" dirty="0"/>
              <a:t>«5. Le Parti favoriscono la formazione dei parlanti bilingue in italiano e in francese nelle regioni frontaliere, valorizzando in tal modo l’uso delle due lingue nella vita quotidiana»</a:t>
            </a:r>
            <a:endParaRPr lang="fr-FR" b="1" i="1" dirty="0"/>
          </a:p>
        </p:txBody>
      </p:sp>
      <p:pic>
        <p:nvPicPr>
          <p:cNvPr id="10" name="Image 9">
            <a:extLst>
              <a:ext uri="{FF2B5EF4-FFF2-40B4-BE49-F238E27FC236}">
                <a16:creationId xmlns:a16="http://schemas.microsoft.com/office/drawing/2014/main" id="{31DA78D2-E259-4F13-BF5C-DF95D9851BF1}"/>
              </a:ext>
            </a:extLst>
          </p:cNvPr>
          <p:cNvPicPr>
            <a:picLocks noChangeAspect="1"/>
          </p:cNvPicPr>
          <p:nvPr/>
        </p:nvPicPr>
        <p:blipFill>
          <a:blip r:embed="rId2"/>
          <a:stretch>
            <a:fillRect/>
          </a:stretch>
        </p:blipFill>
        <p:spPr>
          <a:xfrm>
            <a:off x="7204442" y="1282083"/>
            <a:ext cx="4133850" cy="457200"/>
          </a:xfrm>
          <a:prstGeom prst="rect">
            <a:avLst/>
          </a:prstGeom>
        </p:spPr>
      </p:pic>
      <p:pic>
        <p:nvPicPr>
          <p:cNvPr id="4" name="Image 3">
            <a:extLst>
              <a:ext uri="{FF2B5EF4-FFF2-40B4-BE49-F238E27FC236}">
                <a16:creationId xmlns:a16="http://schemas.microsoft.com/office/drawing/2014/main" id="{FF47C5F6-B7BE-4B97-A5FB-D3D14DCF3811}"/>
              </a:ext>
            </a:extLst>
          </p:cNvPr>
          <p:cNvPicPr>
            <a:picLocks noChangeAspect="1"/>
          </p:cNvPicPr>
          <p:nvPr/>
        </p:nvPicPr>
        <p:blipFill>
          <a:blip r:embed="rId3"/>
          <a:stretch>
            <a:fillRect/>
          </a:stretch>
        </p:blipFill>
        <p:spPr>
          <a:xfrm>
            <a:off x="6251946" y="1940243"/>
            <a:ext cx="5474894" cy="4535744"/>
          </a:xfrm>
          <a:prstGeom prst="rect">
            <a:avLst/>
          </a:prstGeom>
          <a:ln>
            <a:noFill/>
          </a:ln>
          <a:effectLst>
            <a:outerShdw blurRad="292100" dist="139700" dir="2700000" algn="tl" rotWithShape="0">
              <a:srgbClr val="333333">
                <a:alpha val="65000"/>
              </a:srgbClr>
            </a:outerShdw>
          </a:effectLst>
        </p:spPr>
      </p:pic>
      <p:pic>
        <p:nvPicPr>
          <p:cNvPr id="14" name="Graphique 13" descr="Bulle de discussion avec un remplissage uni">
            <a:extLst>
              <a:ext uri="{FF2B5EF4-FFF2-40B4-BE49-F238E27FC236}">
                <a16:creationId xmlns:a16="http://schemas.microsoft.com/office/drawing/2014/main" id="{D6B8FFBF-67D2-462E-BBB5-DC9C457F38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847902"/>
            <a:ext cx="914400" cy="914400"/>
          </a:xfrm>
          <a:prstGeom prst="rect">
            <a:avLst/>
          </a:prstGeom>
        </p:spPr>
      </p:pic>
    </p:spTree>
    <p:extLst>
      <p:ext uri="{BB962C8B-B14F-4D97-AF65-F5344CB8AC3E}">
        <p14:creationId xmlns:p14="http://schemas.microsoft.com/office/powerpoint/2010/main" val="3189276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EF12BA3-EFDB-4135-B68C-1E83B9AEDE15}"/>
              </a:ext>
            </a:extLst>
          </p:cNvPr>
          <p:cNvSpPr txBox="1"/>
          <p:nvPr/>
        </p:nvSpPr>
        <p:spPr>
          <a:xfrm>
            <a:off x="276226" y="1162735"/>
            <a:ext cx="6096000" cy="646331"/>
          </a:xfrm>
          <a:prstGeom prst="rect">
            <a:avLst/>
          </a:prstGeom>
          <a:noFill/>
        </p:spPr>
        <p:txBody>
          <a:bodyPr wrap="square">
            <a:spAutoFit/>
          </a:bodyPr>
          <a:lstStyle/>
          <a:p>
            <a:pPr algn="l"/>
            <a:r>
              <a:rPr lang="fr-FR" b="1" dirty="0">
                <a:solidFill>
                  <a:schemeClr val="accent5"/>
                </a:solidFill>
              </a:rPr>
              <a:t>SECONDO LA CITTADINANZA…</a:t>
            </a:r>
          </a:p>
          <a:p>
            <a:r>
              <a:rPr lang="fr-FR" b="1" dirty="0">
                <a:solidFill>
                  <a:srgbClr val="0070C0"/>
                </a:solidFill>
              </a:rPr>
              <a:t>SELON LE GRAND PUBLIC…</a:t>
            </a:r>
          </a:p>
        </p:txBody>
      </p:sp>
      <p:graphicFrame>
        <p:nvGraphicFramePr>
          <p:cNvPr id="8" name="Graphique 7">
            <a:extLst>
              <a:ext uri="{FF2B5EF4-FFF2-40B4-BE49-F238E27FC236}">
                <a16:creationId xmlns:a16="http://schemas.microsoft.com/office/drawing/2014/main" id="{A8EB6494-32CB-4609-9206-29F9BBA21E89}"/>
              </a:ext>
            </a:extLst>
          </p:cNvPr>
          <p:cNvGraphicFramePr>
            <a:graphicFrameLocks/>
          </p:cNvGraphicFramePr>
          <p:nvPr>
            <p:extLst>
              <p:ext uri="{D42A27DB-BD31-4B8C-83A1-F6EECF244321}">
                <p14:modId xmlns:p14="http://schemas.microsoft.com/office/powerpoint/2010/main" val="3297447415"/>
              </p:ext>
            </p:extLst>
          </p:nvPr>
        </p:nvGraphicFramePr>
        <p:xfrm>
          <a:off x="857250" y="3680036"/>
          <a:ext cx="4943475" cy="2959573"/>
        </p:xfrm>
        <a:graphic>
          <a:graphicData uri="http://schemas.openxmlformats.org/drawingml/2006/chart">
            <c:chart xmlns:c="http://schemas.openxmlformats.org/drawingml/2006/chart" xmlns:r="http://schemas.openxmlformats.org/officeDocument/2006/relationships" r:id="rId2"/>
          </a:graphicData>
        </a:graphic>
      </p:graphicFrame>
      <p:sp>
        <p:nvSpPr>
          <p:cNvPr id="9" name="Flèche : courbe vers la gauche 8">
            <a:extLst>
              <a:ext uri="{FF2B5EF4-FFF2-40B4-BE49-F238E27FC236}">
                <a16:creationId xmlns:a16="http://schemas.microsoft.com/office/drawing/2014/main" id="{4D412BCE-2361-4781-BE53-8EDFA6400E01}"/>
              </a:ext>
            </a:extLst>
          </p:cNvPr>
          <p:cNvSpPr/>
          <p:nvPr/>
        </p:nvSpPr>
        <p:spPr>
          <a:xfrm>
            <a:off x="1428750" y="2024063"/>
            <a:ext cx="819150" cy="1524000"/>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 name="chart">
            <a:extLst>
              <a:ext uri="{FF2B5EF4-FFF2-40B4-BE49-F238E27FC236}">
                <a16:creationId xmlns:a16="http://schemas.microsoft.com/office/drawing/2014/main" id="{15BB5EF9-8330-4517-94A6-C5F3885A09FA}"/>
              </a:ext>
            </a:extLst>
          </p:cNvPr>
          <p:cNvPicPr>
            <a:picLocks noChangeAspect="1"/>
          </p:cNvPicPr>
          <p:nvPr/>
        </p:nvPicPr>
        <p:blipFill>
          <a:blip r:embed="rId3"/>
          <a:stretch>
            <a:fillRect/>
          </a:stretch>
        </p:blipFill>
        <p:spPr>
          <a:xfrm>
            <a:off x="94008" y="4506350"/>
            <a:ext cx="859992" cy="653472"/>
          </a:xfrm>
          <a:prstGeom prst="rect">
            <a:avLst/>
          </a:prstGeom>
        </p:spPr>
      </p:pic>
      <p:pic>
        <p:nvPicPr>
          <p:cNvPr id="11" name="Image 10">
            <a:extLst>
              <a:ext uri="{FF2B5EF4-FFF2-40B4-BE49-F238E27FC236}">
                <a16:creationId xmlns:a16="http://schemas.microsoft.com/office/drawing/2014/main" id="{7378CB43-27A9-48FA-A8AB-FCA1DA0BC50F}"/>
              </a:ext>
            </a:extLst>
          </p:cNvPr>
          <p:cNvPicPr>
            <a:picLocks noChangeAspect="1"/>
          </p:cNvPicPr>
          <p:nvPr/>
        </p:nvPicPr>
        <p:blipFill>
          <a:blip r:embed="rId4"/>
          <a:stretch>
            <a:fillRect/>
          </a:stretch>
        </p:blipFill>
        <p:spPr>
          <a:xfrm>
            <a:off x="100772" y="3548063"/>
            <a:ext cx="756478" cy="660416"/>
          </a:xfrm>
          <a:prstGeom prst="rect">
            <a:avLst/>
          </a:prstGeom>
        </p:spPr>
      </p:pic>
      <p:pic>
        <p:nvPicPr>
          <p:cNvPr id="12" name="Graphique 11" descr="Bulle de discussion avec un remplissage uni">
            <a:extLst>
              <a:ext uri="{FF2B5EF4-FFF2-40B4-BE49-F238E27FC236}">
                <a16:creationId xmlns:a16="http://schemas.microsoft.com/office/drawing/2014/main" id="{369D6E1C-BA21-4AAB-A0BD-598BAFC717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53550" y="-92547"/>
            <a:ext cx="914400" cy="914400"/>
          </a:xfrm>
          <a:prstGeom prst="rect">
            <a:avLst/>
          </a:prstGeom>
        </p:spPr>
      </p:pic>
      <p:pic>
        <p:nvPicPr>
          <p:cNvPr id="13" name="Graphique 12" descr="Bulle de discussion avec un remplissage uni">
            <a:extLst>
              <a:ext uri="{FF2B5EF4-FFF2-40B4-BE49-F238E27FC236}">
                <a16:creationId xmlns:a16="http://schemas.microsoft.com/office/drawing/2014/main" id="{E6AA072E-C7BC-41B3-B3FB-4FE1E61701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675" y="-92547"/>
            <a:ext cx="914400" cy="914400"/>
          </a:xfrm>
          <a:prstGeom prst="rect">
            <a:avLst/>
          </a:prstGeom>
        </p:spPr>
      </p:pic>
      <p:graphicFrame>
        <p:nvGraphicFramePr>
          <p:cNvPr id="14" name="Graphique 13">
            <a:extLst>
              <a:ext uri="{FF2B5EF4-FFF2-40B4-BE49-F238E27FC236}">
                <a16:creationId xmlns:a16="http://schemas.microsoft.com/office/drawing/2014/main" id="{7946B651-2B82-47F6-8B28-D61C9180A151}"/>
              </a:ext>
            </a:extLst>
          </p:cNvPr>
          <p:cNvGraphicFramePr>
            <a:graphicFrameLocks/>
          </p:cNvGraphicFramePr>
          <p:nvPr>
            <p:extLst>
              <p:ext uri="{D42A27DB-BD31-4B8C-83A1-F6EECF244321}">
                <p14:modId xmlns:p14="http://schemas.microsoft.com/office/powerpoint/2010/main" val="3660611787"/>
              </p:ext>
            </p:extLst>
          </p:nvPr>
        </p:nvGraphicFramePr>
        <p:xfrm>
          <a:off x="7339012" y="3625588"/>
          <a:ext cx="4943475" cy="2959574"/>
        </p:xfrm>
        <a:graphic>
          <a:graphicData uri="http://schemas.openxmlformats.org/drawingml/2006/chart">
            <c:chart xmlns:c="http://schemas.openxmlformats.org/drawingml/2006/chart" xmlns:r="http://schemas.openxmlformats.org/officeDocument/2006/relationships" r:id="rId7"/>
          </a:graphicData>
        </a:graphic>
      </p:graphicFrame>
      <p:pic>
        <p:nvPicPr>
          <p:cNvPr id="15" name="Image 14">
            <a:extLst>
              <a:ext uri="{FF2B5EF4-FFF2-40B4-BE49-F238E27FC236}">
                <a16:creationId xmlns:a16="http://schemas.microsoft.com/office/drawing/2014/main" id="{AB1C6C0A-3E4B-4CA9-A231-AF07927BE86D}"/>
              </a:ext>
            </a:extLst>
          </p:cNvPr>
          <p:cNvPicPr>
            <a:picLocks noChangeAspect="1"/>
          </p:cNvPicPr>
          <p:nvPr/>
        </p:nvPicPr>
        <p:blipFill>
          <a:blip r:embed="rId4"/>
          <a:stretch>
            <a:fillRect/>
          </a:stretch>
        </p:blipFill>
        <p:spPr>
          <a:xfrm>
            <a:off x="6391277" y="3548063"/>
            <a:ext cx="756478" cy="660416"/>
          </a:xfrm>
          <a:prstGeom prst="rect">
            <a:avLst/>
          </a:prstGeom>
        </p:spPr>
      </p:pic>
      <p:pic>
        <p:nvPicPr>
          <p:cNvPr id="16" name="chart">
            <a:extLst>
              <a:ext uri="{FF2B5EF4-FFF2-40B4-BE49-F238E27FC236}">
                <a16:creationId xmlns:a16="http://schemas.microsoft.com/office/drawing/2014/main" id="{CDA15896-D4D3-4107-A69E-F1C3625659FD}"/>
              </a:ext>
            </a:extLst>
          </p:cNvPr>
          <p:cNvPicPr>
            <a:picLocks noChangeAspect="1"/>
          </p:cNvPicPr>
          <p:nvPr/>
        </p:nvPicPr>
        <p:blipFill>
          <a:blip r:embed="rId3"/>
          <a:stretch>
            <a:fillRect/>
          </a:stretch>
        </p:blipFill>
        <p:spPr>
          <a:xfrm>
            <a:off x="6489268" y="4451878"/>
            <a:ext cx="859992" cy="653472"/>
          </a:xfrm>
          <a:prstGeom prst="rect">
            <a:avLst/>
          </a:prstGeom>
        </p:spPr>
      </p:pic>
      <p:sp>
        <p:nvSpPr>
          <p:cNvPr id="17" name="ZoneTexte 16">
            <a:extLst>
              <a:ext uri="{FF2B5EF4-FFF2-40B4-BE49-F238E27FC236}">
                <a16:creationId xmlns:a16="http://schemas.microsoft.com/office/drawing/2014/main" id="{5C3199AE-3BFB-4008-98C7-1EB4FAFCFAE8}"/>
              </a:ext>
            </a:extLst>
          </p:cNvPr>
          <p:cNvSpPr txBox="1"/>
          <p:nvPr/>
        </p:nvSpPr>
        <p:spPr>
          <a:xfrm>
            <a:off x="7496175" y="1208901"/>
            <a:ext cx="4555331" cy="646331"/>
          </a:xfrm>
          <a:prstGeom prst="rect">
            <a:avLst/>
          </a:prstGeom>
          <a:noFill/>
        </p:spPr>
        <p:txBody>
          <a:bodyPr wrap="square" rtlCol="0">
            <a:spAutoFit/>
          </a:bodyPr>
          <a:lstStyle/>
          <a:p>
            <a:pPr algn="l"/>
            <a:r>
              <a:rPr lang="fr-FR" b="1" dirty="0">
                <a:solidFill>
                  <a:schemeClr val="accent5"/>
                </a:solidFill>
              </a:rPr>
              <a:t>SECONDO GLI ATTORI TERRITORIALI… </a:t>
            </a:r>
          </a:p>
          <a:p>
            <a:pPr algn="l"/>
            <a:r>
              <a:rPr lang="fr-FR" b="1" dirty="0">
                <a:solidFill>
                  <a:srgbClr val="0070C0"/>
                </a:solidFill>
              </a:rPr>
              <a:t>SELON LES ACTEURS TERRITORIAUX… </a:t>
            </a:r>
          </a:p>
        </p:txBody>
      </p:sp>
      <p:sp>
        <p:nvSpPr>
          <p:cNvPr id="18" name="Flèche : courbe vers la droite 17">
            <a:extLst>
              <a:ext uri="{FF2B5EF4-FFF2-40B4-BE49-F238E27FC236}">
                <a16:creationId xmlns:a16="http://schemas.microsoft.com/office/drawing/2014/main" id="{10C96DA5-EFBE-42D9-8F5D-FA660B708E53}"/>
              </a:ext>
            </a:extLst>
          </p:cNvPr>
          <p:cNvSpPr/>
          <p:nvPr/>
        </p:nvSpPr>
        <p:spPr>
          <a:xfrm>
            <a:off x="8467725" y="2024063"/>
            <a:ext cx="756478" cy="1655973"/>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057880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Étoile : 10 branches 9">
            <a:extLst>
              <a:ext uri="{FF2B5EF4-FFF2-40B4-BE49-F238E27FC236}">
                <a16:creationId xmlns:a16="http://schemas.microsoft.com/office/drawing/2014/main" id="{AA890D5D-1C96-48FA-B39C-C5E1461489DF}"/>
              </a:ext>
            </a:extLst>
          </p:cNvPr>
          <p:cNvSpPr/>
          <p:nvPr/>
        </p:nvSpPr>
        <p:spPr>
          <a:xfrm>
            <a:off x="171450" y="476251"/>
            <a:ext cx="4438650" cy="3286124"/>
          </a:xfrm>
          <a:prstGeom prst="star10">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C7B8F430-A2E2-4A0E-B448-37817BE43BF6}"/>
              </a:ext>
            </a:extLst>
          </p:cNvPr>
          <p:cNvSpPr txBox="1"/>
          <p:nvPr/>
        </p:nvSpPr>
        <p:spPr>
          <a:xfrm>
            <a:off x="827873" y="1103650"/>
            <a:ext cx="3058328" cy="2246769"/>
          </a:xfrm>
          <a:prstGeom prst="rect">
            <a:avLst/>
          </a:prstGeom>
          <a:noFill/>
        </p:spPr>
        <p:txBody>
          <a:bodyPr wrap="square">
            <a:spAutoFit/>
          </a:bodyPr>
          <a:lstStyle/>
          <a:p>
            <a:pPr algn="just"/>
            <a:r>
              <a:rPr lang="fr-FR" sz="1400" b="1" dirty="0">
                <a:solidFill>
                  <a:schemeClr val="accent5"/>
                </a:solidFill>
              </a:rPr>
              <a:t>IMPORTANTE!</a:t>
            </a:r>
            <a:r>
              <a:rPr lang="fr-FR" sz="1400" dirty="0">
                <a:solidFill>
                  <a:schemeClr val="accent5"/>
                </a:solidFill>
              </a:rPr>
              <a:t> La lingua </a:t>
            </a:r>
            <a:r>
              <a:rPr lang="fr-FR" sz="1400" dirty="0" err="1">
                <a:solidFill>
                  <a:schemeClr val="accent5"/>
                </a:solidFill>
              </a:rPr>
              <a:t>rientra</a:t>
            </a:r>
            <a:r>
              <a:rPr lang="fr-FR" sz="1400" dirty="0">
                <a:solidFill>
                  <a:schemeClr val="accent5"/>
                </a:solidFill>
              </a:rPr>
              <a:t> tra i </a:t>
            </a:r>
            <a:r>
              <a:rPr lang="fr-FR" sz="1400" dirty="0" err="1">
                <a:solidFill>
                  <a:schemeClr val="accent5"/>
                </a:solidFill>
              </a:rPr>
              <a:t>principali</a:t>
            </a:r>
            <a:r>
              <a:rPr lang="fr-FR" sz="1400" dirty="0">
                <a:solidFill>
                  <a:schemeClr val="accent5"/>
                </a:solidFill>
              </a:rPr>
              <a:t> </a:t>
            </a:r>
            <a:r>
              <a:rPr lang="fr-FR" sz="1400" dirty="0" err="1">
                <a:solidFill>
                  <a:schemeClr val="accent5"/>
                </a:solidFill>
              </a:rPr>
              <a:t>ostacoli</a:t>
            </a:r>
            <a:r>
              <a:rPr lang="fr-FR" sz="1400" dirty="0">
                <a:solidFill>
                  <a:schemeClr val="accent5"/>
                </a:solidFill>
              </a:rPr>
              <a:t> alla </a:t>
            </a:r>
            <a:r>
              <a:rPr lang="fr-FR" sz="1400" dirty="0" err="1">
                <a:solidFill>
                  <a:schemeClr val="accent5"/>
                </a:solidFill>
              </a:rPr>
              <a:t>realizzazione</a:t>
            </a:r>
            <a:r>
              <a:rPr lang="fr-FR" sz="1400" dirty="0">
                <a:solidFill>
                  <a:schemeClr val="accent5"/>
                </a:solidFill>
              </a:rPr>
              <a:t> di </a:t>
            </a:r>
            <a:r>
              <a:rPr lang="fr-FR" sz="1400" dirty="0" err="1">
                <a:solidFill>
                  <a:schemeClr val="accent5"/>
                </a:solidFill>
              </a:rPr>
              <a:t>progetti</a:t>
            </a:r>
            <a:r>
              <a:rPr lang="fr-FR" sz="1400" dirty="0">
                <a:solidFill>
                  <a:schemeClr val="accent5"/>
                </a:solidFill>
              </a:rPr>
              <a:t> </a:t>
            </a:r>
            <a:r>
              <a:rPr lang="fr-FR" sz="1400" dirty="0" err="1">
                <a:solidFill>
                  <a:schemeClr val="accent5"/>
                </a:solidFill>
              </a:rPr>
              <a:t>transfrontalieri</a:t>
            </a:r>
            <a:r>
              <a:rPr lang="fr-FR" sz="1400" dirty="0">
                <a:solidFill>
                  <a:schemeClr val="accent5"/>
                </a:solidFill>
              </a:rPr>
              <a:t> per </a:t>
            </a:r>
            <a:r>
              <a:rPr lang="fr-FR" sz="1400" b="1" dirty="0" err="1">
                <a:solidFill>
                  <a:schemeClr val="accent5"/>
                </a:solidFill>
              </a:rPr>
              <a:t>gli</a:t>
            </a:r>
            <a:r>
              <a:rPr lang="fr-FR" sz="1400" b="1" dirty="0">
                <a:solidFill>
                  <a:schemeClr val="accent5"/>
                </a:solidFill>
              </a:rPr>
              <a:t> </a:t>
            </a:r>
            <a:r>
              <a:rPr lang="fr-FR" sz="1400" b="1" dirty="0" err="1">
                <a:solidFill>
                  <a:schemeClr val="accent5"/>
                </a:solidFill>
              </a:rPr>
              <a:t>attori</a:t>
            </a:r>
            <a:r>
              <a:rPr lang="fr-FR" sz="1400" b="1" dirty="0">
                <a:solidFill>
                  <a:schemeClr val="accent5"/>
                </a:solidFill>
              </a:rPr>
              <a:t> </a:t>
            </a:r>
            <a:r>
              <a:rPr lang="fr-FR" sz="1400" b="1" dirty="0" err="1">
                <a:solidFill>
                  <a:schemeClr val="accent5"/>
                </a:solidFill>
              </a:rPr>
              <a:t>territoriali</a:t>
            </a:r>
            <a:endParaRPr lang="fr-FR" sz="1400" b="1" dirty="0">
              <a:solidFill>
                <a:schemeClr val="accent5"/>
              </a:solidFill>
            </a:endParaRPr>
          </a:p>
          <a:p>
            <a:pPr algn="just"/>
            <a:endParaRPr lang="fr-FR" sz="1400" dirty="0"/>
          </a:p>
          <a:p>
            <a:pPr algn="just"/>
            <a:r>
              <a:rPr lang="fr-FR" sz="1400" b="1" dirty="0">
                <a:solidFill>
                  <a:srgbClr val="0070C0"/>
                </a:solidFill>
              </a:rPr>
              <a:t>IMPORTANT !</a:t>
            </a:r>
            <a:r>
              <a:rPr lang="fr-FR" sz="1400" dirty="0">
                <a:solidFill>
                  <a:srgbClr val="0070C0"/>
                </a:solidFill>
              </a:rPr>
              <a:t> La langue représente l’un des obstacles les plus significatifs à la réalisation des projets transfrontaliers pour </a:t>
            </a:r>
            <a:r>
              <a:rPr lang="fr-FR" sz="1400" b="1" dirty="0">
                <a:solidFill>
                  <a:srgbClr val="0070C0"/>
                </a:solidFill>
              </a:rPr>
              <a:t>les acteurs territoriaux</a:t>
            </a:r>
          </a:p>
        </p:txBody>
      </p:sp>
      <p:graphicFrame>
        <p:nvGraphicFramePr>
          <p:cNvPr id="12" name="Graphique 11">
            <a:extLst>
              <a:ext uri="{FF2B5EF4-FFF2-40B4-BE49-F238E27FC236}">
                <a16:creationId xmlns:a16="http://schemas.microsoft.com/office/drawing/2014/main" id="{4A40E809-96ED-48E6-92AD-C9EC78A5B11B}"/>
              </a:ext>
            </a:extLst>
          </p:cNvPr>
          <p:cNvGraphicFramePr>
            <a:graphicFrameLocks/>
          </p:cNvGraphicFramePr>
          <p:nvPr>
            <p:extLst>
              <p:ext uri="{D42A27DB-BD31-4B8C-83A1-F6EECF244321}">
                <p14:modId xmlns:p14="http://schemas.microsoft.com/office/powerpoint/2010/main" val="190387146"/>
              </p:ext>
            </p:extLst>
          </p:nvPr>
        </p:nvGraphicFramePr>
        <p:xfrm>
          <a:off x="-47625" y="3977818"/>
          <a:ext cx="5056170"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1" name="Flèche : courbe vers la gauche 10">
            <a:extLst>
              <a:ext uri="{FF2B5EF4-FFF2-40B4-BE49-F238E27FC236}">
                <a16:creationId xmlns:a16="http://schemas.microsoft.com/office/drawing/2014/main" id="{CFFEFCD2-DCB8-49D2-8B86-66A1B5AE6E45}"/>
              </a:ext>
            </a:extLst>
          </p:cNvPr>
          <p:cNvSpPr/>
          <p:nvPr/>
        </p:nvSpPr>
        <p:spPr>
          <a:xfrm>
            <a:off x="4189395" y="3000375"/>
            <a:ext cx="819150" cy="1524000"/>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Ellipse 12">
            <a:extLst>
              <a:ext uri="{FF2B5EF4-FFF2-40B4-BE49-F238E27FC236}">
                <a16:creationId xmlns:a16="http://schemas.microsoft.com/office/drawing/2014/main" id="{11FD5C4D-3C59-446E-97B4-AD9CE9C69FF6}"/>
              </a:ext>
            </a:extLst>
          </p:cNvPr>
          <p:cNvSpPr/>
          <p:nvPr/>
        </p:nvSpPr>
        <p:spPr>
          <a:xfrm>
            <a:off x="1466850" y="56864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42D0FCB6-7165-41F8-BA3D-F28B82D6E8F5}"/>
              </a:ext>
            </a:extLst>
          </p:cNvPr>
          <p:cNvSpPr/>
          <p:nvPr/>
        </p:nvSpPr>
        <p:spPr>
          <a:xfrm>
            <a:off x="4610101" y="1771650"/>
            <a:ext cx="2190750" cy="6477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Bulle narrative : ronde 14">
            <a:extLst>
              <a:ext uri="{FF2B5EF4-FFF2-40B4-BE49-F238E27FC236}">
                <a16:creationId xmlns:a16="http://schemas.microsoft.com/office/drawing/2014/main" id="{F538A229-FAA0-4D3F-AD82-DBB461C4D2B5}"/>
              </a:ext>
            </a:extLst>
          </p:cNvPr>
          <p:cNvSpPr/>
          <p:nvPr/>
        </p:nvSpPr>
        <p:spPr>
          <a:xfrm>
            <a:off x="7324725" y="742950"/>
            <a:ext cx="3562350" cy="2501443"/>
          </a:xfrm>
          <a:prstGeom prst="wedgeEllipse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D1EB9707-75EB-48F5-80C2-AD35AB5FA834}"/>
              </a:ext>
            </a:extLst>
          </p:cNvPr>
          <p:cNvSpPr txBox="1"/>
          <p:nvPr/>
        </p:nvSpPr>
        <p:spPr>
          <a:xfrm>
            <a:off x="7619999" y="1442204"/>
            <a:ext cx="3133725" cy="1354217"/>
          </a:xfrm>
          <a:prstGeom prst="rect">
            <a:avLst/>
          </a:prstGeom>
          <a:noFill/>
        </p:spPr>
        <p:txBody>
          <a:bodyPr wrap="square" rtlCol="0">
            <a:spAutoFit/>
          </a:bodyPr>
          <a:lstStyle/>
          <a:p>
            <a:r>
              <a:rPr lang="fr-FR" sz="1600" b="0" i="0" dirty="0">
                <a:solidFill>
                  <a:srgbClr val="0070C0"/>
                </a:solidFill>
                <a:effectLst/>
                <a:latin typeface="Segoe UI" panose="020B0502040204020203" pitchFamily="34" charset="0"/>
              </a:rPr>
              <a:t>« améliore le </a:t>
            </a:r>
            <a:r>
              <a:rPr lang="fr-FR" sz="1600" b="1" i="0" dirty="0">
                <a:solidFill>
                  <a:srgbClr val="0070C0"/>
                </a:solidFill>
                <a:effectLst/>
                <a:latin typeface="Segoe UI" panose="020B0502040204020203" pitchFamily="34" charset="0"/>
              </a:rPr>
              <a:t>bilinguisme</a:t>
            </a:r>
            <a:r>
              <a:rPr lang="fr-FR" sz="1600" b="0" i="0" dirty="0">
                <a:solidFill>
                  <a:srgbClr val="0070C0"/>
                </a:solidFill>
                <a:effectLst/>
                <a:latin typeface="Segoe UI" panose="020B0502040204020203" pitchFamily="34" charset="0"/>
              </a:rPr>
              <a:t> sur le frontière franco-italienne (écoles, soutenir/développer des formations pour adulte...) »</a:t>
            </a:r>
            <a:endParaRPr lang="fr-FR" sz="1600" dirty="0">
              <a:solidFill>
                <a:srgbClr val="0070C0"/>
              </a:solidFill>
            </a:endParaRPr>
          </a:p>
          <a:p>
            <a:pPr algn="l"/>
            <a:endParaRPr lang="fr-FR" dirty="0"/>
          </a:p>
        </p:txBody>
      </p:sp>
      <p:sp>
        <p:nvSpPr>
          <p:cNvPr id="17" name="Phylactère : pensées 16">
            <a:extLst>
              <a:ext uri="{FF2B5EF4-FFF2-40B4-BE49-F238E27FC236}">
                <a16:creationId xmlns:a16="http://schemas.microsoft.com/office/drawing/2014/main" id="{A3DB56DA-47B9-457F-B4A5-1BEA20C0429A}"/>
              </a:ext>
            </a:extLst>
          </p:cNvPr>
          <p:cNvSpPr/>
          <p:nvPr/>
        </p:nvSpPr>
        <p:spPr>
          <a:xfrm>
            <a:off x="7220752" y="3613608"/>
            <a:ext cx="3913973" cy="2501442"/>
          </a:xfrm>
          <a:prstGeom prst="cloudCallout">
            <a:avLst>
              <a:gd name="adj1" fmla="val -96518"/>
              <a:gd name="adj2" fmla="val 37749"/>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360E4DAD-A1F8-4A42-9A88-182E6BF1558F}"/>
              </a:ext>
            </a:extLst>
          </p:cNvPr>
          <p:cNvSpPr txBox="1"/>
          <p:nvPr/>
        </p:nvSpPr>
        <p:spPr>
          <a:xfrm>
            <a:off x="7781925" y="4332208"/>
            <a:ext cx="3105150" cy="1354217"/>
          </a:xfrm>
          <a:prstGeom prst="rect">
            <a:avLst/>
          </a:prstGeom>
          <a:noFill/>
        </p:spPr>
        <p:txBody>
          <a:bodyPr wrap="square" rtlCol="0">
            <a:spAutoFit/>
          </a:bodyPr>
          <a:lstStyle/>
          <a:p>
            <a:r>
              <a:rPr lang="it-IT" sz="1600" b="0" i="0" dirty="0">
                <a:solidFill>
                  <a:schemeClr val="accent5"/>
                </a:solidFill>
                <a:effectLst/>
              </a:rPr>
              <a:t>«</a:t>
            </a:r>
            <a:r>
              <a:rPr lang="it-IT" sz="1600" b="1" i="0" dirty="0">
                <a:solidFill>
                  <a:schemeClr val="accent5"/>
                </a:solidFill>
                <a:effectLst/>
              </a:rPr>
              <a:t>Promuovere formazione linguistica</a:t>
            </a:r>
            <a:r>
              <a:rPr lang="it-IT" sz="1600" b="0" i="0" dirty="0">
                <a:solidFill>
                  <a:schemeClr val="accent5"/>
                </a:solidFill>
                <a:effectLst/>
              </a:rPr>
              <a:t>, promuovere iniziative di aumento della fiducia reciproca»</a:t>
            </a:r>
            <a:endParaRPr lang="fr-FR" sz="1600" dirty="0">
              <a:solidFill>
                <a:schemeClr val="accent5"/>
              </a:solidFill>
            </a:endParaRPr>
          </a:p>
          <a:p>
            <a:pPr algn="l"/>
            <a:endParaRPr lang="fr-FR" dirty="0"/>
          </a:p>
        </p:txBody>
      </p:sp>
    </p:spTree>
    <p:extLst>
      <p:ext uri="{BB962C8B-B14F-4D97-AF65-F5344CB8AC3E}">
        <p14:creationId xmlns:p14="http://schemas.microsoft.com/office/powerpoint/2010/main" val="24583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55F87-9C69-40F8-A0C7-955602824001}"/>
              </a:ext>
            </a:extLst>
          </p:cNvPr>
          <p:cNvSpPr>
            <a:spLocks noGrp="1"/>
          </p:cNvSpPr>
          <p:nvPr>
            <p:ph type="title"/>
          </p:nvPr>
        </p:nvSpPr>
        <p:spPr>
          <a:xfrm>
            <a:off x="2019300" y="832263"/>
            <a:ext cx="9353550" cy="1325563"/>
          </a:xfrm>
        </p:spPr>
        <p:txBody>
          <a:bodyPr>
            <a:noAutofit/>
          </a:bodyPr>
          <a:lstStyle/>
          <a:p>
            <a:pPr algn="ctr"/>
            <a:r>
              <a:rPr lang="fr-FR" sz="3200" b="1" dirty="0">
                <a:solidFill>
                  <a:srgbClr val="0070C0"/>
                </a:solidFill>
                <a:latin typeface="+mn-lt"/>
                <a:cs typeface="Calibri" panose="020F0502020204030204" pitchFamily="34" charset="0"/>
              </a:rPr>
              <a:t>Défi 6: différences normatives et administratives</a:t>
            </a:r>
            <a:br>
              <a:rPr lang="fr-FR" sz="3200" b="1" i="0" dirty="0">
                <a:solidFill>
                  <a:srgbClr val="0070C0"/>
                </a:solidFill>
                <a:effectLst/>
                <a:latin typeface="+mn-lt"/>
              </a:rPr>
            </a:br>
            <a:r>
              <a:rPr lang="fr-FR" sz="3200" b="1" dirty="0" err="1">
                <a:solidFill>
                  <a:schemeClr val="accent5"/>
                </a:solidFill>
                <a:latin typeface="+mn-lt"/>
                <a:cs typeface="Calibri" panose="020F0502020204030204" pitchFamily="34" charset="0"/>
              </a:rPr>
              <a:t>Sfida</a:t>
            </a:r>
            <a:r>
              <a:rPr lang="fr-FR" sz="3200" b="1" dirty="0">
                <a:solidFill>
                  <a:schemeClr val="accent5"/>
                </a:solidFill>
                <a:latin typeface="+mn-lt"/>
                <a:cs typeface="Calibri" panose="020F0502020204030204" pitchFamily="34" charset="0"/>
              </a:rPr>
              <a:t> 6: </a:t>
            </a:r>
            <a:r>
              <a:rPr lang="fr-FR" sz="3200" b="1" dirty="0" err="1">
                <a:solidFill>
                  <a:schemeClr val="accent5"/>
                </a:solidFill>
                <a:latin typeface="+mn-lt"/>
                <a:cs typeface="Calibri" panose="020F0502020204030204" pitchFamily="34" charset="0"/>
              </a:rPr>
              <a:t>differenze</a:t>
            </a:r>
            <a:r>
              <a:rPr lang="fr-FR" sz="3200" b="1" dirty="0">
                <a:solidFill>
                  <a:schemeClr val="accent5"/>
                </a:solidFill>
                <a:latin typeface="+mn-lt"/>
                <a:cs typeface="Calibri" panose="020F0502020204030204" pitchFamily="34" charset="0"/>
              </a:rPr>
              <a:t> normative e </a:t>
            </a:r>
            <a:r>
              <a:rPr lang="fr-FR" sz="3200" b="1" dirty="0" err="1">
                <a:solidFill>
                  <a:schemeClr val="accent5"/>
                </a:solidFill>
                <a:latin typeface="+mn-lt"/>
                <a:cs typeface="Calibri" panose="020F0502020204030204" pitchFamily="34" charset="0"/>
              </a:rPr>
              <a:t>amministrative</a:t>
            </a:r>
            <a:endParaRPr lang="fr-FR" sz="3200" b="1" dirty="0">
              <a:solidFill>
                <a:schemeClr val="accent5"/>
              </a:solidFill>
              <a:latin typeface="+mn-lt"/>
              <a:cs typeface="Calibri" panose="020F0502020204030204" pitchFamily="34" charset="0"/>
            </a:endParaRPr>
          </a:p>
        </p:txBody>
      </p:sp>
      <p:sp>
        <p:nvSpPr>
          <p:cNvPr id="8" name="ZoneTexte 7">
            <a:extLst>
              <a:ext uri="{FF2B5EF4-FFF2-40B4-BE49-F238E27FC236}">
                <a16:creationId xmlns:a16="http://schemas.microsoft.com/office/drawing/2014/main" id="{376FC1F2-9C9F-4731-93FD-9BBFFA73157E}"/>
              </a:ext>
            </a:extLst>
          </p:cNvPr>
          <p:cNvSpPr txBox="1"/>
          <p:nvPr/>
        </p:nvSpPr>
        <p:spPr>
          <a:xfrm>
            <a:off x="572842" y="2285045"/>
            <a:ext cx="4527058" cy="2308324"/>
          </a:xfrm>
          <a:prstGeom prst="rect">
            <a:avLst/>
          </a:prstGeom>
          <a:noFill/>
        </p:spPr>
        <p:txBody>
          <a:bodyPr wrap="square" rtlCol="0">
            <a:spAutoFit/>
          </a:bodyPr>
          <a:lstStyle/>
          <a:p>
            <a:pPr algn="just"/>
            <a:r>
              <a:rPr lang="it-IT" i="1" dirty="0"/>
              <a:t>«2. (...) </a:t>
            </a:r>
            <a:r>
              <a:rPr lang="it-IT" dirty="0"/>
              <a:t>Le Parti incoraggiano il dialogo tra amministrazioni e parlamenti sul recepimento del diritto europeo al fine di evitare eventuali conseguenze pratiche pregiudizievoli per gli scambi nei bacini di vita frontaliera legate a differenze significative nelle misure adottate a titolo nazionale.</a:t>
            </a:r>
            <a:endParaRPr lang="fr-FR" i="1" dirty="0"/>
          </a:p>
        </p:txBody>
      </p:sp>
      <p:pic>
        <p:nvPicPr>
          <p:cNvPr id="5" name="Image 4">
            <a:extLst>
              <a:ext uri="{FF2B5EF4-FFF2-40B4-BE49-F238E27FC236}">
                <a16:creationId xmlns:a16="http://schemas.microsoft.com/office/drawing/2014/main" id="{F222D6C0-9911-4F79-9C7B-DA5A3D262B87}"/>
              </a:ext>
            </a:extLst>
          </p:cNvPr>
          <p:cNvPicPr>
            <a:picLocks noChangeAspect="1"/>
          </p:cNvPicPr>
          <p:nvPr/>
        </p:nvPicPr>
        <p:blipFill>
          <a:blip r:embed="rId2"/>
          <a:stretch>
            <a:fillRect/>
          </a:stretch>
        </p:blipFill>
        <p:spPr>
          <a:xfrm>
            <a:off x="6349182" y="1929226"/>
            <a:ext cx="5023668" cy="4700174"/>
          </a:xfrm>
          <a:prstGeom prst="rect">
            <a:avLst/>
          </a:prstGeom>
        </p:spPr>
      </p:pic>
      <p:pic>
        <p:nvPicPr>
          <p:cNvPr id="7" name="Graphique 6" descr="Réunion avec un remplissage uni">
            <a:extLst>
              <a:ext uri="{FF2B5EF4-FFF2-40B4-BE49-F238E27FC236}">
                <a16:creationId xmlns:a16="http://schemas.microsoft.com/office/drawing/2014/main" id="{F243E128-4950-45C5-A40F-D74B003B42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150" y="5715000"/>
            <a:ext cx="914400" cy="914400"/>
          </a:xfrm>
          <a:prstGeom prst="rect">
            <a:avLst/>
          </a:prstGeom>
        </p:spPr>
      </p:pic>
      <p:pic>
        <p:nvPicPr>
          <p:cNvPr id="12" name="Graphique 11" descr="Réunion avec un remplissage uni">
            <a:extLst>
              <a:ext uri="{FF2B5EF4-FFF2-40B4-BE49-F238E27FC236}">
                <a16:creationId xmlns:a16="http://schemas.microsoft.com/office/drawing/2014/main" id="{8469A70C-B0BB-4723-9CDA-CD101BCD81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89412" y="5715000"/>
            <a:ext cx="914400" cy="914400"/>
          </a:xfrm>
          <a:prstGeom prst="rect">
            <a:avLst/>
          </a:prstGeom>
        </p:spPr>
      </p:pic>
    </p:spTree>
    <p:extLst>
      <p:ext uri="{BB962C8B-B14F-4D97-AF65-F5344CB8AC3E}">
        <p14:creationId xmlns:p14="http://schemas.microsoft.com/office/powerpoint/2010/main" val="2270197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1AED7B8-5D9A-40B2-9A30-3B773D62DEE6}"/>
              </a:ext>
            </a:extLst>
          </p:cNvPr>
          <p:cNvSpPr txBox="1"/>
          <p:nvPr/>
        </p:nvSpPr>
        <p:spPr>
          <a:xfrm>
            <a:off x="342900" y="848410"/>
            <a:ext cx="6096000" cy="646331"/>
          </a:xfrm>
          <a:prstGeom prst="rect">
            <a:avLst/>
          </a:prstGeom>
          <a:noFill/>
        </p:spPr>
        <p:txBody>
          <a:bodyPr wrap="square">
            <a:spAutoFit/>
          </a:bodyPr>
          <a:lstStyle/>
          <a:p>
            <a:pPr algn="l"/>
            <a:r>
              <a:rPr lang="fr-FR" b="1" dirty="0">
                <a:solidFill>
                  <a:schemeClr val="accent5"/>
                </a:solidFill>
              </a:rPr>
              <a:t>LE DIFFICOLTA’ DELLA CITTADINANZA…</a:t>
            </a:r>
          </a:p>
          <a:p>
            <a:r>
              <a:rPr lang="fr-FR" b="1" dirty="0">
                <a:solidFill>
                  <a:srgbClr val="0070C0"/>
                </a:solidFill>
              </a:rPr>
              <a:t>LES DIFFICULTES DU GRAND PUBLIC…</a:t>
            </a:r>
          </a:p>
        </p:txBody>
      </p:sp>
      <p:sp>
        <p:nvSpPr>
          <p:cNvPr id="8" name="Flèche : courbe vers la gauche 7">
            <a:extLst>
              <a:ext uri="{FF2B5EF4-FFF2-40B4-BE49-F238E27FC236}">
                <a16:creationId xmlns:a16="http://schemas.microsoft.com/office/drawing/2014/main" id="{57F60081-E05B-4E87-AB91-4D552D953BC3}"/>
              </a:ext>
            </a:extLst>
          </p:cNvPr>
          <p:cNvSpPr/>
          <p:nvPr/>
        </p:nvSpPr>
        <p:spPr>
          <a:xfrm>
            <a:off x="1990725" y="1475691"/>
            <a:ext cx="819150" cy="1181784"/>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graphicFrame>
        <p:nvGraphicFramePr>
          <p:cNvPr id="9" name="Tableau 9">
            <a:extLst>
              <a:ext uri="{FF2B5EF4-FFF2-40B4-BE49-F238E27FC236}">
                <a16:creationId xmlns:a16="http://schemas.microsoft.com/office/drawing/2014/main" id="{5886CFBE-CEAC-4B7E-80FE-396571D5D52A}"/>
              </a:ext>
            </a:extLst>
          </p:cNvPr>
          <p:cNvGraphicFramePr>
            <a:graphicFrameLocks noGrp="1"/>
          </p:cNvGraphicFramePr>
          <p:nvPr>
            <p:extLst>
              <p:ext uri="{D42A27DB-BD31-4B8C-83A1-F6EECF244321}">
                <p14:modId xmlns:p14="http://schemas.microsoft.com/office/powerpoint/2010/main" val="3192157590"/>
              </p:ext>
            </p:extLst>
          </p:nvPr>
        </p:nvGraphicFramePr>
        <p:xfrm>
          <a:off x="47625" y="2657476"/>
          <a:ext cx="6048375" cy="3990974"/>
        </p:xfrm>
        <a:graphic>
          <a:graphicData uri="http://schemas.openxmlformats.org/drawingml/2006/table">
            <a:tbl>
              <a:tblPr firstRow="1" bandRow="1">
                <a:tableStyleId>{5C22544A-7EE6-4342-B048-85BDC9FD1C3A}</a:tableStyleId>
              </a:tblPr>
              <a:tblGrid>
                <a:gridCol w="6048375">
                  <a:extLst>
                    <a:ext uri="{9D8B030D-6E8A-4147-A177-3AD203B41FA5}">
                      <a16:colId xmlns:a16="http://schemas.microsoft.com/office/drawing/2014/main" val="3870278184"/>
                    </a:ext>
                  </a:extLst>
                </a:gridCol>
              </a:tblGrid>
              <a:tr h="3990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i="0" dirty="0">
                          <a:solidFill>
                            <a:schemeClr val="accent5"/>
                          </a:solidFill>
                          <a:effectLst/>
                        </a:rPr>
                        <a:t>«</a:t>
                      </a:r>
                      <a:r>
                        <a:rPr lang="it-IT" sz="1400" b="1" i="0" dirty="0">
                          <a:solidFill>
                            <a:schemeClr val="accent5"/>
                          </a:solidFill>
                          <a:effectLst/>
                        </a:rPr>
                        <a:t>Differenze sostanziali di interpretazione </a:t>
                      </a:r>
                      <a:r>
                        <a:rPr lang="it-IT" sz="1400" i="0" dirty="0">
                          <a:solidFill>
                            <a:schemeClr val="accent5"/>
                          </a:solidFill>
                          <a:effectLst/>
                        </a:rPr>
                        <a:t>della </a:t>
                      </a:r>
                      <a:r>
                        <a:rPr lang="it-IT" sz="1400" b="1" i="0" dirty="0">
                          <a:solidFill>
                            <a:schemeClr val="accent5"/>
                          </a:solidFill>
                          <a:effectLst/>
                        </a:rPr>
                        <a:t>normativa europea </a:t>
                      </a:r>
                      <a:r>
                        <a:rPr lang="it-IT" sz="1400" i="0" dirty="0">
                          <a:solidFill>
                            <a:schemeClr val="accent5"/>
                          </a:solidFill>
                          <a:effectLst/>
                        </a:rPr>
                        <a:t>e livelli di competenza»</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258150"/>
                  </a:ext>
                </a:extLst>
              </a:tr>
            </a:tbl>
          </a:graphicData>
        </a:graphic>
      </p:graphicFrame>
      <p:sp>
        <p:nvSpPr>
          <p:cNvPr id="10" name="ZoneTexte 9">
            <a:extLst>
              <a:ext uri="{FF2B5EF4-FFF2-40B4-BE49-F238E27FC236}">
                <a16:creationId xmlns:a16="http://schemas.microsoft.com/office/drawing/2014/main" id="{7925FB75-7D2F-4DF9-A029-62E81B370B12}"/>
              </a:ext>
            </a:extLst>
          </p:cNvPr>
          <p:cNvSpPr txBox="1"/>
          <p:nvPr/>
        </p:nvSpPr>
        <p:spPr>
          <a:xfrm>
            <a:off x="1323974" y="3209925"/>
            <a:ext cx="4695825" cy="800219"/>
          </a:xfrm>
          <a:prstGeom prst="rect">
            <a:avLst/>
          </a:prstGeom>
          <a:noFill/>
        </p:spPr>
        <p:txBody>
          <a:bodyPr wrap="square" rtlCol="0">
            <a:spAutoFit/>
          </a:bodyPr>
          <a:lstStyle/>
          <a:p>
            <a:pPr algn="r"/>
            <a:r>
              <a:rPr lang="fr-FR" sz="1400" i="0" dirty="0">
                <a:solidFill>
                  <a:srgbClr val="0070C0"/>
                </a:solidFill>
                <a:effectLst/>
              </a:rPr>
              <a:t>« </a:t>
            </a:r>
            <a:r>
              <a:rPr lang="fr-FR" sz="1400" b="1" i="0" dirty="0">
                <a:solidFill>
                  <a:srgbClr val="0070C0"/>
                </a:solidFill>
                <a:effectLst/>
              </a:rPr>
              <a:t>Reconnaissance du diplôme d'accompagnateur en montagne </a:t>
            </a:r>
            <a:r>
              <a:rPr lang="fr-FR" sz="1400" i="0" dirty="0">
                <a:solidFill>
                  <a:srgbClr val="0070C0"/>
                </a:solidFill>
                <a:effectLst/>
              </a:rPr>
              <a:t>beaucoup trop complexe »</a:t>
            </a:r>
          </a:p>
          <a:p>
            <a:pPr algn="r"/>
            <a:endParaRPr lang="fr-FR" dirty="0"/>
          </a:p>
        </p:txBody>
      </p:sp>
      <p:sp>
        <p:nvSpPr>
          <p:cNvPr id="11" name="ZoneTexte 10">
            <a:extLst>
              <a:ext uri="{FF2B5EF4-FFF2-40B4-BE49-F238E27FC236}">
                <a16:creationId xmlns:a16="http://schemas.microsoft.com/office/drawing/2014/main" id="{57770F67-DFFF-4EB7-AE6E-411BD0CDD5DA}"/>
              </a:ext>
            </a:extLst>
          </p:cNvPr>
          <p:cNvSpPr txBox="1"/>
          <p:nvPr/>
        </p:nvSpPr>
        <p:spPr>
          <a:xfrm>
            <a:off x="47625" y="3824169"/>
            <a:ext cx="5067301" cy="800219"/>
          </a:xfrm>
          <a:prstGeom prst="rect">
            <a:avLst/>
          </a:prstGeom>
          <a:noFill/>
        </p:spPr>
        <p:txBody>
          <a:bodyPr wrap="square" rtlCol="0">
            <a:spAutoFit/>
          </a:bodyPr>
          <a:lstStyle/>
          <a:p>
            <a:r>
              <a:rPr lang="it-IT" sz="1400" i="0" dirty="0">
                <a:solidFill>
                  <a:schemeClr val="accent5"/>
                </a:solidFill>
                <a:effectLst/>
              </a:rPr>
              <a:t>«</a:t>
            </a:r>
            <a:r>
              <a:rPr lang="it-IT" sz="1400" b="1" i="0" dirty="0">
                <a:solidFill>
                  <a:schemeClr val="accent5"/>
                </a:solidFill>
                <a:effectLst/>
              </a:rPr>
              <a:t>TRADUZIONE DI ATTI</a:t>
            </a:r>
            <a:r>
              <a:rPr lang="it-IT" sz="1400" i="0" dirty="0">
                <a:solidFill>
                  <a:schemeClr val="accent5"/>
                </a:solidFill>
                <a:effectLst/>
              </a:rPr>
              <a:t> A VALENZA GIURIDICA / </a:t>
            </a:r>
            <a:r>
              <a:rPr lang="it-IT" sz="1400" b="1" i="0" dirty="0">
                <a:solidFill>
                  <a:schemeClr val="accent5"/>
                </a:solidFill>
                <a:effectLst/>
              </a:rPr>
              <a:t>DIVERSI SISTEMI GIURIDICI</a:t>
            </a:r>
            <a:r>
              <a:rPr lang="it-IT" sz="1400" i="0" dirty="0">
                <a:solidFill>
                  <a:schemeClr val="accent5"/>
                </a:solidFill>
                <a:effectLst/>
              </a:rPr>
              <a:t>»</a:t>
            </a:r>
          </a:p>
          <a:p>
            <a:pPr algn="l"/>
            <a:endParaRPr lang="fr-FR" dirty="0"/>
          </a:p>
        </p:txBody>
      </p:sp>
      <p:sp>
        <p:nvSpPr>
          <p:cNvPr id="12" name="ZoneTexte 11">
            <a:extLst>
              <a:ext uri="{FF2B5EF4-FFF2-40B4-BE49-F238E27FC236}">
                <a16:creationId xmlns:a16="http://schemas.microsoft.com/office/drawing/2014/main" id="{8F7C8EDE-C395-4D6F-958D-50E19FC774C0}"/>
              </a:ext>
            </a:extLst>
          </p:cNvPr>
          <p:cNvSpPr txBox="1"/>
          <p:nvPr/>
        </p:nvSpPr>
        <p:spPr>
          <a:xfrm>
            <a:off x="1433511" y="4514343"/>
            <a:ext cx="4476750" cy="1015663"/>
          </a:xfrm>
          <a:prstGeom prst="rect">
            <a:avLst/>
          </a:prstGeom>
          <a:noFill/>
        </p:spPr>
        <p:txBody>
          <a:bodyPr wrap="square" rtlCol="0">
            <a:spAutoFit/>
          </a:bodyPr>
          <a:lstStyle/>
          <a:p>
            <a:pPr algn="r"/>
            <a:r>
              <a:rPr lang="fr-FR" sz="1400" i="0" dirty="0">
                <a:solidFill>
                  <a:srgbClr val="0070C0"/>
                </a:solidFill>
                <a:effectLst/>
              </a:rPr>
              <a:t>« </a:t>
            </a:r>
            <a:r>
              <a:rPr lang="fr-FR" sz="1400" b="1" i="0" dirty="0">
                <a:solidFill>
                  <a:srgbClr val="0070C0"/>
                </a:solidFill>
                <a:effectLst/>
              </a:rPr>
              <a:t>Immatriculation d'un véhicule</a:t>
            </a:r>
            <a:r>
              <a:rPr lang="fr-FR" sz="1400" i="0" dirty="0">
                <a:solidFill>
                  <a:srgbClr val="0070C0"/>
                </a:solidFill>
                <a:effectLst/>
              </a:rPr>
              <a:t> italien en France à la suite d'un changement de résidence (de l'Italie vers la France) »</a:t>
            </a:r>
          </a:p>
          <a:p>
            <a:pPr algn="r"/>
            <a:endParaRPr lang="fr-FR" dirty="0"/>
          </a:p>
        </p:txBody>
      </p:sp>
      <p:sp>
        <p:nvSpPr>
          <p:cNvPr id="13" name="ZoneTexte 12">
            <a:extLst>
              <a:ext uri="{FF2B5EF4-FFF2-40B4-BE49-F238E27FC236}">
                <a16:creationId xmlns:a16="http://schemas.microsoft.com/office/drawing/2014/main" id="{F3CBC0A2-72CB-40F4-B0F1-788A47229E84}"/>
              </a:ext>
            </a:extLst>
          </p:cNvPr>
          <p:cNvSpPr txBox="1"/>
          <p:nvPr/>
        </p:nvSpPr>
        <p:spPr>
          <a:xfrm>
            <a:off x="47625" y="5382309"/>
            <a:ext cx="5067300" cy="1015663"/>
          </a:xfrm>
          <a:prstGeom prst="rect">
            <a:avLst/>
          </a:prstGeom>
          <a:noFill/>
        </p:spPr>
        <p:txBody>
          <a:bodyPr wrap="square" rtlCol="0">
            <a:spAutoFit/>
          </a:bodyPr>
          <a:lstStyle/>
          <a:p>
            <a:r>
              <a:rPr lang="it-IT" sz="1400" i="0" dirty="0">
                <a:solidFill>
                  <a:schemeClr val="accent5"/>
                </a:solidFill>
                <a:effectLst/>
              </a:rPr>
              <a:t>«Regolamentazioni diverse su </a:t>
            </a:r>
            <a:r>
              <a:rPr lang="it-IT" sz="1400" b="1" i="0" dirty="0">
                <a:solidFill>
                  <a:schemeClr val="accent5"/>
                </a:solidFill>
                <a:effectLst/>
              </a:rPr>
              <a:t>contratti di lavoro</a:t>
            </a:r>
            <a:r>
              <a:rPr lang="it-IT" sz="1400" i="0" dirty="0">
                <a:solidFill>
                  <a:schemeClr val="accent5"/>
                </a:solidFill>
                <a:effectLst/>
              </a:rPr>
              <a:t>; necessità di aprire partita iva per effettuare lavori importanti in Francia; regole diverse in materia di sicurezza; aliquote iva diverse»</a:t>
            </a:r>
          </a:p>
          <a:p>
            <a:pPr algn="l"/>
            <a:endParaRPr lang="fr-FR" dirty="0"/>
          </a:p>
        </p:txBody>
      </p:sp>
      <p:sp>
        <p:nvSpPr>
          <p:cNvPr id="15" name="ZoneTexte 14">
            <a:extLst>
              <a:ext uri="{FF2B5EF4-FFF2-40B4-BE49-F238E27FC236}">
                <a16:creationId xmlns:a16="http://schemas.microsoft.com/office/drawing/2014/main" id="{62501CFF-83E3-4194-AC4B-E9945D4A78C9}"/>
              </a:ext>
            </a:extLst>
          </p:cNvPr>
          <p:cNvSpPr txBox="1"/>
          <p:nvPr/>
        </p:nvSpPr>
        <p:spPr>
          <a:xfrm>
            <a:off x="-238125" y="6213306"/>
            <a:ext cx="6096000" cy="307777"/>
          </a:xfrm>
          <a:prstGeom prst="rect">
            <a:avLst/>
          </a:prstGeom>
          <a:noFill/>
        </p:spPr>
        <p:txBody>
          <a:bodyPr wrap="square">
            <a:spAutoFit/>
          </a:bodyPr>
          <a:lstStyle/>
          <a:p>
            <a:pPr algn="r"/>
            <a:r>
              <a:rPr lang="fr-FR" sz="1400" i="0" dirty="0">
                <a:solidFill>
                  <a:srgbClr val="0070C0"/>
                </a:solidFill>
                <a:effectLst/>
              </a:rPr>
              <a:t>« </a:t>
            </a:r>
            <a:r>
              <a:rPr lang="fr-FR" sz="1400" b="1" i="0" dirty="0">
                <a:solidFill>
                  <a:srgbClr val="0070C0"/>
                </a:solidFill>
                <a:effectLst/>
              </a:rPr>
              <a:t>succession</a:t>
            </a:r>
            <a:r>
              <a:rPr lang="fr-FR" sz="1400" i="0" dirty="0">
                <a:solidFill>
                  <a:srgbClr val="0070C0"/>
                </a:solidFill>
                <a:effectLst/>
              </a:rPr>
              <a:t> suite décès » </a:t>
            </a:r>
            <a:endParaRPr lang="fr-FR" sz="1400" dirty="0">
              <a:solidFill>
                <a:srgbClr val="0070C0"/>
              </a:solidFill>
            </a:endParaRPr>
          </a:p>
        </p:txBody>
      </p:sp>
      <p:sp>
        <p:nvSpPr>
          <p:cNvPr id="17" name="ZoneTexte 16">
            <a:extLst>
              <a:ext uri="{FF2B5EF4-FFF2-40B4-BE49-F238E27FC236}">
                <a16:creationId xmlns:a16="http://schemas.microsoft.com/office/drawing/2014/main" id="{502B5A92-0646-41E2-86E1-122AB96BB6A0}"/>
              </a:ext>
            </a:extLst>
          </p:cNvPr>
          <p:cNvSpPr txBox="1"/>
          <p:nvPr/>
        </p:nvSpPr>
        <p:spPr>
          <a:xfrm>
            <a:off x="7810500" y="675829"/>
            <a:ext cx="3362327" cy="2677656"/>
          </a:xfrm>
          <a:prstGeom prst="rect">
            <a:avLst/>
          </a:prstGeom>
          <a:noFill/>
        </p:spPr>
        <p:txBody>
          <a:bodyPr wrap="square">
            <a:spAutoFit/>
          </a:bodyPr>
          <a:lstStyle/>
          <a:p>
            <a:pPr algn="just"/>
            <a:r>
              <a:rPr lang="fr-FR" sz="1400" b="1" dirty="0">
                <a:solidFill>
                  <a:schemeClr val="accent5"/>
                </a:solidFill>
              </a:rPr>
              <a:t>IMPORTANTE!</a:t>
            </a:r>
            <a:r>
              <a:rPr lang="fr-FR" sz="1400" dirty="0">
                <a:solidFill>
                  <a:schemeClr val="accent5"/>
                </a:solidFill>
              </a:rPr>
              <a:t> Le </a:t>
            </a:r>
            <a:r>
              <a:rPr lang="fr-FR" sz="1400" dirty="0" err="1">
                <a:solidFill>
                  <a:schemeClr val="accent5"/>
                </a:solidFill>
              </a:rPr>
              <a:t>differenze</a:t>
            </a:r>
            <a:r>
              <a:rPr lang="fr-FR" sz="1400" dirty="0">
                <a:solidFill>
                  <a:schemeClr val="accent5"/>
                </a:solidFill>
              </a:rPr>
              <a:t> </a:t>
            </a:r>
            <a:r>
              <a:rPr lang="fr-FR" sz="1400" dirty="0" err="1">
                <a:solidFill>
                  <a:schemeClr val="accent5"/>
                </a:solidFill>
              </a:rPr>
              <a:t>amministrative</a:t>
            </a:r>
            <a:r>
              <a:rPr lang="fr-FR" sz="1400" dirty="0">
                <a:solidFill>
                  <a:schemeClr val="accent5"/>
                </a:solidFill>
              </a:rPr>
              <a:t>/normative </a:t>
            </a:r>
            <a:r>
              <a:rPr lang="fr-FR" sz="1400" dirty="0" err="1">
                <a:solidFill>
                  <a:schemeClr val="accent5"/>
                </a:solidFill>
              </a:rPr>
              <a:t>rappersentano</a:t>
            </a:r>
            <a:r>
              <a:rPr lang="fr-FR" sz="1400" dirty="0">
                <a:solidFill>
                  <a:schemeClr val="accent5"/>
                </a:solidFill>
              </a:rPr>
              <a:t> l’</a:t>
            </a:r>
            <a:r>
              <a:rPr lang="fr-FR" sz="1400" dirty="0" err="1">
                <a:solidFill>
                  <a:schemeClr val="accent5"/>
                </a:solidFill>
              </a:rPr>
              <a:t>ostacolo</a:t>
            </a:r>
            <a:r>
              <a:rPr lang="fr-FR" sz="1400" dirty="0">
                <a:solidFill>
                  <a:schemeClr val="accent5"/>
                </a:solidFill>
              </a:rPr>
              <a:t> </a:t>
            </a:r>
            <a:r>
              <a:rPr lang="fr-FR" sz="1400" dirty="0" err="1">
                <a:solidFill>
                  <a:schemeClr val="accent5"/>
                </a:solidFill>
              </a:rPr>
              <a:t>princpiale</a:t>
            </a:r>
            <a:r>
              <a:rPr lang="fr-FR" sz="1400" dirty="0">
                <a:solidFill>
                  <a:schemeClr val="accent5"/>
                </a:solidFill>
              </a:rPr>
              <a:t> alla </a:t>
            </a:r>
            <a:r>
              <a:rPr lang="fr-FR" sz="1400" dirty="0" err="1">
                <a:solidFill>
                  <a:schemeClr val="accent5"/>
                </a:solidFill>
              </a:rPr>
              <a:t>realizzazione</a:t>
            </a:r>
            <a:r>
              <a:rPr lang="fr-FR" sz="1400" dirty="0">
                <a:solidFill>
                  <a:schemeClr val="accent5"/>
                </a:solidFill>
              </a:rPr>
              <a:t> di </a:t>
            </a:r>
            <a:r>
              <a:rPr lang="fr-FR" sz="1400" dirty="0" err="1">
                <a:solidFill>
                  <a:schemeClr val="accent5"/>
                </a:solidFill>
              </a:rPr>
              <a:t>progetti</a:t>
            </a:r>
            <a:r>
              <a:rPr lang="fr-FR" sz="1400" dirty="0">
                <a:solidFill>
                  <a:schemeClr val="accent5"/>
                </a:solidFill>
              </a:rPr>
              <a:t> </a:t>
            </a:r>
            <a:r>
              <a:rPr lang="fr-FR" sz="1400" dirty="0" err="1">
                <a:solidFill>
                  <a:schemeClr val="accent5"/>
                </a:solidFill>
              </a:rPr>
              <a:t>transfrontalieri</a:t>
            </a:r>
            <a:r>
              <a:rPr lang="fr-FR" sz="1400" dirty="0">
                <a:solidFill>
                  <a:schemeClr val="accent5"/>
                </a:solidFill>
              </a:rPr>
              <a:t> per </a:t>
            </a:r>
            <a:r>
              <a:rPr lang="fr-FR" sz="1400" dirty="0" err="1">
                <a:solidFill>
                  <a:schemeClr val="accent5"/>
                </a:solidFill>
              </a:rPr>
              <a:t>gli</a:t>
            </a:r>
            <a:r>
              <a:rPr lang="fr-FR" sz="1400" dirty="0">
                <a:solidFill>
                  <a:schemeClr val="accent5"/>
                </a:solidFill>
              </a:rPr>
              <a:t> </a:t>
            </a:r>
            <a:r>
              <a:rPr lang="fr-FR" sz="1400" b="1" dirty="0" err="1">
                <a:solidFill>
                  <a:schemeClr val="accent5"/>
                </a:solidFill>
              </a:rPr>
              <a:t>attori</a:t>
            </a:r>
            <a:r>
              <a:rPr lang="fr-FR" sz="1400" b="1" dirty="0">
                <a:solidFill>
                  <a:schemeClr val="accent5"/>
                </a:solidFill>
              </a:rPr>
              <a:t> </a:t>
            </a:r>
            <a:r>
              <a:rPr lang="fr-FR" sz="1400" b="1" dirty="0" err="1">
                <a:solidFill>
                  <a:schemeClr val="accent5"/>
                </a:solidFill>
              </a:rPr>
              <a:t>territoriali</a:t>
            </a:r>
            <a:endParaRPr lang="fr-FR" sz="1400" b="1" dirty="0">
              <a:solidFill>
                <a:schemeClr val="accent5"/>
              </a:solidFill>
            </a:endParaRPr>
          </a:p>
          <a:p>
            <a:pPr algn="just"/>
            <a:endParaRPr lang="fr-FR" sz="1400" dirty="0"/>
          </a:p>
          <a:p>
            <a:pPr algn="just"/>
            <a:r>
              <a:rPr lang="fr-FR" sz="1400" b="1" dirty="0">
                <a:solidFill>
                  <a:srgbClr val="0070C0"/>
                </a:solidFill>
              </a:rPr>
              <a:t>IMPORTANT !</a:t>
            </a:r>
            <a:r>
              <a:rPr lang="fr-FR" sz="1400" dirty="0">
                <a:solidFill>
                  <a:srgbClr val="0070C0"/>
                </a:solidFill>
              </a:rPr>
              <a:t> Les différences normatives/administratives représentent l’obstacles le plus significatif à la réalisation des projets transfrontaliers pour les </a:t>
            </a:r>
            <a:r>
              <a:rPr lang="fr-FR" sz="1400" b="1" dirty="0">
                <a:solidFill>
                  <a:srgbClr val="0070C0"/>
                </a:solidFill>
              </a:rPr>
              <a:t>acteurs territoriaux</a:t>
            </a:r>
          </a:p>
        </p:txBody>
      </p:sp>
      <p:sp>
        <p:nvSpPr>
          <p:cNvPr id="18" name="Étoile : 10 branches 17">
            <a:extLst>
              <a:ext uri="{FF2B5EF4-FFF2-40B4-BE49-F238E27FC236}">
                <a16:creationId xmlns:a16="http://schemas.microsoft.com/office/drawing/2014/main" id="{F0A8F96F-82F8-4A29-99A2-F8DFC073453E}"/>
              </a:ext>
            </a:extLst>
          </p:cNvPr>
          <p:cNvSpPr/>
          <p:nvPr/>
        </p:nvSpPr>
        <p:spPr>
          <a:xfrm>
            <a:off x="7100888" y="19170"/>
            <a:ext cx="4648200" cy="3990974"/>
          </a:xfrm>
          <a:prstGeom prst="star10">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 name="Graphique 18">
            <a:extLst>
              <a:ext uri="{FF2B5EF4-FFF2-40B4-BE49-F238E27FC236}">
                <a16:creationId xmlns:a16="http://schemas.microsoft.com/office/drawing/2014/main" id="{47FF43FF-CBA2-4BA9-93DF-BF7E284328EE}"/>
              </a:ext>
            </a:extLst>
          </p:cNvPr>
          <p:cNvGraphicFramePr>
            <a:graphicFrameLocks/>
          </p:cNvGraphicFramePr>
          <p:nvPr>
            <p:extLst>
              <p:ext uri="{D42A27DB-BD31-4B8C-83A1-F6EECF244321}">
                <p14:modId xmlns:p14="http://schemas.microsoft.com/office/powerpoint/2010/main" val="1269527998"/>
              </p:ext>
            </p:extLst>
          </p:nvPr>
        </p:nvGraphicFramePr>
        <p:xfrm>
          <a:off x="6681787" y="4010144"/>
          <a:ext cx="5056170"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20" name="Flèche : courbe vers la droite 19">
            <a:extLst>
              <a:ext uri="{FF2B5EF4-FFF2-40B4-BE49-F238E27FC236}">
                <a16:creationId xmlns:a16="http://schemas.microsoft.com/office/drawing/2014/main" id="{13D91CE3-511F-4DB4-94B2-D91319095377}"/>
              </a:ext>
            </a:extLst>
          </p:cNvPr>
          <p:cNvSpPr/>
          <p:nvPr/>
        </p:nvSpPr>
        <p:spPr>
          <a:xfrm>
            <a:off x="6539670" y="2782047"/>
            <a:ext cx="756478" cy="1655973"/>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69197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7AE306A1-FB13-4097-A602-FE19B3B5B506}"/>
              </a:ext>
            </a:extLst>
          </p:cNvPr>
          <p:cNvSpPr>
            <a:spLocks noGrp="1"/>
          </p:cNvSpPr>
          <p:nvPr>
            <p:ph type="title"/>
          </p:nvPr>
        </p:nvSpPr>
        <p:spPr>
          <a:xfrm>
            <a:off x="948056" y="381319"/>
            <a:ext cx="10858500" cy="590931"/>
          </a:xfrm>
        </p:spPr>
        <p:txBody>
          <a:bodyPr/>
          <a:lstStyle/>
          <a:p>
            <a:r>
              <a:rPr lang="fr-FR" b="1" dirty="0">
                <a:solidFill>
                  <a:srgbClr val="0070C0"/>
                </a:solidFill>
                <a:latin typeface="+mn-lt"/>
              </a:rPr>
              <a:t>Campagne réseaux sociaux et calendrier des relances</a:t>
            </a:r>
            <a:br>
              <a:rPr lang="fr-FR" b="1" dirty="0">
                <a:solidFill>
                  <a:srgbClr val="0070C0"/>
                </a:solidFill>
                <a:latin typeface="+mn-lt"/>
              </a:rPr>
            </a:br>
            <a:r>
              <a:rPr lang="fr-FR" b="1" dirty="0" err="1">
                <a:solidFill>
                  <a:schemeClr val="accent5"/>
                </a:solidFill>
                <a:latin typeface="+mn-lt"/>
              </a:rPr>
              <a:t>Campagna</a:t>
            </a:r>
            <a:r>
              <a:rPr lang="fr-FR" b="1" dirty="0">
                <a:solidFill>
                  <a:schemeClr val="accent5"/>
                </a:solidFill>
                <a:latin typeface="+mn-lt"/>
              </a:rPr>
              <a:t> social e </a:t>
            </a:r>
            <a:r>
              <a:rPr lang="fr-FR" b="1" dirty="0" err="1">
                <a:solidFill>
                  <a:schemeClr val="accent5"/>
                </a:solidFill>
                <a:latin typeface="+mn-lt"/>
              </a:rPr>
              <a:t>calendario</a:t>
            </a:r>
            <a:r>
              <a:rPr lang="fr-FR" b="1" dirty="0">
                <a:solidFill>
                  <a:schemeClr val="accent5"/>
                </a:solidFill>
                <a:latin typeface="+mn-lt"/>
              </a:rPr>
              <a:t> di </a:t>
            </a:r>
            <a:r>
              <a:rPr lang="fr-FR" b="1" dirty="0" err="1">
                <a:solidFill>
                  <a:schemeClr val="accent5"/>
                </a:solidFill>
                <a:latin typeface="+mn-lt"/>
              </a:rPr>
              <a:t>rilancio</a:t>
            </a:r>
            <a:r>
              <a:rPr lang="fr-FR" b="1" dirty="0">
                <a:solidFill>
                  <a:schemeClr val="accent5"/>
                </a:solidFill>
                <a:latin typeface="+mn-lt"/>
              </a:rPr>
              <a:t> </a:t>
            </a:r>
          </a:p>
        </p:txBody>
      </p:sp>
      <p:pic>
        <p:nvPicPr>
          <p:cNvPr id="10" name="Image 9">
            <a:extLst>
              <a:ext uri="{FF2B5EF4-FFF2-40B4-BE49-F238E27FC236}">
                <a16:creationId xmlns:a16="http://schemas.microsoft.com/office/drawing/2014/main" id="{296B23E7-E20E-47AB-8E13-4EACB905FC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050" y="1196234"/>
            <a:ext cx="5610950" cy="2208954"/>
          </a:xfrm>
          <a:prstGeom prst="rect">
            <a:avLst/>
          </a:prstGeom>
          <a:noFill/>
          <a:ln>
            <a:noFill/>
          </a:ln>
        </p:spPr>
      </p:pic>
      <p:pic>
        <p:nvPicPr>
          <p:cNvPr id="11" name="Image 10">
            <a:extLst>
              <a:ext uri="{FF2B5EF4-FFF2-40B4-BE49-F238E27FC236}">
                <a16:creationId xmlns:a16="http://schemas.microsoft.com/office/drawing/2014/main" id="{A86429EC-97B4-4670-9399-496FC4CAC6A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449" y="1196234"/>
            <a:ext cx="4703687" cy="2208954"/>
          </a:xfrm>
          <a:prstGeom prst="rect">
            <a:avLst/>
          </a:prstGeom>
          <a:noFill/>
          <a:ln>
            <a:noFill/>
          </a:ln>
        </p:spPr>
      </p:pic>
      <p:sp>
        <p:nvSpPr>
          <p:cNvPr id="12" name="ZoneTexte 11">
            <a:extLst>
              <a:ext uri="{FF2B5EF4-FFF2-40B4-BE49-F238E27FC236}">
                <a16:creationId xmlns:a16="http://schemas.microsoft.com/office/drawing/2014/main" id="{A5F52AD2-1CEA-455C-9FFF-6130B8A65F35}"/>
              </a:ext>
            </a:extLst>
          </p:cNvPr>
          <p:cNvSpPr txBox="1"/>
          <p:nvPr/>
        </p:nvSpPr>
        <p:spPr>
          <a:xfrm>
            <a:off x="713650" y="3760831"/>
            <a:ext cx="11092906" cy="2092881"/>
          </a:xfrm>
          <a:prstGeom prst="rect">
            <a:avLst/>
          </a:prstGeom>
          <a:noFill/>
        </p:spPr>
        <p:txBody>
          <a:bodyPr wrap="square" rtlCol="0">
            <a:spAutoFit/>
          </a:bodyPr>
          <a:lstStyle/>
          <a:p>
            <a:pPr algn="l"/>
            <a:r>
              <a:rPr lang="fr-FR" sz="2400" b="1" dirty="0"/>
              <a:t>Consultation</a:t>
            </a:r>
            <a:r>
              <a:rPr lang="fr-FR" sz="2400" dirty="0"/>
              <a:t> en ligne </a:t>
            </a:r>
            <a:r>
              <a:rPr lang="fr-FR" sz="2400" b="1" dirty="0"/>
              <a:t>lancée</a:t>
            </a:r>
            <a:r>
              <a:rPr lang="fr-FR" sz="2400" dirty="0"/>
              <a:t> le 15 juillet et </a:t>
            </a:r>
            <a:r>
              <a:rPr lang="fr-FR" sz="2400" b="1" dirty="0"/>
              <a:t>conclue</a:t>
            </a:r>
            <a:r>
              <a:rPr lang="fr-FR" sz="2400" dirty="0"/>
              <a:t> le 15 octobre 2024 (3 mois)</a:t>
            </a:r>
          </a:p>
          <a:p>
            <a:pPr algn="ctr"/>
            <a:r>
              <a:rPr lang="fr-FR" sz="2400" b="1" dirty="0" err="1">
                <a:solidFill>
                  <a:schemeClr val="accent5"/>
                </a:solidFill>
              </a:rPr>
              <a:t>Consultazione</a:t>
            </a:r>
            <a:r>
              <a:rPr lang="fr-FR" sz="2400" dirty="0">
                <a:solidFill>
                  <a:schemeClr val="accent5"/>
                </a:solidFill>
              </a:rPr>
              <a:t> online </a:t>
            </a:r>
            <a:r>
              <a:rPr lang="fr-FR" sz="2400" b="1" dirty="0" err="1">
                <a:solidFill>
                  <a:schemeClr val="accent5"/>
                </a:solidFill>
              </a:rPr>
              <a:t>lanciata</a:t>
            </a:r>
            <a:r>
              <a:rPr lang="fr-FR" sz="2400" dirty="0">
                <a:solidFill>
                  <a:schemeClr val="accent5"/>
                </a:solidFill>
              </a:rPr>
              <a:t> il 15 </a:t>
            </a:r>
            <a:r>
              <a:rPr lang="fr-FR" sz="2400" dirty="0" err="1">
                <a:solidFill>
                  <a:schemeClr val="accent5"/>
                </a:solidFill>
              </a:rPr>
              <a:t>luglio</a:t>
            </a:r>
            <a:r>
              <a:rPr lang="fr-FR" sz="2400" dirty="0">
                <a:solidFill>
                  <a:schemeClr val="accent5"/>
                </a:solidFill>
              </a:rPr>
              <a:t> e </a:t>
            </a:r>
            <a:r>
              <a:rPr lang="fr-FR" sz="2400" b="1" dirty="0" err="1">
                <a:solidFill>
                  <a:schemeClr val="accent5"/>
                </a:solidFill>
              </a:rPr>
              <a:t>conclusa</a:t>
            </a:r>
            <a:r>
              <a:rPr lang="fr-FR" sz="2400" dirty="0">
                <a:solidFill>
                  <a:schemeClr val="accent5"/>
                </a:solidFill>
              </a:rPr>
              <a:t> il 15 </a:t>
            </a:r>
            <a:r>
              <a:rPr lang="fr-FR" sz="2400" dirty="0" err="1">
                <a:solidFill>
                  <a:schemeClr val="accent5"/>
                </a:solidFill>
              </a:rPr>
              <a:t>ottobre</a:t>
            </a:r>
            <a:r>
              <a:rPr lang="fr-FR" sz="2400" dirty="0">
                <a:solidFill>
                  <a:schemeClr val="accent5"/>
                </a:solidFill>
              </a:rPr>
              <a:t> 2024 (3 </a:t>
            </a:r>
            <a:r>
              <a:rPr lang="fr-FR" sz="2400" dirty="0" err="1">
                <a:solidFill>
                  <a:schemeClr val="accent5"/>
                </a:solidFill>
              </a:rPr>
              <a:t>mesi</a:t>
            </a:r>
            <a:r>
              <a:rPr lang="fr-FR" sz="2400" dirty="0">
                <a:solidFill>
                  <a:schemeClr val="accent5"/>
                </a:solidFill>
              </a:rPr>
              <a:t>)</a:t>
            </a:r>
          </a:p>
          <a:p>
            <a:endParaRPr lang="fr-FR" sz="1400" dirty="0"/>
          </a:p>
          <a:p>
            <a:endParaRPr lang="fr-FR" sz="1400" dirty="0">
              <a:highlight>
                <a:srgbClr val="FFFF00"/>
              </a:highlight>
            </a:endParaRPr>
          </a:p>
          <a:p>
            <a:r>
              <a:rPr lang="fr-FR" dirty="0"/>
              <a:t> </a:t>
            </a:r>
          </a:p>
          <a:p>
            <a:endParaRPr lang="fr-FR" dirty="0"/>
          </a:p>
          <a:p>
            <a:endParaRPr lang="fr-FR" dirty="0"/>
          </a:p>
        </p:txBody>
      </p:sp>
      <p:sp>
        <p:nvSpPr>
          <p:cNvPr id="13" name="ZoneTexte 12">
            <a:extLst>
              <a:ext uri="{FF2B5EF4-FFF2-40B4-BE49-F238E27FC236}">
                <a16:creationId xmlns:a16="http://schemas.microsoft.com/office/drawing/2014/main" id="{42608039-A78F-48AC-B526-A06B50213897}"/>
              </a:ext>
            </a:extLst>
          </p:cNvPr>
          <p:cNvSpPr txBox="1"/>
          <p:nvPr/>
        </p:nvSpPr>
        <p:spPr>
          <a:xfrm>
            <a:off x="3553387" y="5049768"/>
            <a:ext cx="5637675" cy="954107"/>
          </a:xfrm>
          <a:prstGeom prst="rect">
            <a:avLst/>
          </a:prstGeom>
          <a:noFill/>
        </p:spPr>
        <p:txBody>
          <a:bodyPr wrap="square">
            <a:spAutoFit/>
          </a:bodyPr>
          <a:lstStyle/>
          <a:p>
            <a:r>
              <a:rPr lang="fr-FR" sz="2800" b="1" dirty="0"/>
              <a:t>696</a:t>
            </a:r>
            <a:r>
              <a:rPr lang="fr-FR" sz="2800" dirty="0"/>
              <a:t> nombre de </a:t>
            </a:r>
            <a:r>
              <a:rPr lang="fr-FR" sz="2800" b="1" dirty="0"/>
              <a:t>réponses totales</a:t>
            </a:r>
          </a:p>
          <a:p>
            <a:r>
              <a:rPr lang="fr-FR" sz="2800" dirty="0">
                <a:solidFill>
                  <a:schemeClr val="accent5"/>
                </a:solidFill>
              </a:rPr>
              <a:t>  </a:t>
            </a:r>
            <a:r>
              <a:rPr lang="fr-FR" sz="2800" b="1" dirty="0">
                <a:solidFill>
                  <a:schemeClr val="accent5"/>
                </a:solidFill>
              </a:rPr>
              <a:t>696</a:t>
            </a:r>
            <a:r>
              <a:rPr lang="fr-FR" sz="2800" dirty="0">
                <a:solidFill>
                  <a:schemeClr val="accent5"/>
                </a:solidFill>
              </a:rPr>
              <a:t> </a:t>
            </a:r>
            <a:r>
              <a:rPr lang="fr-FR" sz="2800" dirty="0" err="1">
                <a:solidFill>
                  <a:schemeClr val="accent5"/>
                </a:solidFill>
              </a:rPr>
              <a:t>numero</a:t>
            </a:r>
            <a:r>
              <a:rPr lang="fr-FR" sz="2800" dirty="0">
                <a:solidFill>
                  <a:schemeClr val="accent5"/>
                </a:solidFill>
              </a:rPr>
              <a:t> di </a:t>
            </a:r>
            <a:r>
              <a:rPr lang="fr-FR" sz="2800" b="1" dirty="0" err="1">
                <a:solidFill>
                  <a:schemeClr val="accent5"/>
                </a:solidFill>
              </a:rPr>
              <a:t>risposte</a:t>
            </a:r>
            <a:r>
              <a:rPr lang="fr-FR" sz="2800" b="1" dirty="0">
                <a:solidFill>
                  <a:schemeClr val="accent5"/>
                </a:solidFill>
              </a:rPr>
              <a:t> </a:t>
            </a:r>
            <a:r>
              <a:rPr lang="fr-FR" sz="2800" b="1" dirty="0" err="1">
                <a:solidFill>
                  <a:schemeClr val="accent5"/>
                </a:solidFill>
              </a:rPr>
              <a:t>totali</a:t>
            </a:r>
            <a:endParaRPr lang="fr-FR" sz="2800" b="1" dirty="0">
              <a:solidFill>
                <a:schemeClr val="accent5"/>
              </a:solidFill>
            </a:endParaRPr>
          </a:p>
        </p:txBody>
      </p:sp>
      <p:sp>
        <p:nvSpPr>
          <p:cNvPr id="3" name="Flèche : droite 2">
            <a:extLst>
              <a:ext uri="{FF2B5EF4-FFF2-40B4-BE49-F238E27FC236}">
                <a16:creationId xmlns:a16="http://schemas.microsoft.com/office/drawing/2014/main" id="{EEAC2865-F68B-4BBC-BAA9-E081BD9741AB}"/>
              </a:ext>
            </a:extLst>
          </p:cNvPr>
          <p:cNvSpPr/>
          <p:nvPr/>
        </p:nvSpPr>
        <p:spPr>
          <a:xfrm>
            <a:off x="1485899" y="5049768"/>
            <a:ext cx="1791263" cy="11430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gauche 3">
            <a:extLst>
              <a:ext uri="{FF2B5EF4-FFF2-40B4-BE49-F238E27FC236}">
                <a16:creationId xmlns:a16="http://schemas.microsoft.com/office/drawing/2014/main" id="{80B4ED21-9117-4EAF-B132-652269C3ECB1}"/>
              </a:ext>
            </a:extLst>
          </p:cNvPr>
          <p:cNvSpPr/>
          <p:nvPr/>
        </p:nvSpPr>
        <p:spPr>
          <a:xfrm>
            <a:off x="9267825" y="5107077"/>
            <a:ext cx="1819275" cy="1028381"/>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solidFill>
                <a:srgbClr val="0070C0"/>
              </a:solidFill>
            </a:endParaRPr>
          </a:p>
        </p:txBody>
      </p:sp>
    </p:spTree>
    <p:extLst>
      <p:ext uri="{BB962C8B-B14F-4D97-AF65-F5344CB8AC3E}">
        <p14:creationId xmlns:p14="http://schemas.microsoft.com/office/powerpoint/2010/main" val="355292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8F3FB5A-64B2-431F-8C55-D3E23A051C80}"/>
              </a:ext>
            </a:extLst>
          </p:cNvPr>
          <p:cNvSpPr>
            <a:spLocks noGrp="1"/>
          </p:cNvSpPr>
          <p:nvPr>
            <p:ph type="title"/>
          </p:nvPr>
        </p:nvSpPr>
        <p:spPr>
          <a:xfrm>
            <a:off x="1057275" y="117798"/>
            <a:ext cx="10858500" cy="1338828"/>
          </a:xfrm>
        </p:spPr>
        <p:txBody>
          <a:bodyPr/>
          <a:lstStyle/>
          <a:p>
            <a:r>
              <a:rPr lang="fr-FR" sz="1800" b="1" dirty="0">
                <a:solidFill>
                  <a:srgbClr val="0070C0"/>
                </a:solidFill>
              </a:rPr>
              <a:t>Afin de mieux comprendre les obstacles normatifs et administratifs par rapport à la réussite des projets transfrontaliers, la parole aux acteurs territoriaux !  </a:t>
            </a:r>
            <a:br>
              <a:rPr lang="fr-FR" sz="1800" b="1" dirty="0">
                <a:solidFill>
                  <a:srgbClr val="0070C0"/>
                </a:solidFill>
              </a:rPr>
            </a:br>
            <a:r>
              <a:rPr lang="fr-FR" sz="1800" b="1" dirty="0">
                <a:solidFill>
                  <a:schemeClr val="accent5"/>
                </a:solidFill>
              </a:rPr>
              <a:t>Per </a:t>
            </a:r>
            <a:r>
              <a:rPr lang="fr-FR" sz="1800" b="1" dirty="0" err="1">
                <a:solidFill>
                  <a:schemeClr val="accent5"/>
                </a:solidFill>
              </a:rPr>
              <a:t>comprendere</a:t>
            </a:r>
            <a:r>
              <a:rPr lang="fr-FR" sz="1800" b="1" dirty="0">
                <a:solidFill>
                  <a:schemeClr val="accent5"/>
                </a:solidFill>
              </a:rPr>
              <a:t> </a:t>
            </a:r>
            <a:r>
              <a:rPr lang="fr-FR" sz="1800" b="1" dirty="0" err="1">
                <a:solidFill>
                  <a:schemeClr val="accent5"/>
                </a:solidFill>
              </a:rPr>
              <a:t>meglio</a:t>
            </a:r>
            <a:r>
              <a:rPr lang="fr-FR" sz="1800" b="1" dirty="0">
                <a:solidFill>
                  <a:schemeClr val="accent5"/>
                </a:solidFill>
              </a:rPr>
              <a:t> </a:t>
            </a:r>
            <a:r>
              <a:rPr lang="fr-FR" sz="1800" b="1" dirty="0" err="1">
                <a:solidFill>
                  <a:schemeClr val="accent5"/>
                </a:solidFill>
              </a:rPr>
              <a:t>gli</a:t>
            </a:r>
            <a:r>
              <a:rPr lang="fr-FR" sz="1800" b="1" dirty="0">
                <a:solidFill>
                  <a:schemeClr val="accent5"/>
                </a:solidFill>
              </a:rPr>
              <a:t> </a:t>
            </a:r>
            <a:r>
              <a:rPr lang="fr-FR" sz="1800" b="1" dirty="0" err="1">
                <a:solidFill>
                  <a:schemeClr val="accent5"/>
                </a:solidFill>
              </a:rPr>
              <a:t>ostacoli</a:t>
            </a:r>
            <a:r>
              <a:rPr lang="fr-FR" sz="1800" b="1" dirty="0">
                <a:solidFill>
                  <a:schemeClr val="accent5"/>
                </a:solidFill>
              </a:rPr>
              <a:t> </a:t>
            </a:r>
            <a:r>
              <a:rPr lang="fr-FR" sz="1800" b="1" dirty="0" err="1">
                <a:solidFill>
                  <a:schemeClr val="accent5"/>
                </a:solidFill>
              </a:rPr>
              <a:t>normativi</a:t>
            </a:r>
            <a:r>
              <a:rPr lang="fr-FR" sz="1800" b="1" dirty="0">
                <a:solidFill>
                  <a:schemeClr val="accent5"/>
                </a:solidFill>
              </a:rPr>
              <a:t> </a:t>
            </a:r>
            <a:r>
              <a:rPr lang="fr-FR" sz="1800" b="1" dirty="0" err="1">
                <a:solidFill>
                  <a:schemeClr val="accent5"/>
                </a:solidFill>
              </a:rPr>
              <a:t>ed</a:t>
            </a:r>
            <a:r>
              <a:rPr lang="fr-FR" sz="1800" b="1" dirty="0">
                <a:solidFill>
                  <a:schemeClr val="accent5"/>
                </a:solidFill>
              </a:rPr>
              <a:t> </a:t>
            </a:r>
            <a:r>
              <a:rPr lang="fr-FR" sz="1800" b="1" dirty="0" err="1">
                <a:solidFill>
                  <a:schemeClr val="accent5"/>
                </a:solidFill>
              </a:rPr>
              <a:t>amministrativi</a:t>
            </a:r>
            <a:r>
              <a:rPr lang="fr-FR" sz="1800" b="1" dirty="0">
                <a:solidFill>
                  <a:schemeClr val="accent5"/>
                </a:solidFill>
              </a:rPr>
              <a:t> </a:t>
            </a:r>
            <a:r>
              <a:rPr lang="fr-FR" sz="1800" b="1" dirty="0" err="1">
                <a:solidFill>
                  <a:schemeClr val="accent5"/>
                </a:solidFill>
              </a:rPr>
              <a:t>riguardo</a:t>
            </a:r>
            <a:r>
              <a:rPr lang="fr-FR" sz="1800" b="1" dirty="0">
                <a:solidFill>
                  <a:schemeClr val="accent5"/>
                </a:solidFill>
              </a:rPr>
              <a:t> la </a:t>
            </a:r>
            <a:r>
              <a:rPr lang="fr-FR" sz="1800" b="1" dirty="0" err="1">
                <a:solidFill>
                  <a:schemeClr val="accent5"/>
                </a:solidFill>
              </a:rPr>
              <a:t>riuscita</a:t>
            </a:r>
            <a:r>
              <a:rPr lang="fr-FR" sz="1800" b="1" dirty="0">
                <a:solidFill>
                  <a:schemeClr val="accent5"/>
                </a:solidFill>
              </a:rPr>
              <a:t> dei </a:t>
            </a:r>
            <a:r>
              <a:rPr lang="fr-FR" sz="1800" b="1" dirty="0" err="1">
                <a:solidFill>
                  <a:schemeClr val="accent5"/>
                </a:solidFill>
              </a:rPr>
              <a:t>progetti</a:t>
            </a:r>
            <a:r>
              <a:rPr lang="fr-FR" sz="1800" b="1" dirty="0">
                <a:solidFill>
                  <a:schemeClr val="accent5"/>
                </a:solidFill>
              </a:rPr>
              <a:t> </a:t>
            </a:r>
            <a:r>
              <a:rPr lang="fr-FR" sz="1800" b="1" dirty="0" err="1">
                <a:solidFill>
                  <a:schemeClr val="accent5"/>
                </a:solidFill>
              </a:rPr>
              <a:t>transfrontalieri</a:t>
            </a:r>
            <a:r>
              <a:rPr lang="fr-FR" sz="1800" b="1" dirty="0">
                <a:solidFill>
                  <a:schemeClr val="accent5"/>
                </a:solidFill>
              </a:rPr>
              <a:t>, la  </a:t>
            </a:r>
            <a:r>
              <a:rPr lang="fr-FR" sz="1800" b="1" dirty="0" err="1">
                <a:solidFill>
                  <a:schemeClr val="accent5"/>
                </a:solidFill>
              </a:rPr>
              <a:t>parola</a:t>
            </a:r>
            <a:r>
              <a:rPr lang="fr-FR" b="1" dirty="0">
                <a:solidFill>
                  <a:schemeClr val="accent5"/>
                </a:solidFill>
              </a:rPr>
              <a:t> </a:t>
            </a:r>
            <a:r>
              <a:rPr lang="fr-FR" sz="1800" b="1" dirty="0" err="1">
                <a:solidFill>
                  <a:schemeClr val="accent5"/>
                </a:solidFill>
              </a:rPr>
              <a:t>agli</a:t>
            </a:r>
            <a:r>
              <a:rPr lang="fr-FR" sz="1800" b="1" dirty="0">
                <a:solidFill>
                  <a:schemeClr val="accent5"/>
                </a:solidFill>
              </a:rPr>
              <a:t> </a:t>
            </a:r>
            <a:r>
              <a:rPr lang="fr-FR" sz="1800" b="1" dirty="0" err="1">
                <a:solidFill>
                  <a:schemeClr val="accent5"/>
                </a:solidFill>
              </a:rPr>
              <a:t>attori</a:t>
            </a:r>
            <a:r>
              <a:rPr lang="fr-FR" sz="1800" b="1" dirty="0">
                <a:solidFill>
                  <a:schemeClr val="accent5"/>
                </a:solidFill>
              </a:rPr>
              <a:t> </a:t>
            </a:r>
            <a:r>
              <a:rPr lang="fr-FR" sz="1800" b="1" dirty="0" err="1">
                <a:solidFill>
                  <a:schemeClr val="accent5"/>
                </a:solidFill>
              </a:rPr>
              <a:t>territoriali</a:t>
            </a:r>
            <a:r>
              <a:rPr lang="fr-FR" sz="1800" b="1" dirty="0">
                <a:solidFill>
                  <a:schemeClr val="accent5"/>
                </a:solidFill>
              </a:rPr>
              <a:t>!</a:t>
            </a:r>
            <a:br>
              <a:rPr lang="fr-FR" sz="1800" dirty="0"/>
            </a:br>
            <a:endParaRPr lang="fr-FR" b="1" dirty="0">
              <a:solidFill>
                <a:srgbClr val="7030A0"/>
              </a:solidFill>
              <a:latin typeface="+mn-lt"/>
            </a:endParaRPr>
          </a:p>
        </p:txBody>
      </p:sp>
      <p:sp>
        <p:nvSpPr>
          <p:cNvPr id="9" name="ZoneTexte 8">
            <a:extLst>
              <a:ext uri="{FF2B5EF4-FFF2-40B4-BE49-F238E27FC236}">
                <a16:creationId xmlns:a16="http://schemas.microsoft.com/office/drawing/2014/main" id="{2620A8F6-D407-4332-AD7F-1A13C13E41FC}"/>
              </a:ext>
            </a:extLst>
          </p:cNvPr>
          <p:cNvSpPr txBox="1"/>
          <p:nvPr/>
        </p:nvSpPr>
        <p:spPr>
          <a:xfrm>
            <a:off x="427839" y="1566952"/>
            <a:ext cx="5503178" cy="1077218"/>
          </a:xfrm>
          <a:prstGeom prst="rect">
            <a:avLst/>
          </a:prstGeom>
          <a:noFill/>
        </p:spPr>
        <p:txBody>
          <a:bodyPr wrap="square" rtlCol="0">
            <a:spAutoFit/>
          </a:bodyPr>
          <a:lstStyle/>
          <a:p>
            <a:pPr algn="l"/>
            <a:r>
              <a:rPr lang="it-IT" sz="1600" b="0" i="0" dirty="0">
                <a:solidFill>
                  <a:schemeClr val="accent5"/>
                </a:solidFill>
                <a:effectLst/>
              </a:rPr>
              <a:t>«</a:t>
            </a:r>
            <a:r>
              <a:rPr lang="it-IT" sz="1600" b="1" i="0" dirty="0">
                <a:solidFill>
                  <a:schemeClr val="accent5"/>
                </a:solidFill>
                <a:effectLst/>
              </a:rPr>
              <a:t>Differenze giuridiche e di pratiche amministrative </a:t>
            </a:r>
            <a:r>
              <a:rPr lang="it-IT" sz="1600" b="0" i="0" dirty="0">
                <a:solidFill>
                  <a:schemeClr val="accent5"/>
                </a:solidFill>
                <a:effectLst/>
              </a:rPr>
              <a:t>che, laddove non sussistono protocolli di cooperazione ad hoc, </a:t>
            </a:r>
            <a:r>
              <a:rPr lang="it-IT" sz="1600" b="1" i="0" dirty="0">
                <a:solidFill>
                  <a:schemeClr val="accent5"/>
                </a:solidFill>
                <a:effectLst/>
              </a:rPr>
              <a:t>impediscono o comunque complicano </a:t>
            </a:r>
            <a:r>
              <a:rPr lang="it-IT" sz="1600" b="0" i="0" dirty="0">
                <a:solidFill>
                  <a:schemeClr val="accent5"/>
                </a:solidFill>
                <a:effectLst/>
              </a:rPr>
              <a:t>la realizzazione di attività comuni»</a:t>
            </a:r>
            <a:endParaRPr lang="fr-FR" sz="1600" dirty="0">
              <a:solidFill>
                <a:schemeClr val="accent5"/>
              </a:solidFill>
            </a:endParaRPr>
          </a:p>
        </p:txBody>
      </p:sp>
      <p:sp>
        <p:nvSpPr>
          <p:cNvPr id="10" name="ZoneTexte 9">
            <a:extLst>
              <a:ext uri="{FF2B5EF4-FFF2-40B4-BE49-F238E27FC236}">
                <a16:creationId xmlns:a16="http://schemas.microsoft.com/office/drawing/2014/main" id="{19BE95D2-8D14-4884-ABEE-CDEECB5B2444}"/>
              </a:ext>
            </a:extLst>
          </p:cNvPr>
          <p:cNvSpPr txBox="1"/>
          <p:nvPr/>
        </p:nvSpPr>
        <p:spPr>
          <a:xfrm>
            <a:off x="427839" y="3447999"/>
            <a:ext cx="5285064" cy="584775"/>
          </a:xfrm>
          <a:prstGeom prst="rect">
            <a:avLst/>
          </a:prstGeom>
          <a:noFill/>
        </p:spPr>
        <p:txBody>
          <a:bodyPr wrap="square" rtlCol="0">
            <a:spAutoFit/>
          </a:bodyPr>
          <a:lstStyle/>
          <a:p>
            <a:pPr algn="l"/>
            <a:r>
              <a:rPr lang="it-IT" sz="1600" b="0" i="0" dirty="0">
                <a:solidFill>
                  <a:schemeClr val="accent5"/>
                </a:solidFill>
                <a:effectLst/>
                <a:latin typeface="Segoe UI" panose="020B0502040204020203" pitchFamily="34" charset="0"/>
              </a:rPr>
              <a:t>«</a:t>
            </a:r>
            <a:r>
              <a:rPr lang="it-IT" sz="1600" b="1" i="0" dirty="0">
                <a:solidFill>
                  <a:schemeClr val="accent5"/>
                </a:solidFill>
                <a:effectLst/>
                <a:latin typeface="Segoe UI" panose="020B0502040204020203" pitchFamily="34" charset="0"/>
              </a:rPr>
              <a:t>Pratiche differenti </a:t>
            </a:r>
            <a:r>
              <a:rPr lang="it-IT" sz="1600" b="0" i="0" dirty="0">
                <a:solidFill>
                  <a:schemeClr val="accent5"/>
                </a:solidFill>
                <a:effectLst/>
                <a:latin typeface="Segoe UI" panose="020B0502040204020203" pitchFamily="34" charset="0"/>
              </a:rPr>
              <a:t>e legislazione diversa tra i due stati»</a:t>
            </a:r>
            <a:endParaRPr lang="fr-FR" sz="1600" dirty="0">
              <a:solidFill>
                <a:schemeClr val="accent5"/>
              </a:solidFill>
            </a:endParaRPr>
          </a:p>
        </p:txBody>
      </p:sp>
      <p:sp>
        <p:nvSpPr>
          <p:cNvPr id="11" name="ZoneTexte 10">
            <a:extLst>
              <a:ext uri="{FF2B5EF4-FFF2-40B4-BE49-F238E27FC236}">
                <a16:creationId xmlns:a16="http://schemas.microsoft.com/office/drawing/2014/main" id="{BEC8FB8C-EE73-463D-BE74-254ED04A40FF}"/>
              </a:ext>
            </a:extLst>
          </p:cNvPr>
          <p:cNvSpPr txBox="1"/>
          <p:nvPr/>
        </p:nvSpPr>
        <p:spPr>
          <a:xfrm>
            <a:off x="335560" y="4638404"/>
            <a:ext cx="5192785" cy="830997"/>
          </a:xfrm>
          <a:prstGeom prst="rect">
            <a:avLst/>
          </a:prstGeom>
          <a:noFill/>
        </p:spPr>
        <p:txBody>
          <a:bodyPr wrap="square" rtlCol="0">
            <a:spAutoFit/>
          </a:bodyPr>
          <a:lstStyle/>
          <a:p>
            <a:pPr algn="l"/>
            <a:r>
              <a:rPr lang="it-IT" sz="1600" b="0" i="0" dirty="0">
                <a:solidFill>
                  <a:schemeClr val="accent5"/>
                </a:solidFill>
                <a:effectLst/>
              </a:rPr>
              <a:t>«la </a:t>
            </a:r>
            <a:r>
              <a:rPr lang="it-IT" sz="1600" b="1" i="0" dirty="0">
                <a:solidFill>
                  <a:schemeClr val="accent5"/>
                </a:solidFill>
                <a:effectLst/>
              </a:rPr>
              <a:t>mancanza di armonizzazione normativa </a:t>
            </a:r>
            <a:r>
              <a:rPr lang="it-IT" sz="1600" b="0" i="0" dirty="0">
                <a:solidFill>
                  <a:schemeClr val="accent5"/>
                </a:solidFill>
                <a:effectLst/>
              </a:rPr>
              <a:t>transfrontaliera che ha reso difficile la comprensione delle procedure tra partner di Stati diversi»</a:t>
            </a:r>
            <a:endParaRPr lang="fr-FR" sz="1600" dirty="0">
              <a:solidFill>
                <a:schemeClr val="accent5"/>
              </a:solidFill>
            </a:endParaRPr>
          </a:p>
        </p:txBody>
      </p:sp>
      <p:sp>
        <p:nvSpPr>
          <p:cNvPr id="12" name="ZoneTexte 11">
            <a:extLst>
              <a:ext uri="{FF2B5EF4-FFF2-40B4-BE49-F238E27FC236}">
                <a16:creationId xmlns:a16="http://schemas.microsoft.com/office/drawing/2014/main" id="{115AA259-DF7B-4FB4-8BDD-326AA7E75398}"/>
              </a:ext>
            </a:extLst>
          </p:cNvPr>
          <p:cNvSpPr txBox="1"/>
          <p:nvPr/>
        </p:nvSpPr>
        <p:spPr>
          <a:xfrm>
            <a:off x="6353947" y="2050131"/>
            <a:ext cx="5217952" cy="1323439"/>
          </a:xfrm>
          <a:prstGeom prst="rect">
            <a:avLst/>
          </a:prstGeom>
          <a:noFill/>
        </p:spPr>
        <p:txBody>
          <a:bodyPr wrap="square" rtlCol="0">
            <a:spAutoFit/>
          </a:bodyPr>
          <a:lstStyle/>
          <a:p>
            <a:pPr algn="r"/>
            <a:r>
              <a:rPr lang="fr-FR" sz="1600" b="0" i="0" dirty="0">
                <a:solidFill>
                  <a:srgbClr val="0070C0"/>
                </a:solidFill>
                <a:effectLst/>
              </a:rPr>
              <a:t>« avoir une </a:t>
            </a:r>
            <a:r>
              <a:rPr lang="fr-FR" sz="1600" b="1" i="0" dirty="0">
                <a:solidFill>
                  <a:srgbClr val="0070C0"/>
                </a:solidFill>
                <a:effectLst/>
              </a:rPr>
              <a:t>meilleure connaissance </a:t>
            </a:r>
            <a:r>
              <a:rPr lang="fr-FR" sz="1600" b="0" i="0" dirty="0">
                <a:solidFill>
                  <a:srgbClr val="0070C0"/>
                </a:solidFill>
                <a:effectLst/>
              </a:rPr>
              <a:t>des compétences par niveau et selon chaque région /province italienne pour mener des projets autour des thématiques de transports et continuité territoriale (train, bus..), de projets d'informations administratives à la population... »</a:t>
            </a:r>
            <a:endParaRPr lang="fr-FR" sz="1600" dirty="0">
              <a:solidFill>
                <a:srgbClr val="0070C0"/>
              </a:solidFill>
            </a:endParaRPr>
          </a:p>
        </p:txBody>
      </p:sp>
      <p:sp>
        <p:nvSpPr>
          <p:cNvPr id="13" name="ZoneTexte 12">
            <a:extLst>
              <a:ext uri="{FF2B5EF4-FFF2-40B4-BE49-F238E27FC236}">
                <a16:creationId xmlns:a16="http://schemas.microsoft.com/office/drawing/2014/main" id="{61DE8CE4-DB41-45C2-B770-32C1BC56F9FC}"/>
              </a:ext>
            </a:extLst>
          </p:cNvPr>
          <p:cNvSpPr txBox="1"/>
          <p:nvPr/>
        </p:nvSpPr>
        <p:spPr>
          <a:xfrm>
            <a:off x="6948145" y="3832574"/>
            <a:ext cx="4605556" cy="830997"/>
          </a:xfrm>
          <a:prstGeom prst="rect">
            <a:avLst/>
          </a:prstGeom>
          <a:noFill/>
        </p:spPr>
        <p:txBody>
          <a:bodyPr wrap="square" rtlCol="0">
            <a:spAutoFit/>
          </a:bodyPr>
          <a:lstStyle/>
          <a:p>
            <a:pPr algn="r"/>
            <a:r>
              <a:rPr lang="fr-FR" sz="1600" b="0" i="0" dirty="0">
                <a:solidFill>
                  <a:srgbClr val="0070C0"/>
                </a:solidFill>
                <a:effectLst/>
              </a:rPr>
              <a:t>« </a:t>
            </a:r>
            <a:r>
              <a:rPr lang="fr-FR" sz="1600" b="1" i="0" dirty="0">
                <a:solidFill>
                  <a:srgbClr val="0070C0"/>
                </a:solidFill>
                <a:effectLst/>
              </a:rPr>
              <a:t>Les contraintes administratives </a:t>
            </a:r>
            <a:r>
              <a:rPr lang="fr-FR" sz="1600" b="0" i="0" dirty="0">
                <a:solidFill>
                  <a:srgbClr val="0070C0"/>
                </a:solidFill>
                <a:effectLst/>
              </a:rPr>
              <a:t>: du dépôt du projet, lourd à porter en parallèle des actions en cours, jusqu'à la gestion du projet »</a:t>
            </a:r>
            <a:endParaRPr lang="fr-FR" sz="1600" dirty="0">
              <a:solidFill>
                <a:srgbClr val="0070C0"/>
              </a:solidFill>
            </a:endParaRPr>
          </a:p>
        </p:txBody>
      </p:sp>
      <p:sp>
        <p:nvSpPr>
          <p:cNvPr id="14" name="ZoneTexte 13">
            <a:extLst>
              <a:ext uri="{FF2B5EF4-FFF2-40B4-BE49-F238E27FC236}">
                <a16:creationId xmlns:a16="http://schemas.microsoft.com/office/drawing/2014/main" id="{0ADBEA00-8BD2-49CE-B993-965F9F92DBCC}"/>
              </a:ext>
            </a:extLst>
          </p:cNvPr>
          <p:cNvSpPr txBox="1"/>
          <p:nvPr/>
        </p:nvSpPr>
        <p:spPr>
          <a:xfrm>
            <a:off x="6948145" y="5161325"/>
            <a:ext cx="4367143" cy="830997"/>
          </a:xfrm>
          <a:prstGeom prst="rect">
            <a:avLst/>
          </a:prstGeom>
          <a:noFill/>
        </p:spPr>
        <p:txBody>
          <a:bodyPr wrap="square" rtlCol="0">
            <a:spAutoFit/>
          </a:bodyPr>
          <a:lstStyle/>
          <a:p>
            <a:pPr algn="r"/>
            <a:r>
              <a:rPr lang="fr-FR" sz="1600" b="0" i="0" dirty="0">
                <a:solidFill>
                  <a:srgbClr val="0070C0"/>
                </a:solidFill>
                <a:effectLst/>
              </a:rPr>
              <a:t>« </a:t>
            </a:r>
            <a:r>
              <a:rPr lang="fr-FR" sz="1600" b="1" i="0" dirty="0">
                <a:solidFill>
                  <a:srgbClr val="0070C0"/>
                </a:solidFill>
                <a:effectLst/>
              </a:rPr>
              <a:t>Difficultés administratives</a:t>
            </a:r>
            <a:r>
              <a:rPr lang="fr-FR" sz="1600" b="0" i="0" dirty="0">
                <a:solidFill>
                  <a:srgbClr val="0070C0"/>
                </a:solidFill>
                <a:effectLst/>
              </a:rPr>
              <a:t>, alternances de gouvernance, identification d'enjeux communs »</a:t>
            </a:r>
            <a:endParaRPr lang="fr-FR" sz="1600" dirty="0">
              <a:solidFill>
                <a:srgbClr val="0070C0"/>
              </a:solidFill>
            </a:endParaRPr>
          </a:p>
        </p:txBody>
      </p:sp>
      <p:pic>
        <p:nvPicPr>
          <p:cNvPr id="16" name="Graphique 15" descr="Réunion avec un remplissage uni">
            <a:extLst>
              <a:ext uri="{FF2B5EF4-FFF2-40B4-BE49-F238E27FC236}">
                <a16:creationId xmlns:a16="http://schemas.microsoft.com/office/drawing/2014/main" id="{3478C9AA-3223-496C-B84B-945B324E72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075" y="5743575"/>
            <a:ext cx="914400" cy="914400"/>
          </a:xfrm>
          <a:prstGeom prst="rect">
            <a:avLst/>
          </a:prstGeom>
        </p:spPr>
      </p:pic>
      <p:pic>
        <p:nvPicPr>
          <p:cNvPr id="17" name="Graphique 16" descr="Réunion avec un remplissage uni">
            <a:extLst>
              <a:ext uri="{FF2B5EF4-FFF2-40B4-BE49-F238E27FC236}">
                <a16:creationId xmlns:a16="http://schemas.microsoft.com/office/drawing/2014/main" id="{90A532C2-6732-4557-9A70-5D6EF4DE96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1650" y="5743575"/>
            <a:ext cx="914400" cy="914400"/>
          </a:xfrm>
          <a:prstGeom prst="rect">
            <a:avLst/>
          </a:prstGeom>
        </p:spPr>
      </p:pic>
    </p:spTree>
    <p:extLst>
      <p:ext uri="{BB962C8B-B14F-4D97-AF65-F5344CB8AC3E}">
        <p14:creationId xmlns:p14="http://schemas.microsoft.com/office/powerpoint/2010/main" val="1446537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4657D-F57B-45C1-9F07-C0FA67A12AE3}"/>
              </a:ext>
            </a:extLst>
          </p:cNvPr>
          <p:cNvSpPr>
            <a:spLocks noGrp="1"/>
          </p:cNvSpPr>
          <p:nvPr>
            <p:ph type="title"/>
          </p:nvPr>
        </p:nvSpPr>
        <p:spPr>
          <a:xfrm>
            <a:off x="3552825" y="2966499"/>
            <a:ext cx="8639175" cy="3139321"/>
          </a:xfrm>
        </p:spPr>
        <p:txBody>
          <a:bodyPr/>
          <a:lstStyle/>
          <a:p>
            <a:r>
              <a:rPr lang="fr-FR" sz="4400" dirty="0">
                <a:solidFill>
                  <a:srgbClr val="002060"/>
                </a:solidFill>
                <a:latin typeface="+mn-lt"/>
              </a:rPr>
              <a:t>Quels sont les besoins et quelles sont les actions prioritaires? </a:t>
            </a:r>
            <a:br>
              <a:rPr lang="fr-FR" sz="4400" dirty="0">
                <a:solidFill>
                  <a:srgbClr val="0070C0"/>
                </a:solidFill>
                <a:latin typeface="+mn-lt"/>
              </a:rPr>
            </a:br>
            <a:r>
              <a:rPr lang="fr-FR" sz="4400" dirty="0">
                <a:latin typeface="+mn-lt"/>
              </a:rPr>
              <a:t>Quali sono i </a:t>
            </a:r>
            <a:r>
              <a:rPr lang="fr-FR" sz="4400" dirty="0" err="1">
                <a:latin typeface="+mn-lt"/>
              </a:rPr>
              <a:t>bisogni</a:t>
            </a:r>
            <a:r>
              <a:rPr lang="fr-FR" sz="4400" dirty="0">
                <a:latin typeface="+mn-lt"/>
              </a:rPr>
              <a:t> e </a:t>
            </a:r>
            <a:r>
              <a:rPr lang="fr-FR" sz="4400" dirty="0" err="1">
                <a:latin typeface="+mn-lt"/>
              </a:rPr>
              <a:t>quali</a:t>
            </a:r>
            <a:r>
              <a:rPr lang="fr-FR" sz="4400">
                <a:latin typeface="+mn-lt"/>
              </a:rPr>
              <a:t> sono le </a:t>
            </a:r>
            <a:r>
              <a:rPr lang="fr-FR" sz="4400" dirty="0" err="1">
                <a:latin typeface="+mn-lt"/>
              </a:rPr>
              <a:t>azioni</a:t>
            </a:r>
            <a:r>
              <a:rPr lang="fr-FR" sz="4400" dirty="0">
                <a:latin typeface="+mn-lt"/>
              </a:rPr>
              <a:t> </a:t>
            </a:r>
            <a:r>
              <a:rPr lang="fr-FR" sz="4400" dirty="0" err="1">
                <a:latin typeface="+mn-lt"/>
              </a:rPr>
              <a:t>prioritari</a:t>
            </a:r>
            <a:r>
              <a:rPr lang="fr-FR" dirty="0" err="1">
                <a:latin typeface="+mn-lt"/>
              </a:rPr>
              <a:t>e</a:t>
            </a:r>
            <a:r>
              <a:rPr lang="fr-FR" dirty="0">
                <a:latin typeface="+mn-lt"/>
              </a:rPr>
              <a:t>?</a:t>
            </a:r>
            <a:br>
              <a:rPr lang="fr-FR" dirty="0"/>
            </a:br>
            <a:endParaRPr lang="fr-FR" dirty="0"/>
          </a:p>
        </p:txBody>
      </p:sp>
    </p:spTree>
    <p:extLst>
      <p:ext uri="{BB962C8B-B14F-4D97-AF65-F5344CB8AC3E}">
        <p14:creationId xmlns:p14="http://schemas.microsoft.com/office/powerpoint/2010/main" val="227260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83A825B-FDDC-47B6-B13B-ABEC44B6D757}"/>
              </a:ext>
            </a:extLst>
          </p:cNvPr>
          <p:cNvSpPr>
            <a:spLocks noGrp="1"/>
          </p:cNvSpPr>
          <p:nvPr>
            <p:ph type="title"/>
          </p:nvPr>
        </p:nvSpPr>
        <p:spPr>
          <a:xfrm>
            <a:off x="369815" y="151426"/>
            <a:ext cx="10858500" cy="978729"/>
          </a:xfrm>
        </p:spPr>
        <p:txBody>
          <a:bodyPr/>
          <a:lstStyle/>
          <a:p>
            <a:r>
              <a:rPr lang="fr-FR" sz="3200" b="1" dirty="0">
                <a:solidFill>
                  <a:srgbClr val="0070C0"/>
                </a:solidFill>
                <a:latin typeface="+mn-lt"/>
              </a:rPr>
              <a:t>3.    Besoins et actions prioritaires</a:t>
            </a:r>
            <a:br>
              <a:rPr lang="fr-FR" sz="3200" b="1" dirty="0">
                <a:solidFill>
                  <a:srgbClr val="0070C0"/>
                </a:solidFill>
                <a:latin typeface="+mn-lt"/>
              </a:rPr>
            </a:br>
            <a:r>
              <a:rPr lang="fr-FR" sz="3200" b="1" dirty="0">
                <a:solidFill>
                  <a:srgbClr val="0070C0"/>
                </a:solidFill>
                <a:latin typeface="+mn-lt"/>
              </a:rPr>
              <a:t>         </a:t>
            </a:r>
            <a:r>
              <a:rPr lang="fr-FR" sz="3200" b="1" dirty="0" err="1">
                <a:solidFill>
                  <a:schemeClr val="accent5"/>
                </a:solidFill>
                <a:latin typeface="+mn-lt"/>
              </a:rPr>
              <a:t>Bisogni</a:t>
            </a:r>
            <a:r>
              <a:rPr lang="fr-FR" sz="3200" b="1" dirty="0">
                <a:solidFill>
                  <a:schemeClr val="accent5"/>
                </a:solidFill>
                <a:latin typeface="+mn-lt"/>
              </a:rPr>
              <a:t> </a:t>
            </a:r>
            <a:r>
              <a:rPr lang="fr-FR" sz="3200" b="1" dirty="0" err="1">
                <a:solidFill>
                  <a:schemeClr val="accent5"/>
                </a:solidFill>
                <a:latin typeface="+mn-lt"/>
              </a:rPr>
              <a:t>ed</a:t>
            </a:r>
            <a:r>
              <a:rPr lang="fr-FR" sz="3200" b="1" dirty="0">
                <a:solidFill>
                  <a:schemeClr val="accent5"/>
                </a:solidFill>
                <a:latin typeface="+mn-lt"/>
              </a:rPr>
              <a:t> </a:t>
            </a:r>
            <a:r>
              <a:rPr lang="fr-FR" sz="3200" b="1" dirty="0" err="1">
                <a:solidFill>
                  <a:schemeClr val="accent5"/>
                </a:solidFill>
                <a:latin typeface="+mn-lt"/>
              </a:rPr>
              <a:t>azioni</a:t>
            </a:r>
            <a:r>
              <a:rPr lang="fr-FR" sz="3200" b="1" dirty="0">
                <a:solidFill>
                  <a:schemeClr val="accent5"/>
                </a:solidFill>
                <a:latin typeface="+mn-lt"/>
              </a:rPr>
              <a:t> </a:t>
            </a:r>
            <a:r>
              <a:rPr lang="fr-FR" sz="3200" b="1" dirty="0" err="1">
                <a:solidFill>
                  <a:schemeClr val="accent5"/>
                </a:solidFill>
                <a:latin typeface="+mn-lt"/>
              </a:rPr>
              <a:t>prioritarie</a:t>
            </a:r>
            <a:r>
              <a:rPr lang="fr-FR" sz="3200" b="1" dirty="0">
                <a:solidFill>
                  <a:schemeClr val="accent5"/>
                </a:solidFill>
                <a:latin typeface="+mn-lt"/>
              </a:rPr>
              <a:t> </a:t>
            </a:r>
          </a:p>
        </p:txBody>
      </p:sp>
      <p:pic>
        <p:nvPicPr>
          <p:cNvPr id="7" name="chart">
            <a:extLst>
              <a:ext uri="{FF2B5EF4-FFF2-40B4-BE49-F238E27FC236}">
                <a16:creationId xmlns:a16="http://schemas.microsoft.com/office/drawing/2014/main" id="{D6208ADE-3761-4A7B-AB3B-80286AE5F1F9}"/>
              </a:ext>
            </a:extLst>
          </p:cNvPr>
          <p:cNvPicPr>
            <a:picLocks noChangeAspect="1"/>
          </p:cNvPicPr>
          <p:nvPr/>
        </p:nvPicPr>
        <p:blipFill>
          <a:blip r:embed="rId2"/>
          <a:stretch>
            <a:fillRect/>
          </a:stretch>
        </p:blipFill>
        <p:spPr>
          <a:xfrm>
            <a:off x="2692129" y="1703777"/>
            <a:ext cx="1088947" cy="822973"/>
          </a:xfrm>
          <a:prstGeom prst="rect">
            <a:avLst/>
          </a:prstGeom>
        </p:spPr>
      </p:pic>
      <p:pic>
        <p:nvPicPr>
          <p:cNvPr id="8" name="Image 7">
            <a:extLst>
              <a:ext uri="{FF2B5EF4-FFF2-40B4-BE49-F238E27FC236}">
                <a16:creationId xmlns:a16="http://schemas.microsoft.com/office/drawing/2014/main" id="{FBE98669-A313-423A-9834-9FAD5FE0E384}"/>
              </a:ext>
            </a:extLst>
          </p:cNvPr>
          <p:cNvPicPr>
            <a:picLocks noChangeAspect="1"/>
          </p:cNvPicPr>
          <p:nvPr/>
        </p:nvPicPr>
        <p:blipFill>
          <a:blip r:embed="rId3"/>
          <a:stretch>
            <a:fillRect/>
          </a:stretch>
        </p:blipFill>
        <p:spPr>
          <a:xfrm>
            <a:off x="9366521" y="1659791"/>
            <a:ext cx="1043447" cy="910944"/>
          </a:xfrm>
          <a:prstGeom prst="rect">
            <a:avLst/>
          </a:prstGeom>
        </p:spPr>
      </p:pic>
      <p:graphicFrame>
        <p:nvGraphicFramePr>
          <p:cNvPr id="9" name="Graphique 8">
            <a:extLst>
              <a:ext uri="{FF2B5EF4-FFF2-40B4-BE49-F238E27FC236}">
                <a16:creationId xmlns:a16="http://schemas.microsoft.com/office/drawing/2014/main" id="{2ED897CF-B3C7-44B0-B1A9-12A932A57A8E}"/>
              </a:ext>
            </a:extLst>
          </p:cNvPr>
          <p:cNvGraphicFramePr>
            <a:graphicFrameLocks/>
          </p:cNvGraphicFramePr>
          <p:nvPr>
            <p:extLst>
              <p:ext uri="{D42A27DB-BD31-4B8C-83A1-F6EECF244321}">
                <p14:modId xmlns:p14="http://schemas.microsoft.com/office/powerpoint/2010/main" val="1160934910"/>
              </p:ext>
            </p:extLst>
          </p:nvPr>
        </p:nvGraphicFramePr>
        <p:xfrm>
          <a:off x="99269" y="2526751"/>
          <a:ext cx="5996731" cy="3551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a:extLst>
              <a:ext uri="{FF2B5EF4-FFF2-40B4-BE49-F238E27FC236}">
                <a16:creationId xmlns:a16="http://schemas.microsoft.com/office/drawing/2014/main" id="{1527BF57-0049-43C6-8BBB-CC91368A605E}"/>
              </a:ext>
            </a:extLst>
          </p:cNvPr>
          <p:cNvGraphicFramePr>
            <a:graphicFrameLocks/>
          </p:cNvGraphicFramePr>
          <p:nvPr>
            <p:extLst>
              <p:ext uri="{D42A27DB-BD31-4B8C-83A1-F6EECF244321}">
                <p14:modId xmlns:p14="http://schemas.microsoft.com/office/powerpoint/2010/main" val="3144954463"/>
              </p:ext>
            </p:extLst>
          </p:nvPr>
        </p:nvGraphicFramePr>
        <p:xfrm>
          <a:off x="6096000" y="2524479"/>
          <a:ext cx="6031385" cy="3753865"/>
        </p:xfrm>
        <a:graphic>
          <a:graphicData uri="http://schemas.openxmlformats.org/drawingml/2006/chart">
            <c:chart xmlns:c="http://schemas.openxmlformats.org/drawingml/2006/chart" xmlns:r="http://schemas.openxmlformats.org/officeDocument/2006/relationships" r:id="rId5"/>
          </a:graphicData>
        </a:graphic>
      </p:graphicFrame>
      <p:sp>
        <p:nvSpPr>
          <p:cNvPr id="2" name="ZoneTexte 1">
            <a:extLst>
              <a:ext uri="{FF2B5EF4-FFF2-40B4-BE49-F238E27FC236}">
                <a16:creationId xmlns:a16="http://schemas.microsoft.com/office/drawing/2014/main" id="{092E7922-7403-4029-AD82-F58E3D386278}"/>
              </a:ext>
            </a:extLst>
          </p:cNvPr>
          <p:cNvSpPr txBox="1"/>
          <p:nvPr/>
        </p:nvSpPr>
        <p:spPr>
          <a:xfrm>
            <a:off x="3461021" y="1213069"/>
            <a:ext cx="5905500" cy="646331"/>
          </a:xfrm>
          <a:prstGeom prst="rect">
            <a:avLst/>
          </a:prstGeom>
          <a:noFill/>
        </p:spPr>
        <p:txBody>
          <a:bodyPr wrap="square" rtlCol="0">
            <a:spAutoFit/>
          </a:bodyPr>
          <a:lstStyle/>
          <a:p>
            <a:pPr algn="l"/>
            <a:r>
              <a:rPr lang="fr-FR" b="1" i="0" dirty="0">
                <a:solidFill>
                  <a:srgbClr val="0070C0"/>
                </a:solidFill>
                <a:effectLst/>
              </a:rPr>
              <a:t>LES ACTEURS TERRITORIAUX RESSENTENT LE BESOIN DE / </a:t>
            </a:r>
            <a:r>
              <a:rPr lang="fr-FR" b="1" dirty="0">
                <a:solidFill>
                  <a:schemeClr val="accent5"/>
                </a:solidFill>
              </a:rPr>
              <a:t>GLI ATTORI TERRITORIALI SENTONO IL BISOGNO DI </a:t>
            </a:r>
          </a:p>
        </p:txBody>
      </p:sp>
    </p:spTree>
    <p:extLst>
      <p:ext uri="{BB962C8B-B14F-4D97-AF65-F5344CB8AC3E}">
        <p14:creationId xmlns:p14="http://schemas.microsoft.com/office/powerpoint/2010/main" val="1707594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486F825-D9E4-4777-B74C-0E6F47B12C50}"/>
              </a:ext>
            </a:extLst>
          </p:cNvPr>
          <p:cNvSpPr>
            <a:spLocks noGrp="1"/>
          </p:cNvSpPr>
          <p:nvPr>
            <p:ph type="title"/>
          </p:nvPr>
        </p:nvSpPr>
        <p:spPr>
          <a:xfrm>
            <a:off x="1000125" y="105513"/>
            <a:ext cx="10858500" cy="1089529"/>
          </a:xfrm>
        </p:spPr>
        <p:txBody>
          <a:bodyPr/>
          <a:lstStyle/>
          <a:p>
            <a:r>
              <a:rPr lang="fr-FR" b="1" dirty="0">
                <a:solidFill>
                  <a:srgbClr val="0070C0"/>
                </a:solidFill>
                <a:latin typeface="+mn-lt"/>
              </a:rPr>
              <a:t>Selon les acteurs territoriaux,</a:t>
            </a:r>
            <a:r>
              <a:rPr lang="fr-FR" b="1" i="0" dirty="0">
                <a:solidFill>
                  <a:srgbClr val="0070C0"/>
                </a:solidFill>
                <a:effectLst/>
                <a:latin typeface="+mn-lt"/>
              </a:rPr>
              <a:t> l'initiatives prioritaires à entreprendre pour faciliter vos activités à dimension transfrontalière …</a:t>
            </a:r>
            <a:br>
              <a:rPr lang="fr-FR" b="1" i="0" dirty="0">
                <a:solidFill>
                  <a:srgbClr val="0070C0"/>
                </a:solidFill>
                <a:effectLst/>
                <a:latin typeface="+mn-lt"/>
              </a:rPr>
            </a:br>
            <a:r>
              <a:rPr lang="fr-FR" b="1" i="0" dirty="0" err="1">
                <a:solidFill>
                  <a:schemeClr val="accent5"/>
                </a:solidFill>
                <a:effectLst/>
                <a:latin typeface="+mn-lt"/>
              </a:rPr>
              <a:t>Secono</a:t>
            </a:r>
            <a:r>
              <a:rPr lang="fr-FR" b="1" i="0" dirty="0">
                <a:solidFill>
                  <a:schemeClr val="accent5"/>
                </a:solidFill>
                <a:effectLst/>
                <a:latin typeface="+mn-lt"/>
              </a:rPr>
              <a:t> </a:t>
            </a:r>
            <a:r>
              <a:rPr lang="fr-FR" b="1" i="0" dirty="0" err="1">
                <a:solidFill>
                  <a:schemeClr val="accent5"/>
                </a:solidFill>
                <a:effectLst/>
                <a:latin typeface="+mn-lt"/>
              </a:rPr>
              <a:t>gli</a:t>
            </a:r>
            <a:r>
              <a:rPr lang="fr-FR" b="1" i="0" dirty="0">
                <a:solidFill>
                  <a:schemeClr val="accent5"/>
                </a:solidFill>
                <a:effectLst/>
                <a:latin typeface="+mn-lt"/>
              </a:rPr>
              <a:t> </a:t>
            </a:r>
            <a:r>
              <a:rPr lang="fr-FR" b="1" i="0" dirty="0" err="1">
                <a:solidFill>
                  <a:schemeClr val="accent5"/>
                </a:solidFill>
                <a:effectLst/>
                <a:latin typeface="+mn-lt"/>
              </a:rPr>
              <a:t>attori</a:t>
            </a:r>
            <a:r>
              <a:rPr lang="fr-FR" b="1" i="0" dirty="0">
                <a:solidFill>
                  <a:schemeClr val="accent5"/>
                </a:solidFill>
                <a:effectLst/>
                <a:latin typeface="+mn-lt"/>
              </a:rPr>
              <a:t> </a:t>
            </a:r>
            <a:r>
              <a:rPr lang="fr-FR" b="1" i="0" dirty="0" err="1">
                <a:solidFill>
                  <a:schemeClr val="accent5"/>
                </a:solidFill>
                <a:effectLst/>
                <a:latin typeface="+mn-lt"/>
              </a:rPr>
              <a:t>territoriali</a:t>
            </a:r>
            <a:r>
              <a:rPr lang="fr-FR" b="1" i="0" dirty="0">
                <a:solidFill>
                  <a:schemeClr val="accent5"/>
                </a:solidFill>
                <a:effectLst/>
                <a:latin typeface="+mn-lt"/>
              </a:rPr>
              <a:t> </a:t>
            </a:r>
            <a:r>
              <a:rPr lang="it-IT" b="1" dirty="0">
                <a:solidFill>
                  <a:schemeClr val="accent5"/>
                </a:solidFill>
                <a:latin typeface="+mn-lt"/>
              </a:rPr>
              <a:t>le </a:t>
            </a:r>
            <a:r>
              <a:rPr lang="it-IT" b="1" i="0" dirty="0">
                <a:solidFill>
                  <a:schemeClr val="accent5"/>
                </a:solidFill>
                <a:effectLst/>
                <a:latin typeface="+mn-lt"/>
              </a:rPr>
              <a:t>iniziative che dovrebbero ricevere la massima priorità per facilitare le attività transfrontaliere...</a:t>
            </a:r>
            <a:endParaRPr lang="fr-FR" dirty="0">
              <a:solidFill>
                <a:schemeClr val="accent5"/>
              </a:solidFill>
            </a:endParaRPr>
          </a:p>
        </p:txBody>
      </p:sp>
      <p:graphicFrame>
        <p:nvGraphicFramePr>
          <p:cNvPr id="4" name="Graphique 3">
            <a:extLst>
              <a:ext uri="{FF2B5EF4-FFF2-40B4-BE49-F238E27FC236}">
                <a16:creationId xmlns:a16="http://schemas.microsoft.com/office/drawing/2014/main" id="{4198EF5B-12B4-4285-A986-5C2B9B9126B6}"/>
              </a:ext>
            </a:extLst>
          </p:cNvPr>
          <p:cNvGraphicFramePr>
            <a:graphicFrameLocks/>
          </p:cNvGraphicFramePr>
          <p:nvPr>
            <p:extLst>
              <p:ext uri="{D42A27DB-BD31-4B8C-83A1-F6EECF244321}">
                <p14:modId xmlns:p14="http://schemas.microsoft.com/office/powerpoint/2010/main" val="2696818493"/>
              </p:ext>
            </p:extLst>
          </p:nvPr>
        </p:nvGraphicFramePr>
        <p:xfrm>
          <a:off x="733424" y="1339702"/>
          <a:ext cx="10858500" cy="5124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8925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C4E5ED8-33F9-4C30-98F1-FEBA626CF0A5}"/>
              </a:ext>
            </a:extLst>
          </p:cNvPr>
          <p:cNvSpPr>
            <a:spLocks noGrp="1"/>
          </p:cNvSpPr>
          <p:nvPr>
            <p:ph type="title"/>
          </p:nvPr>
        </p:nvSpPr>
        <p:spPr>
          <a:xfrm>
            <a:off x="923925" y="362688"/>
            <a:ext cx="11201400" cy="590931"/>
          </a:xfrm>
        </p:spPr>
        <p:txBody>
          <a:bodyPr/>
          <a:lstStyle/>
          <a:p>
            <a:r>
              <a:rPr lang="fr-FR" b="1" dirty="0">
                <a:solidFill>
                  <a:srgbClr val="0070C0"/>
                </a:solidFill>
                <a:latin typeface="+mn-lt"/>
              </a:rPr>
              <a:t>Selon les acteurs territoriaux, </a:t>
            </a:r>
            <a:r>
              <a:rPr lang="fr-FR" b="1" i="0" dirty="0">
                <a:solidFill>
                  <a:srgbClr val="0070C0"/>
                </a:solidFill>
                <a:effectLst/>
                <a:latin typeface="+mn-lt"/>
              </a:rPr>
              <a:t> l'initiative prioritaire à entreprendre pour faciliter vos activités à dimension transfrontalière…</a:t>
            </a:r>
            <a:br>
              <a:rPr lang="fr-FR" b="1" i="0" dirty="0">
                <a:solidFill>
                  <a:srgbClr val="0070C0"/>
                </a:solidFill>
                <a:effectLst/>
                <a:latin typeface="+mn-lt"/>
              </a:rPr>
            </a:br>
            <a:r>
              <a:rPr lang="it-IT" b="1" dirty="0">
                <a:solidFill>
                  <a:schemeClr val="accent5"/>
                </a:solidFill>
                <a:latin typeface="+mn-lt"/>
              </a:rPr>
              <a:t>Secondo gli attori territoriail, l’</a:t>
            </a:r>
            <a:r>
              <a:rPr lang="it-IT" b="1" i="0" dirty="0">
                <a:solidFill>
                  <a:schemeClr val="accent5"/>
                </a:solidFill>
                <a:effectLst/>
                <a:latin typeface="+mn-lt"/>
              </a:rPr>
              <a:t>iniziativa che dovrebbe ricevere</a:t>
            </a:r>
            <a:r>
              <a:rPr lang="it-IT" b="1" dirty="0">
                <a:solidFill>
                  <a:schemeClr val="accent5"/>
                </a:solidFill>
                <a:latin typeface="+mn-lt"/>
              </a:rPr>
              <a:t> </a:t>
            </a:r>
            <a:r>
              <a:rPr lang="it-IT" b="1" i="0" dirty="0">
                <a:solidFill>
                  <a:schemeClr val="accent5"/>
                </a:solidFill>
                <a:effectLst/>
                <a:latin typeface="+mn-lt"/>
              </a:rPr>
              <a:t>la massima priorità per facilitare le attività transfrontaliere...</a:t>
            </a:r>
            <a:endParaRPr lang="fr-FR" b="1" dirty="0">
              <a:solidFill>
                <a:schemeClr val="accent5"/>
              </a:solidFill>
              <a:latin typeface="+mn-lt"/>
            </a:endParaRPr>
          </a:p>
        </p:txBody>
      </p:sp>
      <p:sp>
        <p:nvSpPr>
          <p:cNvPr id="7" name="ZoneTexte 6">
            <a:extLst>
              <a:ext uri="{FF2B5EF4-FFF2-40B4-BE49-F238E27FC236}">
                <a16:creationId xmlns:a16="http://schemas.microsoft.com/office/drawing/2014/main" id="{EC0198C3-DF68-46AD-93AC-7A59394D0DB9}"/>
              </a:ext>
            </a:extLst>
          </p:cNvPr>
          <p:cNvSpPr txBox="1"/>
          <p:nvPr/>
        </p:nvSpPr>
        <p:spPr>
          <a:xfrm>
            <a:off x="239085" y="1328438"/>
            <a:ext cx="6207854" cy="1384995"/>
          </a:xfrm>
          <a:prstGeom prst="rect">
            <a:avLst/>
          </a:prstGeom>
          <a:noFill/>
        </p:spPr>
        <p:txBody>
          <a:bodyPr wrap="square" rtlCol="0">
            <a:spAutoFit/>
          </a:bodyPr>
          <a:lstStyle/>
          <a:p>
            <a:pPr algn="l"/>
            <a:r>
              <a:rPr lang="it-IT" sz="1400" b="0" i="0" dirty="0">
                <a:solidFill>
                  <a:schemeClr val="accent5"/>
                </a:solidFill>
                <a:effectLst/>
              </a:rPr>
              <a:t>«Per facilitare le attività transfrontaliere e dare </a:t>
            </a:r>
            <a:r>
              <a:rPr lang="it-IT" sz="1400" b="1" i="0" dirty="0">
                <a:solidFill>
                  <a:schemeClr val="accent5"/>
                </a:solidFill>
                <a:effectLst/>
              </a:rPr>
              <a:t>continuità alle reti di relazioni </a:t>
            </a:r>
            <a:r>
              <a:rPr lang="it-IT" sz="1400" b="0" i="0" dirty="0">
                <a:solidFill>
                  <a:schemeClr val="accent5"/>
                </a:solidFill>
                <a:effectLst/>
              </a:rPr>
              <a:t>che si stabiliscono tra i soggetti, andrebbe ancor più </a:t>
            </a:r>
            <a:r>
              <a:rPr lang="it-IT" sz="1400" b="1" i="0" dirty="0">
                <a:solidFill>
                  <a:schemeClr val="accent5"/>
                </a:solidFill>
                <a:effectLst/>
              </a:rPr>
              <a:t>ampliata la possibilità di effettuare stage e scambi di personale tra i due versanti della frontiera</a:t>
            </a:r>
            <a:r>
              <a:rPr lang="it-IT" sz="1400" b="0" i="0" dirty="0">
                <a:solidFill>
                  <a:schemeClr val="accent5"/>
                </a:solidFill>
                <a:effectLst/>
              </a:rPr>
              <a:t>. Sarebbe auspicabile, inoltre, che i soggetti non bilingui interessati alle attività transfrontaliere promuovessero le proprie </a:t>
            </a:r>
            <a:r>
              <a:rPr lang="it-IT" sz="1400" b="1" i="0" dirty="0">
                <a:solidFill>
                  <a:schemeClr val="accent5"/>
                </a:solidFill>
                <a:effectLst/>
              </a:rPr>
              <a:t>competenze linguistiche</a:t>
            </a:r>
            <a:r>
              <a:rPr lang="it-IT" sz="1400" b="0" i="0" dirty="0">
                <a:solidFill>
                  <a:schemeClr val="accent5"/>
                </a:solidFill>
                <a:effectLst/>
              </a:rPr>
              <a:t> nella lingua dell'altro Paese»</a:t>
            </a:r>
            <a:endParaRPr lang="fr-FR" sz="1400" dirty="0">
              <a:solidFill>
                <a:schemeClr val="accent5"/>
              </a:solidFill>
            </a:endParaRPr>
          </a:p>
        </p:txBody>
      </p:sp>
      <p:sp>
        <p:nvSpPr>
          <p:cNvPr id="8" name="ZoneTexte 7">
            <a:extLst>
              <a:ext uri="{FF2B5EF4-FFF2-40B4-BE49-F238E27FC236}">
                <a16:creationId xmlns:a16="http://schemas.microsoft.com/office/drawing/2014/main" id="{CD4D60EE-6649-4652-8F42-88DC0A119291}"/>
              </a:ext>
            </a:extLst>
          </p:cNvPr>
          <p:cNvSpPr txBox="1"/>
          <p:nvPr/>
        </p:nvSpPr>
        <p:spPr>
          <a:xfrm>
            <a:off x="7970982" y="4015501"/>
            <a:ext cx="3657600" cy="307777"/>
          </a:xfrm>
          <a:prstGeom prst="rect">
            <a:avLst/>
          </a:prstGeom>
          <a:noFill/>
        </p:spPr>
        <p:txBody>
          <a:bodyPr wrap="square" rtlCol="0">
            <a:spAutoFit/>
          </a:bodyPr>
          <a:lstStyle/>
          <a:p>
            <a:pPr algn="r"/>
            <a:r>
              <a:rPr lang="it-IT" sz="1400" b="0" i="0" dirty="0">
                <a:solidFill>
                  <a:schemeClr val="accent5"/>
                </a:solidFill>
                <a:effectLst/>
              </a:rPr>
              <a:t>«la </a:t>
            </a:r>
            <a:r>
              <a:rPr lang="it-IT" sz="1400" b="1" i="0" dirty="0">
                <a:solidFill>
                  <a:schemeClr val="accent5"/>
                </a:solidFill>
                <a:effectLst/>
              </a:rPr>
              <a:t>mobilità ed il bilinguismo</a:t>
            </a:r>
            <a:r>
              <a:rPr lang="it-IT" sz="1400" b="0" i="0" dirty="0">
                <a:solidFill>
                  <a:schemeClr val="accent5"/>
                </a:solidFill>
                <a:effectLst/>
              </a:rPr>
              <a:t>»</a:t>
            </a:r>
            <a:endParaRPr lang="fr-FR" sz="1400" dirty="0">
              <a:solidFill>
                <a:schemeClr val="accent5"/>
              </a:solidFill>
            </a:endParaRPr>
          </a:p>
        </p:txBody>
      </p:sp>
      <p:sp>
        <p:nvSpPr>
          <p:cNvPr id="9" name="ZoneTexte 8">
            <a:extLst>
              <a:ext uri="{FF2B5EF4-FFF2-40B4-BE49-F238E27FC236}">
                <a16:creationId xmlns:a16="http://schemas.microsoft.com/office/drawing/2014/main" id="{9D284DE2-3916-43BA-9BFA-C4BC7A82B9BA}"/>
              </a:ext>
            </a:extLst>
          </p:cNvPr>
          <p:cNvSpPr txBox="1"/>
          <p:nvPr/>
        </p:nvSpPr>
        <p:spPr>
          <a:xfrm>
            <a:off x="3017240" y="4654716"/>
            <a:ext cx="9018166" cy="1815882"/>
          </a:xfrm>
          <a:prstGeom prst="rect">
            <a:avLst/>
          </a:prstGeom>
          <a:noFill/>
        </p:spPr>
        <p:txBody>
          <a:bodyPr wrap="square" rtlCol="0">
            <a:spAutoFit/>
          </a:bodyPr>
          <a:lstStyle/>
          <a:p>
            <a:pPr algn="r"/>
            <a:r>
              <a:rPr lang="it-IT" sz="1400" b="0" i="0" dirty="0">
                <a:solidFill>
                  <a:schemeClr val="accent5"/>
                </a:solidFill>
                <a:effectLst/>
              </a:rPr>
              <a:t>«</a:t>
            </a:r>
            <a:r>
              <a:rPr lang="it-IT" sz="1400" b="1" i="0" dirty="0">
                <a:solidFill>
                  <a:schemeClr val="accent5"/>
                </a:solidFill>
                <a:effectLst/>
              </a:rPr>
              <a:t>De-costruire e ripensare sui "confini"</a:t>
            </a:r>
            <a:r>
              <a:rPr lang="it-IT" sz="1400" b="0" i="0" dirty="0">
                <a:solidFill>
                  <a:schemeClr val="accent5"/>
                </a:solidFill>
                <a:effectLst/>
              </a:rPr>
              <a:t> l'eco-sistema dei territori promuovendo nuove forme di azione che tengano insieme </a:t>
            </a:r>
            <a:r>
              <a:rPr lang="it-IT" sz="1400" b="1" i="0" dirty="0">
                <a:solidFill>
                  <a:schemeClr val="accent5"/>
                </a:solidFill>
                <a:effectLst/>
              </a:rPr>
              <a:t>cittadini-ambiente e sviluppo rurale</a:t>
            </a:r>
            <a:r>
              <a:rPr lang="it-IT" sz="1400" b="0" i="0" dirty="0">
                <a:solidFill>
                  <a:schemeClr val="accent5"/>
                </a:solidFill>
                <a:effectLst/>
              </a:rPr>
              <a:t>. Credo che sia fondamentale trovare</a:t>
            </a:r>
            <a:r>
              <a:rPr lang="it-IT" sz="1400" b="1" i="0" dirty="0">
                <a:solidFill>
                  <a:schemeClr val="accent5"/>
                </a:solidFill>
                <a:effectLst/>
              </a:rPr>
              <a:t> soluzioni lavorative, abitative e di servizi di prossimità</a:t>
            </a:r>
            <a:r>
              <a:rPr lang="it-IT" sz="1400" b="0" i="0" dirty="0">
                <a:solidFill>
                  <a:schemeClr val="accent5"/>
                </a:solidFill>
                <a:effectLst/>
              </a:rPr>
              <a:t> che, oltre ad incentivare la non migrazione verso altri luoghi di vita, attraggano nuove persone. Ma l'eventuale ripopolamento di tali luoghi dovrebbe essere pensato come </a:t>
            </a:r>
            <a:r>
              <a:rPr lang="it-IT" sz="1400" b="1" i="0" dirty="0">
                <a:solidFill>
                  <a:schemeClr val="accent5"/>
                </a:solidFill>
                <a:effectLst/>
              </a:rPr>
              <a:t>un ripopolamento attivo </a:t>
            </a:r>
            <a:r>
              <a:rPr lang="it-IT" sz="1400" b="0" i="0" dirty="0">
                <a:solidFill>
                  <a:schemeClr val="accent5"/>
                </a:solidFill>
                <a:effectLst/>
              </a:rPr>
              <a:t>(chi arriva deve essere pensato come una risorsa da coinvolgere e da includere nel tessuto connettivo della comunità). Va bene, come succede il alcuni contesti, il ripopolamento "benestante" (chi ha possibilità di ristrutturare un rudere, etc...) ma che sovente non si percepisce come parte di quel territorio e di quella comunità (ripopolamento passivo). Su questo la politica locale potrebbe fare di più</a:t>
            </a:r>
            <a:r>
              <a:rPr lang="it-IT" sz="1200" dirty="0">
                <a:solidFill>
                  <a:schemeClr val="accent5"/>
                </a:solidFill>
                <a:latin typeface="Segoe UI" panose="020B0502040204020203" pitchFamily="34" charset="0"/>
              </a:rPr>
              <a:t>»</a:t>
            </a:r>
            <a:endParaRPr lang="fr-FR" sz="1200" dirty="0">
              <a:solidFill>
                <a:schemeClr val="accent5"/>
              </a:solidFill>
            </a:endParaRPr>
          </a:p>
        </p:txBody>
      </p:sp>
      <p:sp>
        <p:nvSpPr>
          <p:cNvPr id="11" name="ZoneTexte 10">
            <a:extLst>
              <a:ext uri="{FF2B5EF4-FFF2-40B4-BE49-F238E27FC236}">
                <a16:creationId xmlns:a16="http://schemas.microsoft.com/office/drawing/2014/main" id="{4AE3DA04-B346-4902-AC5D-0E7D751D77BD}"/>
              </a:ext>
            </a:extLst>
          </p:cNvPr>
          <p:cNvSpPr txBox="1"/>
          <p:nvPr/>
        </p:nvSpPr>
        <p:spPr>
          <a:xfrm>
            <a:off x="481730" y="4157642"/>
            <a:ext cx="4509014" cy="307777"/>
          </a:xfrm>
          <a:prstGeom prst="rect">
            <a:avLst/>
          </a:prstGeom>
          <a:noFill/>
        </p:spPr>
        <p:txBody>
          <a:bodyPr wrap="square" rtlCol="0">
            <a:spAutoFit/>
          </a:bodyPr>
          <a:lstStyle/>
          <a:p>
            <a:pPr algn="l"/>
            <a:r>
              <a:rPr lang="fr-FR" sz="1400" b="0" i="0" dirty="0">
                <a:solidFill>
                  <a:schemeClr val="accent5"/>
                </a:solidFill>
                <a:effectLst/>
              </a:rPr>
              <a:t>« </a:t>
            </a:r>
            <a:r>
              <a:rPr lang="fr-FR" sz="1400" b="1" i="0" dirty="0" err="1">
                <a:solidFill>
                  <a:schemeClr val="accent5"/>
                </a:solidFill>
                <a:effectLst/>
              </a:rPr>
              <a:t>attività</a:t>
            </a:r>
            <a:r>
              <a:rPr lang="fr-FR" sz="1400" b="1" i="0" dirty="0">
                <a:solidFill>
                  <a:schemeClr val="accent5"/>
                </a:solidFill>
                <a:effectLst/>
              </a:rPr>
              <a:t> </a:t>
            </a:r>
            <a:r>
              <a:rPr lang="fr-FR" sz="1400" b="1" i="0" dirty="0" err="1">
                <a:solidFill>
                  <a:schemeClr val="accent5"/>
                </a:solidFill>
                <a:effectLst/>
              </a:rPr>
              <a:t>culturali</a:t>
            </a:r>
            <a:r>
              <a:rPr lang="fr-FR" sz="1400" b="1" i="0" dirty="0">
                <a:solidFill>
                  <a:schemeClr val="accent5"/>
                </a:solidFill>
                <a:effectLst/>
              </a:rPr>
              <a:t> </a:t>
            </a:r>
            <a:r>
              <a:rPr lang="fr-FR" sz="1400" b="1" i="0" dirty="0" err="1">
                <a:solidFill>
                  <a:schemeClr val="accent5"/>
                </a:solidFill>
                <a:effectLst/>
              </a:rPr>
              <a:t>ed</a:t>
            </a:r>
            <a:r>
              <a:rPr lang="fr-FR" sz="1400" b="1" i="0" dirty="0">
                <a:solidFill>
                  <a:schemeClr val="accent5"/>
                </a:solidFill>
                <a:effectLst/>
              </a:rPr>
              <a:t> </a:t>
            </a:r>
            <a:r>
              <a:rPr lang="fr-FR" sz="1400" b="1" i="0" dirty="0" err="1">
                <a:solidFill>
                  <a:schemeClr val="accent5"/>
                </a:solidFill>
                <a:effectLst/>
              </a:rPr>
              <a:t>economiche</a:t>
            </a:r>
            <a:r>
              <a:rPr lang="fr-FR" sz="1400" b="1" i="0" dirty="0">
                <a:solidFill>
                  <a:schemeClr val="accent5"/>
                </a:solidFill>
                <a:effectLst/>
              </a:rPr>
              <a:t> </a:t>
            </a:r>
            <a:r>
              <a:rPr lang="fr-FR" sz="1400" b="0" i="0" dirty="0">
                <a:solidFill>
                  <a:schemeClr val="accent5"/>
                </a:solidFill>
                <a:effectLst/>
              </a:rPr>
              <a:t>»</a:t>
            </a:r>
            <a:endParaRPr lang="fr-FR" sz="1400" dirty="0">
              <a:solidFill>
                <a:schemeClr val="accent5"/>
              </a:solidFill>
            </a:endParaRPr>
          </a:p>
        </p:txBody>
      </p:sp>
      <p:sp>
        <p:nvSpPr>
          <p:cNvPr id="12" name="ZoneTexte 11">
            <a:extLst>
              <a:ext uri="{FF2B5EF4-FFF2-40B4-BE49-F238E27FC236}">
                <a16:creationId xmlns:a16="http://schemas.microsoft.com/office/drawing/2014/main" id="{321BFA60-88F2-4713-9B88-470A0B30CEA9}"/>
              </a:ext>
            </a:extLst>
          </p:cNvPr>
          <p:cNvSpPr txBox="1"/>
          <p:nvPr/>
        </p:nvSpPr>
        <p:spPr>
          <a:xfrm>
            <a:off x="9070109" y="2403300"/>
            <a:ext cx="2558473" cy="307777"/>
          </a:xfrm>
          <a:prstGeom prst="rect">
            <a:avLst/>
          </a:prstGeom>
          <a:noFill/>
        </p:spPr>
        <p:txBody>
          <a:bodyPr wrap="square" rtlCol="0">
            <a:spAutoFit/>
          </a:bodyPr>
          <a:lstStyle/>
          <a:p>
            <a:pPr algn="l"/>
            <a:r>
              <a:rPr lang="fr-FR" sz="1400" b="0" i="0" dirty="0">
                <a:solidFill>
                  <a:srgbClr val="0070C0"/>
                </a:solidFill>
                <a:effectLst/>
                <a:latin typeface="Segoe UI" panose="020B0502040204020203" pitchFamily="34" charset="0"/>
              </a:rPr>
              <a:t>« instaurer un jumelage »</a:t>
            </a:r>
            <a:endParaRPr lang="fr-FR" sz="1400" dirty="0">
              <a:solidFill>
                <a:srgbClr val="0070C0"/>
              </a:solidFill>
            </a:endParaRPr>
          </a:p>
        </p:txBody>
      </p:sp>
      <p:sp>
        <p:nvSpPr>
          <p:cNvPr id="13" name="ZoneTexte 12">
            <a:extLst>
              <a:ext uri="{FF2B5EF4-FFF2-40B4-BE49-F238E27FC236}">
                <a16:creationId xmlns:a16="http://schemas.microsoft.com/office/drawing/2014/main" id="{EA3FD990-DD73-407F-8821-753CD3C01F08}"/>
              </a:ext>
            </a:extLst>
          </p:cNvPr>
          <p:cNvSpPr txBox="1"/>
          <p:nvPr/>
        </p:nvSpPr>
        <p:spPr>
          <a:xfrm>
            <a:off x="7215739" y="3019083"/>
            <a:ext cx="4671461" cy="523220"/>
          </a:xfrm>
          <a:prstGeom prst="rect">
            <a:avLst/>
          </a:prstGeom>
          <a:noFill/>
        </p:spPr>
        <p:txBody>
          <a:bodyPr wrap="square" rtlCol="0">
            <a:spAutoFit/>
          </a:bodyPr>
          <a:lstStyle/>
          <a:p>
            <a:pPr algn="r"/>
            <a:r>
              <a:rPr lang="fr-FR" sz="1400" b="0" i="0" dirty="0">
                <a:solidFill>
                  <a:srgbClr val="0070C0"/>
                </a:solidFill>
                <a:effectLst/>
              </a:rPr>
              <a:t>« </a:t>
            </a:r>
            <a:r>
              <a:rPr lang="fr-FR" sz="1400" b="1" i="0" dirty="0">
                <a:solidFill>
                  <a:srgbClr val="0070C0"/>
                </a:solidFill>
                <a:effectLst/>
              </a:rPr>
              <a:t>faciliter le transit des personnes </a:t>
            </a:r>
            <a:r>
              <a:rPr lang="fr-FR" sz="1400" b="0" i="0" dirty="0">
                <a:solidFill>
                  <a:srgbClr val="0070C0"/>
                </a:solidFill>
                <a:effectLst/>
              </a:rPr>
              <a:t>(tarifs, horaires, modes de déplacement, réservation ...) »</a:t>
            </a:r>
            <a:endParaRPr lang="fr-FR" sz="1400" dirty="0">
              <a:solidFill>
                <a:srgbClr val="0070C0"/>
              </a:solidFill>
            </a:endParaRPr>
          </a:p>
        </p:txBody>
      </p:sp>
      <p:sp>
        <p:nvSpPr>
          <p:cNvPr id="14" name="ZoneTexte 13">
            <a:extLst>
              <a:ext uri="{FF2B5EF4-FFF2-40B4-BE49-F238E27FC236}">
                <a16:creationId xmlns:a16="http://schemas.microsoft.com/office/drawing/2014/main" id="{AA9E64AB-F657-4D5D-8C52-437205952683}"/>
              </a:ext>
            </a:extLst>
          </p:cNvPr>
          <p:cNvSpPr txBox="1"/>
          <p:nvPr/>
        </p:nvSpPr>
        <p:spPr>
          <a:xfrm>
            <a:off x="7215739" y="1356630"/>
            <a:ext cx="4558485" cy="738664"/>
          </a:xfrm>
          <a:prstGeom prst="rect">
            <a:avLst/>
          </a:prstGeom>
          <a:noFill/>
        </p:spPr>
        <p:txBody>
          <a:bodyPr wrap="square" rtlCol="0">
            <a:spAutoFit/>
          </a:bodyPr>
          <a:lstStyle/>
          <a:p>
            <a:pPr algn="r"/>
            <a:r>
              <a:rPr lang="fr-FR" sz="1400" b="0" i="0" dirty="0">
                <a:solidFill>
                  <a:srgbClr val="0070C0"/>
                </a:solidFill>
                <a:effectLst/>
              </a:rPr>
              <a:t>« </a:t>
            </a:r>
            <a:r>
              <a:rPr lang="fr-FR" sz="1400" b="1" i="0" dirty="0">
                <a:solidFill>
                  <a:srgbClr val="0070C0"/>
                </a:solidFill>
                <a:effectLst/>
              </a:rPr>
              <a:t>Faire vivre concrètement pour la population la coopération transfrontalière</a:t>
            </a:r>
            <a:r>
              <a:rPr lang="fr-FR" sz="1400" b="0" i="0" dirty="0">
                <a:solidFill>
                  <a:srgbClr val="0070C0"/>
                </a:solidFill>
                <a:effectLst/>
              </a:rPr>
              <a:t>, renforcer les visites de collégiens de part et d'autres de la frontière »</a:t>
            </a:r>
            <a:endParaRPr lang="fr-FR" sz="1400" dirty="0">
              <a:solidFill>
                <a:srgbClr val="0070C0"/>
              </a:solidFill>
            </a:endParaRPr>
          </a:p>
        </p:txBody>
      </p:sp>
      <p:sp>
        <p:nvSpPr>
          <p:cNvPr id="15" name="ZoneTexte 14">
            <a:extLst>
              <a:ext uri="{FF2B5EF4-FFF2-40B4-BE49-F238E27FC236}">
                <a16:creationId xmlns:a16="http://schemas.microsoft.com/office/drawing/2014/main" id="{EB619756-67C0-4499-9D18-EBF94D03712B}"/>
              </a:ext>
            </a:extLst>
          </p:cNvPr>
          <p:cNvSpPr txBox="1"/>
          <p:nvPr/>
        </p:nvSpPr>
        <p:spPr>
          <a:xfrm>
            <a:off x="334287" y="3049647"/>
            <a:ext cx="6648403" cy="738664"/>
          </a:xfrm>
          <a:prstGeom prst="rect">
            <a:avLst/>
          </a:prstGeom>
          <a:noFill/>
        </p:spPr>
        <p:txBody>
          <a:bodyPr wrap="square" rtlCol="0">
            <a:spAutoFit/>
          </a:bodyPr>
          <a:lstStyle/>
          <a:p>
            <a:pPr algn="l"/>
            <a:r>
              <a:rPr lang="fr-FR" sz="1400" b="0" i="0" dirty="0">
                <a:solidFill>
                  <a:srgbClr val="0070C0"/>
                </a:solidFill>
                <a:effectLst/>
              </a:rPr>
              <a:t>« </a:t>
            </a:r>
            <a:r>
              <a:rPr lang="fr-FR" sz="1400" b="1" i="0" dirty="0">
                <a:solidFill>
                  <a:srgbClr val="0070C0"/>
                </a:solidFill>
                <a:effectLst/>
              </a:rPr>
              <a:t>Plus de temps en préparation </a:t>
            </a:r>
            <a:r>
              <a:rPr lang="fr-FR" sz="1400" b="0" i="0" dirty="0">
                <a:solidFill>
                  <a:srgbClr val="0070C0"/>
                </a:solidFill>
                <a:effectLst/>
              </a:rPr>
              <a:t>de projet pour se familiariser aux partenaires, à leur culture et à leur langue </a:t>
            </a:r>
            <a:r>
              <a:rPr lang="fr-FR" sz="1400" b="1" i="0" dirty="0">
                <a:solidFill>
                  <a:srgbClr val="0070C0"/>
                </a:solidFill>
                <a:effectLst/>
              </a:rPr>
              <a:t>Simplification de la plateforme Synergie CTE</a:t>
            </a:r>
            <a:r>
              <a:rPr lang="fr-FR" sz="1400" b="0" i="0" dirty="0">
                <a:solidFill>
                  <a:srgbClr val="0070C0"/>
                </a:solidFill>
                <a:effectLst/>
              </a:rPr>
              <a:t>, interface utilisateur à améliorer </a:t>
            </a:r>
            <a:r>
              <a:rPr lang="fr-FR" sz="1400" b="1" i="0" dirty="0">
                <a:solidFill>
                  <a:srgbClr val="0070C0"/>
                </a:solidFill>
                <a:effectLst/>
              </a:rPr>
              <a:t>Dispositif de contrôle des dépenses à améliorer </a:t>
            </a:r>
            <a:r>
              <a:rPr lang="fr-FR" sz="1400" b="0" i="0" dirty="0">
                <a:solidFill>
                  <a:srgbClr val="0070C0"/>
                </a:solidFill>
                <a:effectLst/>
              </a:rPr>
              <a:t>»</a:t>
            </a:r>
            <a:endParaRPr lang="fr-FR" sz="1400" dirty="0">
              <a:solidFill>
                <a:srgbClr val="0070C0"/>
              </a:solidFill>
            </a:endParaRPr>
          </a:p>
        </p:txBody>
      </p:sp>
    </p:spTree>
    <p:extLst>
      <p:ext uri="{BB962C8B-B14F-4D97-AF65-F5344CB8AC3E}">
        <p14:creationId xmlns:p14="http://schemas.microsoft.com/office/powerpoint/2010/main" val="4243915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3ED08E-55A3-4076-ABFC-CECF5783300E}"/>
              </a:ext>
            </a:extLst>
          </p:cNvPr>
          <p:cNvSpPr>
            <a:spLocks noGrp="1"/>
          </p:cNvSpPr>
          <p:nvPr>
            <p:ph type="ftr" sz="quarter" idx="11"/>
          </p:nvPr>
        </p:nvSpPr>
        <p:spPr/>
        <p:txBody>
          <a:bodyPr/>
          <a:lstStyle/>
          <a:p>
            <a:endParaRPr lang="fr-FR" dirty="0"/>
          </a:p>
        </p:txBody>
      </p:sp>
      <p:sp>
        <p:nvSpPr>
          <p:cNvPr id="3" name="Titre 2">
            <a:extLst>
              <a:ext uri="{FF2B5EF4-FFF2-40B4-BE49-F238E27FC236}">
                <a16:creationId xmlns:a16="http://schemas.microsoft.com/office/drawing/2014/main" id="{0825CD15-C7C5-41B4-B08F-8281256D4F7F}"/>
              </a:ext>
            </a:extLst>
          </p:cNvPr>
          <p:cNvSpPr>
            <a:spLocks noGrp="1"/>
          </p:cNvSpPr>
          <p:nvPr>
            <p:ph type="title"/>
          </p:nvPr>
        </p:nvSpPr>
        <p:spPr>
          <a:xfrm>
            <a:off x="1001399" y="407117"/>
            <a:ext cx="10858500" cy="590931"/>
          </a:xfrm>
        </p:spPr>
        <p:txBody>
          <a:bodyPr/>
          <a:lstStyle/>
          <a:p>
            <a:pPr algn="just"/>
            <a:r>
              <a:rPr lang="it-IT" b="1" dirty="0">
                <a:solidFill>
                  <a:schemeClr val="accent5"/>
                </a:solidFill>
              </a:rPr>
              <a:t>La CITTADINANZA sente </a:t>
            </a:r>
            <a:r>
              <a:rPr lang="it-IT" b="1" i="0" dirty="0">
                <a:solidFill>
                  <a:schemeClr val="accent5"/>
                </a:solidFill>
                <a:effectLst/>
              </a:rPr>
              <a:t>la necessità di essere più informato...</a:t>
            </a:r>
            <a:br>
              <a:rPr lang="it-IT" b="1" i="0" dirty="0">
                <a:solidFill>
                  <a:schemeClr val="accent5"/>
                </a:solidFill>
                <a:effectLst/>
              </a:rPr>
            </a:br>
            <a:r>
              <a:rPr lang="it-IT" b="1" i="0" dirty="0">
                <a:solidFill>
                  <a:srgbClr val="0070C0"/>
                </a:solidFill>
                <a:effectLst/>
              </a:rPr>
              <a:t>Le GRAND PUBLIC </a:t>
            </a:r>
            <a:r>
              <a:rPr lang="fr-FR" b="1" dirty="0">
                <a:solidFill>
                  <a:srgbClr val="0070C0"/>
                </a:solidFill>
              </a:rPr>
              <a:t>r</a:t>
            </a:r>
            <a:r>
              <a:rPr lang="fr-FR" b="1" i="0" dirty="0">
                <a:solidFill>
                  <a:srgbClr val="0070C0"/>
                </a:solidFill>
                <a:effectLst/>
              </a:rPr>
              <a:t>essente le besoin d'être mieux informé…</a:t>
            </a:r>
            <a:endParaRPr lang="fr-FR" b="1" dirty="0">
              <a:solidFill>
                <a:schemeClr val="accent5"/>
              </a:solidFill>
              <a:latin typeface="+mn-lt"/>
            </a:endParaRPr>
          </a:p>
        </p:txBody>
      </p:sp>
      <p:sp>
        <p:nvSpPr>
          <p:cNvPr id="7" name="Espace réservé du numéro de diapositive 6">
            <a:extLst>
              <a:ext uri="{FF2B5EF4-FFF2-40B4-BE49-F238E27FC236}">
                <a16:creationId xmlns:a16="http://schemas.microsoft.com/office/drawing/2014/main" id="{8140CB32-0700-4235-94B5-1648846FA37D}"/>
              </a:ext>
            </a:extLst>
          </p:cNvPr>
          <p:cNvSpPr>
            <a:spLocks noGrp="1"/>
          </p:cNvSpPr>
          <p:nvPr>
            <p:ph type="sldNum" sz="quarter" idx="15"/>
          </p:nvPr>
        </p:nvSpPr>
        <p:spPr/>
        <p:txBody>
          <a:bodyPr/>
          <a:lstStyle/>
          <a:p>
            <a:fld id="{1684F7AB-ECCB-442E-A699-9C1C85F720A2}" type="slidenum">
              <a:rPr lang="fr-FR" smtClean="0"/>
              <a:pPr/>
              <a:t>35</a:t>
            </a:fld>
            <a:endParaRPr lang="fr-FR" dirty="0"/>
          </a:p>
        </p:txBody>
      </p:sp>
      <p:pic>
        <p:nvPicPr>
          <p:cNvPr id="8" name="chart">
            <a:extLst>
              <a:ext uri="{FF2B5EF4-FFF2-40B4-BE49-F238E27FC236}">
                <a16:creationId xmlns:a16="http://schemas.microsoft.com/office/drawing/2014/main" id="{E05F919D-4AA0-4C90-9370-C550EA728AC4}"/>
              </a:ext>
            </a:extLst>
          </p:cNvPr>
          <p:cNvPicPr>
            <a:picLocks noChangeAspect="1"/>
          </p:cNvPicPr>
          <p:nvPr/>
        </p:nvPicPr>
        <p:blipFill>
          <a:blip r:embed="rId2"/>
          <a:stretch>
            <a:fillRect/>
          </a:stretch>
        </p:blipFill>
        <p:spPr>
          <a:xfrm>
            <a:off x="221987" y="1072291"/>
            <a:ext cx="1027119" cy="780465"/>
          </a:xfrm>
          <a:prstGeom prst="rect">
            <a:avLst/>
          </a:prstGeom>
        </p:spPr>
      </p:pic>
      <p:pic>
        <p:nvPicPr>
          <p:cNvPr id="9" name="Image 8">
            <a:extLst>
              <a:ext uri="{FF2B5EF4-FFF2-40B4-BE49-F238E27FC236}">
                <a16:creationId xmlns:a16="http://schemas.microsoft.com/office/drawing/2014/main" id="{052432DA-DD29-44CD-90DF-AC71E4740A4A}"/>
              </a:ext>
            </a:extLst>
          </p:cNvPr>
          <p:cNvPicPr>
            <a:picLocks noChangeAspect="1"/>
          </p:cNvPicPr>
          <p:nvPr/>
        </p:nvPicPr>
        <p:blipFill>
          <a:blip r:embed="rId3"/>
          <a:stretch>
            <a:fillRect/>
          </a:stretch>
        </p:blipFill>
        <p:spPr>
          <a:xfrm>
            <a:off x="5774006" y="982693"/>
            <a:ext cx="928076" cy="810223"/>
          </a:xfrm>
          <a:prstGeom prst="rect">
            <a:avLst/>
          </a:prstGeom>
        </p:spPr>
      </p:pic>
      <p:sp>
        <p:nvSpPr>
          <p:cNvPr id="10" name="ZoneTexte 9">
            <a:extLst>
              <a:ext uri="{FF2B5EF4-FFF2-40B4-BE49-F238E27FC236}">
                <a16:creationId xmlns:a16="http://schemas.microsoft.com/office/drawing/2014/main" id="{DA33C04F-FC71-4052-B6C9-2A52F3B1166F}"/>
              </a:ext>
            </a:extLst>
          </p:cNvPr>
          <p:cNvSpPr txBox="1"/>
          <p:nvPr/>
        </p:nvSpPr>
        <p:spPr>
          <a:xfrm>
            <a:off x="1064296" y="1387805"/>
            <a:ext cx="4049207" cy="523220"/>
          </a:xfrm>
          <a:prstGeom prst="rect">
            <a:avLst/>
          </a:prstGeom>
          <a:noFill/>
        </p:spPr>
        <p:txBody>
          <a:bodyPr wrap="square" rtlCol="0">
            <a:spAutoFit/>
          </a:bodyPr>
          <a:lstStyle/>
          <a:p>
            <a:pPr algn="l"/>
            <a:r>
              <a:rPr lang="fr-FR" sz="1400" dirty="0"/>
              <a:t>Le </a:t>
            </a:r>
            <a:r>
              <a:rPr lang="fr-FR" sz="1400" dirty="0" err="1"/>
              <a:t>risposte</a:t>
            </a:r>
            <a:r>
              <a:rPr lang="fr-FR" sz="1400" dirty="0"/>
              <a:t> più </a:t>
            </a:r>
            <a:r>
              <a:rPr lang="fr-FR" sz="1400" dirty="0" err="1"/>
              <a:t>frequenti</a:t>
            </a:r>
            <a:r>
              <a:rPr lang="fr-FR" sz="1400" dirty="0"/>
              <a:t>:</a:t>
            </a:r>
          </a:p>
          <a:p>
            <a:pPr algn="l"/>
            <a:endParaRPr lang="fr-FR" sz="1400" dirty="0"/>
          </a:p>
        </p:txBody>
      </p:sp>
      <p:sp>
        <p:nvSpPr>
          <p:cNvPr id="4" name="ZoneTexte 3">
            <a:extLst>
              <a:ext uri="{FF2B5EF4-FFF2-40B4-BE49-F238E27FC236}">
                <a16:creationId xmlns:a16="http://schemas.microsoft.com/office/drawing/2014/main" id="{5F06CCD7-05E7-41A2-9943-27630F3B92E9}"/>
              </a:ext>
            </a:extLst>
          </p:cNvPr>
          <p:cNvSpPr txBox="1"/>
          <p:nvPr/>
        </p:nvSpPr>
        <p:spPr>
          <a:xfrm>
            <a:off x="6702082" y="1255244"/>
            <a:ext cx="5157817" cy="523220"/>
          </a:xfrm>
          <a:prstGeom prst="rect">
            <a:avLst/>
          </a:prstGeom>
          <a:noFill/>
        </p:spPr>
        <p:txBody>
          <a:bodyPr wrap="square" rtlCol="0">
            <a:spAutoFit/>
          </a:bodyPr>
          <a:lstStyle/>
          <a:p>
            <a:pPr algn="l"/>
            <a:r>
              <a:rPr lang="fr-FR" sz="1400" dirty="0"/>
              <a:t>Le réponses les plus fréquentes</a:t>
            </a:r>
          </a:p>
          <a:p>
            <a:pPr algn="l"/>
            <a:endParaRPr lang="fr-FR" sz="1400" dirty="0"/>
          </a:p>
        </p:txBody>
      </p:sp>
      <p:graphicFrame>
        <p:nvGraphicFramePr>
          <p:cNvPr id="12" name="Graphique 11">
            <a:extLst>
              <a:ext uri="{FF2B5EF4-FFF2-40B4-BE49-F238E27FC236}">
                <a16:creationId xmlns:a16="http://schemas.microsoft.com/office/drawing/2014/main" id="{08EB55D4-D462-4DBF-8B95-E09B25E28E78}"/>
              </a:ext>
            </a:extLst>
          </p:cNvPr>
          <p:cNvGraphicFramePr>
            <a:graphicFrameLocks/>
          </p:cNvGraphicFramePr>
          <p:nvPr>
            <p:extLst>
              <p:ext uri="{D42A27DB-BD31-4B8C-83A1-F6EECF244321}">
                <p14:modId xmlns:p14="http://schemas.microsoft.com/office/powerpoint/2010/main" val="4270166975"/>
              </p:ext>
            </p:extLst>
          </p:nvPr>
        </p:nvGraphicFramePr>
        <p:xfrm>
          <a:off x="145124" y="1926999"/>
          <a:ext cx="5229309" cy="45956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phique 12">
            <a:extLst>
              <a:ext uri="{FF2B5EF4-FFF2-40B4-BE49-F238E27FC236}">
                <a16:creationId xmlns:a16="http://schemas.microsoft.com/office/drawing/2014/main" id="{82FCC118-2EC7-4DB3-9347-B5CB51B412A6}"/>
              </a:ext>
            </a:extLst>
          </p:cNvPr>
          <p:cNvGraphicFramePr>
            <a:graphicFrameLocks/>
          </p:cNvGraphicFramePr>
          <p:nvPr>
            <p:extLst>
              <p:ext uri="{D42A27DB-BD31-4B8C-83A1-F6EECF244321}">
                <p14:modId xmlns:p14="http://schemas.microsoft.com/office/powerpoint/2010/main" val="3497770076"/>
              </p:ext>
            </p:extLst>
          </p:nvPr>
        </p:nvGraphicFramePr>
        <p:xfrm>
          <a:off x="6113557" y="1911026"/>
          <a:ext cx="5325382" cy="46514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7602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8F2A2C5-FB21-4B7B-B4D2-58B20DA5E0A0}"/>
              </a:ext>
            </a:extLst>
          </p:cNvPr>
          <p:cNvSpPr>
            <a:spLocks noGrp="1"/>
          </p:cNvSpPr>
          <p:nvPr>
            <p:ph type="ftr" sz="quarter" idx="11"/>
          </p:nvPr>
        </p:nvSpPr>
        <p:spPr/>
        <p:txBody>
          <a:bodyPr/>
          <a:lstStyle/>
          <a:p>
            <a:endParaRPr lang="fr-FR" dirty="0"/>
          </a:p>
        </p:txBody>
      </p:sp>
      <p:sp>
        <p:nvSpPr>
          <p:cNvPr id="3" name="Titre 2">
            <a:extLst>
              <a:ext uri="{FF2B5EF4-FFF2-40B4-BE49-F238E27FC236}">
                <a16:creationId xmlns:a16="http://schemas.microsoft.com/office/drawing/2014/main" id="{D7E41FA6-A501-46B4-A336-6BBD6F2F6700}"/>
              </a:ext>
            </a:extLst>
          </p:cNvPr>
          <p:cNvSpPr>
            <a:spLocks noGrp="1"/>
          </p:cNvSpPr>
          <p:nvPr>
            <p:ph type="title"/>
          </p:nvPr>
        </p:nvSpPr>
        <p:spPr>
          <a:xfrm>
            <a:off x="990600" y="335398"/>
            <a:ext cx="10858500" cy="840230"/>
          </a:xfrm>
        </p:spPr>
        <p:txBody>
          <a:bodyPr/>
          <a:lstStyle/>
          <a:p>
            <a:r>
              <a:rPr lang="it-IT" b="1" dirty="0">
                <a:solidFill>
                  <a:schemeClr val="accent5"/>
                </a:solidFill>
                <a:latin typeface="+mn-lt"/>
              </a:rPr>
              <a:t>Secondo la cittadinanza, </a:t>
            </a:r>
            <a:r>
              <a:rPr lang="it-IT" b="1" i="0" dirty="0">
                <a:solidFill>
                  <a:schemeClr val="accent5"/>
                </a:solidFill>
                <a:effectLst/>
                <a:latin typeface="+mn-lt"/>
              </a:rPr>
              <a:t>per avvicinare ancor di più le popolazioni da entrambi i lati del confine....</a:t>
            </a:r>
            <a:br>
              <a:rPr lang="it-IT" b="1" i="0" dirty="0">
                <a:solidFill>
                  <a:schemeClr val="accent5"/>
                </a:solidFill>
                <a:effectLst/>
                <a:latin typeface="+mn-lt"/>
              </a:rPr>
            </a:br>
            <a:br>
              <a:rPr lang="it-IT" b="1" i="0" dirty="0">
                <a:solidFill>
                  <a:schemeClr val="accent5"/>
                </a:solidFill>
                <a:effectLst/>
                <a:latin typeface="+mn-lt"/>
              </a:rPr>
            </a:br>
            <a:r>
              <a:rPr lang="fr-FR" b="1" dirty="0">
                <a:solidFill>
                  <a:srgbClr val="0070C0"/>
                </a:solidFill>
                <a:latin typeface="+mn-lt"/>
              </a:rPr>
              <a:t>Selon le grand public, afin de </a:t>
            </a:r>
            <a:r>
              <a:rPr lang="fr-FR" b="1" i="0" dirty="0">
                <a:solidFill>
                  <a:srgbClr val="0070C0"/>
                </a:solidFill>
                <a:effectLst/>
                <a:latin typeface="+mn-lt"/>
              </a:rPr>
              <a:t>rapprocher les populations de part et d'autre de la frontière…</a:t>
            </a:r>
            <a:endParaRPr lang="fr-FR" b="1" dirty="0">
              <a:solidFill>
                <a:srgbClr val="0070C0"/>
              </a:solidFill>
              <a:latin typeface="+mn-lt"/>
            </a:endParaRPr>
          </a:p>
        </p:txBody>
      </p:sp>
      <p:sp>
        <p:nvSpPr>
          <p:cNvPr id="7" name="Espace réservé du numéro de diapositive 6">
            <a:extLst>
              <a:ext uri="{FF2B5EF4-FFF2-40B4-BE49-F238E27FC236}">
                <a16:creationId xmlns:a16="http://schemas.microsoft.com/office/drawing/2014/main" id="{90295144-268D-4859-BDAA-25C7073F80A9}"/>
              </a:ext>
            </a:extLst>
          </p:cNvPr>
          <p:cNvSpPr>
            <a:spLocks noGrp="1"/>
          </p:cNvSpPr>
          <p:nvPr>
            <p:ph type="sldNum" sz="quarter" idx="15"/>
          </p:nvPr>
        </p:nvSpPr>
        <p:spPr/>
        <p:txBody>
          <a:bodyPr/>
          <a:lstStyle/>
          <a:p>
            <a:fld id="{1684F7AB-ECCB-442E-A699-9C1C85F720A2}" type="slidenum">
              <a:rPr lang="fr-FR" smtClean="0"/>
              <a:pPr/>
              <a:t>36</a:t>
            </a:fld>
            <a:endParaRPr lang="fr-FR" dirty="0"/>
          </a:p>
        </p:txBody>
      </p:sp>
      <p:sp>
        <p:nvSpPr>
          <p:cNvPr id="8" name="ZoneTexte 7">
            <a:extLst>
              <a:ext uri="{FF2B5EF4-FFF2-40B4-BE49-F238E27FC236}">
                <a16:creationId xmlns:a16="http://schemas.microsoft.com/office/drawing/2014/main" id="{0A4C2249-F268-4121-956D-7708F58C743B}"/>
              </a:ext>
            </a:extLst>
          </p:cNvPr>
          <p:cNvSpPr txBox="1"/>
          <p:nvPr/>
        </p:nvSpPr>
        <p:spPr>
          <a:xfrm>
            <a:off x="3926633" y="5600982"/>
            <a:ext cx="4338734" cy="830997"/>
          </a:xfrm>
          <a:prstGeom prst="rect">
            <a:avLst/>
          </a:prstGeom>
          <a:noFill/>
        </p:spPr>
        <p:txBody>
          <a:bodyPr wrap="square" rtlCol="0">
            <a:spAutoFit/>
          </a:bodyPr>
          <a:lstStyle/>
          <a:p>
            <a:pPr algn="ctr"/>
            <a:r>
              <a:rPr lang="it-IT" sz="1600" b="0" i="0" dirty="0">
                <a:solidFill>
                  <a:schemeClr val="accent5"/>
                </a:solidFill>
                <a:effectLst/>
                <a:latin typeface="Segoe UI" panose="020B0502040204020203" pitchFamily="34" charset="0"/>
              </a:rPr>
              <a:t>«Contatti e informazioni per mezzo di stampa e telecomunicazioni Miglioramento collegamenti stradali e ferroviari»</a:t>
            </a:r>
            <a:endParaRPr lang="fr-FR" sz="1600" dirty="0">
              <a:solidFill>
                <a:schemeClr val="accent5"/>
              </a:solidFill>
            </a:endParaRPr>
          </a:p>
        </p:txBody>
      </p:sp>
      <p:sp>
        <p:nvSpPr>
          <p:cNvPr id="9" name="ZoneTexte 8">
            <a:extLst>
              <a:ext uri="{FF2B5EF4-FFF2-40B4-BE49-F238E27FC236}">
                <a16:creationId xmlns:a16="http://schemas.microsoft.com/office/drawing/2014/main" id="{BD29550C-B0D1-439B-9866-BF8027A15E5E}"/>
              </a:ext>
            </a:extLst>
          </p:cNvPr>
          <p:cNvSpPr txBox="1"/>
          <p:nvPr/>
        </p:nvSpPr>
        <p:spPr>
          <a:xfrm>
            <a:off x="6419850" y="4263251"/>
            <a:ext cx="3136883" cy="584775"/>
          </a:xfrm>
          <a:prstGeom prst="rect">
            <a:avLst/>
          </a:prstGeom>
          <a:noFill/>
        </p:spPr>
        <p:txBody>
          <a:bodyPr wrap="square" rtlCol="0">
            <a:spAutoFit/>
          </a:bodyPr>
          <a:lstStyle/>
          <a:p>
            <a:pPr algn="ctr"/>
            <a:r>
              <a:rPr lang="fr-FR" sz="1600" b="0" i="0" dirty="0">
                <a:solidFill>
                  <a:srgbClr val="0070C0"/>
                </a:solidFill>
                <a:effectLst/>
                <a:latin typeface="Segoe UI" panose="020B0502040204020203" pitchFamily="34" charset="0"/>
              </a:rPr>
              <a:t>« Des échanges entre écoles et collèges »</a:t>
            </a:r>
            <a:endParaRPr lang="fr-FR" sz="1600" dirty="0">
              <a:solidFill>
                <a:srgbClr val="0070C0"/>
              </a:solidFill>
            </a:endParaRPr>
          </a:p>
        </p:txBody>
      </p:sp>
      <p:sp>
        <p:nvSpPr>
          <p:cNvPr id="10" name="ZoneTexte 9">
            <a:extLst>
              <a:ext uri="{FF2B5EF4-FFF2-40B4-BE49-F238E27FC236}">
                <a16:creationId xmlns:a16="http://schemas.microsoft.com/office/drawing/2014/main" id="{EDE345B0-9EA8-424F-BEC0-F152119B5A84}"/>
              </a:ext>
            </a:extLst>
          </p:cNvPr>
          <p:cNvSpPr txBox="1"/>
          <p:nvPr/>
        </p:nvSpPr>
        <p:spPr>
          <a:xfrm>
            <a:off x="4131906" y="2779004"/>
            <a:ext cx="4133461" cy="1200329"/>
          </a:xfrm>
          <a:prstGeom prst="rect">
            <a:avLst/>
          </a:prstGeom>
          <a:noFill/>
        </p:spPr>
        <p:txBody>
          <a:bodyPr wrap="square" rtlCol="0">
            <a:spAutoFit/>
          </a:bodyPr>
          <a:lstStyle/>
          <a:p>
            <a:pPr algn="ctr"/>
            <a:r>
              <a:rPr lang="it-IT" sz="2400" b="0" i="0" dirty="0">
                <a:solidFill>
                  <a:schemeClr val="accent5"/>
                </a:solidFill>
                <a:effectLst/>
                <a:latin typeface="Segoe UI" panose="020B0502040204020203" pitchFamily="34" charset="0"/>
              </a:rPr>
              <a:t>«Far comprendere che siamo tutti un'unica famiglia europea»</a:t>
            </a:r>
            <a:endParaRPr lang="fr-FR" sz="2400" dirty="0">
              <a:solidFill>
                <a:schemeClr val="accent5"/>
              </a:solidFill>
            </a:endParaRPr>
          </a:p>
        </p:txBody>
      </p:sp>
      <p:sp>
        <p:nvSpPr>
          <p:cNvPr id="11" name="ZoneTexte 10">
            <a:extLst>
              <a:ext uri="{FF2B5EF4-FFF2-40B4-BE49-F238E27FC236}">
                <a16:creationId xmlns:a16="http://schemas.microsoft.com/office/drawing/2014/main" id="{E16EA08B-B7FF-4E13-A682-627278963772}"/>
              </a:ext>
            </a:extLst>
          </p:cNvPr>
          <p:cNvSpPr txBox="1"/>
          <p:nvPr/>
        </p:nvSpPr>
        <p:spPr>
          <a:xfrm>
            <a:off x="1670872" y="4254340"/>
            <a:ext cx="3403669" cy="830997"/>
          </a:xfrm>
          <a:prstGeom prst="rect">
            <a:avLst/>
          </a:prstGeom>
          <a:noFill/>
        </p:spPr>
        <p:txBody>
          <a:bodyPr wrap="square" rtlCol="0">
            <a:spAutoFit/>
          </a:bodyPr>
          <a:lstStyle/>
          <a:p>
            <a:pPr algn="ctr"/>
            <a:r>
              <a:rPr lang="it-IT" sz="1600" b="0" i="0" dirty="0">
                <a:solidFill>
                  <a:schemeClr val="accent5"/>
                </a:solidFill>
                <a:effectLst/>
                <a:latin typeface="Segoe UI" panose="020B0502040204020203" pitchFamily="34" charset="0"/>
              </a:rPr>
              <a:t>«Incrementare e semplificare gli scambi tra studenti a livello liceo e università»</a:t>
            </a:r>
            <a:endParaRPr lang="fr-FR" sz="1600" dirty="0">
              <a:solidFill>
                <a:schemeClr val="accent5"/>
              </a:solidFill>
            </a:endParaRPr>
          </a:p>
        </p:txBody>
      </p:sp>
      <p:sp>
        <p:nvSpPr>
          <p:cNvPr id="12" name="ZoneTexte 11">
            <a:extLst>
              <a:ext uri="{FF2B5EF4-FFF2-40B4-BE49-F238E27FC236}">
                <a16:creationId xmlns:a16="http://schemas.microsoft.com/office/drawing/2014/main" id="{20DA0B10-CE5D-4E24-B078-CFFD8E0679C1}"/>
              </a:ext>
            </a:extLst>
          </p:cNvPr>
          <p:cNvSpPr txBox="1"/>
          <p:nvPr/>
        </p:nvSpPr>
        <p:spPr>
          <a:xfrm>
            <a:off x="324836" y="3153921"/>
            <a:ext cx="3984171" cy="584775"/>
          </a:xfrm>
          <a:prstGeom prst="rect">
            <a:avLst/>
          </a:prstGeom>
          <a:noFill/>
        </p:spPr>
        <p:txBody>
          <a:bodyPr wrap="square" rtlCol="0">
            <a:spAutoFit/>
          </a:bodyPr>
          <a:lstStyle/>
          <a:p>
            <a:pPr algn="ctr"/>
            <a:r>
              <a:rPr lang="it-IT" sz="1600" b="0" i="0" dirty="0">
                <a:solidFill>
                  <a:schemeClr val="accent5"/>
                </a:solidFill>
                <a:effectLst/>
                <a:latin typeface="Segoe UI" panose="020B0502040204020203" pitchFamily="34" charset="0"/>
              </a:rPr>
              <a:t>«La comprensione linguistica e la diminuzione dei pregiudizi»</a:t>
            </a:r>
            <a:endParaRPr lang="fr-FR" sz="1600" dirty="0">
              <a:solidFill>
                <a:schemeClr val="accent5"/>
              </a:solidFill>
            </a:endParaRPr>
          </a:p>
        </p:txBody>
      </p:sp>
      <p:sp>
        <p:nvSpPr>
          <p:cNvPr id="13" name="ZoneTexte 12">
            <a:extLst>
              <a:ext uri="{FF2B5EF4-FFF2-40B4-BE49-F238E27FC236}">
                <a16:creationId xmlns:a16="http://schemas.microsoft.com/office/drawing/2014/main" id="{C30D15B6-8A36-42A0-B4B4-A5465C4A3FC5}"/>
              </a:ext>
            </a:extLst>
          </p:cNvPr>
          <p:cNvSpPr txBox="1"/>
          <p:nvPr/>
        </p:nvSpPr>
        <p:spPr>
          <a:xfrm>
            <a:off x="7041110" y="1550711"/>
            <a:ext cx="4530789" cy="954107"/>
          </a:xfrm>
          <a:prstGeom prst="rect">
            <a:avLst/>
          </a:prstGeom>
          <a:noFill/>
        </p:spPr>
        <p:txBody>
          <a:bodyPr wrap="square" rtlCol="0">
            <a:spAutoFit/>
          </a:bodyPr>
          <a:lstStyle/>
          <a:p>
            <a:pPr algn="ctr"/>
            <a:r>
              <a:rPr lang="it-IT" sz="1400" dirty="0">
                <a:solidFill>
                  <a:schemeClr val="accent5"/>
                </a:solidFill>
              </a:rPr>
              <a:t>«I</a:t>
            </a:r>
            <a:r>
              <a:rPr lang="it-IT" sz="1400" b="0" i="0" dirty="0">
                <a:solidFill>
                  <a:schemeClr val="accent5"/>
                </a:solidFill>
                <a:effectLst/>
              </a:rPr>
              <a:t>ncontri tra cittadini francesi e italiani che informino sui differenti approcci nella vita quotidiana e educazione civica, possibilità formative di scambio tra i due paesi, corsi di lingue aperti alla popolazione»</a:t>
            </a:r>
            <a:endParaRPr lang="fr-FR" sz="1400" dirty="0">
              <a:solidFill>
                <a:schemeClr val="accent5"/>
              </a:solidFill>
            </a:endParaRPr>
          </a:p>
        </p:txBody>
      </p:sp>
      <p:sp>
        <p:nvSpPr>
          <p:cNvPr id="14" name="ZoneTexte 13">
            <a:extLst>
              <a:ext uri="{FF2B5EF4-FFF2-40B4-BE49-F238E27FC236}">
                <a16:creationId xmlns:a16="http://schemas.microsoft.com/office/drawing/2014/main" id="{77B33844-5479-459E-AE06-E6478CAD75AD}"/>
              </a:ext>
            </a:extLst>
          </p:cNvPr>
          <p:cNvSpPr txBox="1"/>
          <p:nvPr/>
        </p:nvSpPr>
        <p:spPr>
          <a:xfrm>
            <a:off x="8423987" y="3195500"/>
            <a:ext cx="3519972" cy="584775"/>
          </a:xfrm>
          <a:prstGeom prst="rect">
            <a:avLst/>
          </a:prstGeom>
          <a:noFill/>
        </p:spPr>
        <p:txBody>
          <a:bodyPr wrap="square" rtlCol="0">
            <a:spAutoFit/>
          </a:bodyPr>
          <a:lstStyle/>
          <a:p>
            <a:pPr algn="ctr"/>
            <a:r>
              <a:rPr lang="fr-FR" sz="1600" b="0" i="0" dirty="0">
                <a:solidFill>
                  <a:srgbClr val="0070C0"/>
                </a:solidFill>
                <a:effectLst/>
                <a:latin typeface="Segoe UI" panose="020B0502040204020203" pitchFamily="34" charset="0"/>
              </a:rPr>
              <a:t>« événements franco-italiens transversaux culturels ou débats »</a:t>
            </a:r>
            <a:endParaRPr lang="fr-FR" sz="1600" dirty="0">
              <a:solidFill>
                <a:srgbClr val="0070C0"/>
              </a:solidFill>
            </a:endParaRPr>
          </a:p>
        </p:txBody>
      </p:sp>
      <p:sp>
        <p:nvSpPr>
          <p:cNvPr id="15" name="ZoneTexte 14">
            <a:extLst>
              <a:ext uri="{FF2B5EF4-FFF2-40B4-BE49-F238E27FC236}">
                <a16:creationId xmlns:a16="http://schemas.microsoft.com/office/drawing/2014/main" id="{BACB835C-3AC3-4F6A-A125-A96C0D99E763}"/>
              </a:ext>
            </a:extLst>
          </p:cNvPr>
          <p:cNvSpPr txBox="1"/>
          <p:nvPr/>
        </p:nvSpPr>
        <p:spPr>
          <a:xfrm>
            <a:off x="9776393" y="5500131"/>
            <a:ext cx="2323977" cy="954107"/>
          </a:xfrm>
          <a:prstGeom prst="rect">
            <a:avLst/>
          </a:prstGeom>
          <a:noFill/>
        </p:spPr>
        <p:txBody>
          <a:bodyPr wrap="square" rtlCol="0">
            <a:spAutoFit/>
          </a:bodyPr>
          <a:lstStyle/>
          <a:p>
            <a:pPr algn="ctr"/>
            <a:r>
              <a:rPr lang="fr-FR" sz="1400" dirty="0">
                <a:solidFill>
                  <a:srgbClr val="0070C0"/>
                </a:solidFill>
                <a:latin typeface="Segoe UI" panose="020B0502040204020203" pitchFamily="34" charset="0"/>
              </a:rPr>
              <a:t>« T</a:t>
            </a:r>
            <a:r>
              <a:rPr lang="fr-FR" sz="1400" b="0" i="0" dirty="0">
                <a:solidFill>
                  <a:srgbClr val="0070C0"/>
                </a:solidFill>
                <a:effectLst/>
                <a:latin typeface="Segoe UI" panose="020B0502040204020203" pitchFamily="34" charset="0"/>
              </a:rPr>
              <a:t>ransport public (trains transfrontalier) a tarif unique, offre touristique intégré »</a:t>
            </a:r>
            <a:endParaRPr lang="fr-FR" sz="1400" dirty="0">
              <a:solidFill>
                <a:srgbClr val="0070C0"/>
              </a:solidFill>
            </a:endParaRPr>
          </a:p>
        </p:txBody>
      </p:sp>
      <p:sp>
        <p:nvSpPr>
          <p:cNvPr id="16" name="ZoneTexte 15">
            <a:extLst>
              <a:ext uri="{FF2B5EF4-FFF2-40B4-BE49-F238E27FC236}">
                <a16:creationId xmlns:a16="http://schemas.microsoft.com/office/drawing/2014/main" id="{6FF5D674-7F11-45A5-A30B-86B27C7677BE}"/>
              </a:ext>
            </a:extLst>
          </p:cNvPr>
          <p:cNvSpPr txBox="1"/>
          <p:nvPr/>
        </p:nvSpPr>
        <p:spPr>
          <a:xfrm>
            <a:off x="109514" y="1517190"/>
            <a:ext cx="4530790" cy="1169551"/>
          </a:xfrm>
          <a:prstGeom prst="rect">
            <a:avLst/>
          </a:prstGeom>
          <a:noFill/>
        </p:spPr>
        <p:txBody>
          <a:bodyPr wrap="square" rtlCol="0">
            <a:spAutoFit/>
          </a:bodyPr>
          <a:lstStyle/>
          <a:p>
            <a:pPr algn="ctr"/>
            <a:r>
              <a:rPr lang="fr-FR" sz="1400" b="0" i="0" dirty="0">
                <a:solidFill>
                  <a:srgbClr val="0070C0"/>
                </a:solidFill>
                <a:effectLst/>
                <a:latin typeface="Segoe UI" panose="020B0502040204020203" pitchFamily="34" charset="0"/>
              </a:rPr>
              <a:t>« Des événements et initiatives culturelles organisés conjointement entre les communes frontalières + initiatives des écoles pour un apprentissage de l'italien dès le primaire, correspondances, sorties scolaires, jumelage d'écoles »</a:t>
            </a:r>
            <a:endParaRPr lang="fr-FR" sz="1400" dirty="0">
              <a:solidFill>
                <a:srgbClr val="0070C0"/>
              </a:solidFill>
            </a:endParaRPr>
          </a:p>
        </p:txBody>
      </p:sp>
      <p:sp>
        <p:nvSpPr>
          <p:cNvPr id="17" name="ZoneTexte 16">
            <a:extLst>
              <a:ext uri="{FF2B5EF4-FFF2-40B4-BE49-F238E27FC236}">
                <a16:creationId xmlns:a16="http://schemas.microsoft.com/office/drawing/2014/main" id="{15A8EE45-FA6C-4980-A9D6-ABB2E6446ADD}"/>
              </a:ext>
            </a:extLst>
          </p:cNvPr>
          <p:cNvSpPr txBox="1"/>
          <p:nvPr/>
        </p:nvSpPr>
        <p:spPr>
          <a:xfrm>
            <a:off x="109514" y="5539954"/>
            <a:ext cx="2848717" cy="954107"/>
          </a:xfrm>
          <a:prstGeom prst="rect">
            <a:avLst/>
          </a:prstGeom>
          <a:noFill/>
        </p:spPr>
        <p:txBody>
          <a:bodyPr wrap="square" rtlCol="0">
            <a:spAutoFit/>
          </a:bodyPr>
          <a:lstStyle/>
          <a:p>
            <a:pPr algn="ctr"/>
            <a:r>
              <a:rPr lang="fr-FR" sz="1400" b="0" i="0" dirty="0">
                <a:solidFill>
                  <a:srgbClr val="0070C0"/>
                </a:solidFill>
                <a:effectLst/>
                <a:latin typeface="Segoe UI" panose="020B0502040204020203" pitchFamily="34" charset="0"/>
              </a:rPr>
              <a:t>« Création d’un tunnel sous le Petit Saint Bernard permettant des échanges transfrontaliers toute l’année »</a:t>
            </a:r>
            <a:endParaRPr lang="fr-FR" sz="1400" dirty="0">
              <a:solidFill>
                <a:srgbClr val="0070C0"/>
              </a:solidFill>
            </a:endParaRPr>
          </a:p>
        </p:txBody>
      </p:sp>
    </p:spTree>
    <p:extLst>
      <p:ext uri="{BB962C8B-B14F-4D97-AF65-F5344CB8AC3E}">
        <p14:creationId xmlns:p14="http://schemas.microsoft.com/office/powerpoint/2010/main" val="1841945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4657D-F57B-45C1-9F07-C0FA67A12AE3}"/>
              </a:ext>
            </a:extLst>
          </p:cNvPr>
          <p:cNvSpPr>
            <a:spLocks noGrp="1"/>
          </p:cNvSpPr>
          <p:nvPr>
            <p:ph type="title"/>
          </p:nvPr>
        </p:nvSpPr>
        <p:spPr>
          <a:xfrm>
            <a:off x="4740276" y="2099724"/>
            <a:ext cx="7560505" cy="1920526"/>
          </a:xfrm>
        </p:spPr>
        <p:txBody>
          <a:bodyPr/>
          <a:lstStyle/>
          <a:p>
            <a:r>
              <a:rPr lang="fr-FR" dirty="0">
                <a:solidFill>
                  <a:srgbClr val="00274A"/>
                </a:solidFill>
              </a:rPr>
              <a:t>Merci pour votre attention !</a:t>
            </a:r>
            <a:br>
              <a:rPr lang="fr-FR" dirty="0">
                <a:solidFill>
                  <a:srgbClr val="00274A"/>
                </a:solidFill>
              </a:rPr>
            </a:br>
            <a:r>
              <a:rPr lang="fr-FR" dirty="0"/>
              <a:t>Grazie per la </a:t>
            </a:r>
            <a:r>
              <a:rPr lang="fr-FR" dirty="0" err="1"/>
              <a:t>vostra</a:t>
            </a:r>
            <a:r>
              <a:rPr lang="fr-FR" dirty="0"/>
              <a:t> </a:t>
            </a:r>
            <a:r>
              <a:rPr lang="fr-FR" dirty="0" err="1"/>
              <a:t>attenzione</a:t>
            </a:r>
            <a:r>
              <a:rPr lang="fr-FR" dirty="0"/>
              <a:t>!</a:t>
            </a:r>
            <a:br>
              <a:rPr lang="fr-FR" dirty="0"/>
            </a:br>
            <a:endParaRPr lang="fr-FR" dirty="0"/>
          </a:p>
        </p:txBody>
      </p:sp>
      <p:sp>
        <p:nvSpPr>
          <p:cNvPr id="3" name="Espace réservé du texte 2">
            <a:extLst>
              <a:ext uri="{FF2B5EF4-FFF2-40B4-BE49-F238E27FC236}">
                <a16:creationId xmlns:a16="http://schemas.microsoft.com/office/drawing/2014/main" id="{F52F5A13-9E9B-416C-97D2-4D8CDD0AFE47}"/>
              </a:ext>
            </a:extLst>
          </p:cNvPr>
          <p:cNvSpPr>
            <a:spLocks noGrp="1"/>
          </p:cNvSpPr>
          <p:nvPr>
            <p:ph type="body" sz="quarter" idx="10"/>
          </p:nvPr>
        </p:nvSpPr>
        <p:spPr>
          <a:xfrm>
            <a:off x="3711575" y="5001321"/>
            <a:ext cx="7559869" cy="989904"/>
          </a:xfrm>
        </p:spPr>
        <p:txBody>
          <a:bodyPr/>
          <a:lstStyle/>
          <a:p>
            <a:r>
              <a:rPr lang="fr-FR" dirty="0">
                <a:solidFill>
                  <a:srgbClr val="00274A"/>
                </a:solidFill>
              </a:rPr>
              <a:t>Pour plus d’information: </a:t>
            </a:r>
            <a:r>
              <a:rPr lang="fr-FR" b="1" dirty="0">
                <a:solidFill>
                  <a:srgbClr val="00274A"/>
                </a:solidFill>
                <a:hlinkClick r:id="rId2">
                  <a:extLst>
                    <a:ext uri="{A12FA001-AC4F-418D-AE19-62706E023703}">
                      <ahyp:hlinkClr xmlns:ahyp="http://schemas.microsoft.com/office/drawing/2018/hyperlinkcolor" val="tx"/>
                    </a:ext>
                  </a:extLst>
                </a:hlinkClick>
              </a:rPr>
              <a:t>raffaele.viaggi@mot.asso.fr</a:t>
            </a:r>
            <a:endParaRPr lang="fr-FR" b="1" dirty="0">
              <a:solidFill>
                <a:srgbClr val="00274A"/>
              </a:solidFill>
            </a:endParaRPr>
          </a:p>
          <a:p>
            <a:r>
              <a:rPr lang="fr-FR" dirty="0"/>
              <a:t>Per </a:t>
            </a:r>
            <a:r>
              <a:rPr lang="fr-FR" dirty="0" err="1"/>
              <a:t>maggiori</a:t>
            </a:r>
            <a:r>
              <a:rPr lang="fr-FR" dirty="0"/>
              <a:t> </a:t>
            </a:r>
            <a:r>
              <a:rPr lang="fr-FR" dirty="0" err="1"/>
              <a:t>informazioni</a:t>
            </a:r>
            <a:r>
              <a:rPr lang="fr-FR" dirty="0"/>
              <a:t> : </a:t>
            </a:r>
            <a:r>
              <a:rPr lang="fr-FR" b="1" dirty="0">
                <a:hlinkClick r:id="rId2">
                  <a:extLst>
                    <a:ext uri="{A12FA001-AC4F-418D-AE19-62706E023703}">
                      <ahyp:hlinkClr xmlns:ahyp="http://schemas.microsoft.com/office/drawing/2018/hyperlinkcolor" val="tx"/>
                    </a:ext>
                  </a:extLst>
                </a:hlinkClick>
              </a:rPr>
              <a:t>raffaele.viaggi@mot.asso.fr</a:t>
            </a:r>
            <a:endParaRPr lang="fr-FR" dirty="0"/>
          </a:p>
          <a:p>
            <a:endParaRPr lang="fr-FR" dirty="0">
              <a:solidFill>
                <a:srgbClr val="00274A"/>
              </a:solidFill>
            </a:endParaRPr>
          </a:p>
          <a:p>
            <a:endParaRPr lang="fr-FR" dirty="0">
              <a:solidFill>
                <a:srgbClr val="00274A"/>
              </a:solidFill>
            </a:endParaRPr>
          </a:p>
          <a:p>
            <a:endParaRPr lang="fr-FR" dirty="0"/>
          </a:p>
        </p:txBody>
      </p:sp>
    </p:spTree>
    <p:extLst>
      <p:ext uri="{BB962C8B-B14F-4D97-AF65-F5344CB8AC3E}">
        <p14:creationId xmlns:p14="http://schemas.microsoft.com/office/powerpoint/2010/main" val="384062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C25D79-6EDE-40F1-B29D-7031F471342E}"/>
              </a:ext>
            </a:extLst>
          </p:cNvPr>
          <p:cNvSpPr>
            <a:spLocks noGrp="1"/>
          </p:cNvSpPr>
          <p:nvPr>
            <p:ph type="body" sz="quarter" idx="13"/>
          </p:nvPr>
        </p:nvSpPr>
        <p:spPr>
          <a:xfrm>
            <a:off x="3978426" y="2022428"/>
            <a:ext cx="7781183" cy="4018149"/>
          </a:xfrm>
        </p:spPr>
        <p:txBody>
          <a:bodyPr>
            <a:normAutofit/>
          </a:bodyPr>
          <a:lstStyle/>
          <a:p>
            <a:pPr marL="0" lvl="0" indent="0">
              <a:lnSpc>
                <a:spcPct val="100000"/>
              </a:lnSpc>
              <a:spcBef>
                <a:spcPts val="0"/>
              </a:spcBef>
              <a:buNone/>
            </a:pPr>
            <a:r>
              <a:rPr lang="fr-FR" sz="2800" dirty="0">
                <a:effectLst/>
                <a:latin typeface="+mn-lt"/>
                <a:ea typeface="Calibri" panose="020F0502020204030204" pitchFamily="34" charset="0"/>
                <a:cs typeface="Times New Roman" panose="02020603050405020304" pitchFamily="18" charset="0"/>
              </a:rPr>
              <a:t>1. </a:t>
            </a:r>
            <a:r>
              <a:rPr lang="fr-FR" sz="2800" b="1" dirty="0">
                <a:effectLst/>
                <a:latin typeface="+mn-lt"/>
                <a:ea typeface="Calibri" panose="020F0502020204030204" pitchFamily="34" charset="0"/>
                <a:cs typeface="Calibri" panose="020F0502020204030204" pitchFamily="34" charset="0"/>
              </a:rPr>
              <a:t>Profil</a:t>
            </a:r>
            <a:r>
              <a:rPr lang="fr-FR" sz="2800" dirty="0">
                <a:effectLst/>
                <a:latin typeface="+mn-lt"/>
                <a:ea typeface="Calibri" panose="020F0502020204030204" pitchFamily="34" charset="0"/>
                <a:cs typeface="Calibri" panose="020F0502020204030204" pitchFamily="34" charset="0"/>
              </a:rPr>
              <a:t> des répondants / </a:t>
            </a:r>
            <a:r>
              <a:rPr lang="fr-FR" sz="2800" b="1" dirty="0" err="1">
                <a:solidFill>
                  <a:schemeClr val="accent5"/>
                </a:solidFill>
                <a:latin typeface="+mn-lt"/>
                <a:ea typeface="Calibri" panose="020F0502020204030204" pitchFamily="34" charset="0"/>
                <a:cs typeface="Calibri" panose="020F0502020204030204" pitchFamily="34" charset="0"/>
              </a:rPr>
              <a:t>Profilo</a:t>
            </a:r>
            <a:r>
              <a:rPr lang="fr-FR" sz="2800" b="1" dirty="0">
                <a:solidFill>
                  <a:schemeClr val="accent5"/>
                </a:solidFill>
                <a:latin typeface="+mn-lt"/>
                <a:ea typeface="Calibri" panose="020F0502020204030204" pitchFamily="34" charset="0"/>
                <a:cs typeface="Calibri" panose="020F0502020204030204" pitchFamily="34" charset="0"/>
              </a:rPr>
              <a:t> </a:t>
            </a:r>
            <a:r>
              <a:rPr lang="fr-FR" sz="2800" dirty="0" err="1">
                <a:solidFill>
                  <a:schemeClr val="accent5"/>
                </a:solidFill>
                <a:latin typeface="+mn-lt"/>
                <a:ea typeface="Calibri" panose="020F0502020204030204" pitchFamily="34" charset="0"/>
                <a:cs typeface="Calibri" panose="020F0502020204030204" pitchFamily="34" charset="0"/>
              </a:rPr>
              <a:t>degli</a:t>
            </a:r>
            <a:r>
              <a:rPr lang="fr-FR" sz="2800" dirty="0">
                <a:solidFill>
                  <a:schemeClr val="accent5"/>
                </a:solidFill>
                <a:latin typeface="+mn-lt"/>
                <a:ea typeface="Calibri" panose="020F0502020204030204" pitchFamily="34" charset="0"/>
                <a:cs typeface="Calibri" panose="020F0502020204030204" pitchFamily="34" charset="0"/>
              </a:rPr>
              <a:t> </a:t>
            </a:r>
            <a:r>
              <a:rPr lang="fr-FR" sz="2800" dirty="0" err="1">
                <a:solidFill>
                  <a:schemeClr val="accent5"/>
                </a:solidFill>
                <a:latin typeface="+mn-lt"/>
                <a:ea typeface="Calibri" panose="020F0502020204030204" pitchFamily="34" charset="0"/>
                <a:cs typeface="Calibri" panose="020F0502020204030204" pitchFamily="34" charset="0"/>
              </a:rPr>
              <a:t>intervistati</a:t>
            </a:r>
            <a:endParaRPr lang="fr-FR" sz="2800" dirty="0">
              <a:solidFill>
                <a:schemeClr val="accent5"/>
              </a:solidFill>
              <a:latin typeface="+mn-lt"/>
              <a:ea typeface="Calibri" panose="020F0502020204030204" pitchFamily="34" charset="0"/>
              <a:cs typeface="Calibri" panose="020F0502020204030204" pitchFamily="34" charset="0"/>
            </a:endParaRPr>
          </a:p>
          <a:p>
            <a:pPr marL="0" lvl="0" indent="0">
              <a:lnSpc>
                <a:spcPct val="100000"/>
              </a:lnSpc>
              <a:spcBef>
                <a:spcPts val="0"/>
              </a:spcBef>
              <a:buNone/>
            </a:pPr>
            <a:endParaRPr lang="fr-FR" sz="2800" dirty="0">
              <a:effectLst/>
              <a:latin typeface="+mn-lt"/>
              <a:ea typeface="Calibri" panose="020F0502020204030204" pitchFamily="34" charset="0"/>
              <a:cs typeface="Calibri" panose="020F0502020204030204" pitchFamily="34" charset="0"/>
            </a:endParaRPr>
          </a:p>
          <a:p>
            <a:pPr marL="0" indent="0">
              <a:lnSpc>
                <a:spcPct val="100000"/>
              </a:lnSpc>
              <a:spcBef>
                <a:spcPts val="0"/>
              </a:spcBef>
              <a:buNone/>
            </a:pPr>
            <a:r>
              <a:rPr lang="fr-FR" sz="2800" dirty="0">
                <a:effectLst/>
                <a:latin typeface="+mn-lt"/>
                <a:ea typeface="Calibri" panose="020F0502020204030204" pitchFamily="34" charset="0"/>
                <a:cs typeface="Calibri" panose="020F0502020204030204" pitchFamily="34" charset="0"/>
              </a:rPr>
              <a:t>2. </a:t>
            </a:r>
            <a:r>
              <a:rPr lang="fr-FR" sz="2800" dirty="0">
                <a:latin typeface="+mn-lt"/>
                <a:ea typeface="Calibri" panose="020F0502020204030204" pitchFamily="34" charset="0"/>
                <a:cs typeface="Calibri" panose="020F0502020204030204" pitchFamily="34" charset="0"/>
              </a:rPr>
              <a:t>L</a:t>
            </a:r>
            <a:r>
              <a:rPr lang="fr-FR" sz="2800" dirty="0">
                <a:effectLst/>
                <a:latin typeface="+mn-lt"/>
                <a:ea typeface="Calibri" panose="020F0502020204030204" pitchFamily="34" charset="0"/>
                <a:cs typeface="Calibri" panose="020F0502020204030204" pitchFamily="34" charset="0"/>
              </a:rPr>
              <a:t>a </a:t>
            </a:r>
            <a:r>
              <a:rPr lang="fr-FR" sz="2800" b="1" dirty="0">
                <a:effectLst/>
                <a:latin typeface="+mn-lt"/>
                <a:ea typeface="Calibri" panose="020F0502020204030204" pitchFamily="34" charset="0"/>
                <a:cs typeface="Calibri" panose="020F0502020204030204" pitchFamily="34" charset="0"/>
              </a:rPr>
              <a:t>vie transfrontalière et ses défis  </a:t>
            </a:r>
            <a:r>
              <a:rPr lang="fr-FR" sz="2800" dirty="0">
                <a:effectLst/>
                <a:latin typeface="+mn-lt"/>
                <a:ea typeface="Calibri" panose="020F0502020204030204" pitchFamily="34" charset="0"/>
                <a:cs typeface="Calibri" panose="020F0502020204030204" pitchFamily="34" charset="0"/>
              </a:rPr>
              <a:t>/ </a:t>
            </a:r>
            <a:r>
              <a:rPr lang="fr-FR" sz="2800" dirty="0">
                <a:solidFill>
                  <a:schemeClr val="accent5"/>
                </a:solidFill>
                <a:effectLst/>
                <a:latin typeface="+mn-lt"/>
                <a:ea typeface="Calibri" panose="020F0502020204030204" pitchFamily="34" charset="0"/>
                <a:cs typeface="Calibri" panose="020F0502020204030204" pitchFamily="34" charset="0"/>
              </a:rPr>
              <a:t>La </a:t>
            </a:r>
            <a:r>
              <a:rPr lang="fr-FR" sz="2800" b="1" dirty="0" err="1">
                <a:solidFill>
                  <a:schemeClr val="accent5"/>
                </a:solidFill>
                <a:effectLst/>
                <a:latin typeface="+mn-lt"/>
                <a:ea typeface="Calibri" panose="020F0502020204030204" pitchFamily="34" charset="0"/>
                <a:cs typeface="Calibri" panose="020F0502020204030204" pitchFamily="34" charset="0"/>
              </a:rPr>
              <a:t>vita</a:t>
            </a:r>
            <a:r>
              <a:rPr lang="fr-FR" sz="2800" b="1" dirty="0">
                <a:solidFill>
                  <a:schemeClr val="accent5"/>
                </a:solidFill>
                <a:effectLst/>
                <a:latin typeface="+mn-lt"/>
                <a:ea typeface="Calibri" panose="020F0502020204030204" pitchFamily="34" charset="0"/>
                <a:cs typeface="Calibri" panose="020F0502020204030204" pitchFamily="34" charset="0"/>
              </a:rPr>
              <a:t> </a:t>
            </a:r>
            <a:r>
              <a:rPr lang="fr-FR" sz="2800" b="1" dirty="0" err="1">
                <a:solidFill>
                  <a:schemeClr val="accent5"/>
                </a:solidFill>
                <a:effectLst/>
                <a:latin typeface="+mn-lt"/>
                <a:ea typeface="Calibri" panose="020F0502020204030204" pitchFamily="34" charset="0"/>
                <a:cs typeface="Calibri" panose="020F0502020204030204" pitchFamily="34" charset="0"/>
              </a:rPr>
              <a:t>transfrontaliera</a:t>
            </a:r>
            <a:r>
              <a:rPr lang="fr-FR" sz="2800" b="1" dirty="0">
                <a:solidFill>
                  <a:schemeClr val="accent5"/>
                </a:solidFill>
                <a:latin typeface="+mn-lt"/>
                <a:ea typeface="Calibri" panose="020F0502020204030204" pitchFamily="34" charset="0"/>
                <a:cs typeface="Calibri" panose="020F0502020204030204" pitchFamily="34" charset="0"/>
              </a:rPr>
              <a:t> e </a:t>
            </a:r>
            <a:r>
              <a:rPr lang="fr-FR" sz="2800" dirty="0">
                <a:solidFill>
                  <a:schemeClr val="accent5"/>
                </a:solidFill>
                <a:effectLst/>
                <a:latin typeface="+mn-lt"/>
                <a:ea typeface="Calibri" panose="020F0502020204030204" pitchFamily="34" charset="0"/>
                <a:cs typeface="Calibri" panose="020F0502020204030204" pitchFamily="34" charset="0"/>
              </a:rPr>
              <a:t>le sue </a:t>
            </a:r>
            <a:r>
              <a:rPr lang="fr-FR" sz="2800" b="1" dirty="0" err="1">
                <a:solidFill>
                  <a:schemeClr val="accent5"/>
                </a:solidFill>
                <a:effectLst/>
                <a:latin typeface="+mn-lt"/>
                <a:ea typeface="Calibri" panose="020F0502020204030204" pitchFamily="34" charset="0"/>
                <a:cs typeface="Calibri" panose="020F0502020204030204" pitchFamily="34" charset="0"/>
              </a:rPr>
              <a:t>sfide</a:t>
            </a:r>
            <a:endParaRPr lang="fr-FR" sz="2800" b="1" dirty="0">
              <a:solidFill>
                <a:schemeClr val="accent5"/>
              </a:solidFill>
              <a:effectLst/>
              <a:latin typeface="+mn-lt"/>
              <a:ea typeface="Calibri" panose="020F0502020204030204" pitchFamily="34" charset="0"/>
              <a:cs typeface="Calibri" panose="020F0502020204030204" pitchFamily="34" charset="0"/>
            </a:endParaRPr>
          </a:p>
          <a:p>
            <a:pPr marL="0" indent="0">
              <a:lnSpc>
                <a:spcPct val="100000"/>
              </a:lnSpc>
              <a:spcBef>
                <a:spcPts val="0"/>
              </a:spcBef>
              <a:buNone/>
            </a:pPr>
            <a:endParaRPr lang="fr-FR" sz="2800" b="1" dirty="0">
              <a:latin typeface="+mn-lt"/>
              <a:ea typeface="Calibri" panose="020F0502020204030204" pitchFamily="34" charset="0"/>
              <a:cs typeface="Calibri" panose="020F0502020204030204" pitchFamily="34" charset="0"/>
            </a:endParaRPr>
          </a:p>
          <a:p>
            <a:pPr marL="0" lvl="0" indent="0">
              <a:lnSpc>
                <a:spcPct val="100000"/>
              </a:lnSpc>
              <a:spcBef>
                <a:spcPts val="0"/>
              </a:spcBef>
              <a:buNone/>
            </a:pPr>
            <a:r>
              <a:rPr lang="fr-FR" sz="2800" dirty="0">
                <a:latin typeface="+mn-lt"/>
              </a:rPr>
              <a:t>3.</a:t>
            </a:r>
            <a:r>
              <a:rPr lang="fr-FR" sz="2800" dirty="0">
                <a:effectLst/>
                <a:latin typeface="+mn-lt"/>
                <a:ea typeface="Calibri" panose="020F0502020204030204" pitchFamily="34" charset="0"/>
                <a:cs typeface="Times New Roman" panose="02020603050405020304" pitchFamily="18" charset="0"/>
              </a:rPr>
              <a:t> Les </a:t>
            </a:r>
            <a:r>
              <a:rPr lang="fr-FR" sz="2800" b="1" dirty="0">
                <a:effectLst/>
                <a:latin typeface="+mn-lt"/>
                <a:ea typeface="Calibri" panose="020F0502020204030204" pitchFamily="34" charset="0"/>
                <a:cs typeface="Times New Roman" panose="02020603050405020304" pitchFamily="18" charset="0"/>
              </a:rPr>
              <a:t>besoins exprimés</a:t>
            </a:r>
            <a:r>
              <a:rPr lang="fr-FR" sz="2800" dirty="0">
                <a:effectLst/>
                <a:latin typeface="+mn-lt"/>
                <a:ea typeface="Calibri" panose="020F0502020204030204" pitchFamily="34" charset="0"/>
                <a:cs typeface="Times New Roman" panose="02020603050405020304" pitchFamily="18" charset="0"/>
              </a:rPr>
              <a:t> / </a:t>
            </a:r>
            <a:r>
              <a:rPr lang="fr-FR" sz="2800" dirty="0">
                <a:solidFill>
                  <a:schemeClr val="accent5"/>
                </a:solidFill>
                <a:latin typeface="+mn-lt"/>
                <a:ea typeface="Calibri" panose="020F0502020204030204" pitchFamily="34" charset="0"/>
                <a:cs typeface="Times New Roman" panose="02020603050405020304" pitchFamily="18" charset="0"/>
              </a:rPr>
              <a:t>I</a:t>
            </a:r>
            <a:r>
              <a:rPr lang="fr-FR" sz="2800" dirty="0">
                <a:solidFill>
                  <a:schemeClr val="accent5"/>
                </a:solidFill>
                <a:effectLst/>
                <a:latin typeface="+mn-lt"/>
                <a:ea typeface="Calibri" panose="020F0502020204030204" pitchFamily="34" charset="0"/>
                <a:cs typeface="Times New Roman" panose="02020603050405020304" pitchFamily="18" charset="0"/>
              </a:rPr>
              <a:t> </a:t>
            </a:r>
            <a:r>
              <a:rPr lang="fr-FR" sz="2800" b="1" dirty="0" err="1">
                <a:solidFill>
                  <a:schemeClr val="accent5"/>
                </a:solidFill>
                <a:effectLst/>
                <a:latin typeface="+mn-lt"/>
                <a:ea typeface="Calibri" panose="020F0502020204030204" pitchFamily="34" charset="0"/>
                <a:cs typeface="Times New Roman" panose="02020603050405020304" pitchFamily="18" charset="0"/>
              </a:rPr>
              <a:t>bisogni</a:t>
            </a:r>
            <a:r>
              <a:rPr lang="fr-FR" sz="2800" b="1" dirty="0">
                <a:solidFill>
                  <a:schemeClr val="accent5"/>
                </a:solidFill>
                <a:effectLst/>
                <a:latin typeface="+mn-lt"/>
                <a:ea typeface="Calibri" panose="020F0502020204030204" pitchFamily="34" charset="0"/>
                <a:cs typeface="Times New Roman" panose="02020603050405020304" pitchFamily="18" charset="0"/>
              </a:rPr>
              <a:t> </a:t>
            </a:r>
            <a:r>
              <a:rPr lang="fr-FR" sz="2800" b="1" dirty="0" err="1">
                <a:solidFill>
                  <a:schemeClr val="accent5"/>
                </a:solidFill>
                <a:effectLst/>
                <a:latin typeface="+mn-lt"/>
                <a:ea typeface="Calibri" panose="020F0502020204030204" pitchFamily="34" charset="0"/>
                <a:cs typeface="Times New Roman" panose="02020603050405020304" pitchFamily="18" charset="0"/>
              </a:rPr>
              <a:t>espressi</a:t>
            </a:r>
            <a:endParaRPr lang="fr-FR" sz="2800" b="1" dirty="0">
              <a:solidFill>
                <a:schemeClr val="accent5"/>
              </a:solidFill>
              <a:effectLst/>
              <a:latin typeface="+mn-lt"/>
              <a:ea typeface="Calibri" panose="020F0502020204030204" pitchFamily="34" charset="0"/>
              <a:cs typeface="Times New Roman" panose="02020603050405020304" pitchFamily="18" charset="0"/>
            </a:endParaRPr>
          </a:p>
          <a:p>
            <a:pPr marL="0" lvl="0" indent="0">
              <a:lnSpc>
                <a:spcPct val="100000"/>
              </a:lnSpc>
              <a:spcBef>
                <a:spcPts val="0"/>
              </a:spcBef>
              <a:buNone/>
            </a:pPr>
            <a:r>
              <a:rPr lang="fr-FR" sz="2800" dirty="0">
                <a:latin typeface="+mn-lt"/>
                <a:ea typeface="Calibri" panose="020F0502020204030204" pitchFamily="34" charset="0"/>
                <a:cs typeface="Times New Roman" panose="02020603050405020304" pitchFamily="18" charset="0"/>
              </a:rPr>
              <a:t>                            </a:t>
            </a:r>
            <a:endParaRPr lang="fr-FR" sz="3200" dirty="0"/>
          </a:p>
        </p:txBody>
      </p:sp>
    </p:spTree>
    <p:extLst>
      <p:ext uri="{BB962C8B-B14F-4D97-AF65-F5344CB8AC3E}">
        <p14:creationId xmlns:p14="http://schemas.microsoft.com/office/powerpoint/2010/main" val="83519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4657D-F57B-45C1-9F07-C0FA67A12AE3}"/>
              </a:ext>
            </a:extLst>
          </p:cNvPr>
          <p:cNvSpPr>
            <a:spLocks noGrp="1"/>
          </p:cNvSpPr>
          <p:nvPr>
            <p:ph type="title"/>
          </p:nvPr>
        </p:nvSpPr>
        <p:spPr>
          <a:xfrm>
            <a:off x="3743325" y="2966499"/>
            <a:ext cx="8591550" cy="1920526"/>
          </a:xfrm>
        </p:spPr>
        <p:txBody>
          <a:bodyPr/>
          <a:lstStyle/>
          <a:p>
            <a:r>
              <a:rPr lang="fr-FR" dirty="0"/>
              <a:t>Qui sont les </a:t>
            </a:r>
            <a:r>
              <a:rPr lang="fr-FR" dirty="0" err="1"/>
              <a:t>partecipants</a:t>
            </a:r>
            <a:r>
              <a:rPr lang="fr-FR" dirty="0"/>
              <a:t> à la consultation ? </a:t>
            </a:r>
            <a:r>
              <a:rPr lang="fr-FR" dirty="0">
                <a:solidFill>
                  <a:srgbClr val="00274A"/>
                </a:solidFill>
              </a:rPr>
              <a:t>Chi sono i </a:t>
            </a:r>
            <a:r>
              <a:rPr lang="fr-FR" dirty="0" err="1">
                <a:solidFill>
                  <a:srgbClr val="00274A"/>
                </a:solidFill>
              </a:rPr>
              <a:t>partecipanti</a:t>
            </a:r>
            <a:r>
              <a:rPr lang="fr-FR" dirty="0">
                <a:solidFill>
                  <a:srgbClr val="00274A"/>
                </a:solidFill>
              </a:rPr>
              <a:t> alla </a:t>
            </a:r>
            <a:r>
              <a:rPr lang="fr-FR" dirty="0" err="1">
                <a:solidFill>
                  <a:srgbClr val="00274A"/>
                </a:solidFill>
              </a:rPr>
              <a:t>consultazione</a:t>
            </a:r>
            <a:r>
              <a:rPr lang="fr-FR" dirty="0">
                <a:solidFill>
                  <a:srgbClr val="00274A"/>
                </a:solidFill>
              </a:rPr>
              <a:t>? </a:t>
            </a:r>
            <a:br>
              <a:rPr lang="fr-FR" dirty="0">
                <a:solidFill>
                  <a:srgbClr val="00274A"/>
                </a:solidFill>
              </a:rPr>
            </a:br>
            <a:endParaRPr lang="fr-FR" dirty="0">
              <a:solidFill>
                <a:srgbClr val="00274A"/>
              </a:solidFill>
            </a:endParaRPr>
          </a:p>
        </p:txBody>
      </p:sp>
    </p:spTree>
    <p:extLst>
      <p:ext uri="{BB962C8B-B14F-4D97-AF65-F5344CB8AC3E}">
        <p14:creationId xmlns:p14="http://schemas.microsoft.com/office/powerpoint/2010/main" val="406078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9DF6FC8-A051-435F-8662-7F51F39A9873}"/>
              </a:ext>
            </a:extLst>
          </p:cNvPr>
          <p:cNvSpPr>
            <a:spLocks noGrp="1"/>
          </p:cNvSpPr>
          <p:nvPr>
            <p:ph type="title"/>
          </p:nvPr>
        </p:nvSpPr>
        <p:spPr>
          <a:xfrm>
            <a:off x="449583" y="201356"/>
            <a:ext cx="11389992" cy="1421928"/>
          </a:xfrm>
        </p:spPr>
        <p:txBody>
          <a:bodyPr/>
          <a:lstStyle/>
          <a:p>
            <a:r>
              <a:rPr lang="fr-FR" sz="3200" b="1" dirty="0">
                <a:solidFill>
                  <a:srgbClr val="0070C0"/>
                </a:solidFill>
                <a:latin typeface="+mn-lt"/>
              </a:rPr>
              <a:t>1.    Le profil des répondants en résumé / les acteurs du </a:t>
            </a:r>
            <a:r>
              <a:rPr lang="fr-FR" sz="3200" b="1" dirty="0" err="1">
                <a:solidFill>
                  <a:srgbClr val="0070C0"/>
                </a:solidFill>
                <a:latin typeface="+mn-lt"/>
              </a:rPr>
              <a:t>territorire</a:t>
            </a:r>
            <a:br>
              <a:rPr lang="fr-FR" sz="3200" b="1" dirty="0">
                <a:solidFill>
                  <a:srgbClr val="0070C0"/>
                </a:solidFill>
                <a:latin typeface="+mn-lt"/>
              </a:rPr>
            </a:br>
            <a:r>
              <a:rPr lang="fr-FR" sz="3200" b="1" dirty="0">
                <a:solidFill>
                  <a:srgbClr val="0070C0"/>
                </a:solidFill>
                <a:latin typeface="+mn-lt"/>
              </a:rPr>
              <a:t>       </a:t>
            </a:r>
            <a:r>
              <a:rPr lang="fr-FR" sz="3200" b="1" dirty="0">
                <a:solidFill>
                  <a:schemeClr val="accent5"/>
                </a:solidFill>
                <a:latin typeface="+mn-lt"/>
              </a:rPr>
              <a:t>Il </a:t>
            </a:r>
            <a:r>
              <a:rPr lang="fr-FR" sz="3200" b="1" dirty="0" err="1">
                <a:solidFill>
                  <a:schemeClr val="accent5"/>
                </a:solidFill>
                <a:latin typeface="+mn-lt"/>
              </a:rPr>
              <a:t>profilo</a:t>
            </a:r>
            <a:r>
              <a:rPr lang="fr-FR" sz="3200" b="1" dirty="0">
                <a:solidFill>
                  <a:schemeClr val="accent5"/>
                </a:solidFill>
                <a:latin typeface="+mn-lt"/>
              </a:rPr>
              <a:t> dei </a:t>
            </a:r>
            <a:r>
              <a:rPr lang="fr-FR" sz="3200" b="1" dirty="0" err="1">
                <a:solidFill>
                  <a:schemeClr val="accent5"/>
                </a:solidFill>
                <a:latin typeface="+mn-lt"/>
              </a:rPr>
              <a:t>partecipanti</a:t>
            </a:r>
            <a:r>
              <a:rPr lang="fr-FR" sz="3200" b="1" dirty="0">
                <a:solidFill>
                  <a:schemeClr val="accent5"/>
                </a:solidFill>
                <a:latin typeface="+mn-lt"/>
              </a:rPr>
              <a:t>  in </a:t>
            </a:r>
            <a:r>
              <a:rPr lang="fr-FR" sz="3200" b="1" dirty="0" err="1">
                <a:solidFill>
                  <a:schemeClr val="accent5"/>
                </a:solidFill>
                <a:latin typeface="+mn-lt"/>
              </a:rPr>
              <a:t>breve</a:t>
            </a:r>
            <a:r>
              <a:rPr lang="fr-FR" sz="3200" b="1" dirty="0">
                <a:solidFill>
                  <a:schemeClr val="accent5"/>
                </a:solidFill>
                <a:latin typeface="+mn-lt"/>
              </a:rPr>
              <a:t> / </a:t>
            </a:r>
            <a:r>
              <a:rPr lang="fr-FR" sz="3200" b="1" dirty="0" err="1">
                <a:solidFill>
                  <a:schemeClr val="accent5"/>
                </a:solidFill>
                <a:latin typeface="+mn-lt"/>
              </a:rPr>
              <a:t>gli</a:t>
            </a:r>
            <a:r>
              <a:rPr lang="fr-FR" sz="3200" b="1" dirty="0">
                <a:solidFill>
                  <a:schemeClr val="accent5"/>
                </a:solidFill>
                <a:latin typeface="+mn-lt"/>
              </a:rPr>
              <a:t> </a:t>
            </a:r>
            <a:r>
              <a:rPr lang="fr-FR" sz="3200" b="1" dirty="0" err="1">
                <a:solidFill>
                  <a:schemeClr val="accent5"/>
                </a:solidFill>
                <a:latin typeface="+mn-lt"/>
              </a:rPr>
              <a:t>attori</a:t>
            </a:r>
            <a:r>
              <a:rPr lang="fr-FR" sz="3200" b="1" dirty="0">
                <a:solidFill>
                  <a:schemeClr val="accent5"/>
                </a:solidFill>
                <a:latin typeface="+mn-lt"/>
              </a:rPr>
              <a:t> </a:t>
            </a:r>
            <a:r>
              <a:rPr lang="fr-FR" sz="3200" b="1" dirty="0" err="1">
                <a:solidFill>
                  <a:schemeClr val="accent5"/>
                </a:solidFill>
                <a:latin typeface="+mn-lt"/>
              </a:rPr>
              <a:t>territoriali</a:t>
            </a:r>
            <a:br>
              <a:rPr lang="fr-FR" sz="3200" b="1" dirty="0">
                <a:solidFill>
                  <a:srgbClr val="0070C0"/>
                </a:solidFill>
              </a:rPr>
            </a:br>
            <a:endParaRPr lang="fr-FR" sz="3200" dirty="0"/>
          </a:p>
        </p:txBody>
      </p:sp>
      <p:graphicFrame>
        <p:nvGraphicFramePr>
          <p:cNvPr id="10" name="Graphique 9">
            <a:extLst>
              <a:ext uri="{FF2B5EF4-FFF2-40B4-BE49-F238E27FC236}">
                <a16:creationId xmlns:a16="http://schemas.microsoft.com/office/drawing/2014/main" id="{8A231CC4-3764-41A0-8E71-FB4F7CF1A602}"/>
              </a:ext>
            </a:extLst>
          </p:cNvPr>
          <p:cNvGraphicFramePr>
            <a:graphicFrameLocks/>
          </p:cNvGraphicFramePr>
          <p:nvPr>
            <p:extLst>
              <p:ext uri="{D42A27DB-BD31-4B8C-83A1-F6EECF244321}">
                <p14:modId xmlns:p14="http://schemas.microsoft.com/office/powerpoint/2010/main" val="894138792"/>
              </p:ext>
            </p:extLst>
          </p:nvPr>
        </p:nvGraphicFramePr>
        <p:xfrm>
          <a:off x="4775782" y="1623284"/>
          <a:ext cx="6796117" cy="4061269"/>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089EBB4A-4D7E-49F7-8166-C27C068B90E5}"/>
              </a:ext>
            </a:extLst>
          </p:cNvPr>
          <p:cNvSpPr txBox="1"/>
          <p:nvPr/>
        </p:nvSpPr>
        <p:spPr>
          <a:xfrm>
            <a:off x="592968" y="4117944"/>
            <a:ext cx="4572000" cy="2092881"/>
          </a:xfrm>
          <a:prstGeom prst="rect">
            <a:avLst/>
          </a:prstGeom>
          <a:noFill/>
        </p:spPr>
        <p:txBody>
          <a:bodyPr wrap="square" rtlCol="0">
            <a:spAutoFit/>
          </a:bodyPr>
          <a:lstStyle/>
          <a:p>
            <a:pPr algn="just"/>
            <a:r>
              <a:rPr lang="fr-FR" sz="1600" dirty="0">
                <a:solidFill>
                  <a:srgbClr val="0070C0"/>
                </a:solidFill>
                <a:cs typeface="Calibri" panose="020F0502020204030204" pitchFamily="34" charset="0"/>
              </a:rPr>
              <a:t>La consultation des acteurs territoriaux a reçu </a:t>
            </a:r>
            <a:r>
              <a:rPr lang="fr-FR" sz="1600" b="1" dirty="0">
                <a:solidFill>
                  <a:srgbClr val="0070C0"/>
                </a:solidFill>
                <a:cs typeface="Calibri" panose="020F0502020204030204" pitchFamily="34" charset="0"/>
              </a:rPr>
              <a:t>144</a:t>
            </a:r>
            <a:r>
              <a:rPr lang="fr-FR" sz="1600" dirty="0">
                <a:solidFill>
                  <a:srgbClr val="0070C0"/>
                </a:solidFill>
                <a:cs typeface="Calibri" panose="020F0502020204030204" pitchFamily="34" charset="0"/>
              </a:rPr>
              <a:t> réponses totales, italiennes et françaises en nombre égal</a:t>
            </a:r>
          </a:p>
          <a:p>
            <a:pPr algn="just"/>
            <a:endParaRPr lang="fr-FR" sz="1600" dirty="0">
              <a:solidFill>
                <a:srgbClr val="0070C0"/>
              </a:solidFill>
              <a:cs typeface="Calibri" panose="020F0502020204030204" pitchFamily="34" charset="0"/>
            </a:endParaRPr>
          </a:p>
          <a:p>
            <a:pPr algn="just"/>
            <a:r>
              <a:rPr lang="fr-FR" sz="1600" dirty="0">
                <a:solidFill>
                  <a:schemeClr val="accent5"/>
                </a:solidFill>
                <a:cs typeface="Calibri" panose="020F0502020204030204" pitchFamily="34" charset="0"/>
              </a:rPr>
              <a:t>La </a:t>
            </a:r>
            <a:r>
              <a:rPr lang="fr-FR" sz="1600" dirty="0" err="1">
                <a:solidFill>
                  <a:schemeClr val="accent5"/>
                </a:solidFill>
                <a:cs typeface="Calibri" panose="020F0502020204030204" pitchFamily="34" charset="0"/>
              </a:rPr>
              <a:t>consultazione</a:t>
            </a:r>
            <a:r>
              <a:rPr lang="fr-FR" sz="1600" dirty="0">
                <a:solidFill>
                  <a:schemeClr val="accent5"/>
                </a:solidFill>
                <a:cs typeface="Calibri" panose="020F0502020204030204" pitchFamily="34" charset="0"/>
              </a:rPr>
              <a:t> </a:t>
            </a:r>
            <a:r>
              <a:rPr lang="fr-FR" sz="1600" dirty="0" err="1">
                <a:solidFill>
                  <a:schemeClr val="accent5"/>
                </a:solidFill>
                <a:cs typeface="Calibri" panose="020F0502020204030204" pitchFamily="34" charset="0"/>
              </a:rPr>
              <a:t>degli</a:t>
            </a:r>
            <a:r>
              <a:rPr lang="fr-FR" sz="1600" dirty="0">
                <a:solidFill>
                  <a:schemeClr val="accent5"/>
                </a:solidFill>
                <a:cs typeface="Calibri" panose="020F0502020204030204" pitchFamily="34" charset="0"/>
              </a:rPr>
              <a:t> </a:t>
            </a:r>
            <a:r>
              <a:rPr lang="fr-FR" sz="1600" dirty="0" err="1">
                <a:solidFill>
                  <a:schemeClr val="accent5"/>
                </a:solidFill>
                <a:cs typeface="Calibri" panose="020F0502020204030204" pitchFamily="34" charset="0"/>
              </a:rPr>
              <a:t>attori</a:t>
            </a:r>
            <a:r>
              <a:rPr lang="fr-FR" sz="1600" dirty="0">
                <a:solidFill>
                  <a:schemeClr val="accent5"/>
                </a:solidFill>
                <a:cs typeface="Calibri" panose="020F0502020204030204" pitchFamily="34" charset="0"/>
              </a:rPr>
              <a:t> </a:t>
            </a:r>
            <a:r>
              <a:rPr lang="fr-FR" sz="1600" dirty="0" err="1">
                <a:solidFill>
                  <a:schemeClr val="accent5"/>
                </a:solidFill>
                <a:cs typeface="Calibri" panose="020F0502020204030204" pitchFamily="34" charset="0"/>
              </a:rPr>
              <a:t>territoriali</a:t>
            </a:r>
            <a:r>
              <a:rPr lang="fr-FR" sz="1600" dirty="0">
                <a:solidFill>
                  <a:schemeClr val="accent5"/>
                </a:solidFill>
                <a:cs typeface="Calibri" panose="020F0502020204030204" pitchFamily="34" charset="0"/>
              </a:rPr>
              <a:t> ha </a:t>
            </a:r>
            <a:r>
              <a:rPr lang="fr-FR" sz="1600" dirty="0" err="1">
                <a:solidFill>
                  <a:schemeClr val="accent5"/>
                </a:solidFill>
                <a:cs typeface="Calibri" panose="020F0502020204030204" pitchFamily="34" charset="0"/>
              </a:rPr>
              <a:t>ricevuto</a:t>
            </a:r>
            <a:r>
              <a:rPr lang="fr-FR" sz="1600" dirty="0">
                <a:solidFill>
                  <a:schemeClr val="accent5"/>
                </a:solidFill>
                <a:cs typeface="Calibri" panose="020F0502020204030204" pitchFamily="34" charset="0"/>
              </a:rPr>
              <a:t> </a:t>
            </a:r>
            <a:r>
              <a:rPr lang="fr-FR" sz="1600" b="1" dirty="0">
                <a:solidFill>
                  <a:schemeClr val="accent5"/>
                </a:solidFill>
                <a:cs typeface="Calibri" panose="020F0502020204030204" pitchFamily="34" charset="0"/>
              </a:rPr>
              <a:t>144</a:t>
            </a:r>
            <a:r>
              <a:rPr lang="fr-FR" sz="1600" dirty="0">
                <a:solidFill>
                  <a:schemeClr val="accent5"/>
                </a:solidFill>
                <a:cs typeface="Calibri" panose="020F0502020204030204" pitchFamily="34" charset="0"/>
              </a:rPr>
              <a:t> </a:t>
            </a:r>
            <a:r>
              <a:rPr lang="fr-FR" sz="1600" dirty="0" err="1">
                <a:solidFill>
                  <a:schemeClr val="accent5"/>
                </a:solidFill>
                <a:cs typeface="Calibri" panose="020F0502020204030204" pitchFamily="34" charset="0"/>
              </a:rPr>
              <a:t>risposte</a:t>
            </a:r>
            <a:r>
              <a:rPr lang="fr-FR" sz="1600" dirty="0">
                <a:solidFill>
                  <a:schemeClr val="accent5"/>
                </a:solidFill>
                <a:cs typeface="Calibri" panose="020F0502020204030204" pitchFamily="34" charset="0"/>
              </a:rPr>
              <a:t> </a:t>
            </a:r>
            <a:r>
              <a:rPr lang="fr-FR" sz="1600" dirty="0" err="1">
                <a:solidFill>
                  <a:schemeClr val="accent5"/>
                </a:solidFill>
                <a:cs typeface="Calibri" panose="020F0502020204030204" pitchFamily="34" charset="0"/>
              </a:rPr>
              <a:t>totali</a:t>
            </a:r>
            <a:r>
              <a:rPr lang="fr-FR" sz="1600" dirty="0">
                <a:solidFill>
                  <a:schemeClr val="accent5"/>
                </a:solidFill>
                <a:cs typeface="Calibri" panose="020F0502020204030204" pitchFamily="34" charset="0"/>
              </a:rPr>
              <a:t>, </a:t>
            </a:r>
            <a:r>
              <a:rPr lang="fr-FR" sz="1600" dirty="0" err="1">
                <a:solidFill>
                  <a:schemeClr val="accent5"/>
                </a:solidFill>
                <a:cs typeface="Calibri" panose="020F0502020204030204" pitchFamily="34" charset="0"/>
              </a:rPr>
              <a:t>italiane</a:t>
            </a:r>
            <a:r>
              <a:rPr lang="fr-FR" sz="1600" dirty="0">
                <a:solidFill>
                  <a:schemeClr val="accent5"/>
                </a:solidFill>
                <a:cs typeface="Calibri" panose="020F0502020204030204" pitchFamily="34" charset="0"/>
              </a:rPr>
              <a:t> e </a:t>
            </a:r>
            <a:r>
              <a:rPr lang="fr-FR" sz="1600" dirty="0" err="1">
                <a:solidFill>
                  <a:schemeClr val="accent5"/>
                </a:solidFill>
                <a:cs typeface="Calibri" panose="020F0502020204030204" pitchFamily="34" charset="0"/>
              </a:rPr>
              <a:t>francesi</a:t>
            </a:r>
            <a:r>
              <a:rPr lang="fr-FR" sz="1600" dirty="0">
                <a:solidFill>
                  <a:schemeClr val="accent5"/>
                </a:solidFill>
                <a:cs typeface="Calibri" panose="020F0502020204030204" pitchFamily="34" charset="0"/>
              </a:rPr>
              <a:t> in </a:t>
            </a:r>
            <a:r>
              <a:rPr lang="fr-FR" sz="1600" dirty="0" err="1">
                <a:solidFill>
                  <a:schemeClr val="accent5"/>
                </a:solidFill>
                <a:cs typeface="Calibri" panose="020F0502020204030204" pitchFamily="34" charset="0"/>
              </a:rPr>
              <a:t>egual</a:t>
            </a:r>
            <a:r>
              <a:rPr lang="fr-FR" sz="1600" dirty="0">
                <a:solidFill>
                  <a:schemeClr val="accent5"/>
                </a:solidFill>
                <a:cs typeface="Calibri" panose="020F0502020204030204" pitchFamily="34" charset="0"/>
              </a:rPr>
              <a:t> </a:t>
            </a:r>
            <a:r>
              <a:rPr lang="fr-FR" sz="1600" dirty="0" err="1">
                <a:solidFill>
                  <a:schemeClr val="accent5"/>
                </a:solidFill>
                <a:cs typeface="Calibri" panose="020F0502020204030204" pitchFamily="34" charset="0"/>
              </a:rPr>
              <a:t>numero</a:t>
            </a:r>
            <a:endParaRPr lang="fr-FR" sz="1600" dirty="0">
              <a:solidFill>
                <a:schemeClr val="accent5"/>
              </a:solidFill>
              <a:cs typeface="Calibri" panose="020F0502020204030204" pitchFamily="34" charset="0"/>
            </a:endParaRPr>
          </a:p>
          <a:p>
            <a:pPr algn="l"/>
            <a:endParaRPr lang="fr-FR" dirty="0"/>
          </a:p>
        </p:txBody>
      </p:sp>
      <p:pic>
        <p:nvPicPr>
          <p:cNvPr id="4" name="Graphique 3" descr="Connexions avec un remplissage uni">
            <a:extLst>
              <a:ext uri="{FF2B5EF4-FFF2-40B4-BE49-F238E27FC236}">
                <a16:creationId xmlns:a16="http://schemas.microsoft.com/office/drawing/2014/main" id="{B71FBBBA-760E-4DD3-9C79-BCCC0C4B1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0334" y="1561036"/>
            <a:ext cx="2092882" cy="2092882"/>
          </a:xfrm>
          <a:prstGeom prst="rect">
            <a:avLst/>
          </a:prstGeom>
        </p:spPr>
      </p:pic>
    </p:spTree>
    <p:extLst>
      <p:ext uri="{BB962C8B-B14F-4D97-AF65-F5344CB8AC3E}">
        <p14:creationId xmlns:p14="http://schemas.microsoft.com/office/powerpoint/2010/main" val="323781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que 11" descr="Connexions avec un remplissage uni">
            <a:extLst>
              <a:ext uri="{FF2B5EF4-FFF2-40B4-BE49-F238E27FC236}">
                <a16:creationId xmlns:a16="http://schemas.microsoft.com/office/drawing/2014/main" id="{E993E709-13B8-4284-B6AB-6C8D5E8272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04341" y="1962397"/>
            <a:ext cx="1615958" cy="1615958"/>
          </a:xfrm>
          <a:prstGeom prst="rect">
            <a:avLst/>
          </a:prstGeom>
        </p:spPr>
      </p:pic>
      <p:graphicFrame>
        <p:nvGraphicFramePr>
          <p:cNvPr id="10" name="Graphique 9">
            <a:extLst>
              <a:ext uri="{FF2B5EF4-FFF2-40B4-BE49-F238E27FC236}">
                <a16:creationId xmlns:a16="http://schemas.microsoft.com/office/drawing/2014/main" id="{CDB8576E-9C20-4E74-A577-BB931E63C853}"/>
              </a:ext>
            </a:extLst>
          </p:cNvPr>
          <p:cNvGraphicFramePr>
            <a:graphicFrameLocks/>
          </p:cNvGraphicFramePr>
          <p:nvPr>
            <p:extLst>
              <p:ext uri="{D42A27DB-BD31-4B8C-83A1-F6EECF244321}">
                <p14:modId xmlns:p14="http://schemas.microsoft.com/office/powerpoint/2010/main" val="4172043191"/>
              </p:ext>
            </p:extLst>
          </p:nvPr>
        </p:nvGraphicFramePr>
        <p:xfrm>
          <a:off x="-1827896" y="807990"/>
          <a:ext cx="7420940" cy="4080446"/>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a:extLst>
              <a:ext uri="{FF2B5EF4-FFF2-40B4-BE49-F238E27FC236}">
                <a16:creationId xmlns:a16="http://schemas.microsoft.com/office/drawing/2014/main" id="{7C0A7897-EBCC-4BB6-BC7C-77E4921CCF26}"/>
              </a:ext>
            </a:extLst>
          </p:cNvPr>
          <p:cNvSpPr txBox="1"/>
          <p:nvPr/>
        </p:nvSpPr>
        <p:spPr>
          <a:xfrm>
            <a:off x="5276850" y="807990"/>
            <a:ext cx="6704354" cy="954107"/>
          </a:xfrm>
          <a:prstGeom prst="rect">
            <a:avLst/>
          </a:prstGeom>
          <a:noFill/>
        </p:spPr>
        <p:txBody>
          <a:bodyPr wrap="square" rtlCol="0">
            <a:spAutoFit/>
          </a:bodyPr>
          <a:lstStyle/>
          <a:p>
            <a:r>
              <a:rPr lang="fr-FR" sz="1400" b="0" i="0" dirty="0">
                <a:solidFill>
                  <a:srgbClr val="0070C0"/>
                </a:solidFill>
                <a:effectLst/>
              </a:rPr>
              <a:t>Une bonne partie des structures ont leur </a:t>
            </a:r>
            <a:r>
              <a:rPr lang="fr-FR" sz="1400" b="1" i="0" dirty="0">
                <a:solidFill>
                  <a:srgbClr val="0070C0"/>
                </a:solidFill>
                <a:effectLst/>
              </a:rPr>
              <a:t>siège</a:t>
            </a:r>
            <a:r>
              <a:rPr lang="fr-FR" sz="1400" b="0" i="0" dirty="0">
                <a:solidFill>
                  <a:srgbClr val="0070C0"/>
                </a:solidFill>
                <a:effectLst/>
              </a:rPr>
              <a:t> en </a:t>
            </a:r>
            <a:r>
              <a:rPr lang="fr-FR" sz="1400" b="1" i="0" dirty="0">
                <a:solidFill>
                  <a:srgbClr val="0070C0"/>
                </a:solidFill>
                <a:effectLst/>
              </a:rPr>
              <a:t>Savoie</a:t>
            </a:r>
            <a:r>
              <a:rPr lang="fr-FR" sz="1400" b="0" i="0" dirty="0">
                <a:solidFill>
                  <a:srgbClr val="0070C0"/>
                </a:solidFill>
                <a:effectLst/>
              </a:rPr>
              <a:t>, suivie par les provinces de </a:t>
            </a:r>
            <a:r>
              <a:rPr lang="fr-FR" sz="1400" b="1" i="0" dirty="0">
                <a:solidFill>
                  <a:srgbClr val="0070C0"/>
                </a:solidFill>
                <a:effectLst/>
              </a:rPr>
              <a:t>Torino</a:t>
            </a:r>
            <a:r>
              <a:rPr lang="fr-FR" sz="1400" b="0" i="0" dirty="0">
                <a:solidFill>
                  <a:srgbClr val="0070C0"/>
                </a:solidFill>
                <a:effectLst/>
              </a:rPr>
              <a:t> et </a:t>
            </a:r>
            <a:r>
              <a:rPr lang="fr-FR" sz="1400" b="1" i="0" dirty="0">
                <a:solidFill>
                  <a:srgbClr val="0070C0"/>
                </a:solidFill>
                <a:effectLst/>
              </a:rPr>
              <a:t>Cuneo</a:t>
            </a:r>
            <a:r>
              <a:rPr lang="fr-FR" sz="1400" b="0" i="0" dirty="0">
                <a:solidFill>
                  <a:srgbClr val="0070C0"/>
                </a:solidFill>
                <a:effectLst/>
              </a:rPr>
              <a:t>.</a:t>
            </a:r>
          </a:p>
          <a:p>
            <a:endParaRPr lang="fr-FR" sz="1400" b="0" i="0" dirty="0">
              <a:solidFill>
                <a:srgbClr val="323130"/>
              </a:solidFill>
              <a:effectLst/>
            </a:endParaRPr>
          </a:p>
          <a:p>
            <a:r>
              <a:rPr lang="fr-FR" sz="1400" dirty="0" err="1">
                <a:solidFill>
                  <a:schemeClr val="accent5"/>
                </a:solidFill>
              </a:rPr>
              <a:t>Buona</a:t>
            </a:r>
            <a:r>
              <a:rPr lang="fr-FR" sz="1400" dirty="0">
                <a:solidFill>
                  <a:schemeClr val="accent5"/>
                </a:solidFill>
              </a:rPr>
              <a:t> parte delle </a:t>
            </a:r>
            <a:r>
              <a:rPr lang="fr-FR" sz="1400" dirty="0" err="1">
                <a:solidFill>
                  <a:schemeClr val="accent5"/>
                </a:solidFill>
              </a:rPr>
              <a:t>strutture</a:t>
            </a:r>
            <a:r>
              <a:rPr lang="fr-FR" sz="1400" dirty="0">
                <a:solidFill>
                  <a:schemeClr val="accent5"/>
                </a:solidFill>
              </a:rPr>
              <a:t> ha la propria </a:t>
            </a:r>
            <a:r>
              <a:rPr lang="fr-FR" sz="1400" b="1" dirty="0" err="1">
                <a:solidFill>
                  <a:schemeClr val="accent5"/>
                </a:solidFill>
              </a:rPr>
              <a:t>sede</a:t>
            </a:r>
            <a:r>
              <a:rPr lang="fr-FR" sz="1400" dirty="0">
                <a:solidFill>
                  <a:schemeClr val="accent5"/>
                </a:solidFill>
              </a:rPr>
              <a:t> in </a:t>
            </a:r>
            <a:r>
              <a:rPr lang="fr-FR" sz="1400" b="1" dirty="0" err="1">
                <a:solidFill>
                  <a:schemeClr val="accent5"/>
                </a:solidFill>
              </a:rPr>
              <a:t>Savoia</a:t>
            </a:r>
            <a:r>
              <a:rPr lang="fr-FR" sz="1400" dirty="0">
                <a:solidFill>
                  <a:schemeClr val="accent5"/>
                </a:solidFill>
              </a:rPr>
              <a:t>, </a:t>
            </a:r>
            <a:r>
              <a:rPr lang="fr-FR" sz="1400" dirty="0" err="1">
                <a:solidFill>
                  <a:schemeClr val="accent5"/>
                </a:solidFill>
              </a:rPr>
              <a:t>seguita</a:t>
            </a:r>
            <a:r>
              <a:rPr lang="fr-FR" sz="1400" dirty="0">
                <a:solidFill>
                  <a:schemeClr val="accent5"/>
                </a:solidFill>
              </a:rPr>
              <a:t> da </a:t>
            </a:r>
            <a:r>
              <a:rPr lang="fr-FR" sz="1400" b="1" dirty="0">
                <a:solidFill>
                  <a:schemeClr val="accent5"/>
                </a:solidFill>
              </a:rPr>
              <a:t>Torino</a:t>
            </a:r>
            <a:r>
              <a:rPr lang="fr-FR" sz="1400" dirty="0">
                <a:solidFill>
                  <a:schemeClr val="accent5"/>
                </a:solidFill>
              </a:rPr>
              <a:t> e </a:t>
            </a:r>
            <a:r>
              <a:rPr lang="fr-FR" sz="1400" b="1" dirty="0">
                <a:solidFill>
                  <a:schemeClr val="accent5"/>
                </a:solidFill>
              </a:rPr>
              <a:t>Cuneo</a:t>
            </a:r>
            <a:r>
              <a:rPr lang="fr-FR" sz="1400" dirty="0">
                <a:solidFill>
                  <a:schemeClr val="accent5"/>
                </a:solidFill>
              </a:rPr>
              <a:t>. </a:t>
            </a:r>
          </a:p>
        </p:txBody>
      </p:sp>
      <p:graphicFrame>
        <p:nvGraphicFramePr>
          <p:cNvPr id="9" name="Graphique 8">
            <a:extLst>
              <a:ext uri="{FF2B5EF4-FFF2-40B4-BE49-F238E27FC236}">
                <a16:creationId xmlns:a16="http://schemas.microsoft.com/office/drawing/2014/main" id="{07C058CC-323A-4216-B5A5-2B278C07F749}"/>
              </a:ext>
            </a:extLst>
          </p:cNvPr>
          <p:cNvGraphicFramePr>
            <a:graphicFrameLocks/>
          </p:cNvGraphicFramePr>
          <p:nvPr/>
        </p:nvGraphicFramePr>
        <p:xfrm>
          <a:off x="6096001" y="2804755"/>
          <a:ext cx="5996472" cy="38305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Graphique 5">
            <a:extLst>
              <a:ext uri="{FF2B5EF4-FFF2-40B4-BE49-F238E27FC236}">
                <a16:creationId xmlns:a16="http://schemas.microsoft.com/office/drawing/2014/main" id="{92E46269-B327-4A26-A6EA-33D19E20EDE9}"/>
              </a:ext>
            </a:extLst>
          </p:cNvPr>
          <p:cNvGraphicFramePr>
            <a:graphicFrameLocks/>
          </p:cNvGraphicFramePr>
          <p:nvPr>
            <p:extLst>
              <p:ext uri="{D42A27DB-BD31-4B8C-83A1-F6EECF244321}">
                <p14:modId xmlns:p14="http://schemas.microsoft.com/office/powerpoint/2010/main" val="2939667309"/>
              </p:ext>
            </p:extLst>
          </p:nvPr>
        </p:nvGraphicFramePr>
        <p:xfrm>
          <a:off x="4819650" y="2848213"/>
          <a:ext cx="8304554" cy="3952875"/>
        </p:xfrm>
        <a:graphic>
          <a:graphicData uri="http://schemas.openxmlformats.org/drawingml/2006/chart">
            <c:chart xmlns:c="http://schemas.openxmlformats.org/drawingml/2006/chart" xmlns:r="http://schemas.openxmlformats.org/officeDocument/2006/relationships" r:id="rId6"/>
          </a:graphicData>
        </a:graphic>
      </p:graphicFrame>
      <p:sp>
        <p:nvSpPr>
          <p:cNvPr id="11" name="ZoneTexte 10">
            <a:extLst>
              <a:ext uri="{FF2B5EF4-FFF2-40B4-BE49-F238E27FC236}">
                <a16:creationId xmlns:a16="http://schemas.microsoft.com/office/drawing/2014/main" id="{28408096-5999-4DF0-97F0-8A325FD883ED}"/>
              </a:ext>
            </a:extLst>
          </p:cNvPr>
          <p:cNvSpPr txBox="1"/>
          <p:nvPr/>
        </p:nvSpPr>
        <p:spPr>
          <a:xfrm>
            <a:off x="481013" y="4963848"/>
            <a:ext cx="6624637" cy="1169551"/>
          </a:xfrm>
          <a:prstGeom prst="rect">
            <a:avLst/>
          </a:prstGeom>
          <a:noFill/>
        </p:spPr>
        <p:txBody>
          <a:bodyPr wrap="square">
            <a:spAutoFit/>
          </a:bodyPr>
          <a:lstStyle/>
          <a:p>
            <a:pPr algn="just"/>
            <a:r>
              <a:rPr lang="fr-FR" sz="1400" dirty="0">
                <a:solidFill>
                  <a:srgbClr val="0070C0"/>
                </a:solidFill>
              </a:rPr>
              <a:t>La plupart des répondants s’identifient en tant que </a:t>
            </a:r>
            <a:r>
              <a:rPr lang="fr-FR" sz="1400" b="1" dirty="0">
                <a:solidFill>
                  <a:srgbClr val="0070C0"/>
                </a:solidFill>
              </a:rPr>
              <a:t>représentants</a:t>
            </a:r>
            <a:r>
              <a:rPr lang="fr-FR" sz="1400" dirty="0">
                <a:solidFill>
                  <a:srgbClr val="0070C0"/>
                </a:solidFill>
              </a:rPr>
              <a:t> de </a:t>
            </a:r>
            <a:r>
              <a:rPr lang="fr-FR" sz="1400" b="1" dirty="0">
                <a:solidFill>
                  <a:srgbClr val="0070C0"/>
                </a:solidFill>
              </a:rPr>
              <a:t>collectivités</a:t>
            </a:r>
            <a:r>
              <a:rPr lang="fr-FR" sz="1400" dirty="0">
                <a:solidFill>
                  <a:srgbClr val="0070C0"/>
                </a:solidFill>
              </a:rPr>
              <a:t> (agents) et en tant que représentants de collectivités (élus).</a:t>
            </a:r>
          </a:p>
          <a:p>
            <a:pPr algn="just"/>
            <a:endParaRPr lang="fr-FR" sz="1400" dirty="0"/>
          </a:p>
          <a:p>
            <a:pPr algn="just"/>
            <a:r>
              <a:rPr lang="fr-FR" sz="1400" dirty="0">
                <a:solidFill>
                  <a:schemeClr val="accent5"/>
                </a:solidFill>
              </a:rPr>
              <a:t>La </a:t>
            </a:r>
            <a:r>
              <a:rPr lang="fr-FR" sz="1400" dirty="0" err="1">
                <a:solidFill>
                  <a:schemeClr val="accent5"/>
                </a:solidFill>
              </a:rPr>
              <a:t>maggior</a:t>
            </a:r>
            <a:r>
              <a:rPr lang="fr-FR" sz="1400" dirty="0">
                <a:solidFill>
                  <a:schemeClr val="accent5"/>
                </a:solidFill>
              </a:rPr>
              <a:t> parte dei </a:t>
            </a:r>
            <a:r>
              <a:rPr lang="fr-FR" sz="1400" dirty="0" err="1">
                <a:solidFill>
                  <a:schemeClr val="accent5"/>
                </a:solidFill>
              </a:rPr>
              <a:t>partecipanti</a:t>
            </a:r>
            <a:r>
              <a:rPr lang="fr-FR" sz="1400" dirty="0">
                <a:solidFill>
                  <a:schemeClr val="accent5"/>
                </a:solidFill>
              </a:rPr>
              <a:t> si </a:t>
            </a:r>
            <a:r>
              <a:rPr lang="fr-FR" sz="1400" dirty="0" err="1">
                <a:solidFill>
                  <a:schemeClr val="accent5"/>
                </a:solidFill>
              </a:rPr>
              <a:t>identifica</a:t>
            </a:r>
            <a:r>
              <a:rPr lang="fr-FR" sz="1400" dirty="0">
                <a:solidFill>
                  <a:schemeClr val="accent5"/>
                </a:solidFill>
              </a:rPr>
              <a:t> come </a:t>
            </a:r>
            <a:r>
              <a:rPr lang="fr-FR" sz="1400" b="1" dirty="0" err="1">
                <a:solidFill>
                  <a:schemeClr val="accent5"/>
                </a:solidFill>
              </a:rPr>
              <a:t>rappresentanti</a:t>
            </a:r>
            <a:r>
              <a:rPr lang="fr-FR" sz="1400" dirty="0">
                <a:solidFill>
                  <a:schemeClr val="accent5"/>
                </a:solidFill>
              </a:rPr>
              <a:t> di </a:t>
            </a:r>
            <a:r>
              <a:rPr lang="fr-FR" sz="1400" b="1" dirty="0" err="1">
                <a:solidFill>
                  <a:schemeClr val="accent5"/>
                </a:solidFill>
              </a:rPr>
              <a:t>enti</a:t>
            </a:r>
            <a:r>
              <a:rPr lang="fr-FR" sz="1400" b="1" dirty="0">
                <a:solidFill>
                  <a:schemeClr val="accent5"/>
                </a:solidFill>
              </a:rPr>
              <a:t> </a:t>
            </a:r>
            <a:r>
              <a:rPr lang="fr-FR" sz="1400" b="1" dirty="0" err="1">
                <a:solidFill>
                  <a:schemeClr val="accent5"/>
                </a:solidFill>
              </a:rPr>
              <a:t>locali</a:t>
            </a:r>
            <a:r>
              <a:rPr lang="fr-FR" sz="1400" dirty="0">
                <a:solidFill>
                  <a:schemeClr val="accent5"/>
                </a:solidFill>
              </a:rPr>
              <a:t>  (</a:t>
            </a:r>
            <a:r>
              <a:rPr lang="fr-FR" sz="1400" dirty="0" err="1">
                <a:solidFill>
                  <a:schemeClr val="accent5"/>
                </a:solidFill>
              </a:rPr>
              <a:t>agenti</a:t>
            </a:r>
            <a:r>
              <a:rPr lang="fr-FR" sz="1400" dirty="0">
                <a:solidFill>
                  <a:schemeClr val="accent5"/>
                </a:solidFill>
              </a:rPr>
              <a:t>) e come </a:t>
            </a:r>
            <a:r>
              <a:rPr lang="fr-FR" sz="1400" dirty="0" err="1">
                <a:solidFill>
                  <a:schemeClr val="accent5"/>
                </a:solidFill>
              </a:rPr>
              <a:t>come</a:t>
            </a:r>
            <a:r>
              <a:rPr lang="fr-FR" sz="1400" dirty="0">
                <a:solidFill>
                  <a:schemeClr val="accent5"/>
                </a:solidFill>
              </a:rPr>
              <a:t> </a:t>
            </a:r>
            <a:r>
              <a:rPr lang="fr-FR" sz="1400" dirty="0" err="1">
                <a:solidFill>
                  <a:schemeClr val="accent5"/>
                </a:solidFill>
              </a:rPr>
              <a:t>rappresentanti</a:t>
            </a:r>
            <a:r>
              <a:rPr lang="fr-FR" sz="1400" dirty="0">
                <a:solidFill>
                  <a:schemeClr val="accent5"/>
                </a:solidFill>
              </a:rPr>
              <a:t>  di </a:t>
            </a:r>
            <a:r>
              <a:rPr lang="fr-FR" sz="1400" dirty="0" err="1">
                <a:solidFill>
                  <a:schemeClr val="accent5"/>
                </a:solidFill>
              </a:rPr>
              <a:t>enti</a:t>
            </a:r>
            <a:r>
              <a:rPr lang="fr-FR" sz="1400" dirty="0">
                <a:solidFill>
                  <a:schemeClr val="accent5"/>
                </a:solidFill>
              </a:rPr>
              <a:t> </a:t>
            </a:r>
            <a:r>
              <a:rPr lang="fr-FR" sz="1400" dirty="0" err="1">
                <a:solidFill>
                  <a:schemeClr val="accent5"/>
                </a:solidFill>
              </a:rPr>
              <a:t>locali</a:t>
            </a:r>
            <a:r>
              <a:rPr lang="fr-FR" sz="1400" dirty="0">
                <a:solidFill>
                  <a:schemeClr val="accent5"/>
                </a:solidFill>
              </a:rPr>
              <a:t> (</a:t>
            </a:r>
            <a:r>
              <a:rPr lang="fr-FR" sz="1400" dirty="0" err="1">
                <a:solidFill>
                  <a:schemeClr val="accent5"/>
                </a:solidFill>
              </a:rPr>
              <a:t>eletti</a:t>
            </a:r>
            <a:r>
              <a:rPr lang="fr-FR" sz="1400" dirty="0">
                <a:solidFill>
                  <a:schemeClr val="accent5"/>
                </a:solidFill>
              </a:rPr>
              <a:t>).</a:t>
            </a:r>
          </a:p>
        </p:txBody>
      </p:sp>
    </p:spTree>
    <p:extLst>
      <p:ext uri="{BB962C8B-B14F-4D97-AF65-F5344CB8AC3E}">
        <p14:creationId xmlns:p14="http://schemas.microsoft.com/office/powerpoint/2010/main" val="182386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B2CB0D3-309C-4575-8717-A8A84989DE64}"/>
              </a:ext>
            </a:extLst>
          </p:cNvPr>
          <p:cNvSpPr txBox="1"/>
          <p:nvPr/>
        </p:nvSpPr>
        <p:spPr>
          <a:xfrm>
            <a:off x="456975" y="122755"/>
            <a:ext cx="10601549" cy="1077218"/>
          </a:xfrm>
          <a:prstGeom prst="rect">
            <a:avLst/>
          </a:prstGeom>
          <a:noFill/>
        </p:spPr>
        <p:txBody>
          <a:bodyPr wrap="square">
            <a:spAutoFit/>
          </a:bodyPr>
          <a:lstStyle/>
          <a:p>
            <a:pPr marL="457200" indent="-457200">
              <a:buAutoNum type="arabicPeriod"/>
            </a:pPr>
            <a:r>
              <a:rPr lang="fr-FR" sz="3200" b="1" dirty="0">
                <a:solidFill>
                  <a:srgbClr val="0070C0"/>
                </a:solidFill>
              </a:rPr>
              <a:t>Le profil des répondant.es en résumé / Grand Public  </a:t>
            </a:r>
          </a:p>
          <a:p>
            <a:r>
              <a:rPr lang="fr-FR" sz="3200" b="1" dirty="0">
                <a:solidFill>
                  <a:srgbClr val="0070C0"/>
                </a:solidFill>
              </a:rPr>
              <a:t>      </a:t>
            </a:r>
            <a:r>
              <a:rPr lang="fr-FR" sz="3200" b="1" dirty="0">
                <a:solidFill>
                  <a:schemeClr val="accent5"/>
                </a:solidFill>
              </a:rPr>
              <a:t>Il </a:t>
            </a:r>
            <a:r>
              <a:rPr lang="fr-FR" sz="3200" b="1" dirty="0" err="1">
                <a:solidFill>
                  <a:schemeClr val="accent5"/>
                </a:solidFill>
              </a:rPr>
              <a:t>profilo</a:t>
            </a:r>
            <a:r>
              <a:rPr lang="fr-FR" sz="3200" b="1" dirty="0">
                <a:solidFill>
                  <a:schemeClr val="accent5"/>
                </a:solidFill>
              </a:rPr>
              <a:t> dei </a:t>
            </a:r>
            <a:r>
              <a:rPr lang="fr-FR" sz="3200" b="1" dirty="0" err="1">
                <a:solidFill>
                  <a:schemeClr val="accent5"/>
                </a:solidFill>
              </a:rPr>
              <a:t>partecipanti</a:t>
            </a:r>
            <a:r>
              <a:rPr lang="fr-FR" sz="3200" b="1" dirty="0">
                <a:solidFill>
                  <a:schemeClr val="accent5"/>
                </a:solidFill>
              </a:rPr>
              <a:t> in </a:t>
            </a:r>
            <a:r>
              <a:rPr lang="fr-FR" sz="3200" b="1" dirty="0" err="1">
                <a:solidFill>
                  <a:schemeClr val="accent5"/>
                </a:solidFill>
              </a:rPr>
              <a:t>breve</a:t>
            </a:r>
            <a:r>
              <a:rPr lang="fr-FR" sz="3200" b="1" dirty="0">
                <a:solidFill>
                  <a:schemeClr val="accent5"/>
                </a:solidFill>
              </a:rPr>
              <a:t> / la </a:t>
            </a:r>
            <a:r>
              <a:rPr lang="fr-FR" sz="3200" b="1" dirty="0" err="1">
                <a:solidFill>
                  <a:schemeClr val="accent5"/>
                </a:solidFill>
              </a:rPr>
              <a:t>cittadinanza</a:t>
            </a:r>
            <a:endParaRPr lang="fr-FR" sz="3200" b="1" dirty="0">
              <a:solidFill>
                <a:schemeClr val="accent5"/>
              </a:solidFill>
            </a:endParaRPr>
          </a:p>
        </p:txBody>
      </p:sp>
      <p:sp>
        <p:nvSpPr>
          <p:cNvPr id="3" name="ZoneTexte 2">
            <a:extLst>
              <a:ext uri="{FF2B5EF4-FFF2-40B4-BE49-F238E27FC236}">
                <a16:creationId xmlns:a16="http://schemas.microsoft.com/office/drawing/2014/main" id="{AAE6ED4D-35C8-40E8-AFCD-729A79912C1A}"/>
              </a:ext>
            </a:extLst>
          </p:cNvPr>
          <p:cNvSpPr txBox="1"/>
          <p:nvPr/>
        </p:nvSpPr>
        <p:spPr>
          <a:xfrm>
            <a:off x="1064028" y="4066240"/>
            <a:ext cx="4038824" cy="2031325"/>
          </a:xfrm>
          <a:prstGeom prst="rect">
            <a:avLst/>
          </a:prstGeom>
          <a:noFill/>
        </p:spPr>
        <p:txBody>
          <a:bodyPr wrap="square" rtlCol="0">
            <a:spAutoFit/>
          </a:bodyPr>
          <a:lstStyle/>
          <a:p>
            <a:pPr algn="just"/>
            <a:r>
              <a:rPr lang="fr-FR" dirty="0">
                <a:solidFill>
                  <a:srgbClr val="0070C0"/>
                </a:solidFill>
                <a:cs typeface="Calibri" panose="020F0502020204030204" pitchFamily="34" charset="0"/>
              </a:rPr>
              <a:t>La consultation du grand public a reçu </a:t>
            </a:r>
            <a:r>
              <a:rPr lang="fr-FR" b="1" dirty="0">
                <a:solidFill>
                  <a:srgbClr val="0070C0"/>
                </a:solidFill>
                <a:cs typeface="Calibri" panose="020F0502020204030204" pitchFamily="34" charset="0"/>
              </a:rPr>
              <a:t>552</a:t>
            </a:r>
            <a:r>
              <a:rPr lang="fr-FR" dirty="0">
                <a:solidFill>
                  <a:srgbClr val="0070C0"/>
                </a:solidFill>
                <a:cs typeface="Calibri" panose="020F0502020204030204" pitchFamily="34" charset="0"/>
              </a:rPr>
              <a:t> réponses totales, dont la plupart du côté français</a:t>
            </a:r>
          </a:p>
          <a:p>
            <a:pPr algn="just"/>
            <a:endParaRPr lang="fr-FR" dirty="0">
              <a:cs typeface="Calibri" panose="020F0502020204030204" pitchFamily="34" charset="0"/>
            </a:endParaRPr>
          </a:p>
          <a:p>
            <a:pPr algn="just"/>
            <a:r>
              <a:rPr lang="fr-FR" dirty="0">
                <a:solidFill>
                  <a:schemeClr val="accent5"/>
                </a:solidFill>
                <a:cs typeface="Calibri" panose="020F0502020204030204" pitchFamily="34" charset="0"/>
              </a:rPr>
              <a:t>La </a:t>
            </a:r>
            <a:r>
              <a:rPr lang="fr-FR" dirty="0" err="1">
                <a:solidFill>
                  <a:schemeClr val="accent5"/>
                </a:solidFill>
                <a:cs typeface="Calibri" panose="020F0502020204030204" pitchFamily="34" charset="0"/>
              </a:rPr>
              <a:t>consultazione</a:t>
            </a:r>
            <a:r>
              <a:rPr lang="fr-FR" dirty="0">
                <a:solidFill>
                  <a:schemeClr val="accent5"/>
                </a:solidFill>
                <a:cs typeface="Calibri" panose="020F0502020204030204" pitchFamily="34" charset="0"/>
              </a:rPr>
              <a:t> </a:t>
            </a:r>
            <a:r>
              <a:rPr lang="fr-FR" dirty="0" err="1">
                <a:solidFill>
                  <a:schemeClr val="accent5"/>
                </a:solidFill>
                <a:cs typeface="Calibri" panose="020F0502020204030204" pitchFamily="34" charset="0"/>
              </a:rPr>
              <a:t>cittadina</a:t>
            </a:r>
            <a:r>
              <a:rPr lang="fr-FR" dirty="0">
                <a:solidFill>
                  <a:schemeClr val="accent5"/>
                </a:solidFill>
                <a:cs typeface="Calibri" panose="020F0502020204030204" pitchFamily="34" charset="0"/>
              </a:rPr>
              <a:t> ha </a:t>
            </a:r>
            <a:r>
              <a:rPr lang="fr-FR" dirty="0" err="1">
                <a:solidFill>
                  <a:schemeClr val="accent5"/>
                </a:solidFill>
                <a:cs typeface="Calibri" panose="020F0502020204030204" pitchFamily="34" charset="0"/>
              </a:rPr>
              <a:t>ricevuto</a:t>
            </a:r>
            <a:r>
              <a:rPr lang="fr-FR" dirty="0">
                <a:solidFill>
                  <a:schemeClr val="accent5"/>
                </a:solidFill>
                <a:cs typeface="Calibri" panose="020F0502020204030204" pitchFamily="34" charset="0"/>
              </a:rPr>
              <a:t> </a:t>
            </a:r>
            <a:r>
              <a:rPr lang="fr-FR" b="1" dirty="0">
                <a:solidFill>
                  <a:schemeClr val="accent5"/>
                </a:solidFill>
                <a:cs typeface="Calibri" panose="020F0502020204030204" pitchFamily="34" charset="0"/>
              </a:rPr>
              <a:t>552</a:t>
            </a:r>
            <a:r>
              <a:rPr lang="fr-FR" dirty="0">
                <a:solidFill>
                  <a:schemeClr val="accent5"/>
                </a:solidFill>
                <a:cs typeface="Calibri" panose="020F0502020204030204" pitchFamily="34" charset="0"/>
              </a:rPr>
              <a:t> </a:t>
            </a:r>
            <a:r>
              <a:rPr lang="fr-FR" dirty="0" err="1">
                <a:solidFill>
                  <a:schemeClr val="accent5"/>
                </a:solidFill>
                <a:cs typeface="Calibri" panose="020F0502020204030204" pitchFamily="34" charset="0"/>
              </a:rPr>
              <a:t>risposte</a:t>
            </a:r>
            <a:r>
              <a:rPr lang="fr-FR" dirty="0">
                <a:solidFill>
                  <a:schemeClr val="accent5"/>
                </a:solidFill>
                <a:cs typeface="Calibri" panose="020F0502020204030204" pitchFamily="34" charset="0"/>
              </a:rPr>
              <a:t> </a:t>
            </a:r>
            <a:r>
              <a:rPr lang="fr-FR" dirty="0" err="1">
                <a:solidFill>
                  <a:schemeClr val="accent5"/>
                </a:solidFill>
                <a:cs typeface="Calibri" panose="020F0502020204030204" pitchFamily="34" charset="0"/>
              </a:rPr>
              <a:t>totali</a:t>
            </a:r>
            <a:r>
              <a:rPr lang="fr-FR" dirty="0">
                <a:solidFill>
                  <a:schemeClr val="accent5"/>
                </a:solidFill>
                <a:cs typeface="Calibri" panose="020F0502020204030204" pitchFamily="34" charset="0"/>
              </a:rPr>
              <a:t>, di </a:t>
            </a:r>
            <a:r>
              <a:rPr lang="fr-FR" dirty="0" err="1">
                <a:solidFill>
                  <a:schemeClr val="accent5"/>
                </a:solidFill>
                <a:cs typeface="Calibri" panose="020F0502020204030204" pitchFamily="34" charset="0"/>
              </a:rPr>
              <a:t>cui</a:t>
            </a:r>
            <a:r>
              <a:rPr lang="fr-FR" dirty="0">
                <a:solidFill>
                  <a:schemeClr val="accent5"/>
                </a:solidFill>
                <a:cs typeface="Calibri" panose="020F0502020204030204" pitchFamily="34" charset="0"/>
              </a:rPr>
              <a:t> la </a:t>
            </a:r>
            <a:r>
              <a:rPr lang="fr-FR" dirty="0" err="1">
                <a:solidFill>
                  <a:schemeClr val="accent5"/>
                </a:solidFill>
                <a:cs typeface="Calibri" panose="020F0502020204030204" pitchFamily="34" charset="0"/>
              </a:rPr>
              <a:t>maggior</a:t>
            </a:r>
            <a:r>
              <a:rPr lang="fr-FR" dirty="0">
                <a:solidFill>
                  <a:schemeClr val="accent5"/>
                </a:solidFill>
                <a:cs typeface="Calibri" panose="020F0502020204030204" pitchFamily="34" charset="0"/>
              </a:rPr>
              <a:t> parte </a:t>
            </a:r>
            <a:r>
              <a:rPr lang="fr-FR" dirty="0" err="1">
                <a:solidFill>
                  <a:schemeClr val="accent5"/>
                </a:solidFill>
                <a:cs typeface="Calibri" panose="020F0502020204030204" pitchFamily="34" charset="0"/>
              </a:rPr>
              <a:t>francesi</a:t>
            </a:r>
            <a:endParaRPr lang="fr-FR" dirty="0">
              <a:solidFill>
                <a:schemeClr val="accent5"/>
              </a:solidFill>
              <a:cs typeface="Calibri" panose="020F0502020204030204" pitchFamily="34" charset="0"/>
            </a:endParaRPr>
          </a:p>
        </p:txBody>
      </p:sp>
      <p:graphicFrame>
        <p:nvGraphicFramePr>
          <p:cNvPr id="10" name="Graphique 9">
            <a:extLst>
              <a:ext uri="{FF2B5EF4-FFF2-40B4-BE49-F238E27FC236}">
                <a16:creationId xmlns:a16="http://schemas.microsoft.com/office/drawing/2014/main" id="{B217F395-F753-4DA0-BD78-21A6CC74B260}"/>
              </a:ext>
            </a:extLst>
          </p:cNvPr>
          <p:cNvGraphicFramePr>
            <a:graphicFrameLocks/>
          </p:cNvGraphicFramePr>
          <p:nvPr>
            <p:extLst>
              <p:ext uri="{D42A27DB-BD31-4B8C-83A1-F6EECF244321}">
                <p14:modId xmlns:p14="http://schemas.microsoft.com/office/powerpoint/2010/main" val="3200321203"/>
              </p:ext>
            </p:extLst>
          </p:nvPr>
        </p:nvGraphicFramePr>
        <p:xfrm>
          <a:off x="4354510" y="2004997"/>
          <a:ext cx="7380514" cy="3788228"/>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que 4" descr="Avis des clients avec un remplissage uni">
            <a:extLst>
              <a:ext uri="{FF2B5EF4-FFF2-40B4-BE49-F238E27FC236}">
                <a16:creationId xmlns:a16="http://schemas.microsoft.com/office/drawing/2014/main" id="{2264F07A-3C6A-46CA-AEFD-E689EB577E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521" y="1439081"/>
            <a:ext cx="1989919" cy="1989919"/>
          </a:xfrm>
          <a:prstGeom prst="rect">
            <a:avLst/>
          </a:prstGeom>
        </p:spPr>
      </p:pic>
    </p:spTree>
    <p:extLst>
      <p:ext uri="{BB962C8B-B14F-4D97-AF65-F5344CB8AC3E}">
        <p14:creationId xmlns:p14="http://schemas.microsoft.com/office/powerpoint/2010/main" val="353417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phique 10">
            <a:extLst>
              <a:ext uri="{FF2B5EF4-FFF2-40B4-BE49-F238E27FC236}">
                <a16:creationId xmlns:a16="http://schemas.microsoft.com/office/drawing/2014/main" id="{40F9C9EA-B361-457E-B8EB-85DCF49AEE24}"/>
              </a:ext>
            </a:extLst>
          </p:cNvPr>
          <p:cNvGraphicFramePr>
            <a:graphicFrameLocks/>
          </p:cNvGraphicFramePr>
          <p:nvPr/>
        </p:nvGraphicFramePr>
        <p:xfrm>
          <a:off x="6096000" y="2721620"/>
          <a:ext cx="6015136" cy="4245383"/>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2">
            <a:extLst>
              <a:ext uri="{FF2B5EF4-FFF2-40B4-BE49-F238E27FC236}">
                <a16:creationId xmlns:a16="http://schemas.microsoft.com/office/drawing/2014/main" id="{FCD6406B-0205-4D7D-9ABD-A1EB81BB7952}"/>
              </a:ext>
            </a:extLst>
          </p:cNvPr>
          <p:cNvSpPr txBox="1"/>
          <p:nvPr/>
        </p:nvSpPr>
        <p:spPr>
          <a:xfrm>
            <a:off x="257176" y="4479655"/>
            <a:ext cx="5902140" cy="1600438"/>
          </a:xfrm>
          <a:prstGeom prst="rect">
            <a:avLst/>
          </a:prstGeom>
          <a:noFill/>
        </p:spPr>
        <p:txBody>
          <a:bodyPr wrap="square">
            <a:spAutoFit/>
          </a:bodyPr>
          <a:lstStyle/>
          <a:p>
            <a:pPr algn="r"/>
            <a:r>
              <a:rPr lang="fr-FR" sz="1400" dirty="0">
                <a:solidFill>
                  <a:srgbClr val="0070C0"/>
                </a:solidFill>
                <a:cs typeface="Calibri" panose="020F0502020204030204" pitchFamily="34" charset="0"/>
              </a:rPr>
              <a:t>Par rapport à la </a:t>
            </a:r>
            <a:r>
              <a:rPr lang="fr-FR" sz="1400" b="1" dirty="0">
                <a:solidFill>
                  <a:srgbClr val="0070C0"/>
                </a:solidFill>
                <a:cs typeface="Calibri" panose="020F0502020204030204" pitchFamily="34" charset="0"/>
              </a:rPr>
              <a:t>Région de résidence</a:t>
            </a:r>
            <a:r>
              <a:rPr lang="fr-FR" sz="1400" dirty="0">
                <a:solidFill>
                  <a:srgbClr val="0070C0"/>
                </a:solidFill>
                <a:cs typeface="Calibri" panose="020F0502020204030204" pitchFamily="34" charset="0"/>
              </a:rPr>
              <a:t>, la plupart des répondants a indiqué habiter dans la Région </a:t>
            </a:r>
            <a:r>
              <a:rPr lang="fr-FR" sz="1400" b="1" dirty="0">
                <a:solidFill>
                  <a:srgbClr val="0070C0"/>
                </a:solidFill>
                <a:cs typeface="Calibri" panose="020F0502020204030204" pitchFamily="34" charset="0"/>
              </a:rPr>
              <a:t>Auvergne-Rhône-Alpes</a:t>
            </a:r>
            <a:r>
              <a:rPr lang="fr-FR" sz="1400" dirty="0">
                <a:solidFill>
                  <a:srgbClr val="0070C0"/>
                </a:solidFill>
                <a:cs typeface="Calibri" panose="020F0502020204030204" pitchFamily="34" charset="0"/>
              </a:rPr>
              <a:t>, suivie par le </a:t>
            </a:r>
            <a:r>
              <a:rPr lang="fr-FR" sz="1400" b="1" dirty="0">
                <a:solidFill>
                  <a:srgbClr val="0070C0"/>
                </a:solidFill>
                <a:cs typeface="Calibri" panose="020F0502020204030204" pitchFamily="34" charset="0"/>
              </a:rPr>
              <a:t>Sud</a:t>
            </a:r>
            <a:r>
              <a:rPr lang="fr-FR" sz="1400" dirty="0">
                <a:solidFill>
                  <a:srgbClr val="0070C0"/>
                </a:solidFill>
                <a:cs typeface="Calibri" panose="020F0502020204030204" pitchFamily="34" charset="0"/>
              </a:rPr>
              <a:t> et par le </a:t>
            </a:r>
            <a:r>
              <a:rPr lang="fr-FR" sz="1400" b="1" dirty="0" err="1">
                <a:solidFill>
                  <a:srgbClr val="0070C0"/>
                </a:solidFill>
                <a:cs typeface="Calibri" panose="020F0502020204030204" pitchFamily="34" charset="0"/>
              </a:rPr>
              <a:t>Piemonte</a:t>
            </a:r>
            <a:r>
              <a:rPr lang="fr-FR" sz="1400" dirty="0">
                <a:solidFill>
                  <a:srgbClr val="0070C0"/>
                </a:solidFill>
                <a:cs typeface="Calibri" panose="020F0502020204030204" pitchFamily="34" charset="0"/>
              </a:rPr>
              <a:t>.</a:t>
            </a:r>
          </a:p>
          <a:p>
            <a:pPr algn="r"/>
            <a:endParaRPr lang="fr-FR" sz="1400" dirty="0">
              <a:cs typeface="Calibri" panose="020F0502020204030204" pitchFamily="34" charset="0"/>
            </a:endParaRPr>
          </a:p>
          <a:p>
            <a:pPr algn="r"/>
            <a:r>
              <a:rPr lang="fr-FR" sz="1400" dirty="0" err="1">
                <a:solidFill>
                  <a:schemeClr val="accent5"/>
                </a:solidFill>
                <a:cs typeface="Calibri" panose="020F0502020204030204" pitchFamily="34" charset="0"/>
              </a:rPr>
              <a:t>Rispetto</a:t>
            </a:r>
            <a:r>
              <a:rPr lang="fr-FR" sz="1400" dirty="0">
                <a:solidFill>
                  <a:schemeClr val="accent5"/>
                </a:solidFill>
                <a:cs typeface="Calibri" panose="020F0502020204030204" pitchFamily="34" charset="0"/>
              </a:rPr>
              <a:t> alla </a:t>
            </a:r>
            <a:r>
              <a:rPr lang="fr-FR" sz="1400" b="1" dirty="0" err="1">
                <a:solidFill>
                  <a:schemeClr val="accent5"/>
                </a:solidFill>
                <a:cs typeface="Calibri" panose="020F0502020204030204" pitchFamily="34" charset="0"/>
              </a:rPr>
              <a:t>Regione</a:t>
            </a:r>
            <a:r>
              <a:rPr lang="fr-FR" sz="1400" b="1" dirty="0">
                <a:solidFill>
                  <a:schemeClr val="accent5"/>
                </a:solidFill>
                <a:cs typeface="Calibri" panose="020F0502020204030204" pitchFamily="34" charset="0"/>
              </a:rPr>
              <a:t> di </a:t>
            </a:r>
            <a:r>
              <a:rPr lang="fr-FR" sz="1400" b="1" dirty="0" err="1">
                <a:solidFill>
                  <a:schemeClr val="accent5"/>
                </a:solidFill>
                <a:cs typeface="Calibri" panose="020F0502020204030204" pitchFamily="34" charset="0"/>
              </a:rPr>
              <a:t>provenienza</a:t>
            </a:r>
            <a:r>
              <a:rPr lang="fr-FR" sz="1400" dirty="0">
                <a:solidFill>
                  <a:schemeClr val="accent5"/>
                </a:solidFill>
                <a:cs typeface="Calibri" panose="020F0502020204030204" pitchFamily="34" charset="0"/>
              </a:rPr>
              <a:t>, la </a:t>
            </a:r>
            <a:r>
              <a:rPr lang="fr-FR" sz="1400" dirty="0" err="1">
                <a:solidFill>
                  <a:schemeClr val="accent5"/>
                </a:solidFill>
                <a:cs typeface="Calibri" panose="020F0502020204030204" pitchFamily="34" charset="0"/>
              </a:rPr>
              <a:t>maggior</a:t>
            </a:r>
            <a:r>
              <a:rPr lang="fr-FR" sz="1400" dirty="0">
                <a:solidFill>
                  <a:schemeClr val="accent5"/>
                </a:solidFill>
                <a:cs typeface="Calibri" panose="020F0502020204030204" pitchFamily="34" charset="0"/>
              </a:rPr>
              <a:t> parte </a:t>
            </a:r>
            <a:r>
              <a:rPr lang="fr-FR" sz="1400" dirty="0" err="1">
                <a:solidFill>
                  <a:schemeClr val="accent5"/>
                </a:solidFill>
                <a:cs typeface="Calibri" panose="020F0502020204030204" pitchFamily="34" charset="0"/>
              </a:rPr>
              <a:t>degli</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intervistati</a:t>
            </a:r>
            <a:r>
              <a:rPr lang="fr-FR" sz="1400" dirty="0">
                <a:solidFill>
                  <a:schemeClr val="accent5"/>
                </a:solidFill>
                <a:cs typeface="Calibri" panose="020F0502020204030204" pitchFamily="34" charset="0"/>
              </a:rPr>
              <a:t> ha </a:t>
            </a:r>
            <a:r>
              <a:rPr lang="fr-FR" sz="1400" dirty="0" err="1">
                <a:solidFill>
                  <a:schemeClr val="accent5"/>
                </a:solidFill>
                <a:cs typeface="Calibri" panose="020F0502020204030204" pitchFamily="34" charset="0"/>
              </a:rPr>
              <a:t>indicato</a:t>
            </a:r>
            <a:r>
              <a:rPr lang="fr-FR" sz="1400" dirty="0">
                <a:solidFill>
                  <a:schemeClr val="accent5"/>
                </a:solidFill>
                <a:cs typeface="Calibri" panose="020F0502020204030204" pitchFamily="34" charset="0"/>
              </a:rPr>
              <a:t> di </a:t>
            </a:r>
            <a:r>
              <a:rPr lang="fr-FR" sz="1400" dirty="0" err="1">
                <a:solidFill>
                  <a:schemeClr val="accent5"/>
                </a:solidFill>
                <a:cs typeface="Calibri" panose="020F0502020204030204" pitchFamily="34" charset="0"/>
              </a:rPr>
              <a:t>venire</a:t>
            </a:r>
            <a:r>
              <a:rPr lang="fr-FR" sz="1400" dirty="0">
                <a:solidFill>
                  <a:schemeClr val="accent5"/>
                </a:solidFill>
                <a:cs typeface="Calibri" panose="020F0502020204030204" pitchFamily="34" charset="0"/>
              </a:rPr>
              <a:t> dalla </a:t>
            </a:r>
            <a:r>
              <a:rPr lang="fr-FR" sz="1400" b="1" dirty="0" err="1">
                <a:solidFill>
                  <a:schemeClr val="accent5"/>
                </a:solidFill>
                <a:cs typeface="Calibri" panose="020F0502020204030204" pitchFamily="34" charset="0"/>
              </a:rPr>
              <a:t>Regione</a:t>
            </a:r>
            <a:r>
              <a:rPr lang="fr-FR" sz="1400" b="1" dirty="0">
                <a:solidFill>
                  <a:schemeClr val="accent5"/>
                </a:solidFill>
                <a:cs typeface="Calibri" panose="020F0502020204030204" pitchFamily="34" charset="0"/>
              </a:rPr>
              <a:t> Auvergne-Rhône-Alpes</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seguita</a:t>
            </a:r>
            <a:r>
              <a:rPr lang="fr-FR" sz="1400" dirty="0">
                <a:solidFill>
                  <a:schemeClr val="accent5"/>
                </a:solidFill>
                <a:cs typeface="Calibri" panose="020F0502020204030204" pitchFamily="34" charset="0"/>
              </a:rPr>
              <a:t> dalla </a:t>
            </a:r>
            <a:r>
              <a:rPr lang="fr-FR" sz="1400" b="1" dirty="0" err="1">
                <a:solidFill>
                  <a:schemeClr val="accent5"/>
                </a:solidFill>
                <a:cs typeface="Calibri" panose="020F0502020204030204" pitchFamily="34" charset="0"/>
              </a:rPr>
              <a:t>Regione</a:t>
            </a:r>
            <a:r>
              <a:rPr lang="fr-FR" sz="1400" b="1" dirty="0">
                <a:solidFill>
                  <a:schemeClr val="accent5"/>
                </a:solidFill>
                <a:cs typeface="Calibri" panose="020F0502020204030204" pitchFamily="34" charset="0"/>
              </a:rPr>
              <a:t> Sud</a:t>
            </a:r>
            <a:r>
              <a:rPr lang="fr-FR" sz="1400" dirty="0">
                <a:solidFill>
                  <a:schemeClr val="accent5"/>
                </a:solidFill>
                <a:cs typeface="Calibri" panose="020F0502020204030204" pitchFamily="34" charset="0"/>
              </a:rPr>
              <a:t> e </a:t>
            </a:r>
            <a:r>
              <a:rPr lang="fr-FR" sz="1400" dirty="0" err="1">
                <a:solidFill>
                  <a:schemeClr val="accent5"/>
                </a:solidFill>
                <a:cs typeface="Calibri" panose="020F0502020204030204" pitchFamily="34" charset="0"/>
              </a:rPr>
              <a:t>infine</a:t>
            </a:r>
            <a:r>
              <a:rPr lang="fr-FR" sz="1400" dirty="0">
                <a:solidFill>
                  <a:schemeClr val="accent5"/>
                </a:solidFill>
                <a:cs typeface="Calibri" panose="020F0502020204030204" pitchFamily="34" charset="0"/>
              </a:rPr>
              <a:t> dalla </a:t>
            </a:r>
            <a:r>
              <a:rPr lang="fr-FR" sz="1400" b="1" dirty="0" err="1">
                <a:solidFill>
                  <a:schemeClr val="accent5"/>
                </a:solidFill>
                <a:cs typeface="Calibri" panose="020F0502020204030204" pitchFamily="34" charset="0"/>
              </a:rPr>
              <a:t>Regione</a:t>
            </a:r>
            <a:r>
              <a:rPr lang="fr-FR" sz="1400" b="1" dirty="0">
                <a:solidFill>
                  <a:schemeClr val="accent5"/>
                </a:solidFill>
                <a:cs typeface="Calibri" panose="020F0502020204030204" pitchFamily="34" charset="0"/>
              </a:rPr>
              <a:t> </a:t>
            </a:r>
            <a:r>
              <a:rPr lang="fr-FR" sz="1400" b="1" dirty="0" err="1">
                <a:solidFill>
                  <a:schemeClr val="accent5"/>
                </a:solidFill>
                <a:cs typeface="Calibri" panose="020F0502020204030204" pitchFamily="34" charset="0"/>
              </a:rPr>
              <a:t>Piemonte</a:t>
            </a:r>
            <a:r>
              <a:rPr lang="fr-FR" sz="1400" b="1" dirty="0">
                <a:solidFill>
                  <a:schemeClr val="accent5"/>
                </a:solidFill>
                <a:cs typeface="Calibri" panose="020F0502020204030204" pitchFamily="34" charset="0"/>
              </a:rPr>
              <a:t> </a:t>
            </a:r>
          </a:p>
        </p:txBody>
      </p:sp>
      <p:graphicFrame>
        <p:nvGraphicFramePr>
          <p:cNvPr id="9" name="Graphique 8">
            <a:extLst>
              <a:ext uri="{FF2B5EF4-FFF2-40B4-BE49-F238E27FC236}">
                <a16:creationId xmlns:a16="http://schemas.microsoft.com/office/drawing/2014/main" id="{A604A925-6C13-49E1-A2CF-26A5BF53E1B3}"/>
              </a:ext>
            </a:extLst>
          </p:cNvPr>
          <p:cNvGraphicFramePr>
            <a:graphicFrameLocks/>
          </p:cNvGraphicFramePr>
          <p:nvPr>
            <p:extLst>
              <p:ext uri="{D42A27DB-BD31-4B8C-83A1-F6EECF244321}">
                <p14:modId xmlns:p14="http://schemas.microsoft.com/office/powerpoint/2010/main" val="2174192955"/>
              </p:ext>
            </p:extLst>
          </p:nvPr>
        </p:nvGraphicFramePr>
        <p:xfrm>
          <a:off x="-1121997" y="-127250"/>
          <a:ext cx="6187157" cy="3846495"/>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9E0B84A4-D9B2-4010-9532-7BFF0E8BE5EF}"/>
              </a:ext>
            </a:extLst>
          </p:cNvPr>
          <p:cNvSpPr txBox="1"/>
          <p:nvPr/>
        </p:nvSpPr>
        <p:spPr>
          <a:xfrm>
            <a:off x="4032551" y="312450"/>
            <a:ext cx="7827348" cy="1877437"/>
          </a:xfrm>
          <a:prstGeom prst="rect">
            <a:avLst/>
          </a:prstGeom>
          <a:noFill/>
        </p:spPr>
        <p:txBody>
          <a:bodyPr wrap="square" rtlCol="0">
            <a:spAutoFit/>
          </a:bodyPr>
          <a:lstStyle/>
          <a:p>
            <a:r>
              <a:rPr lang="fr-FR" sz="1400" dirty="0">
                <a:solidFill>
                  <a:srgbClr val="0070C0"/>
                </a:solidFill>
                <a:cs typeface="Calibri" panose="020F0502020204030204" pitchFamily="34" charset="0"/>
              </a:rPr>
              <a:t>En considérant l’</a:t>
            </a:r>
            <a:r>
              <a:rPr lang="fr-FR" sz="1400" b="1" dirty="0">
                <a:solidFill>
                  <a:srgbClr val="0070C0"/>
                </a:solidFill>
                <a:cs typeface="Calibri" panose="020F0502020204030204" pitchFamily="34" charset="0"/>
              </a:rPr>
              <a:t>âge</a:t>
            </a:r>
            <a:r>
              <a:rPr lang="fr-FR" sz="1400" dirty="0">
                <a:solidFill>
                  <a:srgbClr val="0070C0"/>
                </a:solidFill>
                <a:cs typeface="Calibri" panose="020F0502020204030204" pitchFamily="34" charset="0"/>
              </a:rPr>
              <a:t> des répondants, on constate que la plupart d’entre eux appartiennent aux tranches d’âge </a:t>
            </a:r>
            <a:r>
              <a:rPr lang="fr-FR" sz="1400" b="1" dirty="0">
                <a:solidFill>
                  <a:srgbClr val="0070C0"/>
                </a:solidFill>
                <a:cs typeface="Calibri" panose="020F0502020204030204" pitchFamily="34" charset="0"/>
              </a:rPr>
              <a:t>50-65</a:t>
            </a:r>
            <a:r>
              <a:rPr lang="fr-FR" sz="1400" dirty="0">
                <a:solidFill>
                  <a:srgbClr val="0070C0"/>
                </a:solidFill>
                <a:cs typeface="Calibri" panose="020F0502020204030204" pitchFamily="34" charset="0"/>
              </a:rPr>
              <a:t> et </a:t>
            </a:r>
            <a:r>
              <a:rPr lang="fr-FR" sz="1400" b="1" dirty="0">
                <a:solidFill>
                  <a:srgbClr val="0070C0"/>
                </a:solidFill>
                <a:cs typeface="Calibri" panose="020F0502020204030204" pitchFamily="34" charset="0"/>
              </a:rPr>
              <a:t>35-50</a:t>
            </a:r>
            <a:r>
              <a:rPr lang="fr-FR" sz="1400" dirty="0">
                <a:solidFill>
                  <a:srgbClr val="0070C0"/>
                </a:solidFill>
                <a:cs typeface="Calibri" panose="020F0502020204030204" pitchFamily="34" charset="0"/>
              </a:rPr>
              <a:t> et, globalement, les personnes âgées </a:t>
            </a:r>
            <a:r>
              <a:rPr lang="fr-FR" sz="1400" b="1" dirty="0">
                <a:solidFill>
                  <a:srgbClr val="0070C0"/>
                </a:solidFill>
                <a:cs typeface="Calibri" panose="020F0502020204030204" pitchFamily="34" charset="0"/>
              </a:rPr>
              <a:t>&gt;35 </a:t>
            </a:r>
            <a:r>
              <a:rPr lang="fr-FR" sz="1400" dirty="0">
                <a:solidFill>
                  <a:srgbClr val="0070C0"/>
                </a:solidFill>
                <a:cs typeface="Calibri" panose="020F0502020204030204" pitchFamily="34" charset="0"/>
              </a:rPr>
              <a:t>constituent le </a:t>
            </a:r>
            <a:r>
              <a:rPr lang="fr-FR" sz="1400" b="1" dirty="0">
                <a:solidFill>
                  <a:srgbClr val="0070C0"/>
                </a:solidFill>
                <a:cs typeface="Calibri" panose="020F0502020204030204" pitchFamily="34" charset="0"/>
              </a:rPr>
              <a:t>82%</a:t>
            </a:r>
            <a:r>
              <a:rPr lang="fr-FR" sz="1400" dirty="0">
                <a:solidFill>
                  <a:srgbClr val="0070C0"/>
                </a:solidFill>
                <a:cs typeface="Calibri" panose="020F0502020204030204" pitchFamily="34" charset="0"/>
              </a:rPr>
              <a:t> des répondants. En revanche, les </a:t>
            </a:r>
            <a:r>
              <a:rPr lang="fr-FR" sz="1400" b="1" dirty="0">
                <a:solidFill>
                  <a:srgbClr val="0070C0"/>
                </a:solidFill>
                <a:cs typeface="Calibri" panose="020F0502020204030204" pitchFamily="34" charset="0"/>
              </a:rPr>
              <a:t>jeunes </a:t>
            </a:r>
            <a:r>
              <a:rPr lang="fr-FR" sz="1400" dirty="0">
                <a:solidFill>
                  <a:srgbClr val="0070C0"/>
                </a:solidFill>
                <a:cs typeface="Calibri" panose="020F0502020204030204" pitchFamily="34" charset="0"/>
              </a:rPr>
              <a:t>(&lt;18-35)</a:t>
            </a:r>
            <a:r>
              <a:rPr lang="fr-FR" sz="1400" b="1" dirty="0">
                <a:solidFill>
                  <a:srgbClr val="0070C0"/>
                </a:solidFill>
                <a:cs typeface="Calibri" panose="020F0502020204030204" pitchFamily="34" charset="0"/>
              </a:rPr>
              <a:t> </a:t>
            </a:r>
            <a:r>
              <a:rPr lang="fr-FR" sz="1400" dirty="0">
                <a:solidFill>
                  <a:srgbClr val="0070C0"/>
                </a:solidFill>
                <a:cs typeface="Calibri" panose="020F0502020204030204" pitchFamily="34" charset="0"/>
              </a:rPr>
              <a:t>représentent seulement </a:t>
            </a:r>
            <a:r>
              <a:rPr lang="fr-FR" sz="1400" b="1" dirty="0">
                <a:solidFill>
                  <a:srgbClr val="0070C0"/>
                </a:solidFill>
                <a:cs typeface="Calibri" panose="020F0502020204030204" pitchFamily="34" charset="0"/>
              </a:rPr>
              <a:t>18% </a:t>
            </a:r>
            <a:r>
              <a:rPr lang="fr-FR" sz="1400" dirty="0">
                <a:solidFill>
                  <a:srgbClr val="0070C0"/>
                </a:solidFill>
                <a:cs typeface="Calibri" panose="020F0502020204030204" pitchFamily="34" charset="0"/>
              </a:rPr>
              <a:t>des réponses.  </a:t>
            </a:r>
          </a:p>
          <a:p>
            <a:endParaRPr lang="fr-FR" sz="1400" dirty="0">
              <a:cs typeface="Calibri" panose="020F0502020204030204" pitchFamily="34" charset="0"/>
            </a:endParaRPr>
          </a:p>
          <a:p>
            <a:r>
              <a:rPr lang="fr-FR" sz="1400" dirty="0">
                <a:solidFill>
                  <a:schemeClr val="accent5"/>
                </a:solidFill>
                <a:cs typeface="Calibri" panose="020F0502020204030204" pitchFamily="34" charset="0"/>
              </a:rPr>
              <a:t>Se si </a:t>
            </a:r>
            <a:r>
              <a:rPr lang="fr-FR" sz="1400" dirty="0" err="1">
                <a:solidFill>
                  <a:schemeClr val="accent5"/>
                </a:solidFill>
                <a:cs typeface="Calibri" panose="020F0502020204030204" pitchFamily="34" charset="0"/>
              </a:rPr>
              <a:t>prende</a:t>
            </a:r>
            <a:r>
              <a:rPr lang="fr-FR" sz="1400" dirty="0">
                <a:solidFill>
                  <a:schemeClr val="accent5"/>
                </a:solidFill>
                <a:cs typeface="Calibri" panose="020F0502020204030204" pitchFamily="34" charset="0"/>
              </a:rPr>
              <a:t> in </a:t>
            </a:r>
            <a:r>
              <a:rPr lang="fr-FR" sz="1400" dirty="0" err="1">
                <a:solidFill>
                  <a:schemeClr val="accent5"/>
                </a:solidFill>
                <a:cs typeface="Calibri" panose="020F0502020204030204" pitchFamily="34" charset="0"/>
              </a:rPr>
              <a:t>considerazione</a:t>
            </a:r>
            <a:r>
              <a:rPr lang="fr-FR" sz="1400" dirty="0">
                <a:solidFill>
                  <a:schemeClr val="accent5"/>
                </a:solidFill>
                <a:cs typeface="Calibri" panose="020F0502020204030204" pitchFamily="34" charset="0"/>
              </a:rPr>
              <a:t> l</a:t>
            </a:r>
            <a:r>
              <a:rPr lang="fr-FR" sz="1400" b="1" dirty="0">
                <a:solidFill>
                  <a:schemeClr val="accent5"/>
                </a:solidFill>
                <a:cs typeface="Calibri" panose="020F0502020204030204" pitchFamily="34" charset="0"/>
              </a:rPr>
              <a:t>’</a:t>
            </a:r>
            <a:r>
              <a:rPr lang="fr-FR" sz="1400" b="1" dirty="0" err="1">
                <a:solidFill>
                  <a:schemeClr val="accent5"/>
                </a:solidFill>
                <a:cs typeface="Calibri" panose="020F0502020204030204" pitchFamily="34" charset="0"/>
              </a:rPr>
              <a:t>età</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degli</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intervistati</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emerge</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che</a:t>
            </a:r>
            <a:r>
              <a:rPr lang="fr-FR" sz="1400" dirty="0">
                <a:solidFill>
                  <a:schemeClr val="accent5"/>
                </a:solidFill>
                <a:cs typeface="Calibri" panose="020F0502020204030204" pitchFamily="34" charset="0"/>
              </a:rPr>
              <a:t> la </a:t>
            </a:r>
            <a:r>
              <a:rPr lang="fr-FR" sz="1400" dirty="0" err="1">
                <a:solidFill>
                  <a:schemeClr val="accent5"/>
                </a:solidFill>
                <a:cs typeface="Calibri" panose="020F0502020204030204" pitchFamily="34" charset="0"/>
              </a:rPr>
              <a:t>maggiorparte</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rientra</a:t>
            </a:r>
            <a:r>
              <a:rPr lang="fr-FR" sz="1400" dirty="0">
                <a:solidFill>
                  <a:schemeClr val="accent5"/>
                </a:solidFill>
                <a:cs typeface="Calibri" panose="020F0502020204030204" pitchFamily="34" charset="0"/>
              </a:rPr>
              <a:t> tra le fasce d’</a:t>
            </a:r>
            <a:r>
              <a:rPr lang="fr-FR" sz="1400" dirty="0" err="1">
                <a:solidFill>
                  <a:schemeClr val="accent5"/>
                </a:solidFill>
                <a:cs typeface="Calibri" panose="020F0502020204030204" pitchFamily="34" charset="0"/>
              </a:rPr>
              <a:t>età</a:t>
            </a:r>
            <a:r>
              <a:rPr lang="fr-FR" sz="1400" dirty="0">
                <a:solidFill>
                  <a:schemeClr val="accent5"/>
                </a:solidFill>
                <a:cs typeface="Calibri" panose="020F0502020204030204" pitchFamily="34" charset="0"/>
              </a:rPr>
              <a:t> </a:t>
            </a:r>
            <a:r>
              <a:rPr lang="fr-FR" sz="1400" b="1" dirty="0">
                <a:solidFill>
                  <a:schemeClr val="accent5"/>
                </a:solidFill>
                <a:cs typeface="Calibri" panose="020F0502020204030204" pitchFamily="34" charset="0"/>
              </a:rPr>
              <a:t>50-65</a:t>
            </a:r>
            <a:r>
              <a:rPr lang="fr-FR" sz="1400" dirty="0">
                <a:solidFill>
                  <a:schemeClr val="accent5"/>
                </a:solidFill>
                <a:cs typeface="Calibri" panose="020F0502020204030204" pitchFamily="34" charset="0"/>
              </a:rPr>
              <a:t> e </a:t>
            </a:r>
            <a:r>
              <a:rPr lang="fr-FR" sz="1400" b="1" dirty="0">
                <a:solidFill>
                  <a:schemeClr val="accent5"/>
                </a:solidFill>
                <a:cs typeface="Calibri" panose="020F0502020204030204" pitchFamily="34" charset="0"/>
              </a:rPr>
              <a:t>35-50</a:t>
            </a:r>
            <a:r>
              <a:rPr lang="fr-FR" sz="1400" dirty="0">
                <a:solidFill>
                  <a:schemeClr val="accent5"/>
                </a:solidFill>
                <a:cs typeface="Calibri" panose="020F0502020204030204" pitchFamily="34" charset="0"/>
              </a:rPr>
              <a:t> e, a </a:t>
            </a:r>
            <a:r>
              <a:rPr lang="fr-FR" sz="1400" dirty="0" err="1">
                <a:solidFill>
                  <a:schemeClr val="accent5"/>
                </a:solidFill>
                <a:cs typeface="Calibri" panose="020F0502020204030204" pitchFamily="34" charset="0"/>
              </a:rPr>
              <a:t>livello</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generale</a:t>
            </a:r>
            <a:r>
              <a:rPr lang="fr-FR" sz="1400" dirty="0">
                <a:solidFill>
                  <a:schemeClr val="accent5"/>
                </a:solidFill>
                <a:cs typeface="Calibri" panose="020F0502020204030204" pitchFamily="34" charset="0"/>
              </a:rPr>
              <a:t>, le </a:t>
            </a:r>
            <a:r>
              <a:rPr lang="fr-FR" sz="1400" dirty="0" err="1">
                <a:solidFill>
                  <a:schemeClr val="accent5"/>
                </a:solidFill>
                <a:cs typeface="Calibri" panose="020F0502020204030204" pitchFamily="34" charset="0"/>
              </a:rPr>
              <a:t>persone</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che</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hanno</a:t>
            </a:r>
            <a:r>
              <a:rPr lang="fr-FR" sz="1400" dirty="0">
                <a:solidFill>
                  <a:schemeClr val="accent5"/>
                </a:solidFill>
                <a:cs typeface="Calibri" panose="020F0502020204030204" pitchFamily="34" charset="0"/>
              </a:rPr>
              <a:t> </a:t>
            </a:r>
            <a:r>
              <a:rPr lang="fr-FR" sz="1400" b="1" dirty="0">
                <a:solidFill>
                  <a:schemeClr val="accent5"/>
                </a:solidFill>
                <a:cs typeface="Calibri" panose="020F0502020204030204" pitchFamily="34" charset="0"/>
              </a:rPr>
              <a:t>più di 35 </a:t>
            </a:r>
            <a:r>
              <a:rPr lang="fr-FR" sz="1400" b="1" dirty="0" err="1">
                <a:solidFill>
                  <a:schemeClr val="accent5"/>
                </a:solidFill>
                <a:cs typeface="Calibri" panose="020F0502020204030204" pitchFamily="34" charset="0"/>
              </a:rPr>
              <a:t>anni</a:t>
            </a:r>
            <a:r>
              <a:rPr lang="fr-FR" sz="1400" b="1"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rappresentano</a:t>
            </a:r>
            <a:r>
              <a:rPr lang="fr-FR" sz="1400" dirty="0">
                <a:solidFill>
                  <a:schemeClr val="accent5"/>
                </a:solidFill>
                <a:cs typeface="Calibri" panose="020F0502020204030204" pitchFamily="34" charset="0"/>
              </a:rPr>
              <a:t> </a:t>
            </a:r>
            <a:r>
              <a:rPr lang="fr-FR" sz="1400" b="1" dirty="0">
                <a:solidFill>
                  <a:schemeClr val="accent5"/>
                </a:solidFill>
                <a:cs typeface="Calibri" panose="020F0502020204030204" pitchFamily="34" charset="0"/>
              </a:rPr>
              <a:t>l’82%</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degli</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intervistati</a:t>
            </a:r>
            <a:r>
              <a:rPr lang="fr-FR" sz="1400" dirty="0">
                <a:solidFill>
                  <a:schemeClr val="accent5"/>
                </a:solidFill>
                <a:cs typeface="Calibri" panose="020F0502020204030204" pitchFamily="34" charset="0"/>
              </a:rPr>
              <a:t>. D’</a:t>
            </a:r>
            <a:r>
              <a:rPr lang="fr-FR" sz="1400" dirty="0" err="1">
                <a:solidFill>
                  <a:schemeClr val="accent5"/>
                </a:solidFill>
                <a:cs typeface="Calibri" panose="020F0502020204030204" pitchFamily="34" charset="0"/>
              </a:rPr>
              <a:t>altro</a:t>
            </a:r>
            <a:r>
              <a:rPr lang="fr-FR" sz="1400" dirty="0">
                <a:solidFill>
                  <a:schemeClr val="accent5"/>
                </a:solidFill>
                <a:cs typeface="Calibri" panose="020F0502020204030204" pitchFamily="34" charset="0"/>
              </a:rPr>
              <a:t> canto, i </a:t>
            </a:r>
            <a:r>
              <a:rPr lang="fr-FR" sz="1400" b="1" dirty="0" err="1">
                <a:solidFill>
                  <a:schemeClr val="accent5"/>
                </a:solidFill>
                <a:cs typeface="Calibri" panose="020F0502020204030204" pitchFamily="34" charset="0"/>
              </a:rPr>
              <a:t>giovani</a:t>
            </a:r>
            <a:r>
              <a:rPr lang="fr-FR" sz="1400" dirty="0">
                <a:solidFill>
                  <a:schemeClr val="accent5"/>
                </a:solidFill>
                <a:cs typeface="Calibri" panose="020F0502020204030204" pitchFamily="34" charset="0"/>
              </a:rPr>
              <a:t> (&lt;18-35) </a:t>
            </a:r>
            <a:r>
              <a:rPr lang="fr-FR" sz="1400" dirty="0" err="1">
                <a:solidFill>
                  <a:schemeClr val="accent5"/>
                </a:solidFill>
                <a:cs typeface="Calibri" panose="020F0502020204030204" pitchFamily="34" charset="0"/>
              </a:rPr>
              <a:t>rappresentano</a:t>
            </a:r>
            <a:r>
              <a:rPr lang="fr-FR" sz="1400" dirty="0">
                <a:solidFill>
                  <a:schemeClr val="accent5"/>
                </a:solidFill>
                <a:cs typeface="Calibri" panose="020F0502020204030204" pitchFamily="34" charset="0"/>
              </a:rPr>
              <a:t> </a:t>
            </a:r>
            <a:r>
              <a:rPr lang="fr-FR" sz="1400" dirty="0" err="1">
                <a:solidFill>
                  <a:schemeClr val="accent5"/>
                </a:solidFill>
                <a:cs typeface="Calibri" panose="020F0502020204030204" pitchFamily="34" charset="0"/>
              </a:rPr>
              <a:t>solamente</a:t>
            </a:r>
            <a:r>
              <a:rPr lang="fr-FR" sz="1400" dirty="0">
                <a:solidFill>
                  <a:schemeClr val="accent5"/>
                </a:solidFill>
                <a:cs typeface="Calibri" panose="020F0502020204030204" pitchFamily="34" charset="0"/>
              </a:rPr>
              <a:t> il </a:t>
            </a:r>
            <a:r>
              <a:rPr lang="fr-FR" sz="1400" b="1" dirty="0">
                <a:solidFill>
                  <a:schemeClr val="accent5"/>
                </a:solidFill>
                <a:cs typeface="Calibri" panose="020F0502020204030204" pitchFamily="34" charset="0"/>
              </a:rPr>
              <a:t>18%</a:t>
            </a:r>
            <a:r>
              <a:rPr lang="fr-FR" sz="1400" dirty="0">
                <a:solidFill>
                  <a:schemeClr val="accent5"/>
                </a:solidFill>
                <a:cs typeface="Calibri" panose="020F0502020204030204" pitchFamily="34" charset="0"/>
              </a:rPr>
              <a:t>. </a:t>
            </a:r>
          </a:p>
          <a:p>
            <a:pPr algn="l"/>
            <a:endParaRPr lang="fr-FR" dirty="0"/>
          </a:p>
        </p:txBody>
      </p:sp>
      <p:pic>
        <p:nvPicPr>
          <p:cNvPr id="6" name="Graphique 5" descr="Avis des clients avec un remplissage uni">
            <a:extLst>
              <a:ext uri="{FF2B5EF4-FFF2-40B4-BE49-F238E27FC236}">
                <a16:creationId xmlns:a16="http://schemas.microsoft.com/office/drawing/2014/main" id="{C85A772B-7068-467B-895F-879CED1B90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5897" y="2347484"/>
            <a:ext cx="1600438" cy="1600438"/>
          </a:xfrm>
          <a:prstGeom prst="rect">
            <a:avLst/>
          </a:prstGeom>
        </p:spPr>
      </p:pic>
    </p:spTree>
    <p:extLst>
      <p:ext uri="{BB962C8B-B14F-4D97-AF65-F5344CB8AC3E}">
        <p14:creationId xmlns:p14="http://schemas.microsoft.com/office/powerpoint/2010/main" val="3771587316"/>
      </p:ext>
    </p:extLst>
  </p:cSld>
  <p:clrMapOvr>
    <a:masterClrMapping/>
  </p:clrMapOvr>
</p:sld>
</file>

<file path=ppt/theme/theme1.xml><?xml version="1.0" encoding="utf-8"?>
<a:theme xmlns:a="http://schemas.openxmlformats.org/drawingml/2006/main" name="Slides d’ouverture et de transition">
  <a:themeElements>
    <a:clrScheme name="Thème Mot">
      <a:dk1>
        <a:srgbClr val="00274A"/>
      </a:dk1>
      <a:lt1>
        <a:srgbClr val="FFFFFF"/>
      </a:lt1>
      <a:dk2>
        <a:srgbClr val="00A3D4"/>
      </a:dk2>
      <a:lt2>
        <a:srgbClr val="0060B7"/>
      </a:lt2>
      <a:accent1>
        <a:srgbClr val="E2E8F2"/>
      </a:accent1>
      <a:accent2>
        <a:srgbClr val="A0B3E1"/>
      </a:accent2>
      <a:accent3>
        <a:srgbClr val="FFD285"/>
      </a:accent3>
      <a:accent4>
        <a:srgbClr val="4168C3"/>
      </a:accent4>
      <a:accent5>
        <a:srgbClr val="009BAC"/>
      </a:accent5>
      <a:accent6>
        <a:srgbClr val="E35A59"/>
      </a:accent6>
      <a:hlink>
        <a:srgbClr val="00A3D4"/>
      </a:hlink>
      <a:folHlink>
        <a:srgbClr val="00A3D4"/>
      </a:folHlink>
    </a:clrScheme>
    <a:fontScheme name="police MOT">
      <a:majorFont>
        <a:latin typeface="Barlow condense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odele power point - Mot-07 - OR" id="{C10F8F8C-433D-4C10-ACA7-6B853E0875DE}" vid="{D8CF4ED1-BF0D-46F8-A49F-2D6FDF5374FD}"/>
    </a:ext>
  </a:extLst>
</a:theme>
</file>

<file path=ppt/theme/theme2.xml><?xml version="1.0" encoding="utf-8"?>
<a:theme xmlns:a="http://schemas.openxmlformats.org/drawingml/2006/main" name="Thème avec cartouche et folio">
  <a:themeElements>
    <a:clrScheme name="Thème Mot">
      <a:dk1>
        <a:srgbClr val="00274A"/>
      </a:dk1>
      <a:lt1>
        <a:srgbClr val="FFFFFF"/>
      </a:lt1>
      <a:dk2>
        <a:srgbClr val="00A3D4"/>
      </a:dk2>
      <a:lt2>
        <a:srgbClr val="0060B7"/>
      </a:lt2>
      <a:accent1>
        <a:srgbClr val="E2E8F2"/>
      </a:accent1>
      <a:accent2>
        <a:srgbClr val="A0B3E1"/>
      </a:accent2>
      <a:accent3>
        <a:srgbClr val="FFD285"/>
      </a:accent3>
      <a:accent4>
        <a:srgbClr val="4168C3"/>
      </a:accent4>
      <a:accent5>
        <a:srgbClr val="009BAC"/>
      </a:accent5>
      <a:accent6>
        <a:srgbClr val="E35A59"/>
      </a:accent6>
      <a:hlink>
        <a:srgbClr val="00A3D4"/>
      </a:hlink>
      <a:folHlink>
        <a:srgbClr val="00A3D4"/>
      </a:folHlink>
    </a:clrScheme>
    <a:fontScheme name="police MOT">
      <a:majorFont>
        <a:latin typeface="Barlow condense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odele power point - Mot-07 - OR" id="{C10F8F8C-433D-4C10-ACA7-6B853E0875DE}" vid="{3FC1668E-9FAA-4A0E-A977-430F36B7B6F7}"/>
    </a:ext>
  </a:extLst>
</a:theme>
</file>

<file path=ppt/theme/theme3.xml><?xml version="1.0" encoding="utf-8"?>
<a:theme xmlns:a="http://schemas.openxmlformats.org/drawingml/2006/main" name="Thème avec cartouche sans folio">
  <a:themeElements>
    <a:clrScheme name="Thème Mot">
      <a:dk1>
        <a:srgbClr val="00274A"/>
      </a:dk1>
      <a:lt1>
        <a:srgbClr val="FFFFFF"/>
      </a:lt1>
      <a:dk2>
        <a:srgbClr val="00A3D4"/>
      </a:dk2>
      <a:lt2>
        <a:srgbClr val="0060B7"/>
      </a:lt2>
      <a:accent1>
        <a:srgbClr val="E2E8F2"/>
      </a:accent1>
      <a:accent2>
        <a:srgbClr val="A0B3E1"/>
      </a:accent2>
      <a:accent3>
        <a:srgbClr val="FFD285"/>
      </a:accent3>
      <a:accent4>
        <a:srgbClr val="4168C3"/>
      </a:accent4>
      <a:accent5>
        <a:srgbClr val="009BAC"/>
      </a:accent5>
      <a:accent6>
        <a:srgbClr val="E35A59"/>
      </a:accent6>
      <a:hlink>
        <a:srgbClr val="00A3D4"/>
      </a:hlink>
      <a:folHlink>
        <a:srgbClr val="00A3D4"/>
      </a:folHlink>
    </a:clrScheme>
    <a:fontScheme name="police MOT">
      <a:majorFont>
        <a:latin typeface="Barlow condense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odele power point - Mot-07 - OR" id="{C10F8F8C-433D-4C10-ACA7-6B853E0875DE}" vid="{E658ED0B-0FDF-49EE-8249-CC517B393742}"/>
    </a:ext>
  </a:extLst>
</a:theme>
</file>

<file path=ppt/theme/theme4.xml><?xml version="1.0" encoding="utf-8"?>
<a:theme xmlns:a="http://schemas.openxmlformats.org/drawingml/2006/main" name="Thème sans cartouche avec folio">
  <a:themeElements>
    <a:clrScheme name="Thème Mot">
      <a:dk1>
        <a:srgbClr val="00274A"/>
      </a:dk1>
      <a:lt1>
        <a:srgbClr val="FFFFFF"/>
      </a:lt1>
      <a:dk2>
        <a:srgbClr val="00A3D4"/>
      </a:dk2>
      <a:lt2>
        <a:srgbClr val="0060B7"/>
      </a:lt2>
      <a:accent1>
        <a:srgbClr val="E2E8F2"/>
      </a:accent1>
      <a:accent2>
        <a:srgbClr val="A0B3E1"/>
      </a:accent2>
      <a:accent3>
        <a:srgbClr val="FFD285"/>
      </a:accent3>
      <a:accent4>
        <a:srgbClr val="4168C3"/>
      </a:accent4>
      <a:accent5>
        <a:srgbClr val="009BAC"/>
      </a:accent5>
      <a:accent6>
        <a:srgbClr val="E35A59"/>
      </a:accent6>
      <a:hlink>
        <a:srgbClr val="00A3D4"/>
      </a:hlink>
      <a:folHlink>
        <a:srgbClr val="00A3D4"/>
      </a:folHlink>
    </a:clrScheme>
    <a:fontScheme name="police MOT">
      <a:majorFont>
        <a:latin typeface="Barlow condense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odele power point - Mot-07 - OR" id="{C10F8F8C-433D-4C10-ACA7-6B853E0875DE}" vid="{0FA1418E-4BCE-457E-B1E0-6ECEEFE13F1A}"/>
    </a:ext>
  </a:extLst>
</a:theme>
</file>

<file path=ppt/theme/theme5.xml><?xml version="1.0" encoding="utf-8"?>
<a:theme xmlns:a="http://schemas.openxmlformats.org/drawingml/2006/main" name="Thème sans cartouche ni folio">
  <a:themeElements>
    <a:clrScheme name="Thème Mot">
      <a:dk1>
        <a:srgbClr val="00274A"/>
      </a:dk1>
      <a:lt1>
        <a:srgbClr val="FFFFFF"/>
      </a:lt1>
      <a:dk2>
        <a:srgbClr val="00A3D4"/>
      </a:dk2>
      <a:lt2>
        <a:srgbClr val="0060B7"/>
      </a:lt2>
      <a:accent1>
        <a:srgbClr val="E2E8F2"/>
      </a:accent1>
      <a:accent2>
        <a:srgbClr val="A0B3E1"/>
      </a:accent2>
      <a:accent3>
        <a:srgbClr val="FFD285"/>
      </a:accent3>
      <a:accent4>
        <a:srgbClr val="4168C3"/>
      </a:accent4>
      <a:accent5>
        <a:srgbClr val="009BAC"/>
      </a:accent5>
      <a:accent6>
        <a:srgbClr val="E35A59"/>
      </a:accent6>
      <a:hlink>
        <a:srgbClr val="00A3D4"/>
      </a:hlink>
      <a:folHlink>
        <a:srgbClr val="00A3D4"/>
      </a:folHlink>
    </a:clrScheme>
    <a:fontScheme name="police MOT">
      <a:majorFont>
        <a:latin typeface="Barlow condense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odele power point - Mot-07 - OR" id="{C10F8F8C-433D-4C10-ACA7-6B853E0875DE}" vid="{511F9CBF-D528-4DAB-9C0A-6C20E13DA333}"/>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GabaritPowerPointMOT</Template>
  <TotalTime>924</TotalTime>
  <Words>4280</Words>
  <Application>Microsoft Office PowerPoint</Application>
  <PresentationFormat>Grand écran</PresentationFormat>
  <Paragraphs>290</Paragraphs>
  <Slides>37</Slides>
  <Notes>0</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37</vt:i4>
      </vt:variant>
    </vt:vector>
  </HeadingPairs>
  <TitlesOfParts>
    <vt:vector size="50" baseType="lpstr">
      <vt:lpstr>Barlow condensed</vt:lpstr>
      <vt:lpstr>Barlow Condensed Bold</vt:lpstr>
      <vt:lpstr>Arial</vt:lpstr>
      <vt:lpstr>Barlow</vt:lpstr>
      <vt:lpstr>Segoe UI</vt:lpstr>
      <vt:lpstr>Allerta Stencil</vt:lpstr>
      <vt:lpstr>Wingdings 3</vt:lpstr>
      <vt:lpstr>Calibri</vt:lpstr>
      <vt:lpstr>Slides d’ouverture et de transition</vt:lpstr>
      <vt:lpstr>Thème avec cartouche et folio</vt:lpstr>
      <vt:lpstr>Thème avec cartouche sans folio</vt:lpstr>
      <vt:lpstr>Thème sans cartouche avec folio</vt:lpstr>
      <vt:lpstr>Thème sans cartouche ni folio</vt:lpstr>
      <vt:lpstr>Présentation PowerPoint</vt:lpstr>
      <vt:lpstr>   Projet Alcotraité  Synthèse de la consultation en ligne  Sintesi della consultazione online   Novembre 2024</vt:lpstr>
      <vt:lpstr>Campagne réseaux sociaux et calendrier des relances Campagna social e calendario di rilancio </vt:lpstr>
      <vt:lpstr>Présentation PowerPoint</vt:lpstr>
      <vt:lpstr>Qui sont les partecipants à la consultation ? Chi sono i partecipanti alla consultazione?  </vt:lpstr>
      <vt:lpstr>1.    Le profil des répondants en résumé / les acteurs du territorire        Il profilo dei partecipanti  in breve / gli attori territoriali </vt:lpstr>
      <vt:lpstr>Présentation PowerPoint</vt:lpstr>
      <vt:lpstr>Présentation PowerPoint</vt:lpstr>
      <vt:lpstr>Présentation PowerPoint</vt:lpstr>
      <vt:lpstr>Présentation PowerPoint</vt:lpstr>
      <vt:lpstr>   Localisation des répondant.es à la consultation    Luogo di residenza dei partecipanti</vt:lpstr>
      <vt:lpstr>Présentation PowerPoint</vt:lpstr>
      <vt:lpstr>Quelles sont les défis ?  Quali sono le sfide?  </vt:lpstr>
      <vt:lpstr>Défi 1/: Les transports Sfida 1: I trasporti</vt:lpstr>
      <vt:lpstr>Présentation PowerPoint</vt:lpstr>
      <vt:lpstr>Présentation PowerPoint</vt:lpstr>
      <vt:lpstr>Afin de mieux comprendre, la parole au Grand Public et aux acterus territoriaux !   Per comprendere meglio, Parola alla cittadinanza e agli attori territoriali! </vt:lpstr>
      <vt:lpstr>Défi 2/: accès aux services de santé Sfida 2: accesso ai servizi sanitari</vt:lpstr>
      <vt:lpstr>Les problèmes ou des obstacles dans l'accès aux soins dans le pays voisin, voire dans l'accès aux services socio-sanitaires dans les territoires proches de la frontière  I problemi o ostacoli nell'accesso all'assistenza sanitaria in Francia, o nell'accesso ai servizi sociali e sanitari nelle aree vicine al confine </vt:lpstr>
      <vt:lpstr>Défi 3/: l’environnement Sfida 3: l’ambiente</vt:lpstr>
      <vt:lpstr>Présentation PowerPoint</vt:lpstr>
      <vt:lpstr>GLI OSTACOLI DEGLI ATTORI TERRITORIALI ALLA PROTEZIONE DELL’AMBIENTE ALPINO ITALO-FRANCESE LES OBSTACLES DES ACTEURS TERRITORIAUX à LA PROTECTION DE L’ENVIRENNEMENT ALPIN  FRANCO-ITALIEN</vt:lpstr>
      <vt:lpstr>Défi 4/: formation et emploi Sfida 4: formazione ed impiego</vt:lpstr>
      <vt:lpstr>Présentation PowerPoint</vt:lpstr>
      <vt:lpstr>Défi 5/: la langue Sfida 5: la lingua</vt:lpstr>
      <vt:lpstr>Présentation PowerPoint</vt:lpstr>
      <vt:lpstr>Présentation PowerPoint</vt:lpstr>
      <vt:lpstr>Défi 6: différences normatives et administratives Sfida 6: differenze normative e amministrative</vt:lpstr>
      <vt:lpstr>Présentation PowerPoint</vt:lpstr>
      <vt:lpstr>Afin de mieux comprendre les obstacles normatifs et administratifs par rapport à la réussite des projets transfrontaliers, la parole aux acteurs territoriaux !   Per comprendere meglio gli ostacoli normativi ed amministrativi riguardo la riuscita dei progetti transfrontalieri, la  parola agli attori territoriali! </vt:lpstr>
      <vt:lpstr>Quels sont les besoins et quelles sont les actions prioritaires?  Quali sono i bisogni e quali sono le azioni prioritarie? </vt:lpstr>
      <vt:lpstr>3.    Besoins et actions prioritaires          Bisogni ed azioni prioritarie </vt:lpstr>
      <vt:lpstr>Selon les acteurs territoriaux, l'initiatives prioritaires à entreprendre pour faciliter vos activités à dimension transfrontalière … Secono gli attori territoriali le iniziative che dovrebbero ricevere la massima priorità per facilitare le attività transfrontaliere...</vt:lpstr>
      <vt:lpstr>Selon les acteurs territoriaux,  l'initiative prioritaire à entreprendre pour faciliter vos activités à dimension transfrontalière… Secondo gli attori territoriail, l’iniziativa che dovrebbe ricevere la massima priorità per facilitare le attività transfrontaliere...</vt:lpstr>
      <vt:lpstr>La CITTADINANZA sente la necessità di essere più informato... Le GRAND PUBLIC ressente le besoin d'être mieux informé…</vt:lpstr>
      <vt:lpstr>Secondo la cittadinanza, per avvicinare ancor di più le popolazioni da entrambi i lati del confine....  Selon le grand public, afin de rapprocher les populations de part et d'autre de la frontière…</vt:lpstr>
      <vt:lpstr>Merci pour votre attention ! Grazie per la vostra 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 SMANIOTTO</dc:creator>
  <cp:lastModifiedBy>Sara SMANIOTTO</cp:lastModifiedBy>
  <cp:revision>147</cp:revision>
  <cp:lastPrinted>2020-01-31T15:17:42Z</cp:lastPrinted>
  <dcterms:created xsi:type="dcterms:W3CDTF">2024-11-13T14:33:25Z</dcterms:created>
  <dcterms:modified xsi:type="dcterms:W3CDTF">2024-11-18T13:24:09Z</dcterms:modified>
</cp:coreProperties>
</file>