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4.xml" ContentType="application/vnd.openxmlformats-officedocument.presentationml.notesSlide+xml"/>
  <Override PartName="/ppt/notesSlides/_rels/notesSlide4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Fai clic per spostare la diapositiva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Fai clic per modificare il formato delle note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&lt;intestazione&gt;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64D1EDC2-B177-4063-A526-A737AD26E32B}" type="slidenum"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1000" cy="3080880"/>
          </a:xfrm>
          <a:prstGeom prst="rect">
            <a:avLst/>
          </a:prstGeom>
          <a:ln w="0">
            <a:noFill/>
          </a:ln>
        </p:spPr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1000" cy="359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66400" cy="45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it-IT" sz="1200" spc="-1" strike="noStrike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71149B-2F35-41CB-84CD-796C51B99D23}" type="slidenum">
              <a:rPr b="0" lang="it-IT" sz="1200" spc="-1" strike="noStrike">
                <a:solidFill>
                  <a:srgbClr val="000000"/>
                </a:solidFill>
                <a:latin typeface="Times New Roman"/>
                <a:ea typeface="+mn-ea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920240" y="2312280"/>
            <a:ext cx="876528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FAA4AD-822F-453E-8994-4F82A09738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E2DBE17D-6F5E-4CA8-A941-99CEF5CB0E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D68C09DB-5DAB-4E31-BC01-0A12CA7B81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A8F79A0-FF44-4989-A7F0-8F0E2314735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236C583-AB08-4275-9A9B-DE207A5B94E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920240" y="2312280"/>
            <a:ext cx="876528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B66A8B6-8C82-403C-A24C-3A49AFDD82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288AC185-E1AC-4615-AE1E-3463845926C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920240" y="2312280"/>
            <a:ext cx="427716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411600" y="2312280"/>
            <a:ext cx="427716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7D62D563-138E-452E-8C83-A18753CE036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15987300-C416-41DB-AD45-5540C8369E9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8804B7ED-DC24-42B8-A8E4-A390895BB9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08844ACB-CD13-4330-94B7-D48878E94B9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0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1" name="Freeform: Shape 27"/>
          <p:cNvSpPr/>
          <p:nvPr/>
        </p:nvSpPr>
        <p:spPr>
          <a:xfrm>
            <a:off x="0" y="0"/>
            <a:ext cx="3490920" cy="6852600"/>
          </a:xfrm>
          <a:custGeom>
            <a:avLst/>
            <a:gdLst>
              <a:gd name="textAreaLeft" fmla="*/ 0 w 3490920"/>
              <a:gd name="textAreaRight" fmla="*/ 3496320 w 349092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Meiryo"/>
            </a:endParaRPr>
          </a:p>
        </p:txBody>
      </p:sp>
      <p:sp>
        <p:nvSpPr>
          <p:cNvPr id="2" name="Freeform: Shape 3"/>
          <p:cNvSpPr/>
          <p:nvPr/>
        </p:nvSpPr>
        <p:spPr>
          <a:xfrm>
            <a:off x="1375560" y="0"/>
            <a:ext cx="2524320" cy="6852600"/>
          </a:xfrm>
          <a:custGeom>
            <a:avLst/>
            <a:gdLst>
              <a:gd name="textAreaLeft" fmla="*/ 0 w 2524320"/>
              <a:gd name="textAreaRight" fmla="*/ 2529720 w 252432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sp>
        <p:nvSpPr>
          <p:cNvPr id="3" name="Freeform: Shape 4"/>
          <p:cNvSpPr/>
          <p:nvPr/>
        </p:nvSpPr>
        <p:spPr>
          <a:xfrm>
            <a:off x="1155240" y="0"/>
            <a:ext cx="2531160" cy="6852600"/>
          </a:xfrm>
          <a:custGeom>
            <a:avLst/>
            <a:gdLst>
              <a:gd name="textAreaLeft" fmla="*/ 0 w 2531160"/>
              <a:gd name="textAreaRight" fmla="*/ 2536560 w 253116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sp>
        <p:nvSpPr>
          <p:cNvPr id="4" name="Freeform: Shape 5"/>
          <p:cNvSpPr/>
          <p:nvPr/>
        </p:nvSpPr>
        <p:spPr>
          <a:xfrm>
            <a:off x="924120" y="0"/>
            <a:ext cx="2256120" cy="6852600"/>
          </a:xfrm>
          <a:custGeom>
            <a:avLst/>
            <a:gdLst>
              <a:gd name="textAreaLeft" fmla="*/ 0 w 2256120"/>
              <a:gd name="textAreaRight" fmla="*/ 2261520 w 225612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pic>
        <p:nvPicPr>
          <p:cNvPr id="5" name="Picture 2" descr=""/>
          <p:cNvPicPr/>
          <p:nvPr/>
        </p:nvPicPr>
        <p:blipFill>
          <a:blip r:embed="rId2"/>
          <a:stretch/>
        </p:blipFill>
        <p:spPr>
          <a:xfrm>
            <a:off x="4654440" y="6146640"/>
            <a:ext cx="6149520" cy="630720"/>
          </a:xfrm>
          <a:prstGeom prst="rect">
            <a:avLst/>
          </a:prstGeom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it-IT" sz="4400" spc="-1" strike="noStrike">
                <a:solidFill>
                  <a:schemeClr val="dk1"/>
                </a:solidFill>
                <a:latin typeface="Meiryo"/>
              </a:rPr>
              <a:t>Fai clic per modificare il formato del testo del titolo</a:t>
            </a:r>
            <a:endParaRPr b="0" lang="it-IT" sz="44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ftr" idx="1"/>
          </p:nvPr>
        </p:nvSpPr>
        <p:spPr>
          <a:xfrm>
            <a:off x="4654440" y="6170400"/>
            <a:ext cx="55828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2"/>
          </p:nvPr>
        </p:nvSpPr>
        <p:spPr>
          <a:xfrm>
            <a:off x="10515600" y="6170400"/>
            <a:ext cx="119340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E140276-D0FB-4969-BD48-A3975E3086A3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3"/>
          </p:nvPr>
        </p:nvSpPr>
        <p:spPr>
          <a:xfrm>
            <a:off x="4654440" y="617400"/>
            <a:ext cx="71182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solidFill>
                  <a:schemeClr val="dk1"/>
                </a:solidFill>
                <a:latin typeface="Meiryo"/>
              </a:rPr>
              <a:t>Fai clic per modificare il formato del testo della struttura</a:t>
            </a: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chemeClr val="dk1"/>
                </a:solidFill>
                <a:latin typeface="Meiryo"/>
              </a:rPr>
              <a:t>Secondo livello struttura</a:t>
            </a:r>
            <a:endParaRPr b="0" lang="it-IT" sz="2000" spc="-1" strike="noStrike">
              <a:solidFill>
                <a:schemeClr val="dk1"/>
              </a:solidFill>
              <a:latin typeface="Meiry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Terzo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Quarto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chemeClr val="dk1"/>
                </a:solidFill>
                <a:latin typeface="Meiryo"/>
              </a:rPr>
              <a:t>Quinto livello struttura</a:t>
            </a:r>
            <a:endParaRPr b="0" lang="it-IT" sz="2000" spc="-1" strike="noStrike">
              <a:solidFill>
                <a:schemeClr val="dk1"/>
              </a:solidFill>
              <a:latin typeface="Meiry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chemeClr val="dk1"/>
                </a:solidFill>
                <a:latin typeface="Meiryo"/>
              </a:rPr>
              <a:t>Sesto livello struttura</a:t>
            </a:r>
            <a:endParaRPr b="0" lang="it-IT" sz="2000" spc="-1" strike="noStrike">
              <a:solidFill>
                <a:schemeClr val="dk1"/>
              </a:solidFill>
              <a:latin typeface="Meiry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chemeClr val="dk1"/>
                </a:solidFill>
                <a:latin typeface="Meiryo"/>
              </a:rPr>
              <a:t>Settimo livello struttura</a:t>
            </a:r>
            <a:endParaRPr b="0" lang="it-IT" sz="2000" spc="-1" strike="noStrike">
              <a:solidFill>
                <a:schemeClr val="dk1"/>
              </a:solidFill>
              <a:latin typeface="Meiry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77" name="PlaceHolder 1"/>
          <p:cNvSpPr>
            <a:spLocks noGrp="1"/>
          </p:cNvSpPr>
          <p:nvPr>
            <p:ph type="ftr" idx="28"/>
          </p:nvPr>
        </p:nvSpPr>
        <p:spPr>
          <a:xfrm>
            <a:off x="1280160" y="6170400"/>
            <a:ext cx="69440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Num" idx="29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533988F4-851F-46BE-A67E-B8716791ED8A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30"/>
          </p:nvPr>
        </p:nvSpPr>
        <p:spPr>
          <a:xfrm>
            <a:off x="8476560" y="6170400"/>
            <a:ext cx="220896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81" name="PlaceHolder 1"/>
          <p:cNvSpPr>
            <a:spLocks noGrp="1"/>
          </p:cNvSpPr>
          <p:nvPr>
            <p:ph type="ftr" idx="31"/>
          </p:nvPr>
        </p:nvSpPr>
        <p:spPr>
          <a:xfrm>
            <a:off x="1280160" y="6170400"/>
            <a:ext cx="64591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ldNum" idx="32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E4CD6A7E-0BE0-4652-B77E-B17D07838829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 idx="33"/>
          </p:nvPr>
        </p:nvSpPr>
        <p:spPr>
          <a:xfrm>
            <a:off x="8476560" y="6170400"/>
            <a:ext cx="220896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14" name="PlaceHolder 1"/>
          <p:cNvSpPr>
            <a:spLocks noGrp="1"/>
          </p:cNvSpPr>
          <p:nvPr>
            <p:ph type="ftr" idx="4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ldNum" idx="5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569A59A-674F-4583-BAD0-27BAD62870FC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6"/>
          </p:nvPr>
        </p:nvSpPr>
        <p:spPr>
          <a:xfrm>
            <a:off x="7850880" y="6170400"/>
            <a:ext cx="28346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cxnSp>
        <p:nvCxnSpPr>
          <p:cNvPr id="18" name="Straight Connector 6"/>
          <p:cNvCxnSpPr/>
          <p:nvPr/>
        </p:nvCxnSpPr>
        <p:spPr>
          <a:xfrm>
            <a:off x="9111240" y="571320"/>
            <a:ext cx="5400" cy="5280840"/>
          </a:xfrm>
          <a:prstGeom prst="straightConnector1">
            <a:avLst/>
          </a:prstGeom>
          <a:ln w="38100">
            <a:solidFill>
              <a:srgbClr val="595959"/>
            </a:solidFill>
            <a:round/>
          </a:ln>
        </p:spPr>
      </p:cxnSp>
      <p:sp>
        <p:nvSpPr>
          <p:cNvPr id="19" name="PlaceHolder 1"/>
          <p:cNvSpPr>
            <a:spLocks noGrp="1"/>
          </p:cNvSpPr>
          <p:nvPr>
            <p:ph type="ftr" idx="7"/>
          </p:nvPr>
        </p:nvSpPr>
        <p:spPr>
          <a:xfrm>
            <a:off x="2933640" y="6296760"/>
            <a:ext cx="5954040" cy="35964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8"/>
          </p:nvPr>
        </p:nvSpPr>
        <p:spPr>
          <a:xfrm rot="5400000">
            <a:off x="8739720" y="2853000"/>
            <a:ext cx="5378040" cy="59904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648F8742-AA26-4F25-8C2D-C75EB0CDB2AA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9277920" y="6296760"/>
            <a:ext cx="2500560" cy="35964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pic>
        <p:nvPicPr>
          <p:cNvPr id="23" name="Picture 2" descr=""/>
          <p:cNvPicPr/>
          <p:nvPr/>
        </p:nvPicPr>
        <p:blipFill>
          <a:blip r:embed="rId2"/>
          <a:stretch/>
        </p:blipFill>
        <p:spPr>
          <a:xfrm>
            <a:off x="1920240" y="6170400"/>
            <a:ext cx="5662080" cy="580320"/>
          </a:xfrm>
          <a:prstGeom prst="rect">
            <a:avLst/>
          </a:prstGeom>
          <a:ln w="0">
            <a:noFill/>
          </a:ln>
        </p:spPr>
      </p:pic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it-IT" sz="4400" spc="-1" strike="noStrike">
                <a:solidFill>
                  <a:schemeClr val="dk1"/>
                </a:solidFill>
                <a:latin typeface="Meiryo"/>
              </a:rPr>
              <a:t>Fai clic per modificare il formato del testo del titolo</a:t>
            </a:r>
            <a:endParaRPr b="0" lang="it-IT" sz="44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920240" y="2312280"/>
            <a:ext cx="876528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Fai clic per modificare il formato del testo della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Secondo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Terzo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Quarto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Quinto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Sesto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Settimo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10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1"/>
          </p:nvPr>
        </p:nvSpPr>
        <p:spPr>
          <a:xfrm>
            <a:off x="9502200" y="618732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D78C2B4-81E7-4B58-BDBA-EEEA0F6F560E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dt" idx="12"/>
          </p:nvPr>
        </p:nvSpPr>
        <p:spPr>
          <a:xfrm>
            <a:off x="7850880" y="6170400"/>
            <a:ext cx="134460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grpSp>
        <p:nvGrpSpPr>
          <p:cNvPr id="32" name="Group 6"/>
          <p:cNvGrpSpPr/>
          <p:nvPr/>
        </p:nvGrpSpPr>
        <p:grpSpPr>
          <a:xfrm>
            <a:off x="3124440" y="0"/>
            <a:ext cx="4384080" cy="2911680"/>
            <a:chOff x="3124440" y="0"/>
            <a:chExt cx="4384080" cy="2911680"/>
          </a:xfrm>
        </p:grpSpPr>
        <p:sp>
          <p:nvSpPr>
            <p:cNvPr id="33" name="Freeform: Shape 48"/>
            <p:cNvSpPr/>
            <p:nvPr/>
          </p:nvSpPr>
          <p:spPr>
            <a:xfrm>
              <a:off x="3320640" y="0"/>
              <a:ext cx="4007880" cy="2736720"/>
            </a:xfrm>
            <a:custGeom>
              <a:avLst/>
              <a:gdLst>
                <a:gd name="textAreaLeft" fmla="*/ 0 w 4007880"/>
                <a:gd name="textAreaRight" fmla="*/ 4013280 w 4007880"/>
                <a:gd name="textAreaTop" fmla="*/ 0 h 2736720"/>
                <a:gd name="textAreaBottom" fmla="*/ 2742120 h 2736720"/>
              </a:gdLst>
              <a:ahLst/>
              <a:rect l="textAreaLeft" t="textAreaTop" r="textAreaRight" b="textAreaBottom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34" name="Freeform: Shape 49"/>
            <p:cNvSpPr/>
            <p:nvPr/>
          </p:nvSpPr>
          <p:spPr>
            <a:xfrm>
              <a:off x="3566160" y="0"/>
              <a:ext cx="3395880" cy="2435040"/>
            </a:xfrm>
            <a:custGeom>
              <a:avLst/>
              <a:gdLst>
                <a:gd name="textAreaLeft" fmla="*/ 0 w 3395880"/>
                <a:gd name="textAreaRight" fmla="*/ 3401280 w 3395880"/>
                <a:gd name="textAreaTop" fmla="*/ 0 h 2435040"/>
                <a:gd name="textAreaBottom" fmla="*/ 2440440 h 2435040"/>
              </a:gdLst>
              <a:ahLst/>
              <a:rect l="textAreaLeft" t="textAreaTop" r="textAreaRight" b="textAreaBottom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rgbClr val="dbd8d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35" name="Freeform: Shape 50"/>
            <p:cNvSpPr/>
            <p:nvPr/>
          </p:nvSpPr>
          <p:spPr>
            <a:xfrm>
              <a:off x="3232440" y="0"/>
              <a:ext cx="4159080" cy="2811960"/>
            </a:xfrm>
            <a:custGeom>
              <a:avLst/>
              <a:gdLst>
                <a:gd name="textAreaLeft" fmla="*/ 0 w 4159080"/>
                <a:gd name="textAreaRight" fmla="*/ 4164480 w 4159080"/>
                <a:gd name="textAreaTop" fmla="*/ 0 h 2811960"/>
                <a:gd name="textAreaBottom" fmla="*/ 2817360 h 2811960"/>
              </a:gdLst>
              <a:ahLst/>
              <a:rect l="textAreaLeft" t="textAreaTop" r="textAreaRight" b="textAreaBottom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36" name="Freeform: Shape 51"/>
            <p:cNvSpPr/>
            <p:nvPr/>
          </p:nvSpPr>
          <p:spPr>
            <a:xfrm>
              <a:off x="3124440" y="0"/>
              <a:ext cx="4384080" cy="2911680"/>
            </a:xfrm>
            <a:custGeom>
              <a:avLst/>
              <a:gdLst>
                <a:gd name="textAreaLeft" fmla="*/ 0 w 4384080"/>
                <a:gd name="textAreaRight" fmla="*/ 4389480 w 4384080"/>
                <a:gd name="textAreaTop" fmla="*/ 0 h 2911680"/>
                <a:gd name="textAreaBottom" fmla="*/ 2917080 h 2911680"/>
              </a:gdLst>
              <a:ahLst/>
              <a:rect l="textAreaLeft" t="textAreaTop" r="textAreaRight" b="textAreaBottom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</p:grpSp>
      <p:grpSp>
        <p:nvGrpSpPr>
          <p:cNvPr id="37" name="Group 7"/>
          <p:cNvGrpSpPr/>
          <p:nvPr/>
        </p:nvGrpSpPr>
        <p:grpSpPr>
          <a:xfrm>
            <a:off x="8123040" y="0"/>
            <a:ext cx="4063680" cy="3541680"/>
            <a:chOff x="8123040" y="0"/>
            <a:chExt cx="4063680" cy="3541680"/>
          </a:xfrm>
        </p:grpSpPr>
        <p:sp>
          <p:nvSpPr>
            <p:cNvPr id="38" name="Freeform: Shape 53"/>
            <p:cNvSpPr/>
            <p:nvPr/>
          </p:nvSpPr>
          <p:spPr>
            <a:xfrm>
              <a:off x="8123040" y="0"/>
              <a:ext cx="4063680" cy="3541680"/>
            </a:xfrm>
            <a:custGeom>
              <a:avLst/>
              <a:gdLst>
                <a:gd name="textAreaLeft" fmla="*/ 0 w 4063680"/>
                <a:gd name="textAreaRight" fmla="*/ 4069080 w 4063680"/>
                <a:gd name="textAreaTop" fmla="*/ 0 h 3541680"/>
                <a:gd name="textAreaBottom" fmla="*/ 3547080 h 3541680"/>
              </a:gdLst>
              <a:ahLst/>
              <a:rect l="textAreaLeft" t="textAreaTop" r="textAreaRight" b="textAreaBottom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39" name="Freeform: Shape 54"/>
            <p:cNvSpPr/>
            <p:nvPr/>
          </p:nvSpPr>
          <p:spPr>
            <a:xfrm flipH="1">
              <a:off x="8314200" y="0"/>
              <a:ext cx="3866760" cy="3316320"/>
            </a:xfrm>
            <a:custGeom>
              <a:avLst/>
              <a:gdLst>
                <a:gd name="textAreaLeft" fmla="*/ -2880 w 3866760"/>
                <a:gd name="textAreaRight" fmla="*/ 3869280 w 3866760"/>
                <a:gd name="textAreaTop" fmla="*/ 0 h 3316320"/>
                <a:gd name="textAreaBottom" fmla="*/ 3321720 h 3316320"/>
              </a:gdLst>
              <a:ahLst/>
              <a:rect l="textAreaLeft" t="textAreaTop" r="textAreaRight" b="textAreaBottom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Meiryo"/>
              </a:endParaRPr>
            </a:p>
          </p:txBody>
        </p:sp>
        <p:sp>
          <p:nvSpPr>
            <p:cNvPr id="40" name="Freeform: Shape 55"/>
            <p:cNvSpPr/>
            <p:nvPr/>
          </p:nvSpPr>
          <p:spPr>
            <a:xfrm flipH="1">
              <a:off x="8723520" y="9360"/>
              <a:ext cx="3457080" cy="3005640"/>
            </a:xfrm>
            <a:custGeom>
              <a:avLst/>
              <a:gdLst>
                <a:gd name="textAreaLeft" fmla="*/ -2880 w 3457080"/>
                <a:gd name="textAreaRight" fmla="*/ 3459600 w 3457080"/>
                <a:gd name="textAreaTop" fmla="*/ 0 h 3005640"/>
                <a:gd name="textAreaBottom" fmla="*/ 3011040 h 3005640"/>
              </a:gdLst>
              <a:ahLst/>
              <a:rect l="textAreaLeft" t="textAreaTop" r="textAreaRight" b="textAreaBottom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rgbClr val="dbd8d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Meiryo"/>
              </a:endParaRPr>
            </a:p>
          </p:txBody>
        </p:sp>
        <p:sp>
          <p:nvSpPr>
            <p:cNvPr id="41" name="Freeform: Shape 56"/>
            <p:cNvSpPr/>
            <p:nvPr/>
          </p:nvSpPr>
          <p:spPr>
            <a:xfrm flipH="1">
              <a:off x="8237520" y="9360"/>
              <a:ext cx="3943080" cy="3405960"/>
            </a:xfrm>
            <a:custGeom>
              <a:avLst/>
              <a:gdLst>
                <a:gd name="textAreaLeft" fmla="*/ -2880 w 3943080"/>
                <a:gd name="textAreaRight" fmla="*/ 3945600 w 3943080"/>
                <a:gd name="textAreaTop" fmla="*/ 0 h 3405960"/>
                <a:gd name="textAreaBottom" fmla="*/ 3411360 h 3405960"/>
              </a:gdLst>
              <a:ahLst/>
              <a:rect l="textAreaLeft" t="textAreaTop" r="textAreaRight" b="textAreaBottom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Meiryo"/>
              </a:endParaRPr>
            </a:p>
          </p:txBody>
        </p:sp>
      </p:grpSp>
      <p:grpSp>
        <p:nvGrpSpPr>
          <p:cNvPr id="42" name="Group 8"/>
          <p:cNvGrpSpPr/>
          <p:nvPr/>
        </p:nvGrpSpPr>
        <p:grpSpPr>
          <a:xfrm>
            <a:off x="0" y="1355400"/>
            <a:ext cx="4375800" cy="5505480"/>
            <a:chOff x="0" y="1355400"/>
            <a:chExt cx="4375800" cy="5505480"/>
          </a:xfrm>
        </p:grpSpPr>
        <p:sp>
          <p:nvSpPr>
            <p:cNvPr id="43" name="Freeform: Shape 58"/>
            <p:cNvSpPr/>
            <p:nvPr/>
          </p:nvSpPr>
          <p:spPr>
            <a:xfrm>
              <a:off x="0" y="1684440"/>
              <a:ext cx="4287960" cy="5176080"/>
            </a:xfrm>
            <a:custGeom>
              <a:avLst/>
              <a:gdLst>
                <a:gd name="textAreaLeft" fmla="*/ 0 w 4287960"/>
                <a:gd name="textAreaRight" fmla="*/ 4293360 w 4287960"/>
                <a:gd name="textAreaTop" fmla="*/ 0 h 5176080"/>
                <a:gd name="textAreaBottom" fmla="*/ 5181480 h 5176080"/>
              </a:gdLst>
              <a:ahLst/>
              <a:rect l="textAreaLeft" t="textAreaTop" r="textAreaRight" b="textAreaBottom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44" name="Freeform: Shape 59"/>
            <p:cNvSpPr/>
            <p:nvPr/>
          </p:nvSpPr>
          <p:spPr>
            <a:xfrm>
              <a:off x="0" y="1355400"/>
              <a:ext cx="4375800" cy="5505480"/>
            </a:xfrm>
            <a:custGeom>
              <a:avLst/>
              <a:gdLst>
                <a:gd name="textAreaLeft" fmla="*/ 0 w 4375800"/>
                <a:gd name="textAreaRight" fmla="*/ 4381200 w 4375800"/>
                <a:gd name="textAreaTop" fmla="*/ 0 h 5505480"/>
                <a:gd name="textAreaBottom" fmla="*/ 5510880 h 5505480"/>
              </a:gdLst>
              <a:ahLst/>
              <a:rect l="textAreaLeft" t="textAreaTop" r="textAreaRight" b="textAreaBottom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45" name="Freeform: Shape 60"/>
            <p:cNvSpPr/>
            <p:nvPr/>
          </p:nvSpPr>
          <p:spPr>
            <a:xfrm>
              <a:off x="0" y="1600920"/>
              <a:ext cx="4138920" cy="5259960"/>
            </a:xfrm>
            <a:custGeom>
              <a:avLst/>
              <a:gdLst>
                <a:gd name="textAreaLeft" fmla="*/ 0 w 4138920"/>
                <a:gd name="textAreaRight" fmla="*/ 4144320 w 4138920"/>
                <a:gd name="textAreaTop" fmla="*/ 0 h 5259960"/>
                <a:gd name="textAreaBottom" fmla="*/ 5265360 h 5259960"/>
              </a:gdLst>
              <a:ahLst/>
              <a:rect l="textAreaLeft" t="textAreaTop" r="textAreaRight" b="textAreaBottom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rgbClr val="dbd8d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  <p:sp>
          <p:nvSpPr>
            <p:cNvPr id="46" name="Freeform: Shape 61"/>
            <p:cNvSpPr/>
            <p:nvPr/>
          </p:nvSpPr>
          <p:spPr>
            <a:xfrm>
              <a:off x="0" y="2155320"/>
              <a:ext cx="3802320" cy="4705200"/>
            </a:xfrm>
            <a:custGeom>
              <a:avLst/>
              <a:gdLst>
                <a:gd name="textAreaLeft" fmla="*/ 0 w 3802320"/>
                <a:gd name="textAreaRight" fmla="*/ 3807720 w 3802320"/>
                <a:gd name="textAreaTop" fmla="*/ 0 h 4705200"/>
                <a:gd name="textAreaBottom" fmla="*/ 4710600 h 4705200"/>
              </a:gdLst>
              <a:ahLst/>
              <a:rect l="textAreaLeft" t="textAreaTop" r="textAreaRight" b="textAreaBottom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rgbClr val="dbd8d8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  <a:tabLst>
                  <a:tab algn="l" pos="0"/>
                </a:tabLst>
              </a:pPr>
              <a:endParaRPr b="0" lang="en-US" sz="1800" spc="-1" strike="noStrike">
                <a:solidFill>
                  <a:srgbClr val="ffffff"/>
                </a:solidFill>
                <a:latin typeface="Meiryo"/>
              </a:endParaRPr>
            </a:p>
          </p:txBody>
        </p:sp>
      </p:grpSp>
      <p:sp>
        <p:nvSpPr>
          <p:cNvPr id="47" name="PlaceHolder 1"/>
          <p:cNvSpPr>
            <a:spLocks noGrp="1"/>
          </p:cNvSpPr>
          <p:nvPr>
            <p:ph type="ftr" idx="13"/>
          </p:nvPr>
        </p:nvSpPr>
        <p:spPr>
          <a:xfrm>
            <a:off x="4654440" y="6170400"/>
            <a:ext cx="570780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14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FC12F24C-9151-469E-B3DE-5224EA984EE5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15"/>
          </p:nvPr>
        </p:nvSpPr>
        <p:spPr>
          <a:xfrm>
            <a:off x="640080" y="6170400"/>
            <a:ext cx="28346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it-IT" sz="4400" spc="-1" strike="noStrike">
                <a:solidFill>
                  <a:schemeClr val="dk1"/>
                </a:solidFill>
                <a:latin typeface="Meiryo"/>
              </a:rPr>
              <a:t>Fai clic per modificare il formato del testo del titolo</a:t>
            </a:r>
            <a:endParaRPr b="0" lang="it-IT" sz="44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920240" y="2312280"/>
            <a:ext cx="427716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Fai clic per modificare il formato del testo della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Secondo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Terzo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Quarto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Quinto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Sesto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Settimo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411960" y="2312280"/>
            <a:ext cx="4277160" cy="36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Fai clic per modificare il formato del testo della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Secondo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Terzo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Quarto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Quinto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Sesto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chemeClr val="dk1"/>
                </a:solidFill>
                <a:latin typeface="Meiryo"/>
              </a:rPr>
              <a:t>Settimo livello struttura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16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17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1642623-6D13-4FD4-946F-D03DEE880E30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dt" idx="18"/>
          </p:nvPr>
        </p:nvSpPr>
        <p:spPr>
          <a:xfrm>
            <a:off x="7850880" y="6170400"/>
            <a:ext cx="28346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sp>
        <p:nvSpPr>
          <p:cNvPr id="61" name="PlaceHolder 1"/>
          <p:cNvSpPr>
            <a:spLocks noGrp="1"/>
          </p:cNvSpPr>
          <p:nvPr>
            <p:ph type="ftr" idx="19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ldNum" idx="20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EC2C2A7C-20E4-4235-99D0-D4066CE17ECA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21"/>
          </p:nvPr>
        </p:nvSpPr>
        <p:spPr>
          <a:xfrm>
            <a:off x="7850880" y="6170400"/>
            <a:ext cx="28346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pic>
        <p:nvPicPr>
          <p:cNvPr id="65" name="Picture 2" descr=""/>
          <p:cNvPicPr/>
          <p:nvPr/>
        </p:nvPicPr>
        <p:blipFill>
          <a:blip r:embed="rId2"/>
          <a:stretch/>
        </p:blipFill>
        <p:spPr>
          <a:xfrm>
            <a:off x="1920240" y="6170400"/>
            <a:ext cx="5662080" cy="580320"/>
          </a:xfrm>
          <a:prstGeom prst="rect">
            <a:avLst/>
          </a:prstGeom>
          <a:ln w="0">
            <a:noFill/>
          </a:ln>
        </p:spPr>
      </p:pic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it-IT" sz="4400" spc="-1" strike="noStrike">
                <a:solidFill>
                  <a:schemeClr val="dk1"/>
                </a:solidFill>
                <a:latin typeface="Meiryo"/>
              </a:rPr>
              <a:t>Fai clic per modificare il formato del testo del titolo</a:t>
            </a:r>
            <a:endParaRPr b="0" lang="it-IT" sz="44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ftr" idx="22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sldNum" idx="23"/>
          </p:nvPr>
        </p:nvSpPr>
        <p:spPr>
          <a:xfrm>
            <a:off x="1085364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78B63DD-60C6-4A9F-8BB4-D817696EC8C2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24"/>
          </p:nvPr>
        </p:nvSpPr>
        <p:spPr>
          <a:xfrm>
            <a:off x="7850880" y="6170400"/>
            <a:ext cx="283464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8"/>
          <p:cNvCxnSpPr/>
          <p:nvPr/>
        </p:nvCxnSpPr>
        <p:spPr>
          <a:xfrm>
            <a:off x="1920240" y="2175840"/>
            <a:ext cx="8775720" cy="5400"/>
          </a:xfrm>
          <a:prstGeom prst="straightConnector1">
            <a:avLst/>
          </a:prstGeom>
          <a:ln w="25400">
            <a:solidFill>
              <a:srgbClr val="808080"/>
            </a:solidFill>
            <a:round/>
          </a:ln>
        </p:spPr>
      </p:cxnSp>
      <p:pic>
        <p:nvPicPr>
          <p:cNvPr id="72" name="Picture 2" descr=""/>
          <p:cNvPicPr/>
          <p:nvPr/>
        </p:nvPicPr>
        <p:blipFill>
          <a:blip r:embed="rId2"/>
          <a:stretch/>
        </p:blipFill>
        <p:spPr>
          <a:xfrm>
            <a:off x="1920240" y="6170400"/>
            <a:ext cx="5662080" cy="451800"/>
          </a:xfrm>
          <a:prstGeom prst="rect">
            <a:avLst/>
          </a:prstGeom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ftr" idx="25"/>
          </p:nvPr>
        </p:nvSpPr>
        <p:spPr>
          <a:xfrm>
            <a:off x="1920240" y="6170400"/>
            <a:ext cx="566208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ldNum" idx="26"/>
          </p:nvPr>
        </p:nvSpPr>
        <p:spPr>
          <a:xfrm>
            <a:off x="9515160" y="6170400"/>
            <a:ext cx="11833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ADF3D69-7871-4879-BA70-A6200187847F}" type="slidenum">
              <a:rPr b="1" lang="en-US" sz="16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Meiryo"/>
              </a:rPr>
              <a:t>&lt;numero&gt;</a:t>
            </a:fld>
            <a:endParaRPr b="0" lang="it-IT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dt" idx="27"/>
          </p:nvPr>
        </p:nvSpPr>
        <p:spPr>
          <a:xfrm>
            <a:off x="7850880" y="6170400"/>
            <a:ext cx="1395720" cy="45180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0" y="0"/>
            <a:ext cx="12186360" cy="6852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sp>
        <p:nvSpPr>
          <p:cNvPr id="91" name="Picture 3"/>
          <p:cNvSpPr/>
          <p:nvPr/>
        </p:nvSpPr>
        <p:spPr>
          <a:xfrm>
            <a:off x="5430960" y="61560"/>
            <a:ext cx="6755400" cy="6030000"/>
          </a:xfrm>
          <a:custGeom>
            <a:avLst/>
            <a:gdLst>
              <a:gd name="textAreaLeft" fmla="*/ 0 w 6755400"/>
              <a:gd name="textAreaRight" fmla="*/ 6760800 w 6755400"/>
              <a:gd name="textAreaTop" fmla="*/ 0 h 6030000"/>
              <a:gd name="textAreaBottom" fmla="*/ 6035400 h 6030000"/>
            </a:gdLst>
            <a:ahLst/>
            <a:rect l="textAreaLeft" t="textAreaTop" r="textAreaRight" b="textAreaBottom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Freeform: 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470360" cy="6852600"/>
          </a:xfrm>
          <a:custGeom>
            <a:avLst/>
            <a:gdLst>
              <a:gd name="textAreaLeft" fmla="*/ 0 w 7470360"/>
              <a:gd name="textAreaRight" fmla="*/ 7475760 w 747036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Meiryo"/>
            </a:endParaRPr>
          </a:p>
        </p:txBody>
      </p:sp>
      <p:sp useBgFill="1">
        <p:nvSpPr>
          <p:cNvPr id="93" name="Freeform: 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277760" cy="6852600"/>
          </a:xfrm>
          <a:custGeom>
            <a:avLst/>
            <a:gdLst>
              <a:gd name="textAreaLeft" fmla="*/ 0 w 7277760"/>
              <a:gd name="textAreaRight" fmla="*/ 7283160 w 727776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sp>
        <p:nvSpPr>
          <p:cNvPr id="94" name="Freeform: 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8400" y="0"/>
            <a:ext cx="2524320" cy="6852600"/>
          </a:xfrm>
          <a:custGeom>
            <a:avLst/>
            <a:gdLst>
              <a:gd name="textAreaLeft" fmla="*/ 0 w 2524320"/>
              <a:gd name="textAreaRight" fmla="*/ 2529720 w 2524320"/>
              <a:gd name="textAreaTop" fmla="*/ 0 h 6852600"/>
              <a:gd name="textAreaBottom" fmla="*/ 6858000 h 6852600"/>
            </a:gdLst>
            <a:ahLst/>
            <a:rect l="textAreaLeft" t="textAreaTop" r="textAreaRight" b="textAreaBottom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tabLst>
                <a:tab algn="l" pos="0"/>
              </a:tabLst>
            </a:pPr>
            <a:endParaRPr b="0" lang="en-US" sz="1800" spc="-1" strike="noStrike">
              <a:solidFill>
                <a:srgbClr val="ffffff"/>
              </a:solidFill>
              <a:latin typeface="Meiryo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48880" y="979560"/>
            <a:ext cx="5269320" cy="3431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40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Politiche attive per i lavoratori in integrazione salariale</a:t>
            </a:r>
            <a:br>
              <a:rPr sz="4000"/>
            </a:br>
            <a:endParaRPr b="0" lang="it-IT" sz="40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540000" y="4412880"/>
            <a:ext cx="5578200" cy="15253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/>
          </a:bodyPr>
          <a:p>
            <a:pPr marL="228600" indent="0" algn="ctr" defTabSz="914400">
              <a:lnSpc>
                <a:spcPct val="13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1" lang="it-IT" sz="2200" spc="109" strike="noStrike">
                <a:solidFill>
                  <a:srgbClr val="c00000"/>
                </a:solidFill>
                <a:latin typeface="Calibri"/>
                <a:ea typeface="Calibri"/>
              </a:rPr>
              <a:t>IL PROGRAMMA GOL A SOSTEGNO DEI LAVORATORI DI IMPRESE IN CRISI</a:t>
            </a:r>
            <a:endParaRPr b="0" lang="it-IT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Picture 2" descr=""/>
          <p:cNvPicPr/>
          <p:nvPr/>
        </p:nvPicPr>
        <p:blipFill>
          <a:blip r:embed="rId2"/>
          <a:stretch/>
        </p:blipFill>
        <p:spPr>
          <a:xfrm>
            <a:off x="5888880" y="6158160"/>
            <a:ext cx="6149520" cy="630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920240" y="40716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rmAutofit fontScale="90240"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Estensione del Programma GOL </a:t>
            </a:r>
            <a:br>
              <a:rPr sz="3200"/>
            </a:b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ai lavoratori in integrazione salariale</a:t>
            </a:r>
            <a:endParaRPr b="0" lang="it-IT" sz="32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260000" y="2312280"/>
            <a:ext cx="9847080" cy="3085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/>
          </a:bodyPr>
          <a:p>
            <a:pPr indent="0" algn="just" defTabSz="914400">
              <a:lnSpc>
                <a:spcPct val="107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Il DL 208/2024 estende la partecipazione al </a:t>
            </a:r>
            <a:r>
              <a:rPr b="1" lang="it-IT" sz="1800" spc="109" strike="noStrike">
                <a:solidFill>
                  <a:schemeClr val="dk1"/>
                </a:solidFill>
                <a:latin typeface="Aptos"/>
                <a:ea typeface="Aptos"/>
              </a:rPr>
              <a:t>Programma GOL a tutti i lavoratori in integrazione salariale straordinaria (CIGS), compresi i lavoratori interessati dal contratto di solidarietà, ai beneficiari di integrazioni salariali in deroga,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nonché ai lavoratori che rientrano nei Fondi di Solidarietà.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7000"/>
              </a:lnSpc>
              <a:spcBef>
                <a:spcPts val="930"/>
              </a:spcBef>
              <a:spcAft>
                <a:spcPts val="799"/>
              </a:spcAft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L'obiettivo è di offrire percorsi di aggiornamento e riqualificazione per aiutare i lavoratori a mantenere o sviluppare le proprie competenze in vista della conclusione del periodo di sospensione o riduzione dell'attività lavorativa.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defTabSz="914400">
              <a:lnSpc>
                <a:spcPct val="140000"/>
              </a:lnSpc>
              <a:spcBef>
                <a:spcPts val="930"/>
              </a:spcBef>
              <a:buNone/>
              <a:tabLst>
                <a:tab algn="l" pos="0"/>
              </a:tabLst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48A7F44-E957-41B7-8E74-307FE61DD89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650960" y="442080"/>
            <a:ext cx="9486720" cy="1339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rmAutofit fontScale="90240"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Programma GOL Percorso 5 </a:t>
            </a:r>
            <a:br>
              <a:rPr sz="3200"/>
            </a:b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per lavoratori in integrazione salariale</a:t>
            </a:r>
            <a:endParaRPr b="0" lang="it-IT" sz="32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843480" y="2655720"/>
            <a:ext cx="10641240" cy="330264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/>
          </a:bodyPr>
          <a:p>
            <a:pPr indent="0" algn="just" defTabSz="914400">
              <a:lnSpc>
                <a:spcPct val="107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I lavoratori in integrazione salariale sono inseriti nel "Percorso 5" del Programma GOL dedicato al sostegno delle imprese in crisi, che prevede l’attivazione di servizi al lavoro,  la partecipazione a percorsi di aggiornamento o di riqualificazione delle competenze professionali e la certificazione di queste in esito.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7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L’accesso alla misura è subordinato alla definizione di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un accordo sindacale tra le parti che prevede l’erogazione di Politiche Attive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, con cui sono individuati gli interventi  mirati al mantenimento dell’occupazione.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6A82692-96B7-4455-85FC-8116268604A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92024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Autofit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UCRI: Unità di Crisi Integrata Regionale</a:t>
            </a:r>
            <a:endParaRPr b="0" lang="it-IT" sz="32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150200" y="2714040"/>
            <a:ext cx="9889920" cy="32443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/>
          </a:bodyPr>
          <a:p>
            <a:pPr indent="0" algn="just" defTabSz="914400">
              <a:lnSpc>
                <a:spcPct val="107000"/>
              </a:lnSpc>
              <a:spcBef>
                <a:spcPts val="1134"/>
              </a:spcBef>
              <a:spcAft>
                <a:spcPts val="283"/>
              </a:spcAft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L'Unità di Crisi Integrata Regionale (UCRI), formata da personale specializzato di Regione Piemonte, Agenzia Piemonte Lavoro (APL) e Sviluppo Lavoro Italia (SLI) gioca un ruolo chiave nel processo di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valutazione preliminare della situazione di crisi aziendale e del fabbisogno del contesto territoriale di riferimento,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delle competenze dei lavoratori e dei percorsi formativi.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7000"/>
              </a:lnSpc>
              <a:spcBef>
                <a:spcPts val="1213"/>
              </a:spcBef>
              <a:spcAft>
                <a:spcPts val="283"/>
              </a:spcAft>
              <a:buNone/>
              <a:tabLst>
                <a:tab algn="l" pos="0"/>
              </a:tabLst>
            </a:pP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UCRI è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composta</a:t>
            </a: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 da 3 figure che coordinano 60 operatori presenti nei 30 CpI</a:t>
            </a: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, specializzati nell’erogazione di servizi al lavoro a sostegno delle crisi aziendali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Aptos"/>
              </a:rPr>
              <a:t>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90A81F4-CAD8-4580-9EC7-9C34499D078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533240" y="521280"/>
            <a:ext cx="9123840" cy="1276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rmAutofit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32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Servizi al lavoro e alla formazione</a:t>
            </a:r>
            <a:endParaRPr b="0" lang="it-IT" sz="32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44120" y="2332440"/>
            <a:ext cx="10701720" cy="360576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 fontScale="98333" lnSpcReduction="10000"/>
          </a:bodyPr>
          <a:p>
            <a:pPr indent="0" algn="just" defTabSz="914400">
              <a:lnSpc>
                <a:spcPct val="100000"/>
              </a:lnSpc>
              <a:spcBef>
                <a:spcPts val="1134"/>
              </a:spcBef>
              <a:spcAft>
                <a:spcPts val="283"/>
              </a:spcAft>
              <a:buNone/>
              <a:tabLst>
                <a:tab algn="l" pos="0"/>
              </a:tabLst>
            </a:pP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L’UCRI e i CpI di riferimento per le aziende in crisi provvedono 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alla verifica delle professionalità dei lavoratori coinvolti attraverso un colloquio di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assessment individuale, 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la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profilazione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 e l’accompagnamento alla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scelta del percorso formativo.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0000"/>
              </a:lnSpc>
              <a:spcBef>
                <a:spcPts val="1134"/>
              </a:spcBef>
              <a:spcAft>
                <a:spcPts val="283"/>
              </a:spcAft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I lavoratori che aderiscono a GOL sottoscrivendo un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Patto di servizio individuale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, fruiscono di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un servizio di orientamento specialistico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 finalizzato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all’individuazione di un percorso collettivo personalizzato di aggiornamento o riqualificazione 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della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durata massima 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di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600 ore per il primo ciclo.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I corsi di formazione sono progettati ed erogati da enti di formazione selezionati, che operano con sedi accreditate in tutto il territorio regionale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40000"/>
              </a:lnSpc>
              <a:spcBef>
                <a:spcPts val="930"/>
              </a:spcBef>
              <a:buNone/>
              <a:tabLst>
                <a:tab algn="l" pos="0"/>
              </a:tabLst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defTabSz="914400">
              <a:lnSpc>
                <a:spcPct val="140000"/>
              </a:lnSpc>
              <a:spcBef>
                <a:spcPts val="930"/>
              </a:spcBef>
              <a:buNone/>
              <a:tabLst>
                <a:tab algn="l" pos="0"/>
              </a:tabLst>
            </a:pP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EE9E84B-7199-4489-B37F-276E0AF3CAF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71252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b">
            <a:normAutofit fontScale="93422"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2800" spc="114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Rimborso forfettario per la partecipazione </a:t>
            </a:r>
            <a:br>
              <a:rPr sz="2800"/>
            </a:br>
            <a:r>
              <a:rPr b="1" lang="it-IT" sz="2800" spc="114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ai percorsi formativi</a:t>
            </a: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1071360" y="2620800"/>
            <a:ext cx="10047240" cy="333756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rmAutofit/>
          </a:bodyPr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Regione Piemonte riconosce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un rimborso forfettario per partecipazione a percorsi di formazione 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- per un numero 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massimo di 600 ore - per il primo ciclo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Il rimborso forfettario GOL viene erogato ai lavoratori, addizionalmente  all’integrazione salariale e </a:t>
            </a: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indipendentemente dal settore di appartenenza dell’azienda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A questo scopo è in sottoscrizione una </a:t>
            </a:r>
            <a:r>
              <a:rPr b="1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convenzione tra Regione Piemonte e INPS</a:t>
            </a:r>
            <a:r>
              <a:rPr b="0" lang="it-IT" sz="1800" spc="109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  <a:ea typeface="Calibri"/>
              </a:rPr>
              <a:t>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2AC2BC1-F775-481E-BE88-F0D20538683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712520" y="-26280"/>
            <a:ext cx="8765280" cy="107208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it-IT" sz="2800" spc="114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Gestione delle crisi aziendali e</a:t>
            </a:r>
            <a:br>
              <a:rPr sz="2800"/>
            </a:br>
            <a:r>
              <a:rPr b="1" lang="it-IT" sz="2800" spc="114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Riqualificazione del personale coinvolto</a:t>
            </a: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pic>
        <p:nvPicPr>
          <p:cNvPr id="109" name="Immagine 5" descr="Immagine che contiene testo, schermata, diagramma, Carattere&#10;&#10;Il contenuto generato dall'IA potrebbe non essere corretto."/>
          <p:cNvPicPr/>
          <p:nvPr/>
        </p:nvPicPr>
        <p:blipFill>
          <a:blip r:embed="rId1"/>
          <a:stretch/>
        </p:blipFill>
        <p:spPr>
          <a:xfrm>
            <a:off x="1344240" y="958680"/>
            <a:ext cx="9501840" cy="5228280"/>
          </a:xfrm>
          <a:prstGeom prst="rect">
            <a:avLst/>
          </a:prstGeom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DF277F1-3C03-4654-A9B8-C06D0441A09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712520" y="442080"/>
            <a:ext cx="8765280" cy="133992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ctr">
            <a:noAutofit/>
          </a:bodyPr>
          <a:p>
            <a:pPr indent="0" algn="ctr" defTabSz="91440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it-IT" sz="2800" spc="114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Aptos"/>
              </a:rPr>
              <a:t>Risorse finanziarie</a:t>
            </a:r>
            <a:endParaRPr b="0" lang="it-IT" sz="2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120680" y="2700000"/>
            <a:ext cx="9948960" cy="2555640"/>
          </a:xfrm>
          <a:prstGeom prst="rect">
            <a:avLst/>
          </a:prstGeom>
          <a:noFill/>
          <a:ln w="0">
            <a:noFill/>
          </a:ln>
        </p:spPr>
        <p:txBody>
          <a:bodyPr lIns="109800" rIns="109800" tIns="109800" bIns="91440" anchor="t">
            <a:noAutofit/>
          </a:bodyPr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Regione Piemonte stanzia a valere sul PNRR-GOL a partire dal 2025</a:t>
            </a: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: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marL="285840" indent="-285840" algn="just" defTabSz="914400">
              <a:lnSpc>
                <a:spcPct val="100000"/>
              </a:lnSpc>
              <a:spcBef>
                <a:spcPts val="93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20 milioni di euro a copertura delle indennità di partecipazione </a:t>
            </a: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ai lavoratori coinvolti nel Percorso 5, incrementabili sulla base del monitoraggio del fabbisogno e della dinamica finanziaria in corso 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marL="285840" indent="-285840" algn="just" defTabSz="914400">
              <a:lnSpc>
                <a:spcPct val="100000"/>
              </a:lnSpc>
              <a:spcBef>
                <a:spcPts val="930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oltre 115 milioni di euro </a:t>
            </a: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per il finanziamento di percorsi di politica attiva (Servizi al lavoro e Formazione) 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  <a:p>
            <a:pPr indent="0" algn="just" defTabSz="914400">
              <a:lnSpc>
                <a:spcPct val="100000"/>
              </a:lnSpc>
              <a:spcBef>
                <a:spcPts val="930"/>
              </a:spcBef>
              <a:buNone/>
              <a:tabLst>
                <a:tab algn="l" pos="0"/>
              </a:tabLst>
            </a:pPr>
            <a:r>
              <a:rPr b="0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Tali risorse integrano quelle già destinate ai percorsi erogati dalle </a:t>
            </a:r>
            <a:r>
              <a:rPr b="1" lang="it-IT" sz="1800" spc="109" strike="noStrike">
                <a:solidFill>
                  <a:srgbClr val="000000"/>
                </a:solidFill>
                <a:latin typeface="Aptos"/>
                <a:ea typeface="Calibri"/>
              </a:rPr>
              <a:t>Accademie di filiera del Piemonte, che ammontano a 96 milioni di euro.</a:t>
            </a:r>
            <a:endParaRPr b="0" lang="it-IT" sz="1800" spc="-1" strike="noStrike">
              <a:solidFill>
                <a:schemeClr val="dk1"/>
              </a:solidFill>
              <a:latin typeface="Meiry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C557E22-8CDF-475B-89DC-F63FCD8E5A9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" dur="10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ketchLines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7">
      <a:majorFont>
        <a:latin typeface="Meiryo" pitchFamily="0" charset="1"/>
        <a:ea typeface=""/>
        <a:cs typeface=""/>
      </a:majorFont>
      <a:minorFont>
        <a:latin typeface="Meiryo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7000"/>
          </a:schemeClr>
        </a:solidFill>
        <a:gradFill>
          <a:gsLst>
            <a:gs pos="0">
              <a:schemeClr val="phClr">
                <a:tint val="94000"/>
                <a:lumMod val="102000"/>
              </a:schemeClr>
            </a:gs>
            <a:gs pos="50000">
              <a:schemeClr val="phClr">
                <a:shade val="100000"/>
                <a:lumMod val="100000"/>
              </a:schemeClr>
            </a:gs>
            <a:gs pos="100000">
              <a:schemeClr val="phClr">
                <a:shade val="70000"/>
                <a:lumMod val="99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LibreOffice/7.6.6.3$Windows_X86_64 LibreOffice_project/d97b2716a9a4a2ce1391dee1765565ea469b0ae7</Application>
  <AppVersion>15.0000</AppVersion>
  <Words>582</Words>
  <Paragraphs>33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2025-02-09T08:23:18Z</dcterms:created>
  <dc:creator>********</dc:creator>
  <dc:description/>
  <dc:language>it-IT</dc:language>
  <cp:lastModifiedBy>Luca Milanetto</cp:lastModifiedBy>
  <dcterms:modified xsi:type="dcterms:W3CDTF">2025-03-19T21:32:28Z</dcterms:modified>
  <cp:revision>47</cp:revision>
  <dc:subject/>
  <dc:title>Politiche attive per i lavoratori in integrazione salariale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8</vt:i4>
  </property>
</Properties>
</file>