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11/relationships/webextensiontaskpanes" Target="ppt/webextensions/taskpanes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797675" cy="98726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da Mondo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12"/>
            <c:invertIfNegative val="0"/>
            <c:spPr>
              <a:solidFill>
                <a:srgbClr val="ed7d31"/>
              </a:soli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-0.0142627437586319"/>
                  <c:y val="0.00499171355896796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"/>
                  <c:y val="0.00499171355896796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-1.39271310718005E-016"/>
                  <c:y val="0.012479480421575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Stati Uniti</c:v>
                </c:pt>
                <c:pt idx="1">
                  <c:v>Regno Unito </c:v>
                </c:pt>
                <c:pt idx="2">
                  <c:v>Germania </c:v>
                </c:pt>
                <c:pt idx="3">
                  <c:v>Canada</c:v>
                </c:pt>
                <c:pt idx="4">
                  <c:v>Giappone</c:v>
                </c:pt>
                <c:pt idx="5">
                  <c:v>Cina</c:v>
                </c:pt>
                <c:pt idx="6">
                  <c:v>Svizzera</c:v>
                </c:pt>
                <c:pt idx="7">
                  <c:v>Francia </c:v>
                </c:pt>
                <c:pt idx="8">
                  <c:v>Australia</c:v>
                </c:pt>
                <c:pt idx="9">
                  <c:v>Norvegia</c:v>
                </c:pt>
                <c:pt idx="10">
                  <c:v>Corea del Sud</c:v>
                </c:pt>
                <c:pt idx="11">
                  <c:v>Brasile</c:v>
                </c:pt>
                <c:pt idx="12">
                  <c:v>TOTALE 12 MKT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-0.115264118435005</c:v>
                </c:pt>
                <c:pt idx="1">
                  <c:v>-0.0327798971498369</c:v>
                </c:pt>
                <c:pt idx="2">
                  <c:v>-0.0466686959544527</c:v>
                </c:pt>
                <c:pt idx="3">
                  <c:v>-0.148310857599174</c:v>
                </c:pt>
                <c:pt idx="4">
                  <c:v>-0.0713651812174848</c:v>
                </c:pt>
                <c:pt idx="5">
                  <c:v>-0.217033642037563</c:v>
                </c:pt>
                <c:pt idx="6">
                  <c:v>-0.012528115682355</c:v>
                </c:pt>
                <c:pt idx="7">
                  <c:v>-0.0351270004097007</c:v>
                </c:pt>
                <c:pt idx="8">
                  <c:v>-0.140404052432829</c:v>
                </c:pt>
                <c:pt idx="9">
                  <c:v>0.00251548308670824</c:v>
                </c:pt>
                <c:pt idx="10">
                  <c:v>-0.153382284272172</c:v>
                </c:pt>
                <c:pt idx="11">
                  <c:v>-0.0168090245501329</c:v>
                </c:pt>
                <c:pt idx="12">
                  <c:v>-0.0853554769324348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da Italia</c:v>
                </c:pt>
              </c:strCache>
            </c:strRef>
          </c:tx>
          <c:spPr>
            <a:solidFill>
              <a:srgbClr val="66ccf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66ccff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66ccff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66ccff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66ccff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66ccff"/>
              </a:solidFill>
              <a:ln w="0">
                <a:noFill/>
              </a:ln>
            </c:spPr>
          </c:dPt>
          <c:dPt>
            <c:idx val="6"/>
            <c:invertIfNegative val="0"/>
            <c:spPr>
              <a:solidFill>
                <a:srgbClr val="66ccff"/>
              </a:solidFill>
              <a:ln w="0">
                <a:noFill/>
              </a:ln>
            </c:spPr>
          </c:dPt>
          <c:dPt>
            <c:idx val="10"/>
            <c:invertIfNegative val="0"/>
            <c:spPr>
              <a:solidFill>
                <a:srgbClr val="66ccff"/>
              </a:solidFill>
              <a:ln w="0">
                <a:noFill/>
              </a:ln>
            </c:spPr>
          </c:dPt>
          <c:dPt>
            <c:idx val="12"/>
            <c:invertIfNegative val="0"/>
            <c:spPr>
              <a:solidFill>
                <a:srgbClr val="66ccff"/>
              </a:soli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0.0399752658472793"/>
                  <c:y val="0.00998421321455937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823087407345958"/>
                  <c:y val="0.00748757033845203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208018112458147"/>
                  <c:y val="1.9652415586488E-007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155339152488892"/>
                  <c:y val="-0.00499132051065623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0.0129342306868651"/>
                  <c:y val="-9.15136914071069E-017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.00940671322681095"/>
                  <c:y val="0.00748757033845194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layout>
                <c:manualLayout>
                  <c:x val="-0.0147006703942361"/>
                  <c:y val="-0.00249566025532811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.00725829244621369"/>
                  <c:y val="0.014975337201059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Stati Uniti</c:v>
                </c:pt>
                <c:pt idx="1">
                  <c:v>Regno Unito </c:v>
                </c:pt>
                <c:pt idx="2">
                  <c:v>Germania </c:v>
                </c:pt>
                <c:pt idx="3">
                  <c:v>Canada</c:v>
                </c:pt>
                <c:pt idx="4">
                  <c:v>Giappone</c:v>
                </c:pt>
                <c:pt idx="5">
                  <c:v>Cina</c:v>
                </c:pt>
                <c:pt idx="6">
                  <c:v>Svizzera</c:v>
                </c:pt>
                <c:pt idx="7">
                  <c:v>Francia </c:v>
                </c:pt>
                <c:pt idx="8">
                  <c:v>Australia</c:v>
                </c:pt>
                <c:pt idx="9">
                  <c:v>Norvegia</c:v>
                </c:pt>
                <c:pt idx="10">
                  <c:v>Corea del Sud</c:v>
                </c:pt>
                <c:pt idx="11">
                  <c:v>Brasile</c:v>
                </c:pt>
                <c:pt idx="12">
                  <c:v>TOTALE 12 MKT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-0.113941576543486</c:v>
                </c:pt>
                <c:pt idx="1">
                  <c:v>0.0203634626008127</c:v>
                </c:pt>
                <c:pt idx="2">
                  <c:v>-0.0397126111697335</c:v>
                </c:pt>
                <c:pt idx="3">
                  <c:v>-0.124343747112897</c:v>
                </c:pt>
                <c:pt idx="4">
                  <c:v>-0.073452849285903</c:v>
                </c:pt>
                <c:pt idx="5">
                  <c:v>-0.162002826312111</c:v>
                </c:pt>
                <c:pt idx="6">
                  <c:v>-0.00408760230144556</c:v>
                </c:pt>
                <c:pt idx="7">
                  <c:v>0.0991004897649408</c:v>
                </c:pt>
                <c:pt idx="8">
                  <c:v>-0.198542529873679</c:v>
                </c:pt>
                <c:pt idx="9">
                  <c:v>-0.0402309874870134</c:v>
                </c:pt>
                <c:pt idx="10">
                  <c:v>-0.232379460109386</c:v>
                </c:pt>
                <c:pt idx="11">
                  <c:v>0.013839289893177</c:v>
                </c:pt>
                <c:pt idx="12">
                  <c:v>-0.0632005704992712</c:v>
                </c:pt>
              </c:numCache>
            </c:numRef>
          </c:val>
        </c:ser>
        <c:gapWidth val="182"/>
        <c:overlap val="0"/>
        <c:axId val="91618839"/>
        <c:axId val="29296240"/>
      </c:barChart>
      <c:catAx>
        <c:axId val="9161883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29296240"/>
        <c:crosses val="autoZero"/>
        <c:auto val="1"/>
        <c:lblAlgn val="ctr"/>
        <c:lblOffset val="100"/>
        <c:noMultiLvlLbl val="0"/>
      </c:catAx>
      <c:valAx>
        <c:axId val="2929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91618839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a41f35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a41f35"/>
              </a:solidFill>
              <a:ln w="0">
                <a:noFill/>
              </a:ln>
            </c:spPr>
          </c:dPt>
          <c:dLbls>
            <c:dLbl>
              <c:idx val="0"/>
              <c:numFmt formatCode="_-* #,##0\ _€_-;\-* #,##0.0\ _€_-;_-* \-?\ _€_-;_-@_-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_-* #,##0\ _€_-;\-* #,##0.0\ _€_-;_-* \-?\ _€_-;_-@_-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45978.56</c:v>
                </c:pt>
                <c:pt idx="1">
                  <c:v>46429.36</c:v>
                </c:pt>
                <c:pt idx="2">
                  <c:v>46808.18</c:v>
                </c:pt>
                <c:pt idx="3">
                  <c:v>47123.5693</c:v>
                </c:pt>
                <c:pt idx="4">
                  <c:v>46548.19</c:v>
                </c:pt>
                <c:pt idx="5">
                  <c:v>45725.228</c:v>
                </c:pt>
              </c:numCache>
            </c:numRef>
          </c:val>
        </c:ser>
        <c:gapWidth val="219"/>
        <c:overlap val="-27"/>
        <c:axId val="32355910"/>
        <c:axId val="66176620"/>
      </c:barChart>
      <c:catAx>
        <c:axId val="3235591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595959"/>
                </a:solidFill>
                <a:latin typeface="Poppins"/>
              </a:defRPr>
            </a:pPr>
          </a:p>
        </c:txPr>
        <c:crossAx val="66176620"/>
        <c:crosses val="autoZero"/>
        <c:auto val="1"/>
        <c:lblAlgn val="ctr"/>
        <c:lblOffset val="100"/>
        <c:noMultiLvlLbl val="0"/>
      </c:catAx>
      <c:valAx>
        <c:axId val="6617662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32355910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rgbClr val="548235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548235"/>
              </a:solidFill>
              <a:ln w="0">
                <a:noFill/>
              </a:ln>
            </c:spPr>
          </c:dPt>
          <c:dPt>
            <c:idx val="10"/>
            <c:invertIfNegative val="0"/>
            <c:spPr>
              <a:solidFill>
                <a:srgbClr val="548235"/>
              </a:solidFill>
              <a:ln w="0">
                <a:noFill/>
              </a:ln>
            </c:spPr>
          </c:dPt>
          <c:dLbls>
            <c:dLbl>
              <c:idx val="0"/>
              <c:numFmt formatCode="\ * #,##0&quot;    &quot;;\-* #,##0.0&quot;    &quot;;\ * \-#&quot;    &quot;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numFmt formatCode="\ * #,##0&quot;    &quot;;\-* #,##0.0&quot;    &quot;;\ * \-#&quot;    &quot;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1041.4685</c:v>
                </c:pt>
                <c:pt idx="1">
                  <c:v>1253.4246</c:v>
                </c:pt>
                <c:pt idx="2">
                  <c:v>1640.1411</c:v>
                </c:pt>
                <c:pt idx="3">
                  <c:v>1993.7045</c:v>
                </c:pt>
                <c:pt idx="4">
                  <c:v>2842.646</c:v>
                </c:pt>
                <c:pt idx="5">
                  <c:v>3322.164</c:v>
                </c:pt>
                <c:pt idx="6">
                  <c:v>3454.0245</c:v>
                </c:pt>
                <c:pt idx="7">
                  <c:v>3932.3122</c:v>
                </c:pt>
                <c:pt idx="8">
                  <c:v>4040.0649</c:v>
                </c:pt>
                <c:pt idx="9">
                  <c:v>4252.5395</c:v>
                </c:pt>
                <c:pt idx="10">
                  <c:v>4221</c:v>
                </c:pt>
              </c:numCache>
            </c:numRef>
          </c:val>
        </c:ser>
        <c:gapWidth val="219"/>
        <c:overlap val="-27"/>
        <c:axId val="67052748"/>
        <c:axId val="97199973"/>
      </c:barChart>
      <c:catAx>
        <c:axId val="670527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97199973"/>
        <c:crosses val="autoZero"/>
        <c:auto val="1"/>
        <c:lblAlgn val="ctr"/>
        <c:lblOffset val="100"/>
        <c:noMultiLvlLbl val="0"/>
      </c:catAx>
      <c:valAx>
        <c:axId val="97199973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67052748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Dop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ffffff"/>
                    </a:solidFill>
                    <a:latin typeface="Poppi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Italia</c:v>
                </c:pt>
                <c:pt idx="1">
                  <c:v>Piemonte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0.518874465625979</c:v>
                </c:pt>
                <c:pt idx="1">
                  <c:v>0.882316812697501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Igp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Italia</c:v>
                </c:pt>
                <c:pt idx="1">
                  <c:v>Piemonte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0.251203429397204</c:v>
                </c:pt>
                <c:pt idx="1">
                  <c:v>0.0105964890669188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Altri vini</c:v>
                </c:pt>
              </c:strCache>
            </c:strRef>
          </c:tx>
          <c:spPr>
            <a:solidFill>
              <a:srgbClr val="44546a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ffffff"/>
                    </a:solidFill>
                    <a:latin typeface="Poppi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Italia</c:v>
                </c:pt>
                <c:pt idx="1">
                  <c:v>Piemonte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0.229922104976817</c:v>
                </c:pt>
                <c:pt idx="1">
                  <c:v>0.10708669823558</c:v>
                </c:pt>
              </c:numCache>
            </c:numRef>
          </c:val>
        </c:ser>
        <c:gapWidth val="150"/>
        <c:overlap val="100"/>
        <c:axId val="31081148"/>
        <c:axId val="18970701"/>
      </c:barChart>
      <c:catAx>
        <c:axId val="310811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18970701"/>
        <c:crosses val="autoZero"/>
        <c:auto val="1"/>
        <c:lblAlgn val="ctr"/>
        <c:lblOffset val="100"/>
        <c:noMultiLvlLbl val="0"/>
      </c:catAx>
      <c:valAx>
        <c:axId val="18970701"/>
        <c:scaling>
          <c:orientation val="minMax"/>
        </c:scaling>
        <c:delete val="1"/>
        <c:axPos val="l"/>
        <c:numFmt formatCode="[$-410]0%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31081148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Rossi e rosati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ffffff"/>
                    </a:solidFill>
                    <a:latin typeface="Poppi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Italia</c:v>
                </c:pt>
                <c:pt idx="1">
                  <c:v>Piemonte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0.404282502319735</c:v>
                </c:pt>
                <c:pt idx="1">
                  <c:v>0.466390024993175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Bianchi</c:v>
                </c:pt>
              </c:strCache>
            </c:strRef>
          </c:tx>
          <c:spPr>
            <a:solidFill>
              <a:srgbClr val="ffd966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Italia</c:v>
                </c:pt>
                <c:pt idx="1">
                  <c:v>Piemonte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0.595717497680265</c:v>
                </c:pt>
                <c:pt idx="1">
                  <c:v>0.533609975006825</c:v>
                </c:pt>
              </c:numCache>
            </c:numRef>
          </c:val>
        </c:ser>
        <c:gapWidth val="150"/>
        <c:overlap val="100"/>
        <c:axId val="76167037"/>
        <c:axId val="94857780"/>
      </c:barChart>
      <c:catAx>
        <c:axId val="7616703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94857780"/>
        <c:crosses val="autoZero"/>
        <c:auto val="1"/>
        <c:lblAlgn val="ctr"/>
        <c:lblOffset val="100"/>
        <c:noMultiLvlLbl val="0"/>
      </c:catAx>
      <c:valAx>
        <c:axId val="94857780"/>
        <c:scaling>
          <c:orientation val="minMax"/>
        </c:scaling>
        <c:delete val="1"/>
        <c:axPos val="l"/>
        <c:numFmt formatCode="[$-410]0%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6167037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rgbClr val="e16075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e16075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e16075"/>
              </a:solidFill>
              <a:ln w="0">
                <a:noFill/>
              </a:ln>
            </c:spPr>
          </c:dPt>
          <c:dLbls>
            <c:dLbl>
              <c:idx val="0"/>
              <c:numFmt formatCode="\ * #,##0&quot;    &quot;;\-* #,##0.0&quot;    &quot;;\ * \-#&quot;    &quot;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\ * #,##0&quot;    &quot;;\-* #,##0.0&quot;    &quot;;\ * \-#&quot;    &quot;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1016.277</c:v>
                </c:pt>
                <c:pt idx="1">
                  <c:v>1055.379</c:v>
                </c:pt>
                <c:pt idx="2">
                  <c:v>1089.876</c:v>
                </c:pt>
                <c:pt idx="3">
                  <c:v>1220.436</c:v>
                </c:pt>
                <c:pt idx="4">
                  <c:v>1286.505</c:v>
                </c:pt>
                <c:pt idx="5">
                  <c:v>1214.137</c:v>
                </c:pt>
              </c:numCache>
            </c:numRef>
          </c:val>
        </c:ser>
        <c:gapWidth val="219"/>
        <c:overlap val="-27"/>
        <c:axId val="93130968"/>
        <c:axId val="48620299"/>
      </c:barChart>
      <c:catAx>
        <c:axId val="93130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48620299"/>
        <c:crosses val="autoZero"/>
        <c:auto val="1"/>
        <c:lblAlgn val="ctr"/>
        <c:lblOffset val="100"/>
        <c:noMultiLvlLbl val="0"/>
      </c:catAx>
      <c:valAx>
        <c:axId val="48620299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93130968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Milioni €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a41f35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a41f35"/>
              </a:solidFill>
              <a:ln w="0">
                <a:noFill/>
              </a:ln>
            </c:spPr>
          </c:dPt>
          <c:dLbls>
            <c:dLbl>
              <c:idx val="0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249.216513</c:v>
                </c:pt>
                <c:pt idx="1">
                  <c:v>275.310708</c:v>
                </c:pt>
                <c:pt idx="2">
                  <c:v>289.183706</c:v>
                </c:pt>
                <c:pt idx="3">
                  <c:v>339.365714</c:v>
                </c:pt>
                <c:pt idx="4">
                  <c:v>377.712486</c:v>
                </c:pt>
                <c:pt idx="5">
                  <c:v>373.041513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Milioni litri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ed7d31"/>
              </a:solidFill>
              <a:ln w="0">
                <a:noFill/>
              </a:ln>
            </c:spPr>
          </c:dPt>
          <c:dLbls>
            <c:dLbl>
              <c:idx val="0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26.77399</c:v>
                </c:pt>
                <c:pt idx="1">
                  <c:v>28.217485</c:v>
                </c:pt>
                <c:pt idx="2">
                  <c:v>29.550824</c:v>
                </c:pt>
                <c:pt idx="3">
                  <c:v>34.418669</c:v>
                </c:pt>
                <c:pt idx="4">
                  <c:v>33.226147</c:v>
                </c:pt>
                <c:pt idx="5">
                  <c:v>31.401203</c:v>
                </c:pt>
              </c:numCache>
            </c:numRef>
          </c:val>
        </c:ser>
        <c:gapWidth val="219"/>
        <c:overlap val="-27"/>
        <c:axId val="70626062"/>
        <c:axId val="79266974"/>
      </c:barChart>
      <c:catAx>
        <c:axId val="7062606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9266974"/>
        <c:crosses val="autoZero"/>
        <c:auto val="1"/>
        <c:lblAlgn val="ctr"/>
        <c:lblOffset val="100"/>
        <c:noMultiLvlLbl val="0"/>
      </c:catAx>
      <c:valAx>
        <c:axId val="7926697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0626062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Milioni €</c:v>
                </c:pt>
              </c:strCache>
            </c:strRef>
          </c:tx>
          <c:spPr>
            <a:solidFill>
              <a:srgbClr val="00206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2060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002060"/>
              </a:solidFill>
              <a:ln w="0">
                <a:noFill/>
              </a:ln>
            </c:spPr>
          </c:dPt>
          <c:dLbls>
            <c:dLbl>
              <c:idx val="0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144.101495</c:v>
                </c:pt>
                <c:pt idx="1">
                  <c:v>141.314809</c:v>
                </c:pt>
                <c:pt idx="2">
                  <c:v>143.068932</c:v>
                </c:pt>
                <c:pt idx="3">
                  <c:v>143.73612</c:v>
                </c:pt>
                <c:pt idx="4">
                  <c:v>168.637795</c:v>
                </c:pt>
                <c:pt idx="5">
                  <c:v>169.287437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Milioni litri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Lbls>
            <c:dLbl>
              <c:idx val="0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\ * #,##0.00\ ;\ * \(#,##0.00\);\ * \-#\ ;\ @\ 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42.023644</c:v>
                </c:pt>
                <c:pt idx="1">
                  <c:v>39.272325</c:v>
                </c:pt>
                <c:pt idx="2">
                  <c:v>39.825579</c:v>
                </c:pt>
                <c:pt idx="3">
                  <c:v>42.125053</c:v>
                </c:pt>
                <c:pt idx="4">
                  <c:v>46.405324</c:v>
                </c:pt>
                <c:pt idx="5">
                  <c:v>43.637846</c:v>
                </c:pt>
              </c:numCache>
            </c:numRef>
          </c:val>
        </c:ser>
        <c:gapWidth val="219"/>
        <c:overlap val="-27"/>
        <c:axId val="6203309"/>
        <c:axId val="9271906"/>
      </c:barChart>
      <c:catAx>
        <c:axId val="620330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9271906"/>
        <c:crosses val="autoZero"/>
        <c:auto val="1"/>
        <c:lblAlgn val="ctr"/>
        <c:lblOffset val="100"/>
        <c:noMultiLvlLbl val="0"/>
      </c:catAx>
      <c:valAx>
        <c:axId val="927190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6203309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a41f3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44546a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70ad47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5"/>
            <c:spPr>
              <a:solidFill>
                <a:srgbClr val="bbb8b8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6"/>
            <c:spPr>
              <a:solidFill>
                <a:srgbClr val="62132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7"/>
            <c:spPr>
              <a:solidFill>
                <a:srgbClr val="9e480e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8"/>
            <c:spPr>
              <a:solidFill>
                <a:srgbClr val="29324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9"/>
            <c:spPr>
              <a:solidFill>
                <a:srgbClr val="9973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0"/>
            <c:spPr>
              <a:solidFill>
                <a:srgbClr val="43682b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1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2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3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4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5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6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7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8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9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10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11"/>
                <c:pt idx="0">
                  <c:v>Stati Uniti</c:v>
                </c:pt>
                <c:pt idx="1">
                  <c:v>Germania</c:v>
                </c:pt>
                <c:pt idx="2">
                  <c:v>Regno Unito</c:v>
                </c:pt>
                <c:pt idx="3">
                  <c:v>Svezia</c:v>
                </c:pt>
                <c:pt idx="4">
                  <c:v>Svizzera</c:v>
                </c:pt>
                <c:pt idx="5">
                  <c:v>Norvegia</c:v>
                </c:pt>
                <c:pt idx="6">
                  <c:v>Francia</c:v>
                </c:pt>
                <c:pt idx="7">
                  <c:v>Danimarca</c:v>
                </c:pt>
                <c:pt idx="8">
                  <c:v>Canada</c:v>
                </c:pt>
                <c:pt idx="9">
                  <c:v>Paesi Bassi</c:v>
                </c:pt>
                <c:pt idx="10">
                  <c:v>Altri Paesi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0.286537737155275</c:v>
                </c:pt>
                <c:pt idx="1">
                  <c:v>0.0827960077461942</c:v>
                </c:pt>
                <c:pt idx="2">
                  <c:v>0.0684508268118675</c:v>
                </c:pt>
                <c:pt idx="3">
                  <c:v>0.0682724472008026</c:v>
                </c:pt>
                <c:pt idx="4">
                  <c:v>0.0579103564808885</c:v>
                </c:pt>
                <c:pt idx="5">
                  <c:v>0.0478657424917746</c:v>
                </c:pt>
                <c:pt idx="6">
                  <c:v>0.0460199130706399</c:v>
                </c:pt>
                <c:pt idx="7">
                  <c:v>0.0456077793143628</c:v>
                </c:pt>
                <c:pt idx="8">
                  <c:v>0.0395093320351186</c:v>
                </c:pt>
                <c:pt idx="9">
                  <c:v>0.0391744416927668</c:v>
                </c:pt>
                <c:pt idx="10">
                  <c:v>0.218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a41f3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44546a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70ad47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5"/>
            <c:spPr>
              <a:solidFill>
                <a:srgbClr val="bbb8b8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6"/>
            <c:spPr>
              <a:solidFill>
                <a:srgbClr val="62132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7"/>
            <c:spPr>
              <a:solidFill>
                <a:srgbClr val="9e480e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8"/>
            <c:spPr>
              <a:solidFill>
                <a:srgbClr val="29324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9"/>
            <c:spPr>
              <a:solidFill>
                <a:srgbClr val="9973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0"/>
            <c:spPr>
              <a:solidFill>
                <a:srgbClr val="43682b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1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2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3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4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5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6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7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8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9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10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11"/>
                <c:pt idx="0">
                  <c:v>Lettonia</c:v>
                </c:pt>
                <c:pt idx="1">
                  <c:v>Germania</c:v>
                </c:pt>
                <c:pt idx="2">
                  <c:v>Stati Uniti</c:v>
                </c:pt>
                <c:pt idx="3">
                  <c:v>Regno Unito</c:v>
                </c:pt>
                <c:pt idx="4">
                  <c:v>Russia</c:v>
                </c:pt>
                <c:pt idx="5">
                  <c:v>Polonia</c:v>
                </c:pt>
                <c:pt idx="6">
                  <c:v>Belgio</c:v>
                </c:pt>
                <c:pt idx="7">
                  <c:v>Austria</c:v>
                </c:pt>
                <c:pt idx="8">
                  <c:v>Ucraina</c:v>
                </c:pt>
                <c:pt idx="9">
                  <c:v>Messico</c:v>
                </c:pt>
                <c:pt idx="10">
                  <c:v>Altri Paesi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0.192706337682932</c:v>
                </c:pt>
                <c:pt idx="1">
                  <c:v>0.101635888078334</c:v>
                </c:pt>
                <c:pt idx="2">
                  <c:v>0.0936550300540022</c:v>
                </c:pt>
                <c:pt idx="3">
                  <c:v>0.0871281606088702</c:v>
                </c:pt>
                <c:pt idx="4">
                  <c:v>0.0627193026733579</c:v>
                </c:pt>
                <c:pt idx="5">
                  <c:v>0.0627179972014108</c:v>
                </c:pt>
                <c:pt idx="6">
                  <c:v>0.0398593015499431</c:v>
                </c:pt>
                <c:pt idx="7">
                  <c:v>0.0294684359832325</c:v>
                </c:pt>
                <c:pt idx="8">
                  <c:v>0.026734907682488</c:v>
                </c:pt>
                <c:pt idx="9">
                  <c:v>0.024704650706006</c:v>
                </c:pt>
                <c:pt idx="10">
                  <c:v>0.279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Valori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Barolo</c:v>
                </c:pt>
                <c:pt idx="1">
                  <c:v>Nebbiolo d'Alba</c:v>
                </c:pt>
                <c:pt idx="2">
                  <c:v>Moscato d'Asti</c:v>
                </c:pt>
                <c:pt idx="3">
                  <c:v>Roero Arneis</c:v>
                </c:pt>
                <c:pt idx="4">
                  <c:v>Barbera d'Asti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0.063</c:v>
                </c:pt>
                <c:pt idx="1">
                  <c:v>0.056</c:v>
                </c:pt>
                <c:pt idx="2">
                  <c:v>0.044</c:v>
                </c:pt>
                <c:pt idx="3">
                  <c:v>0.048</c:v>
                </c:pt>
                <c:pt idx="4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Volumi</c:v>
                </c:pt>
              </c:strCache>
            </c:strRef>
          </c:tx>
          <c:spPr>
            <a:solidFill>
              <a:srgbClr val="eb95a3"/>
            </a:soli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Barolo</c:v>
                </c:pt>
                <c:pt idx="1">
                  <c:v>Nebbiolo d'Alba</c:v>
                </c:pt>
                <c:pt idx="2">
                  <c:v>Moscato d'Asti</c:v>
                </c:pt>
                <c:pt idx="3">
                  <c:v>Roero Arneis</c:v>
                </c:pt>
                <c:pt idx="4">
                  <c:v>Barbera d'Asti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0.028</c:v>
                </c:pt>
                <c:pt idx="1">
                  <c:v>0.027</c:v>
                </c:pt>
                <c:pt idx="2">
                  <c:v>0</c:v>
                </c:pt>
                <c:pt idx="3">
                  <c:v>-0.016</c:v>
                </c:pt>
                <c:pt idx="4">
                  <c:v>-0.055</c:v>
                </c:pt>
              </c:numCache>
            </c:numRef>
          </c:val>
        </c:ser>
        <c:gapWidth val="219"/>
        <c:overlap val="-27"/>
        <c:axId val="71012736"/>
        <c:axId val="23098418"/>
      </c:barChart>
      <c:catAx>
        <c:axId val="71012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23098418"/>
        <c:crosses val="autoZero"/>
        <c:auto val="1"/>
        <c:lblAlgn val="ctr"/>
        <c:lblOffset val="100"/>
        <c:noMultiLvlLbl val="0"/>
      </c:catAx>
      <c:valAx>
        <c:axId val="2309841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1012736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da Mondo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invertIfNegative val="0"/>
          <c:dLbls>
            <c:numFmt formatCode="\ * #,##0.00\ ;\ * \(#,##0.00\);\ * \-#\ ;\ @\ 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21.585508187</c:v>
                </c:pt>
                <c:pt idx="1">
                  <c:v>24.335376506</c:v>
                </c:pt>
                <c:pt idx="2">
                  <c:v>22.258218838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da Italia</c:v>
                </c:pt>
              </c:strCache>
            </c:strRef>
          </c:tx>
          <c:spPr>
            <a:solidFill>
              <a:srgbClr val="66ccff"/>
            </a:solidFill>
            <a:ln w="0">
              <a:noFill/>
            </a:ln>
          </c:spPr>
          <c:invertIfNegative val="0"/>
          <c:dLbls>
            <c:numFmt formatCode="\ * #,##0.00\ ;\ * \(#,##0.00\);\ * \-#\ ;\ @\ 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5.452873204</c:v>
                </c:pt>
                <c:pt idx="1">
                  <c:v>6.176490274</c:v>
                </c:pt>
                <c:pt idx="2">
                  <c:v>5.786132565</c:v>
                </c:pt>
              </c:numCache>
            </c:numRef>
          </c:val>
        </c:ser>
        <c:gapWidth val="182"/>
        <c:overlap val="0"/>
        <c:axId val="459251"/>
        <c:axId val="58715508"/>
      </c:barChart>
      <c:catAx>
        <c:axId val="459251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58715508"/>
        <c:crosses val="autoZero"/>
        <c:auto val="1"/>
        <c:lblAlgn val="ctr"/>
        <c:lblOffset val="100"/>
        <c:noMultiLvlLbl val="0"/>
      </c:catAx>
      <c:valAx>
        <c:axId val="587155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459251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Piemonte</c:v>
                </c:pt>
                <c:pt idx="1">
                  <c:v>Media Italia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7.3</c:v>
                </c:pt>
                <c:pt idx="1">
                  <c:v>6.52</c:v>
                </c:pt>
              </c:numCache>
            </c:numRef>
          </c:val>
        </c:ser>
        <c:gapWidth val="182"/>
        <c:overlap val="0"/>
        <c:axId val="33473860"/>
        <c:axId val="21962523"/>
      </c:barChart>
      <c:catAx>
        <c:axId val="3347386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21962523"/>
        <c:crosses val="autoZero"/>
        <c:auto val="1"/>
        <c:lblAlgn val="ctr"/>
        <c:lblOffset val="100"/>
        <c:noMultiLvlLbl val="0"/>
      </c:catAx>
      <c:valAx>
        <c:axId val="219625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33473860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318808697859379"/>
          <c:y val="0.0651301456255017"/>
          <c:w val="0.48379727557323"/>
          <c:h val="0.783969728242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PRIMA RISPOSTA </c:v>
                </c:pt>
              </c:strCache>
            </c:strRef>
          </c:tx>
          <c:spPr>
            <a:solidFill>
              <a:srgbClr val="a63b57"/>
            </a:solidFill>
            <a:ln w="0">
              <a:solidFill>
                <a:srgbClr val="ffffff"/>
              </a:solidFill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Piemonte</c:v>
                </c:pt>
                <c:pt idx="1">
                  <c:v>Toscana</c:v>
                </c:pt>
                <c:pt idx="2">
                  <c:v>Veneto</c:v>
                </c:pt>
                <c:pt idx="3">
                  <c:v>Abruzzo</c:v>
                </c:pt>
                <c:pt idx="4">
                  <c:v>Campania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0.21</c:v>
                </c:pt>
                <c:pt idx="1">
                  <c:v>0.21</c:v>
                </c:pt>
                <c:pt idx="2">
                  <c:v>0.1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MULTIPLA</c:v>
                </c:pt>
              </c:strCache>
            </c:strRef>
          </c:tx>
          <c:spPr>
            <a:solidFill>
              <a:srgbClr val="e47b7b"/>
            </a:solidFill>
            <a:ln w="0">
              <a:solidFill>
                <a:srgbClr val="f2f2f2"/>
              </a:solidFill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Piemonte</c:v>
                </c:pt>
                <c:pt idx="1">
                  <c:v>Toscana</c:v>
                </c:pt>
                <c:pt idx="2">
                  <c:v>Veneto</c:v>
                </c:pt>
                <c:pt idx="3">
                  <c:v>Abruzzo</c:v>
                </c:pt>
                <c:pt idx="4">
                  <c:v>Campania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0.46</c:v>
                </c:pt>
                <c:pt idx="1">
                  <c:v>0.59</c:v>
                </c:pt>
                <c:pt idx="2">
                  <c:v>0.36</c:v>
                </c:pt>
                <c:pt idx="3">
                  <c:v>0.14</c:v>
                </c:pt>
                <c:pt idx="4">
                  <c:v>0.12</c:v>
                </c:pt>
              </c:numCache>
            </c:numRef>
          </c:val>
        </c:ser>
        <c:gapWidth val="0"/>
        <c:overlap val="0"/>
        <c:axId val="79508894"/>
        <c:axId val="78528992"/>
      </c:barChart>
      <c:catAx>
        <c:axId val="79508894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8528992"/>
        <c:crosses val="autoZero"/>
        <c:auto val="1"/>
        <c:lblAlgn val="ctr"/>
        <c:lblOffset val="100"/>
        <c:noMultiLvlLbl val="0"/>
      </c:catAx>
      <c:valAx>
        <c:axId val="7852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9508894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145359167442254"/>
          <c:y val="0.872262355234491"/>
          <c:w val="0.576239634455915"/>
          <c:h val="0.0842889908256881"/>
        </c:manualLayout>
      </c:layout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000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29180676978256"/>
          <c:y val="0.0202159430277969"/>
          <c:w val="0.684880071732795"/>
          <c:h val="0.9610230492380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PRIMA RISPOSTA </c:v>
                </c:pt>
              </c:strCache>
            </c:strRef>
          </c:tx>
          <c:spPr>
            <a:solidFill>
              <a:srgbClr val="385623"/>
            </a:solidFill>
            <a:ln w="0">
              <a:solidFill>
                <a:srgbClr val="ffffff"/>
              </a:solidFill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Piemonte</c:v>
                </c:pt>
                <c:pt idx="1">
                  <c:v>Toscana</c:v>
                </c:pt>
                <c:pt idx="2">
                  <c:v>Veneto</c:v>
                </c:pt>
                <c:pt idx="3">
                  <c:v>Friuli-Venezia Giulia</c:v>
                </c:pt>
                <c:pt idx="4">
                  <c:v>Sicilia</c:v>
                </c:pt>
                <c:pt idx="5">
                  <c:v>Trentino</c:v>
                </c:pt>
                <c:pt idx="6">
                  <c:v>Puglia</c:v>
                </c:pt>
                <c:pt idx="7">
                  <c:v>Lombardia</c:v>
                </c:pt>
                <c:pt idx="8">
                  <c:v>Alto Adige</c:v>
                </c:pt>
                <c:pt idx="9">
                  <c:v>Abruzzo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0.204</c:v>
                </c:pt>
                <c:pt idx="1">
                  <c:v>0.194</c:v>
                </c:pt>
                <c:pt idx="2">
                  <c:v>0.165</c:v>
                </c:pt>
                <c:pt idx="3">
                  <c:v>0.05</c:v>
                </c:pt>
                <c:pt idx="4">
                  <c:v>0.054</c:v>
                </c:pt>
                <c:pt idx="5">
                  <c:v>0.054</c:v>
                </c:pt>
                <c:pt idx="6">
                  <c:v>0.053</c:v>
                </c:pt>
                <c:pt idx="7">
                  <c:v>0.041</c:v>
                </c:pt>
                <c:pt idx="8">
                  <c:v>0.034</c:v>
                </c:pt>
                <c:pt idx="9">
                  <c:v>0.024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MULTIPLA</c:v>
                </c:pt>
              </c:strCache>
            </c:strRef>
          </c:tx>
          <c:spPr>
            <a:solidFill>
              <a:srgbClr val="c5e0b4"/>
            </a:solidFill>
            <a:ln w="0">
              <a:solidFill>
                <a:srgbClr val="f2f2f2"/>
              </a:solidFill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Piemonte</c:v>
                </c:pt>
                <c:pt idx="1">
                  <c:v>Toscana</c:v>
                </c:pt>
                <c:pt idx="2">
                  <c:v>Veneto</c:v>
                </c:pt>
                <c:pt idx="3">
                  <c:v>Friuli-Venezia Giulia</c:v>
                </c:pt>
                <c:pt idx="4">
                  <c:v>Sicilia</c:v>
                </c:pt>
                <c:pt idx="5">
                  <c:v>Trentino</c:v>
                </c:pt>
                <c:pt idx="6">
                  <c:v>Puglia</c:v>
                </c:pt>
                <c:pt idx="7">
                  <c:v>Lombardia</c:v>
                </c:pt>
                <c:pt idx="8">
                  <c:v>Alto Adige</c:v>
                </c:pt>
                <c:pt idx="9">
                  <c:v>Abruzzo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0.478</c:v>
                </c:pt>
                <c:pt idx="1">
                  <c:v>0.587</c:v>
                </c:pt>
                <c:pt idx="2">
                  <c:v>0.49</c:v>
                </c:pt>
                <c:pt idx="3">
                  <c:v>0.156</c:v>
                </c:pt>
                <c:pt idx="4">
                  <c:v>0.193</c:v>
                </c:pt>
                <c:pt idx="5">
                  <c:v>0.182</c:v>
                </c:pt>
                <c:pt idx="6">
                  <c:v>0.143</c:v>
                </c:pt>
                <c:pt idx="7">
                  <c:v>0.089</c:v>
                </c:pt>
                <c:pt idx="8">
                  <c:v>0.078</c:v>
                </c:pt>
                <c:pt idx="9">
                  <c:v>0.071</c:v>
                </c:pt>
              </c:numCache>
            </c:numRef>
          </c:val>
        </c:ser>
        <c:gapWidth val="0"/>
        <c:overlap val="0"/>
        <c:axId val="27458366"/>
        <c:axId val="89371987"/>
      </c:barChart>
      <c:catAx>
        <c:axId val="2745836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9371987"/>
        <c:crosses val="autoZero"/>
        <c:auto val="1"/>
        <c:lblAlgn val="ctr"/>
        <c:lblOffset val="100"/>
        <c:noMultiLvlLbl val="0"/>
      </c:catAx>
      <c:valAx>
        <c:axId val="893719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27458366"/>
        <c:crossBetween val="between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54785922438915"/>
          <c:y val="0.557316793016311"/>
          <c:w val="0.246483214706047"/>
          <c:h val="0.128427017920049"/>
        </c:manualLayout>
      </c:layout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variazione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Pt>
            <c:idx val="6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13"/>
            <c:invertIfNegative val="0"/>
            <c:spPr>
              <a:solidFill>
                <a:srgbClr val="a41f35"/>
              </a:solidFill>
              <a:ln w="0">
                <a:noFill/>
              </a:ln>
            </c:spPr>
          </c:dPt>
          <c:dLbls>
            <c:numFmt formatCode="0.0%" sourceLinked="0"/>
            <c:dLbl>
              <c:idx val="6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3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ff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4"/>
                <c:pt idx="0">
                  <c:v>Australia</c:v>
                </c:pt>
                <c:pt idx="1">
                  <c:v>Francia</c:v>
                </c:pt>
                <c:pt idx="2">
                  <c:v>Svezia</c:v>
                </c:pt>
                <c:pt idx="3">
                  <c:v>Corea del Sud</c:v>
                </c:pt>
                <c:pt idx="4">
                  <c:v>Stati Uniti</c:v>
                </c:pt>
                <c:pt idx="5">
                  <c:v>Svizzera</c:v>
                </c:pt>
                <c:pt idx="6">
                  <c:v>Totale Mondo</c:v>
                </c:pt>
                <c:pt idx="7">
                  <c:v>Danimarca</c:v>
                </c:pt>
                <c:pt idx="8">
                  <c:v>Giappone</c:v>
                </c:pt>
                <c:pt idx="9">
                  <c:v>Norvegia</c:v>
                </c:pt>
                <c:pt idx="10">
                  <c:v>Regno Unito</c:v>
                </c:pt>
                <c:pt idx="11">
                  <c:v>Germania</c:v>
                </c:pt>
                <c:pt idx="12">
                  <c:v>Cina</c:v>
                </c:pt>
                <c:pt idx="13">
                  <c:v>Canada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2.05005981365184</c:v>
                </c:pt>
                <c:pt idx="1">
                  <c:v>1.86830436542751</c:v>
                </c:pt>
                <c:pt idx="2">
                  <c:v>1.22837366639461</c:v>
                </c:pt>
                <c:pt idx="3">
                  <c:v>1.17416839944175</c:v>
                </c:pt>
                <c:pt idx="4">
                  <c:v>0.601424561924144</c:v>
                </c:pt>
                <c:pt idx="5">
                  <c:v>0.497412120219025</c:v>
                </c:pt>
                <c:pt idx="6">
                  <c:v>0.496857124391272</c:v>
                </c:pt>
                <c:pt idx="7">
                  <c:v>0.489346941623196</c:v>
                </c:pt>
                <c:pt idx="8">
                  <c:v>0.255878677446779</c:v>
                </c:pt>
                <c:pt idx="9">
                  <c:v>0.246459255143259</c:v>
                </c:pt>
                <c:pt idx="10">
                  <c:v>0.218468809154907</c:v>
                </c:pt>
                <c:pt idx="11">
                  <c:v>0.112810857360556</c:v>
                </c:pt>
                <c:pt idx="12">
                  <c:v>0.0206112478528739</c:v>
                </c:pt>
                <c:pt idx="13">
                  <c:v>-0.132620391224805</c:v>
                </c:pt>
              </c:numCache>
            </c:numRef>
          </c:val>
        </c:ser>
        <c:gapWidth val="182"/>
        <c:overlap val="0"/>
        <c:axId val="68766895"/>
        <c:axId val="50592129"/>
      </c:barChart>
      <c:catAx>
        <c:axId val="68766895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50592129"/>
        <c:crosses val="autoZero"/>
        <c:auto val="1"/>
        <c:lblAlgn val="ctr"/>
        <c:lblOffset val="100"/>
        <c:noMultiLvlLbl val="0"/>
      </c:catAx>
      <c:valAx>
        <c:axId val="5059212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68766895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002060"/>
            </a:solidFill>
            <a:ln w="0">
              <a:noFill/>
            </a:ln>
          </c:spPr>
          <c:invertIfNegative val="0"/>
          <c:dPt>
            <c:idx val="6"/>
            <c:invertIfNegative val="0"/>
            <c:spPr>
              <a:solidFill>
                <a:srgbClr val="002060"/>
              </a:solidFill>
              <a:ln w="0">
                <a:noFill/>
              </a:ln>
            </c:spPr>
          </c:dPt>
          <c:dPt>
            <c:idx val="10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12"/>
            <c:invertIfNegative val="0"/>
            <c:spPr>
              <a:solidFill>
                <a:srgbClr val="002060"/>
              </a:solidFill>
              <a:ln w="0">
                <a:noFill/>
              </a:ln>
            </c:spPr>
          </c:dPt>
          <c:dPt>
            <c:idx val="13"/>
            <c:invertIfNegative val="0"/>
            <c:spPr>
              <a:solidFill>
                <a:srgbClr val="002060"/>
              </a:solidFill>
              <a:ln w="0">
                <a:noFill/>
              </a:ln>
            </c:spPr>
          </c:dPt>
          <c:dPt>
            <c:idx val="14"/>
            <c:invertIfNegative val="0"/>
            <c:spPr>
              <a:solidFill>
                <a:srgbClr val="002060"/>
              </a:solidFill>
              <a:ln w="0">
                <a:noFill/>
              </a:ln>
            </c:spPr>
          </c:dPt>
          <c:dPt>
            <c:idx val="15"/>
            <c:invertIfNegative val="0"/>
            <c:spPr>
              <a:solidFill>
                <a:srgbClr val="002060"/>
              </a:solidFill>
              <a:ln w="0">
                <a:noFill/>
              </a:ln>
            </c:spPr>
          </c:dPt>
          <c:dLbls>
            <c:numFmt formatCode="0.0%" sourceLinked="0"/>
            <c:dLbl>
              <c:idx val="6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"/>
                  <c:y val="-0.0175865758046699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ff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3"/>
              <c:layout>
                <c:manualLayout>
                  <c:x val="0"/>
                  <c:y val="-0.0175865758046699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ff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4"/>
              <c:layout>
                <c:manualLayout>
                  <c:x val="0"/>
                  <c:y val="-0.0175865758046699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ff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5"/>
              <c:layout>
                <c:manualLayout>
                  <c:x val="-0.00911680911680912"/>
                  <c:y val="-0.0175865758046697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ff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Lettonia</c:v>
                </c:pt>
                <c:pt idx="1">
                  <c:v>Ungheria</c:v>
                </c:pt>
                <c:pt idx="2">
                  <c:v>Perù</c:v>
                </c:pt>
                <c:pt idx="3">
                  <c:v>Kazakistan</c:v>
                </c:pt>
                <c:pt idx="4">
                  <c:v>Lituania</c:v>
                </c:pt>
                <c:pt idx="5">
                  <c:v>Polonia</c:v>
                </c:pt>
                <c:pt idx="6">
                  <c:v>Austria</c:v>
                </c:pt>
                <c:pt idx="7">
                  <c:v>Ucraina</c:v>
                </c:pt>
                <c:pt idx="8">
                  <c:v>Messico</c:v>
                </c:pt>
                <c:pt idx="9">
                  <c:v>Regno Unito</c:v>
                </c:pt>
                <c:pt idx="10">
                  <c:v>Totale Mondo</c:v>
                </c:pt>
                <c:pt idx="11">
                  <c:v>Canada</c:v>
                </c:pt>
                <c:pt idx="12">
                  <c:v>Giappone</c:v>
                </c:pt>
                <c:pt idx="13">
                  <c:v>Germania</c:v>
                </c:pt>
                <c:pt idx="14">
                  <c:v>Danimarca</c:v>
                </c:pt>
                <c:pt idx="15">
                  <c:v>Stati Uniti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1.7316995602604</c:v>
                </c:pt>
                <c:pt idx="1">
                  <c:v>1.33467166497501</c:v>
                </c:pt>
                <c:pt idx="2">
                  <c:v>1.26176800919684</c:v>
                </c:pt>
                <c:pt idx="3">
                  <c:v>1.11789909823158</c:v>
                </c:pt>
                <c:pt idx="4">
                  <c:v>0.987062687419677</c:v>
                </c:pt>
                <c:pt idx="5">
                  <c:v>0.968462131456886</c:v>
                </c:pt>
                <c:pt idx="6">
                  <c:v>0.488338706044337</c:v>
                </c:pt>
                <c:pt idx="7">
                  <c:v>0.468776185354829</c:v>
                </c:pt>
                <c:pt idx="8">
                  <c:v>0.351400860502051</c:v>
                </c:pt>
                <c:pt idx="9">
                  <c:v>0.327234022795051</c:v>
                </c:pt>
                <c:pt idx="10">
                  <c:v>0.174779186017466</c:v>
                </c:pt>
                <c:pt idx="11">
                  <c:v>0.171606318373994</c:v>
                </c:pt>
                <c:pt idx="12">
                  <c:v>-0.149641336664408</c:v>
                </c:pt>
                <c:pt idx="13">
                  <c:v>-0.155321983167785</c:v>
                </c:pt>
                <c:pt idx="14">
                  <c:v>-0.273708168761372</c:v>
                </c:pt>
                <c:pt idx="15">
                  <c:v>-0.315629075622577</c:v>
                </c:pt>
              </c:numCache>
            </c:numRef>
          </c:val>
        </c:ser>
        <c:gapWidth val="182"/>
        <c:overlap val="0"/>
        <c:axId val="1132453"/>
        <c:axId val="49526697"/>
      </c:barChart>
      <c:catAx>
        <c:axId val="1132453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49526697"/>
        <c:crosses val="autoZero"/>
        <c:auto val="1"/>
        <c:lblAlgn val="ctr"/>
        <c:lblOffset val="100"/>
        <c:noMultiLvlLbl val="0"/>
      </c:catAx>
      <c:valAx>
        <c:axId val="4952669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1132453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428396786587496"/>
          <c:y val="0.033643582956195"/>
          <c:w val="0.415123995808592"/>
          <c:h val="0.918111177525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 RISPOSTA </c:v>
                </c:pt>
              </c:strCache>
            </c:strRef>
          </c:tx>
          <c:spPr>
            <a:solidFill>
              <a:srgbClr val="e47b7b"/>
            </a:solidFill>
            <a:ln w="0">
              <a:solidFill>
                <a:srgbClr val="ffffff"/>
              </a:solidFill>
            </a:ln>
          </c:spPr>
          <c:invertIfNegative val="0"/>
          <c:dPt>
            <c:idx val="13"/>
            <c:invertIfNegative val="0"/>
            <c:spPr>
              <a:solidFill>
                <a:srgbClr val="00b050"/>
              </a:solidFill>
              <a:ln w="0">
                <a:solidFill>
                  <a:srgbClr val="ffffff"/>
                </a:solidFill>
              </a:ln>
            </c:spPr>
          </c:dPt>
          <c:dLbls>
            <c:numFmt formatCode="0%" sourceLinked="0"/>
            <c:dLbl>
              <c:idx val="13"/>
              <c:numFmt formatCode="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4"/>
                <c:pt idx="0">
                  <c:v>Storia</c:v>
                </c:pt>
                <c:pt idx="1">
                  <c:v>Robustezza</c:v>
                </c:pt>
                <c:pt idx="2">
                  <c:v>Territorio</c:v>
                </c:pt>
                <c:pt idx="3">
                  <c:v>Tradizione</c:v>
                </c:pt>
                <c:pt idx="4">
                  <c:v>Lusso</c:v>
                </c:pt>
                <c:pt idx="5">
                  <c:v>Qualità</c:v>
                </c:pt>
                <c:pt idx="6">
                  <c:v>Eleganza</c:v>
                </c:pt>
                <c:pt idx="7">
                  <c:v>Italianità</c:v>
                </c:pt>
                <c:pt idx="8">
                  <c:v>Sostenibilità/natura </c:v>
                </c:pt>
                <c:pt idx="9">
                  <c:v>Semplicità</c:v>
                </c:pt>
                <c:pt idx="10">
                  <c:v>Convivialità</c:v>
                </c:pt>
                <c:pt idx="11">
                  <c:v>Cool/Alla moda</c:v>
                </c:pt>
                <c:pt idx="12">
                  <c:v>Innovazione</c:v>
                </c:pt>
                <c:pt idx="13">
                  <c:v>Nessuno di questi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0.213</c:v>
                </c:pt>
                <c:pt idx="1">
                  <c:v>0.166</c:v>
                </c:pt>
                <c:pt idx="2">
                  <c:v>0.137</c:v>
                </c:pt>
                <c:pt idx="3">
                  <c:v>0.112</c:v>
                </c:pt>
                <c:pt idx="4">
                  <c:v>0.091</c:v>
                </c:pt>
                <c:pt idx="5">
                  <c:v>0.089</c:v>
                </c:pt>
                <c:pt idx="6">
                  <c:v>0.055</c:v>
                </c:pt>
                <c:pt idx="7">
                  <c:v>0.04</c:v>
                </c:pt>
                <c:pt idx="8">
                  <c:v>0.023</c:v>
                </c:pt>
                <c:pt idx="9">
                  <c:v>0.019</c:v>
                </c:pt>
                <c:pt idx="10">
                  <c:v>0.019</c:v>
                </c:pt>
                <c:pt idx="11">
                  <c:v>0.006</c:v>
                </c:pt>
                <c:pt idx="12">
                  <c:v>0.006</c:v>
                </c:pt>
                <c:pt idx="13">
                  <c:v>0.021</c:v>
                </c:pt>
              </c:numCache>
            </c:numRef>
          </c:val>
        </c:ser>
        <c:gapWidth val="39"/>
        <c:overlap val="0"/>
        <c:axId val="81960877"/>
        <c:axId val="6696598"/>
      </c:barChart>
      <c:catAx>
        <c:axId val="81960877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6696598"/>
        <c:crosses val="autoZero"/>
        <c:auto val="1"/>
        <c:lblAlgn val="ctr"/>
        <c:lblOffset val="100"/>
        <c:noMultiLvlLbl val="0"/>
      </c:catAx>
      <c:valAx>
        <c:axId val="669659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1960877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428396786587496"/>
          <c:y val="0.033643582956195"/>
          <c:w val="0.277564326464082"/>
          <c:h val="0.918111177525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 RISPOSTA </c:v>
                </c:pt>
              </c:strCache>
            </c:strRef>
          </c:tx>
          <c:spPr>
            <a:solidFill>
              <a:srgbClr val="ffc000"/>
            </a:solidFill>
            <a:ln w="0">
              <a:solidFill>
                <a:srgbClr val="ffffff"/>
              </a:solidFill>
            </a:ln>
          </c:spPr>
          <c:invertIfNegative val="0"/>
          <c:dPt>
            <c:idx val="14"/>
            <c:invertIfNegative val="0"/>
            <c:spPr>
              <a:solidFill>
                <a:srgbClr val="00b050"/>
              </a:solidFill>
              <a:ln w="0">
                <a:solidFill>
                  <a:srgbClr val="ffffff"/>
                </a:solidFill>
              </a:ln>
            </c:spPr>
          </c:dPt>
          <c:dLbls>
            <c:numFmt formatCode="0%" sourceLinked="0"/>
            <c:dLbl>
              <c:idx val="14"/>
              <c:numFmt formatCode="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5"/>
                <c:pt idx="0">
                  <c:v>Territorio</c:v>
                </c:pt>
                <c:pt idx="1">
                  <c:v>Freschezza</c:v>
                </c:pt>
                <c:pt idx="2">
                  <c:v>Semplicità</c:v>
                </c:pt>
                <c:pt idx="3">
                  <c:v>Qualità</c:v>
                </c:pt>
                <c:pt idx="4">
                  <c:v>Eleganza</c:v>
                </c:pt>
                <c:pt idx="5">
                  <c:v>Versatilità</c:v>
                </c:pt>
                <c:pt idx="6">
                  <c:v>Storia</c:v>
                </c:pt>
                <c:pt idx="7">
                  <c:v>Tradizione</c:v>
                </c:pt>
                <c:pt idx="8">
                  <c:v>Italianità</c:v>
                </c:pt>
                <c:pt idx="9">
                  <c:v>Innovazione</c:v>
                </c:pt>
                <c:pt idx="10">
                  <c:v>Convivialità</c:v>
                </c:pt>
                <c:pt idx="11">
                  <c:v>Robustezza</c:v>
                </c:pt>
                <c:pt idx="12">
                  <c:v>Lusso</c:v>
                </c:pt>
                <c:pt idx="13">
                  <c:v>Sostenibilità/natura </c:v>
                </c:pt>
                <c:pt idx="14">
                  <c:v>Nessuno di questi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5"/>
                <c:pt idx="0">
                  <c:v>0.163</c:v>
                </c:pt>
                <c:pt idx="1">
                  <c:v>0.114</c:v>
                </c:pt>
                <c:pt idx="2">
                  <c:v>0.103</c:v>
                </c:pt>
                <c:pt idx="3">
                  <c:v>0.1</c:v>
                </c:pt>
                <c:pt idx="4">
                  <c:v>0.073</c:v>
                </c:pt>
                <c:pt idx="5">
                  <c:v>0.052</c:v>
                </c:pt>
                <c:pt idx="6">
                  <c:v>0.045</c:v>
                </c:pt>
                <c:pt idx="7">
                  <c:v>0.044</c:v>
                </c:pt>
                <c:pt idx="8">
                  <c:v>0.044</c:v>
                </c:pt>
                <c:pt idx="9">
                  <c:v>0.038</c:v>
                </c:pt>
                <c:pt idx="10">
                  <c:v>0.037</c:v>
                </c:pt>
                <c:pt idx="11">
                  <c:v>0.021</c:v>
                </c:pt>
                <c:pt idx="12">
                  <c:v>0.013</c:v>
                </c:pt>
                <c:pt idx="13">
                  <c:v>0.006</c:v>
                </c:pt>
                <c:pt idx="14">
                  <c:v>0.146</c:v>
                </c:pt>
              </c:numCache>
            </c:numRef>
          </c:val>
        </c:ser>
        <c:gapWidth val="39"/>
        <c:overlap val="0"/>
        <c:axId val="14033230"/>
        <c:axId val="45415835"/>
      </c:barChart>
      <c:catAx>
        <c:axId val="1403323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45415835"/>
        <c:crosses val="autoZero"/>
        <c:auto val="1"/>
        <c:lblAlgn val="ctr"/>
        <c:lblOffset val="100"/>
        <c:noMultiLvlLbl val="0"/>
      </c:catAx>
      <c:valAx>
        <c:axId val="454158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14033230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428396786587496"/>
          <c:y val="0.033643582956195"/>
          <c:w val="0.25701478635464"/>
          <c:h val="0.918111177525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 RISPOSTA </c:v>
                </c:pt>
              </c:strCache>
            </c:strRef>
          </c:tx>
          <c:spPr>
            <a:solidFill>
              <a:srgbClr val="e47b7b"/>
            </a:solidFill>
            <a:ln w="0">
              <a:solidFill>
                <a:srgbClr val="ffffff"/>
              </a:solidFill>
            </a:ln>
          </c:spPr>
          <c:invertIfNegative val="0"/>
          <c:dPt>
            <c:idx val="11"/>
            <c:invertIfNegative val="0"/>
            <c:spPr>
              <a:solidFill>
                <a:srgbClr val="00b050"/>
              </a:solidFill>
              <a:ln w="0">
                <a:solidFill>
                  <a:srgbClr val="ffffff"/>
                </a:solidFill>
              </a:ln>
            </c:spPr>
          </c:dPt>
          <c:dLbls>
            <c:numFmt formatCode="0%" sourceLinked="0"/>
            <c:dLbl>
              <c:idx val="11"/>
              <c:numFmt formatCode="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Territorio</c:v>
                </c:pt>
                <c:pt idx="1">
                  <c:v>Tradizione</c:v>
                </c:pt>
                <c:pt idx="2">
                  <c:v>Robustezza</c:v>
                </c:pt>
                <c:pt idx="3">
                  <c:v>Qualità</c:v>
                </c:pt>
                <c:pt idx="4">
                  <c:v>Convivialità</c:v>
                </c:pt>
                <c:pt idx="5">
                  <c:v>Italianità</c:v>
                </c:pt>
                <c:pt idx="6">
                  <c:v>Storia</c:v>
                </c:pt>
                <c:pt idx="7">
                  <c:v>Eleganza</c:v>
                </c:pt>
                <c:pt idx="8">
                  <c:v>Freschezza</c:v>
                </c:pt>
                <c:pt idx="9">
                  <c:v>Versatilità</c:v>
                </c:pt>
                <c:pt idx="10">
                  <c:v>Innovazione</c:v>
                </c:pt>
                <c:pt idx="11">
                  <c:v>Nessuno di questi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0.182</c:v>
                </c:pt>
                <c:pt idx="1">
                  <c:v>0.177</c:v>
                </c:pt>
                <c:pt idx="2">
                  <c:v>0.133</c:v>
                </c:pt>
                <c:pt idx="3">
                  <c:v>0.117</c:v>
                </c:pt>
                <c:pt idx="4">
                  <c:v>0.098</c:v>
                </c:pt>
                <c:pt idx="5">
                  <c:v>0.086</c:v>
                </c:pt>
                <c:pt idx="6">
                  <c:v>0.078</c:v>
                </c:pt>
                <c:pt idx="7">
                  <c:v>0.047</c:v>
                </c:pt>
                <c:pt idx="8">
                  <c:v>0.044</c:v>
                </c:pt>
                <c:pt idx="9">
                  <c:v>0.016</c:v>
                </c:pt>
                <c:pt idx="10">
                  <c:v>0.005</c:v>
                </c:pt>
                <c:pt idx="11">
                  <c:v>0.016</c:v>
                </c:pt>
              </c:numCache>
            </c:numRef>
          </c:val>
        </c:ser>
        <c:gapWidth val="39"/>
        <c:overlap val="0"/>
        <c:axId val="9153284"/>
        <c:axId val="15225692"/>
      </c:barChart>
      <c:catAx>
        <c:axId val="9153284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15225692"/>
        <c:crosses val="autoZero"/>
        <c:auto val="1"/>
        <c:lblAlgn val="ctr"/>
        <c:lblOffset val="100"/>
        <c:noMultiLvlLbl val="0"/>
      </c:catAx>
      <c:valAx>
        <c:axId val="152256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9153284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224504924282537"/>
          <c:y val="0.0435561344948303"/>
          <c:w val="0.917716827279466"/>
          <c:h val="0.794594154522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Adatto al consumo quotidiano</c:v>
                </c:pt>
                <c:pt idx="1">
                  <c:v>E' un vino che esprime freschezza</c:v>
                </c:pt>
                <c:pt idx="2">
                  <c:v>Adatto per l'aperitivo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0.19</c:v>
                </c:pt>
                <c:pt idx="1">
                  <c:v>0.18</c:v>
                </c:pt>
                <c:pt idx="2">
                  <c:v>0.12</c:v>
                </c:pt>
              </c:numCache>
            </c:numRef>
          </c:val>
        </c:ser>
        <c:gapWidth val="219"/>
        <c:overlap val="-27"/>
        <c:axId val="86159761"/>
        <c:axId val="35400655"/>
      </c:barChart>
      <c:catAx>
        <c:axId val="8615976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35400655"/>
        <c:crosses val="autoZero"/>
        <c:auto val="1"/>
        <c:lblAlgn val="ctr"/>
        <c:lblOffset val="100"/>
        <c:noMultiLvlLbl val="0"/>
      </c:catAx>
      <c:valAx>
        <c:axId val="35400655"/>
        <c:scaling>
          <c:orientation val="minMax"/>
          <c:max val="0.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6159761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b1728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E' un vino maturo</c:v>
                </c:pt>
                <c:pt idx="1">
                  <c:v>Adatto per un regalo speciale /occasione importante</c:v>
                </c:pt>
                <c:pt idx="2">
                  <c:v>E' un vino elitario/status symbol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0.17</c:v>
                </c:pt>
                <c:pt idx="1">
                  <c:v>0.16</c:v>
                </c:pt>
                <c:pt idx="2">
                  <c:v>0.13</c:v>
                </c:pt>
              </c:numCache>
            </c:numRef>
          </c:val>
        </c:ser>
        <c:gapWidth val="219"/>
        <c:overlap val="-27"/>
        <c:axId val="34305541"/>
        <c:axId val="57286293"/>
      </c:barChart>
      <c:catAx>
        <c:axId val="3430554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57286293"/>
        <c:crosses val="autoZero"/>
        <c:auto val="1"/>
        <c:lblAlgn val="ctr"/>
        <c:lblOffset val="100"/>
        <c:noMultiLvlLbl val="0"/>
      </c:catAx>
      <c:valAx>
        <c:axId val="5728629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34305541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da Mondo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Pt>
            <c:idx val="2"/>
            <c:invertIfNegative val="0"/>
            <c:spPr>
              <a:solidFill>
                <a:srgbClr val="a41f35"/>
              </a:solidFill>
              <a:ln w="0">
                <a:noFill/>
              </a:ln>
            </c:spPr>
          </c:dPt>
          <c:dLbls>
            <c:numFmt formatCode="0.0%" sourceLinked="0"/>
            <c:dLbl>
              <c:idx val="2"/>
              <c:layout>
                <c:manualLayout>
                  <c:x val="-0.00237683102546784"/>
                  <c:y val="0.0100937787550993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Stati Uniti</c:v>
                </c:pt>
                <c:pt idx="1">
                  <c:v>Regno Unito</c:v>
                </c:pt>
                <c:pt idx="2">
                  <c:v>Germania</c:v>
                </c:pt>
                <c:pt idx="3">
                  <c:v>Canada</c:v>
                </c:pt>
                <c:pt idx="4">
                  <c:v>Cina</c:v>
                </c:pt>
                <c:pt idx="5">
                  <c:v>Svizzera</c:v>
                </c:pt>
                <c:pt idx="6">
                  <c:v>Giappone</c:v>
                </c:pt>
                <c:pt idx="7">
                  <c:v>Francia </c:v>
                </c:pt>
                <c:pt idx="8">
                  <c:v>Corea del Sud</c:v>
                </c:pt>
                <c:pt idx="9">
                  <c:v>Brasile</c:v>
                </c:pt>
                <c:pt idx="10">
                  <c:v>Norvegia</c:v>
                </c:pt>
                <c:pt idx="11">
                  <c:v>Australia</c:v>
                </c:pt>
                <c:pt idx="12">
                  <c:v>TOTALE 12 MKT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-0.0807207011773136</c:v>
                </c:pt>
                <c:pt idx="1">
                  <c:v>-0.0325119183826751</c:v>
                </c:pt>
                <c:pt idx="2">
                  <c:v>-0.0750579831732434</c:v>
                </c:pt>
                <c:pt idx="3">
                  <c:v>-0.15240516796543</c:v>
                </c:pt>
                <c:pt idx="4">
                  <c:v>-0.207670958508092</c:v>
                </c:pt>
                <c:pt idx="5">
                  <c:v>-0.0317247118568784</c:v>
                </c:pt>
                <c:pt idx="6">
                  <c:v>-0.100782854523</c:v>
                </c:pt>
                <c:pt idx="7">
                  <c:v>-0.0798142794964499</c:v>
                </c:pt>
                <c:pt idx="8">
                  <c:v>-0.208843050803749</c:v>
                </c:pt>
                <c:pt idx="9">
                  <c:v>-0.0402255662711141</c:v>
                </c:pt>
                <c:pt idx="10">
                  <c:v>-0.0109703303503913</c:v>
                </c:pt>
                <c:pt idx="11">
                  <c:v>-0.207291160374314</c:v>
                </c:pt>
                <c:pt idx="12">
                  <c:v>-0.0904532731724775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da Italia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Pt>
            <c:idx val="8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12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Lbls>
            <c:numFmt formatCode="0.0%" sourceLinked="0"/>
            <c:dLbl>
              <c:idx val="8"/>
              <c:layout>
                <c:manualLayout>
                  <c:x val="-0.0475366205093568"/>
                  <c:y val="-0.0302813362652979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"/>
                  <c:y val="-0.0126172234438739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Stati Uniti</c:v>
                </c:pt>
                <c:pt idx="1">
                  <c:v>Regno Unito</c:v>
                </c:pt>
                <c:pt idx="2">
                  <c:v>Germania</c:v>
                </c:pt>
                <c:pt idx="3">
                  <c:v>Canada</c:v>
                </c:pt>
                <c:pt idx="4">
                  <c:v>Cina</c:v>
                </c:pt>
                <c:pt idx="5">
                  <c:v>Svizzera</c:v>
                </c:pt>
                <c:pt idx="6">
                  <c:v>Giappone</c:v>
                </c:pt>
                <c:pt idx="7">
                  <c:v>Francia </c:v>
                </c:pt>
                <c:pt idx="8">
                  <c:v>Corea del Sud</c:v>
                </c:pt>
                <c:pt idx="9">
                  <c:v>Brasile</c:v>
                </c:pt>
                <c:pt idx="10">
                  <c:v>Norvegia</c:v>
                </c:pt>
                <c:pt idx="11">
                  <c:v>Australia</c:v>
                </c:pt>
                <c:pt idx="12">
                  <c:v>TOTALE 12 MKT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-0.117329533140625</c:v>
                </c:pt>
                <c:pt idx="1">
                  <c:v>-0.000788769114735244</c:v>
                </c:pt>
                <c:pt idx="2">
                  <c:v>-0.0709566988207458</c:v>
                </c:pt>
                <c:pt idx="3">
                  <c:v>-0.125000057620465</c:v>
                </c:pt>
                <c:pt idx="4">
                  <c:v>-0.148056920789961</c:v>
                </c:pt>
                <c:pt idx="5">
                  <c:v>-0.0192321792006199</c:v>
                </c:pt>
                <c:pt idx="6">
                  <c:v>-0.0798289412080957</c:v>
                </c:pt>
                <c:pt idx="7">
                  <c:v>-0.00542112859004518</c:v>
                </c:pt>
                <c:pt idx="8">
                  <c:v>-0.234427646383322</c:v>
                </c:pt>
                <c:pt idx="9">
                  <c:v>0.012989703101931</c:v>
                </c:pt>
                <c:pt idx="10">
                  <c:v>-0.0368525223808128</c:v>
                </c:pt>
                <c:pt idx="11">
                  <c:v>-0.163945644254762</c:v>
                </c:pt>
                <c:pt idx="12">
                  <c:v>-0.0831679518400573</c:v>
                </c:pt>
              </c:numCache>
            </c:numRef>
          </c:val>
        </c:ser>
        <c:gapWidth val="182"/>
        <c:overlap val="0"/>
        <c:axId val="22203003"/>
        <c:axId val="9722873"/>
      </c:barChart>
      <c:catAx>
        <c:axId val="22203003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9722873"/>
        <c:crosses val="autoZero"/>
        <c:auto val="1"/>
        <c:lblAlgn val="ctr"/>
        <c:lblOffset val="100"/>
        <c:noMultiLvlLbl val="0"/>
      </c:catAx>
      <c:valAx>
        <c:axId val="972287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22203003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b1728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Adatto al consumo quotidiano</c:v>
                </c:pt>
                <c:pt idx="1">
                  <c:v>E' un vino maturo</c:v>
                </c:pt>
                <c:pt idx="2">
                  <c:v>Adatto per una cena di lavoro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0.3</c:v>
                </c:pt>
                <c:pt idx="1">
                  <c:v>0.16</c:v>
                </c:pt>
                <c:pt idx="2">
                  <c:v>0.13</c:v>
                </c:pt>
              </c:numCache>
            </c:numRef>
          </c:val>
        </c:ser>
        <c:gapWidth val="219"/>
        <c:overlap val="-27"/>
        <c:axId val="80318905"/>
        <c:axId val="80573969"/>
      </c:barChart>
      <c:catAx>
        <c:axId val="8031890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0573969"/>
        <c:crosses val="autoZero"/>
        <c:auto val="1"/>
        <c:lblAlgn val="ctr"/>
        <c:lblOffset val="100"/>
        <c:noMultiLvlLbl val="0"/>
      </c:catAx>
      <c:valAx>
        <c:axId val="8057396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0318905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da Mondo</c:v>
                </c:pt>
              </c:strCache>
            </c:strRef>
          </c:tx>
          <c:spPr>
            <a:solidFill>
              <a:srgbClr val="ffd966"/>
            </a:solidFill>
            <a:ln w="0">
              <a:noFill/>
            </a:ln>
          </c:spPr>
          <c:invertIfNegative val="0"/>
          <c:dPt>
            <c:idx val="5"/>
            <c:invertIfNegative val="0"/>
            <c:spPr>
              <a:solidFill>
                <a:srgbClr val="ffd966"/>
              </a:solidFill>
              <a:ln w="0">
                <a:noFill/>
              </a:ln>
            </c:spPr>
          </c:dPt>
          <c:dPt>
            <c:idx val="7"/>
            <c:invertIfNegative val="0"/>
            <c:spPr>
              <a:solidFill>
                <a:srgbClr val="ffd966"/>
              </a:solidFill>
              <a:ln w="0">
                <a:noFill/>
              </a:ln>
            </c:spPr>
          </c:dPt>
          <c:dPt>
            <c:idx val="12"/>
            <c:invertIfNegative val="0"/>
            <c:spPr>
              <a:solidFill>
                <a:srgbClr val="ffd966"/>
              </a:solidFill>
              <a:ln w="0">
                <a:noFill/>
              </a:ln>
            </c:spPr>
          </c:dPt>
          <c:dLbls>
            <c:numFmt formatCode="0.0%" sourceLinked="0"/>
            <c:dLbl>
              <c:idx val="5"/>
              <c:layout>
                <c:manualLayout>
                  <c:x val="0"/>
                  <c:y val="0.017664112821423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0.00237683102546766"/>
                  <c:y val="0.0100937787550993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-0.00237683102546784"/>
                  <c:y val="0.0100937787550995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Stati Uniti</c:v>
                </c:pt>
                <c:pt idx="1">
                  <c:v>Regno Unito </c:v>
                </c:pt>
                <c:pt idx="2">
                  <c:v>Giappone</c:v>
                </c:pt>
                <c:pt idx="3">
                  <c:v>Germania </c:v>
                </c:pt>
                <c:pt idx="4">
                  <c:v>Australia</c:v>
                </c:pt>
                <c:pt idx="5">
                  <c:v>Svizzera</c:v>
                </c:pt>
                <c:pt idx="6">
                  <c:v>Canada</c:v>
                </c:pt>
                <c:pt idx="7">
                  <c:v>Francia</c:v>
                </c:pt>
                <c:pt idx="8">
                  <c:v>Cina</c:v>
                </c:pt>
                <c:pt idx="9">
                  <c:v>Norvegia</c:v>
                </c:pt>
                <c:pt idx="10">
                  <c:v>Corea del Sud</c:v>
                </c:pt>
                <c:pt idx="11">
                  <c:v>Brasile</c:v>
                </c:pt>
                <c:pt idx="12">
                  <c:v>TOTALE 12 MKT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-0.165761450034352</c:v>
                </c:pt>
                <c:pt idx="1">
                  <c:v>0.0189804274097221</c:v>
                </c:pt>
                <c:pt idx="2">
                  <c:v>-0.0173649281355914</c:v>
                </c:pt>
                <c:pt idx="3">
                  <c:v>0.0162222571820263</c:v>
                </c:pt>
                <c:pt idx="4">
                  <c:v>-0.0594935601620582</c:v>
                </c:pt>
                <c:pt idx="5">
                  <c:v>0.10207400679196</c:v>
                </c:pt>
                <c:pt idx="6">
                  <c:v>-0.135832198143892</c:v>
                </c:pt>
                <c:pt idx="7">
                  <c:v>0.238424024934492</c:v>
                </c:pt>
                <c:pt idx="8">
                  <c:v>-0.124998078099361</c:v>
                </c:pt>
                <c:pt idx="9">
                  <c:v>0.0844469395043688</c:v>
                </c:pt>
                <c:pt idx="10">
                  <c:v>0.0361257776132724</c:v>
                </c:pt>
                <c:pt idx="11">
                  <c:v>0.349149453498357</c:v>
                </c:pt>
                <c:pt idx="12">
                  <c:v>-0.0506090829091196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da Italia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8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10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0"/>
                  <c:y val="-0.00504688937754965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570437574591788"/>
                  <c:y val="-0.0227108035025412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.00713049307640351"/>
                  <c:y val="-0.0201875575101986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layout>
                <c:manualLayout>
                  <c:x val="-0.0499134515348246"/>
                  <c:y val="-0.0277578915765231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Stati Uniti</c:v>
                </c:pt>
                <c:pt idx="1">
                  <c:v>Regno Unito </c:v>
                </c:pt>
                <c:pt idx="2">
                  <c:v>Giappone</c:v>
                </c:pt>
                <c:pt idx="3">
                  <c:v>Germania </c:v>
                </c:pt>
                <c:pt idx="4">
                  <c:v>Australia</c:v>
                </c:pt>
                <c:pt idx="5">
                  <c:v>Svizzera</c:v>
                </c:pt>
                <c:pt idx="6">
                  <c:v>Canada</c:v>
                </c:pt>
                <c:pt idx="7">
                  <c:v>Francia</c:v>
                </c:pt>
                <c:pt idx="8">
                  <c:v>Cina</c:v>
                </c:pt>
                <c:pt idx="9">
                  <c:v>Norvegia</c:v>
                </c:pt>
                <c:pt idx="10">
                  <c:v>Corea del Sud</c:v>
                </c:pt>
                <c:pt idx="11">
                  <c:v>Brasile</c:v>
                </c:pt>
                <c:pt idx="12">
                  <c:v>TOTALE 12 MKT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-0.106666950063218</c:v>
                </c:pt>
                <c:pt idx="1">
                  <c:v>0.0440482392535175</c:v>
                </c:pt>
                <c:pt idx="2">
                  <c:v>-0.0495553494782176</c:v>
                </c:pt>
                <c:pt idx="3">
                  <c:v>0.0644045616002991</c:v>
                </c:pt>
                <c:pt idx="4">
                  <c:v>-0.255118565117777</c:v>
                </c:pt>
                <c:pt idx="5">
                  <c:v>0.0967791462961904</c:v>
                </c:pt>
                <c:pt idx="6">
                  <c:v>-0.0918270449066654</c:v>
                </c:pt>
                <c:pt idx="7">
                  <c:v>0.300876205189952</c:v>
                </c:pt>
                <c:pt idx="8">
                  <c:v>-0.19647758041115</c:v>
                </c:pt>
                <c:pt idx="9">
                  <c:v>0.0369801187772592</c:v>
                </c:pt>
                <c:pt idx="10">
                  <c:v>-0.23390497024241</c:v>
                </c:pt>
                <c:pt idx="11">
                  <c:v>0.0221087680355161</c:v>
                </c:pt>
                <c:pt idx="12">
                  <c:v>-0.0183000010606656</c:v>
                </c:pt>
              </c:numCache>
            </c:numRef>
          </c:val>
        </c:ser>
        <c:gapWidth val="182"/>
        <c:overlap val="0"/>
        <c:axId val="88257934"/>
        <c:axId val="30507817"/>
      </c:barChart>
      <c:catAx>
        <c:axId val="88257934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30507817"/>
        <c:crosses val="autoZero"/>
        <c:auto val="1"/>
        <c:lblAlgn val="ctr"/>
        <c:lblOffset val="100"/>
        <c:noMultiLvlLbl val="0"/>
      </c:catAx>
      <c:valAx>
        <c:axId val="3050781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8257934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valori</c:v>
                </c:pt>
              </c:strCache>
            </c:strRef>
          </c:tx>
          <c:spPr>
            <a:solidFill>
              <a:srgbClr val="e16075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e16075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e16075"/>
              </a:solidFill>
              <a:ln w="0">
                <a:noFill/>
              </a:ln>
            </c:spPr>
          </c:dPt>
          <c:dLbls>
            <c:numFmt formatCode="0.0%" sourceLinked="0"/>
            <c:dLbl>
              <c:idx val="1"/>
              <c:layout>
                <c:manualLayout>
                  <c:x val="-0.00640501480718384"/>
                  <c:y val="0.00554856887335872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"/>
                  <c:y val="-0.0279746172634327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Francia</c:v>
                </c:pt>
                <c:pt idx="1">
                  <c:v>Italia</c:v>
                </c:pt>
                <c:pt idx="2">
                  <c:v>Spagna</c:v>
                </c:pt>
                <c:pt idx="3">
                  <c:v>Cile</c:v>
                </c:pt>
                <c:pt idx="4">
                  <c:v>Australia</c:v>
                </c:pt>
                <c:pt idx="5">
                  <c:v>Nuova Zelanda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-0.0278467726164145</c:v>
                </c:pt>
                <c:pt idx="1">
                  <c:v>-0.00784073197260782</c:v>
                </c:pt>
                <c:pt idx="2">
                  <c:v>-0.0321379997399562</c:v>
                </c:pt>
                <c:pt idx="3">
                  <c:v>-0.224041466947721</c:v>
                </c:pt>
                <c:pt idx="4">
                  <c:v>-0.099844202971395</c:v>
                </c:pt>
                <c:pt idx="5">
                  <c:v>-0.113751330326957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volumi</c:v>
                </c:pt>
              </c:strCache>
            </c:strRef>
          </c:tx>
          <c:spPr>
            <a:solidFill>
              <a:srgbClr val="7b1728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7b1728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7b1728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7b1728"/>
              </a:solidFill>
              <a:ln w="0">
                <a:noFill/>
              </a:ln>
            </c:spPr>
          </c:dPt>
          <c:dLbls>
            <c:numFmt formatCode="0.0%" sourceLinked="0"/>
            <c:dLbl>
              <c:idx val="1"/>
              <c:layout>
                <c:manualLayout>
                  <c:x val="0.00640501480718384"/>
                  <c:y val="0.00738243642028181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747251727504773"/>
                  <c:y val="-0.000940635337349711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0684042132557167"/>
                  <c:y val="0.00348336532498339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Francia</c:v>
                </c:pt>
                <c:pt idx="1">
                  <c:v>Italia</c:v>
                </c:pt>
                <c:pt idx="2">
                  <c:v>Spagna</c:v>
                </c:pt>
                <c:pt idx="3">
                  <c:v>Cile</c:v>
                </c:pt>
                <c:pt idx="4">
                  <c:v>Australia</c:v>
                </c:pt>
                <c:pt idx="5">
                  <c:v>Nuova Zelanda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-0.089609428646768</c:v>
                </c:pt>
                <c:pt idx="1">
                  <c:v>-0.0082750789323196</c:v>
                </c:pt>
                <c:pt idx="2">
                  <c:v>-0.0407593103945211</c:v>
                </c:pt>
                <c:pt idx="3">
                  <c:v>-0.180046630012661</c:v>
                </c:pt>
                <c:pt idx="4">
                  <c:v>-0.0292859834961395</c:v>
                </c:pt>
                <c:pt idx="5">
                  <c:v>-0.0899044934397621</c:v>
                </c:pt>
              </c:numCache>
            </c:numRef>
          </c:val>
        </c:ser>
        <c:gapWidth val="219"/>
        <c:overlap val="-27"/>
        <c:axId val="7261913"/>
        <c:axId val="82525394"/>
      </c:barChart>
      <c:catAx>
        <c:axId val="726191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2525394"/>
        <c:crosses val="autoZero"/>
        <c:auto val="1"/>
        <c:lblAlgn val="ctr"/>
        <c:lblOffset val="100"/>
        <c:noMultiLvlLbl val="0"/>
      </c:catAx>
      <c:valAx>
        <c:axId val="8252539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261913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Rossi</c:v>
                </c:pt>
              </c:strCache>
            </c:strRef>
          </c:tx>
          <c:spPr>
            <a:solidFill>
              <a:srgbClr val="a41f35"/>
            </a:soli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Francia </c:v>
                </c:pt>
                <c:pt idx="1">
                  <c:v>Italia</c:v>
                </c:pt>
                <c:pt idx="2">
                  <c:v>Spagna</c:v>
                </c:pt>
                <c:pt idx="3">
                  <c:v>Australia</c:v>
                </c:pt>
                <c:pt idx="4">
                  <c:v>Nuova Zelanda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-0.116</c:v>
                </c:pt>
                <c:pt idx="1">
                  <c:v>-0.069</c:v>
                </c:pt>
                <c:pt idx="2">
                  <c:v>-0.121</c:v>
                </c:pt>
                <c:pt idx="3">
                  <c:v>-0.159</c:v>
                </c:pt>
                <c:pt idx="4">
                  <c:v>-0.158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Bianchi</c:v>
                </c:pt>
              </c:strCache>
            </c:strRef>
          </c:tx>
          <c:spPr>
            <a:solidFill>
              <a:srgbClr val="ffe62e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ffe62e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ffe62e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ffe62e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ffe62e"/>
              </a:solidFill>
              <a:ln w="0">
                <a:noFill/>
              </a:ln>
            </c:spPr>
          </c:dPt>
          <c:dLbls>
            <c:numFmt formatCode="0.0%" sourceLinked="0"/>
            <c:dLbl>
              <c:idx val="1"/>
              <c:layout>
                <c:manualLayout>
                  <c:x val="0"/>
                  <c:y val="-0.0314579552329099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320250740359192"/>
                  <c:y val="-0.0062683885830684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02915951972556"/>
                  <c:y val="-0.0048396854204475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533751233931979"/>
                  <c:y val="0.00277428443667936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Poppi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Francia </c:v>
                </c:pt>
                <c:pt idx="1">
                  <c:v>Italia</c:v>
                </c:pt>
                <c:pt idx="2">
                  <c:v>Spagna</c:v>
                </c:pt>
                <c:pt idx="3">
                  <c:v>Australia</c:v>
                </c:pt>
                <c:pt idx="4">
                  <c:v>Nuova Zelanda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-0.057</c:v>
                </c:pt>
                <c:pt idx="1">
                  <c:v>-0.032</c:v>
                </c:pt>
                <c:pt idx="2">
                  <c:v>-0.024</c:v>
                </c:pt>
                <c:pt idx="3">
                  <c:v>-0.102</c:v>
                </c:pt>
                <c:pt idx="4">
                  <c:v>-0.086</c:v>
                </c:pt>
              </c:numCache>
            </c:numRef>
          </c:val>
        </c:ser>
        <c:gapWidth val="219"/>
        <c:overlap val="-27"/>
        <c:axId val="64414132"/>
        <c:axId val="8971440"/>
      </c:barChart>
      <c:catAx>
        <c:axId val="644141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971440"/>
        <c:crosses val="autoZero"/>
        <c:auto val="1"/>
        <c:lblAlgn val="ctr"/>
        <c:lblOffset val="100"/>
        <c:noMultiLvlLbl val="0"/>
      </c:catAx>
      <c:valAx>
        <c:axId val="8971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64414132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Rosso</c:v>
                </c:pt>
              </c:strCache>
            </c:strRef>
          </c:tx>
          <c:spPr>
            <a:solidFill>
              <a:srgbClr val="a41f35"/>
            </a:solidFill>
            <a:ln cap="rnd" w="57240">
              <a:solidFill>
                <a:srgbClr val="a41f35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100</c:v>
                </c:pt>
                <c:pt idx="1">
                  <c:v>100.489208633094</c:v>
                </c:pt>
                <c:pt idx="2">
                  <c:v>106.647482014389</c:v>
                </c:pt>
                <c:pt idx="3">
                  <c:v>101.755395683453</c:v>
                </c:pt>
                <c:pt idx="4">
                  <c:v>93.9280575539568</c:v>
                </c:pt>
                <c:pt idx="5">
                  <c:v>89.1642124478532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Bianco</c:v>
                </c:pt>
              </c:strCache>
            </c:strRef>
          </c:tx>
          <c:spPr>
            <a:solidFill>
              <a:srgbClr val="ffe62e"/>
            </a:solidFill>
            <a:ln cap="rnd" w="57240">
              <a:solidFill>
                <a:srgbClr val="ffe62e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100</c:v>
                </c:pt>
                <c:pt idx="1">
                  <c:v>100.961881011756</c:v>
                </c:pt>
                <c:pt idx="2">
                  <c:v>106.875667972925</c:v>
                </c:pt>
                <c:pt idx="3">
                  <c:v>107.196294976844</c:v>
                </c:pt>
                <c:pt idx="4">
                  <c:v>103.135019593872</c:v>
                </c:pt>
                <c:pt idx="5">
                  <c:v>100.839490566001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Rosè</c:v>
                </c:pt>
              </c:strCache>
            </c:strRef>
          </c:tx>
          <c:spPr>
            <a:solidFill>
              <a:srgbClr val="eb95a3"/>
            </a:solidFill>
            <a:ln cap="rnd" w="57240">
              <a:solidFill>
                <a:srgbClr val="eb95a3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"/>
                <c:pt idx="0">
                  <c:v>100</c:v>
                </c:pt>
                <c:pt idx="1">
                  <c:v>102.680965147453</c:v>
                </c:pt>
                <c:pt idx="2">
                  <c:v>108.57908847185</c:v>
                </c:pt>
                <c:pt idx="3">
                  <c:v>107.238605898123</c:v>
                </c:pt>
                <c:pt idx="4">
                  <c:v>106.166219839142</c:v>
                </c:pt>
                <c:pt idx="5">
                  <c:v>103.250100012059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Spumante*</c:v>
                </c:pt>
              </c:strCache>
            </c:strRef>
          </c:tx>
          <c:spPr>
            <a:solidFill>
              <a:srgbClr val="418bc1"/>
            </a:solidFill>
            <a:ln cap="rnd" w="57240">
              <a:solidFill>
                <a:srgbClr val="418bc1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6"/>
                <c:pt idx="0">
                  <c:v>100</c:v>
                </c:pt>
                <c:pt idx="1">
                  <c:v>112.273361227336</c:v>
                </c:pt>
                <c:pt idx="2">
                  <c:v>120.362622036262</c:v>
                </c:pt>
                <c:pt idx="3">
                  <c:v>142.398884239888</c:v>
                </c:pt>
                <c:pt idx="4">
                  <c:v>135.285913528591</c:v>
                </c:pt>
                <c:pt idx="5">
                  <c:v>135.616532428122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70ad47"/>
            </a:solidFill>
            <a:ln cap="rnd" w="572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6"/>
                <c:pt idx="0">
                  <c:v>100</c:v>
                </c:pt>
                <c:pt idx="1">
                  <c:v>101.926207270754</c:v>
                </c:pt>
                <c:pt idx="2">
                  <c:v>108.166033640803</c:v>
                </c:pt>
                <c:pt idx="3">
                  <c:v>108.057514921324</c:v>
                </c:pt>
                <c:pt idx="4">
                  <c:v>102.075420510038</c:v>
                </c:pt>
                <c:pt idx="5">
                  <c:v>98.8404000719638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0"/>
        <c:axId val="95749556"/>
        <c:axId val="85861543"/>
      </c:lineChart>
      <c:catAx>
        <c:axId val="957495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85861543"/>
        <c:crosses val="autoZero"/>
        <c:auto val="1"/>
        <c:lblAlgn val="ctr"/>
        <c:lblOffset val="100"/>
        <c:noMultiLvlLbl val="0"/>
      </c:catAx>
      <c:valAx>
        <c:axId val="85861543"/>
        <c:scaling>
          <c:orientation val="minMax"/>
          <c:min val="8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1" sz="1197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95749556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197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Valore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85.5</c:v>
                </c:pt>
                <c:pt idx="1">
                  <c:v>54.3</c:v>
                </c:pt>
                <c:pt idx="2">
                  <c:v>65.4</c:v>
                </c:pt>
                <c:pt idx="3">
                  <c:v>81.9</c:v>
                </c:pt>
                <c:pt idx="4">
                  <c:v>92.5</c:v>
                </c:pt>
              </c:numCache>
            </c:numRef>
          </c:val>
        </c:ser>
        <c:gapWidth val="219"/>
        <c:overlap val="-27"/>
        <c:axId val="40594392"/>
        <c:axId val="78501939"/>
      </c:barChart>
      <c:catAx>
        <c:axId val="40594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8501939"/>
        <c:crosses val="autoZero"/>
        <c:auto val="1"/>
        <c:lblAlgn val="ctr"/>
        <c:lblOffset val="100"/>
        <c:noMultiLvlLbl val="0"/>
      </c:catAx>
      <c:valAx>
        <c:axId val="785019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40594392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Italiani</c:v>
                </c:pt>
              </c:strCache>
            </c:strRef>
          </c:tx>
          <c:spPr>
            <a:solidFill>
              <a:srgbClr val="e16075"/>
            </a:solidFill>
            <a:ln w="0">
              <a:noFill/>
            </a:ln>
          </c:spPr>
          <c:invertIfNegative val="0"/>
          <c:dLbls>
            <c:numFmt formatCode="\ * #,##0.0\ ;\-* #,##0.0\ ;\ * \-#\ ;\ @\ 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66.371433</c:v>
                </c:pt>
                <c:pt idx="1">
                  <c:v>39.190227</c:v>
                </c:pt>
                <c:pt idx="2">
                  <c:v>51.76775</c:v>
                </c:pt>
                <c:pt idx="3">
                  <c:v>63.427781</c:v>
                </c:pt>
                <c:pt idx="4">
                  <c:v>62.2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Stranieri</c:v>
                </c:pt>
              </c:strCache>
            </c:strRef>
          </c:tx>
          <c:spPr>
            <a:solidFill>
              <a:srgbClr val="7b1728"/>
            </a:solidFill>
            <a:ln w="0">
              <a:noFill/>
            </a:ln>
          </c:spPr>
          <c:invertIfNegative val="0"/>
          <c:dLbls>
            <c:numFmt formatCode="\ * #,##0.0\ ;\-* #,##0.0\ ;\ * \-#\ ;\ @\ 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Poppi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65.01022</c:v>
                </c:pt>
                <c:pt idx="1">
                  <c:v>16.511911</c:v>
                </c:pt>
                <c:pt idx="2">
                  <c:v>26.903217</c:v>
                </c:pt>
                <c:pt idx="3">
                  <c:v>55.086852</c:v>
                </c:pt>
                <c:pt idx="4">
                  <c:v>62.8</c:v>
                </c:pt>
              </c:numCache>
            </c:numRef>
          </c:val>
        </c:ser>
        <c:gapWidth val="182"/>
        <c:overlap val="0"/>
        <c:axId val="56827870"/>
        <c:axId val="73274693"/>
      </c:barChart>
      <c:catAx>
        <c:axId val="5682787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73274693"/>
        <c:crosses val="autoZero"/>
        <c:auto val="1"/>
        <c:lblAlgn val="ctr"/>
        <c:lblOffset val="100"/>
        <c:noMultiLvlLbl val="0"/>
      </c:catAx>
      <c:valAx>
        <c:axId val="7327469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Poppins"/>
              </a:defRPr>
            </a:pPr>
          </a:p>
        </c:txPr>
        <c:crossAx val="56827870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0000"/>
          </a:solidFill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Poppi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Grandview"/>
              </a:rPr>
              <a:t>Fai clic per spostare la diapositiva</a:t>
            </a:r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A1F79FD-6CD7-4F2E-AF58-5424383BB2A6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438120" y="1233360"/>
            <a:ext cx="5920920" cy="3331800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79680" y="4751280"/>
            <a:ext cx="5437800" cy="388692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3850560" y="9377280"/>
            <a:ext cx="2945160" cy="495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2972ECF-075D-4725-8B34-B5F30AB88B55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842E676-F8A6-495C-A798-D627BD6840F2}" type="datetime">
              <a:rPr b="0" lang="it-IT" sz="1200" spc="-1" strike="noStrike">
                <a:solidFill>
                  <a:srgbClr val="8b8b8b"/>
                </a:solidFill>
                <a:latin typeface="Grandview"/>
              </a:rPr>
              <a:t>04/04/24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72B2B6-5765-4642-978F-D467EB18C0DB}" type="slidenum">
              <a:rPr b="0" lang="it-IT" sz="1200" spc="-1" strike="noStrike">
                <a:solidFill>
                  <a:srgbClr val="8b8b8b"/>
                </a:solidFill>
                <a:latin typeface="Grandview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3" name="Line 4"/>
          <p:cNvSpPr/>
          <p:nvPr/>
        </p:nvSpPr>
        <p:spPr>
          <a:xfrm>
            <a:off x="3301560" y="990360"/>
            <a:ext cx="8890200" cy="0"/>
          </a:xfrm>
          <a:prstGeom prst="line">
            <a:avLst/>
          </a:prstGeom>
          <a:ln w="38100">
            <a:solidFill>
              <a:srgbClr val="f875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Grandview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Grandview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Grandview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Grandview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Grandview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Grandview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Grandview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Grandview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Grandview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Grandview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Grandview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Grandview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Grandview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Grandvie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chart" Target="../charts/chart13.xml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chart" Target="../charts/chart14.xml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15.xml"/><Relationship Id="rId2" Type="http://schemas.openxmlformats.org/officeDocument/2006/relationships/chart" Target="../charts/chart16.xml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17.xml"/><Relationship Id="rId2" Type="http://schemas.openxmlformats.org/officeDocument/2006/relationships/chart" Target="../charts/chart18.xml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19.xml"/><Relationship Id="rId2" Type="http://schemas.openxmlformats.org/officeDocument/2006/relationships/chart" Target="../charts/chart20.xml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chart" Target="../charts/chart21.xml"/><Relationship Id="rId3" Type="http://schemas.openxmlformats.org/officeDocument/2006/relationships/chart" Target="../charts/chart22.xml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23.xml"/><Relationship Id="rId2" Type="http://schemas.openxmlformats.org/officeDocument/2006/relationships/chart" Target="../charts/chart24.xml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chart" Target="../charts/chart25.xml"/><Relationship Id="rId4" Type="http://schemas.openxmlformats.org/officeDocument/2006/relationships/chart" Target="../charts/chart26.xml"/><Relationship Id="rId5" Type="http://schemas.openxmlformats.org/officeDocument/2006/relationships/image" Target="../media/image27.png"/><Relationship Id="rId6" Type="http://schemas.openxmlformats.org/officeDocument/2006/relationships/chart" Target="../charts/chart27.xml"/><Relationship Id="rId7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chart" Target="../charts/chart28.xml"/><Relationship Id="rId4" Type="http://schemas.openxmlformats.org/officeDocument/2006/relationships/chart" Target="../charts/chart29.xml"/><Relationship Id="rId5" Type="http://schemas.openxmlformats.org/officeDocument/2006/relationships/image" Target="../media/image30.png"/><Relationship Id="rId6" Type="http://schemas.openxmlformats.org/officeDocument/2006/relationships/chart" Target="../charts/chart30.xml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chart" Target="../charts/chart1.xml"/><Relationship Id="rId3" Type="http://schemas.openxmlformats.org/officeDocument/2006/relationships/image" Target="../media/image7.png"/><Relationship Id="rId4" Type="http://schemas.openxmlformats.org/officeDocument/2006/relationships/chart" Target="../charts/chart2.xml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chart" Target="../charts/chart4.xml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chart" Target="../charts/chart9.xml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chart" Target="../charts/chart10.xml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3298320"/>
            <a:ext cx="12191760" cy="3559320"/>
          </a:xfrm>
          <a:custGeom>
            <a:avLst/>
            <a:gdLst/>
            <a:ahLst/>
            <a:rect l="l" t="t" r="r" b="b"/>
            <a:pathLst>
              <a:path w="18288000" h="5339263">
                <a:moveTo>
                  <a:pt x="0" y="0"/>
                </a:moveTo>
                <a:lnTo>
                  <a:pt x="18288000" y="0"/>
                </a:lnTo>
                <a:lnTo>
                  <a:pt x="18288000" y="5339263"/>
                </a:lnTo>
                <a:lnTo>
                  <a:pt x="0" y="53392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 l="0" t="-89863" r="0" b="-37069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276840" y="-77760"/>
            <a:ext cx="2497680" cy="1311480"/>
          </a:xfrm>
          <a:custGeom>
            <a:avLst/>
            <a:gdLst/>
            <a:ahLst/>
            <a:rect l="l" t="t" r="r" b="b"/>
            <a:pathLst>
              <a:path w="6654349" h="3634259">
                <a:moveTo>
                  <a:pt x="0" y="0"/>
                </a:moveTo>
                <a:lnTo>
                  <a:pt x="6654348" y="0"/>
                </a:lnTo>
                <a:lnTo>
                  <a:pt x="6654348" y="3634258"/>
                </a:lnTo>
                <a:lnTo>
                  <a:pt x="0" y="36342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 l="0" t="0" r="0" b="-4307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0" name="Group 3"/>
          <p:cNvGrpSpPr/>
          <p:nvPr/>
        </p:nvGrpSpPr>
        <p:grpSpPr>
          <a:xfrm>
            <a:off x="3286080" y="95400"/>
            <a:ext cx="8905680" cy="2104560"/>
            <a:chOff x="3286080" y="95400"/>
            <a:chExt cx="8905680" cy="2104560"/>
          </a:xfrm>
        </p:grpSpPr>
        <p:sp>
          <p:nvSpPr>
            <p:cNvPr id="51" name="CustomShape 4"/>
            <p:cNvSpPr/>
            <p:nvPr/>
          </p:nvSpPr>
          <p:spPr>
            <a:xfrm>
              <a:off x="3322800" y="1874520"/>
              <a:ext cx="8417880" cy="32544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2560"/>
                </a:lnSpc>
              </a:pPr>
              <a:r>
                <a:rPr b="0" lang="en-US" sz="2140" spc="-1" strike="noStrike">
                  <a:solidFill>
                    <a:srgbClr val="a21942"/>
                  </a:solidFill>
                  <a:latin typeface="Poppins Bold"/>
                </a:rPr>
                <a:t> </a:t>
              </a:r>
              <a:r>
                <a:rPr b="0" lang="en-US" sz="2800" spc="-1" strike="noStrike">
                  <a:solidFill>
                    <a:srgbClr val="a21942"/>
                  </a:solidFill>
                  <a:latin typeface="Poppins Bold"/>
                </a:rPr>
                <a:t>Piemonte</a:t>
              </a:r>
              <a:endParaRPr b="0" lang="it-IT" sz="2800" spc="-1" strike="noStrike">
                <a:latin typeface="Arial"/>
              </a:endParaRPr>
            </a:p>
          </p:txBody>
        </p:sp>
        <p:sp>
          <p:nvSpPr>
            <p:cNvPr id="52" name="CustomShape 5"/>
            <p:cNvSpPr/>
            <p:nvPr/>
          </p:nvSpPr>
          <p:spPr>
            <a:xfrm>
              <a:off x="3286080" y="95400"/>
              <a:ext cx="8905680" cy="17532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4601"/>
                </a:lnSpc>
              </a:pPr>
              <a:r>
                <a:rPr b="0" lang="en-US" sz="4400" spc="-1" strike="noStrike">
                  <a:solidFill>
                    <a:srgbClr val="002f56"/>
                  </a:solidFill>
                  <a:latin typeface="Poppins Bold"/>
                </a:rPr>
                <a:t>OSSERVATORIO SULLA COMPETITIVITÀ DELLE REGIONI DEL VINO</a:t>
              </a:r>
              <a:endParaRPr b="0" lang="it-IT" sz="4400" spc="-1" strike="noStrike">
                <a:latin typeface="Arial"/>
              </a:endParaRPr>
            </a:p>
          </p:txBody>
        </p:sp>
      </p:grpSp>
      <p:pic>
        <p:nvPicPr>
          <p:cNvPr id="53" name="Picture 2" descr=""/>
          <p:cNvPicPr/>
          <p:nvPr/>
        </p:nvPicPr>
        <p:blipFill>
          <a:blip r:embed="rId3"/>
          <a:stretch/>
        </p:blipFill>
        <p:spPr>
          <a:xfrm>
            <a:off x="210960" y="1598760"/>
            <a:ext cx="2629800" cy="525600"/>
          </a:xfrm>
          <a:prstGeom prst="rect">
            <a:avLst/>
          </a:prstGeom>
          <a:ln w="0">
            <a:noFill/>
          </a:ln>
        </p:spPr>
      </p:pic>
      <p:sp>
        <p:nvSpPr>
          <p:cNvPr id="54" name="CustomShape 6"/>
          <p:cNvSpPr/>
          <p:nvPr/>
        </p:nvSpPr>
        <p:spPr>
          <a:xfrm>
            <a:off x="9535320" y="6488640"/>
            <a:ext cx="2744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Poppins"/>
              </a:rPr>
              <a:t>Torino, 4 aprile 2024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55" name="Immagine 8" descr="Immagine che contiene Elementi grafici, Carattere, grafica, testo&#10;&#10;Descrizione generata automaticamente"/>
          <p:cNvPicPr/>
          <p:nvPr/>
        </p:nvPicPr>
        <p:blipFill>
          <a:blip r:embed="rId4"/>
          <a:stretch/>
        </p:blipFill>
        <p:spPr>
          <a:xfrm>
            <a:off x="828360" y="2562120"/>
            <a:ext cx="1394640" cy="65772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7"/>
          <p:cNvSpPr/>
          <p:nvPr/>
        </p:nvSpPr>
        <p:spPr>
          <a:xfrm>
            <a:off x="5067360" y="2475720"/>
            <a:ext cx="534312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Poppins"/>
              </a:rPr>
              <a:t>DENIS PANTINI</a:t>
            </a:r>
            <a:endParaRPr b="0" lang="it-IT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Poppins"/>
              </a:rPr>
              <a:t>Responsabile Nomisma Wine Monitor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24920" y="348120"/>
            <a:ext cx="11941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NEL DECENNIO, CRESCE INVECE LA SUPERFICIE COLTIVATA A BIOLOGICO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082880" y="6509880"/>
            <a:ext cx="311940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SINAB</a:t>
            </a:r>
            <a:endParaRPr b="0" lang="it-IT" sz="1050" spc="-1" strike="noStrike">
              <a:latin typeface="Arial"/>
            </a:endParaRPr>
          </a:p>
        </p:txBody>
      </p:sp>
      <p:graphicFrame>
        <p:nvGraphicFramePr>
          <p:cNvPr id="127" name="Grafico 4"/>
          <p:cNvGraphicFramePr/>
          <p:nvPr/>
        </p:nvGraphicFramePr>
        <p:xfrm>
          <a:off x="5486400" y="1657440"/>
          <a:ext cx="6486120" cy="48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8" name="CustomShape 3"/>
          <p:cNvSpPr/>
          <p:nvPr/>
        </p:nvSpPr>
        <p:spPr>
          <a:xfrm>
            <a:off x="4971960" y="1080360"/>
            <a:ext cx="700056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Piemonte: evoluzione della superficie a vite da vino BIO (ettari)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29" name="Grafico 2" descr=""/>
          <p:cNvPicPr/>
          <p:nvPr/>
        </p:nvPicPr>
        <p:blipFill>
          <a:blip r:embed="rId2"/>
          <a:stretch/>
        </p:blipFill>
        <p:spPr>
          <a:xfrm>
            <a:off x="-45360" y="1494000"/>
            <a:ext cx="5683680" cy="501552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4"/>
          <p:cNvSpPr/>
          <p:nvPr/>
        </p:nvSpPr>
        <p:spPr>
          <a:xfrm flipV="1">
            <a:off x="6194520" y="1996200"/>
            <a:ext cx="5190120" cy="278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e62e"/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5"/>
          <p:cNvSpPr/>
          <p:nvPr/>
        </p:nvSpPr>
        <p:spPr>
          <a:xfrm rot="19977600">
            <a:off x="8368200" y="3163680"/>
            <a:ext cx="1016280" cy="364320"/>
          </a:xfrm>
          <a:prstGeom prst="rect">
            <a:avLst/>
          </a:prstGeom>
          <a:solidFill>
            <a:srgbClr val="ffe62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+305%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24920" y="233640"/>
            <a:ext cx="119415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IN PIEMONTE, LA PRODUZIONE DI VINO E’ QUASI TUTTA DOP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104120" y="6509880"/>
            <a:ext cx="305388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Agea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82520" y="1249200"/>
            <a:ext cx="5162040" cy="9126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Produzione di vino per marchio di qualità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(% sui volumi 2023)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35" name="Grafico 3"/>
          <p:cNvGraphicFramePr/>
          <p:nvPr/>
        </p:nvGraphicFramePr>
        <p:xfrm>
          <a:off x="182520" y="1895400"/>
          <a:ext cx="5265360" cy="461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6" name="CustomShape 4"/>
          <p:cNvSpPr/>
          <p:nvPr/>
        </p:nvSpPr>
        <p:spPr>
          <a:xfrm>
            <a:off x="6249960" y="1249200"/>
            <a:ext cx="516204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Produzione di vino per colore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(% sui volumi 2023)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37" name="Grafico 7"/>
          <p:cNvGraphicFramePr/>
          <p:nvPr/>
        </p:nvGraphicFramePr>
        <p:xfrm>
          <a:off x="6357960" y="1895400"/>
          <a:ext cx="5265360" cy="461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24920" y="9432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PIEMONTE SECONDA REGIONE PER VALORE EXPORT DI VINO, IN CINQUE ANNI CRESCITA DEL 19%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28520" y="6553800"/>
            <a:ext cx="300816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Istat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5638680" y="1080360"/>
            <a:ext cx="633384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Piemonte: evoluzione dell’export di vino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(Milioni di euro)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41" name="Grafico 2" descr=""/>
          <p:cNvPicPr/>
          <p:nvPr/>
        </p:nvPicPr>
        <p:blipFill>
          <a:blip r:embed="rId1"/>
          <a:stretch/>
        </p:blipFill>
        <p:spPr>
          <a:xfrm>
            <a:off x="91080" y="1726560"/>
            <a:ext cx="5419440" cy="4782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2" name="Grafico 3"/>
          <p:cNvGraphicFramePr/>
          <p:nvPr/>
        </p:nvGraphicFramePr>
        <p:xfrm>
          <a:off x="5486400" y="1657440"/>
          <a:ext cx="6486120" cy="48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24920" y="348120"/>
            <a:ext cx="11941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NEGLI ULTIMI 5 ANNI, EXPORT DI ROSSI DOP IN CRESCITA A VALORE DEL 50%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5039640" y="6579000"/>
            <a:ext cx="300816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Istat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209520" y="1281240"/>
            <a:ext cx="5571720" cy="3646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Piemonte: export  di ROSSI DOP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46" name="Grafico 6"/>
          <p:cNvGraphicFramePr/>
          <p:nvPr/>
        </p:nvGraphicFramePr>
        <p:xfrm>
          <a:off x="124920" y="1846800"/>
          <a:ext cx="5875560" cy="478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7" name="CustomShape 4"/>
          <p:cNvSpPr/>
          <p:nvPr/>
        </p:nvSpPr>
        <p:spPr>
          <a:xfrm>
            <a:off x="6734160" y="1281240"/>
            <a:ext cx="5457600" cy="3646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Piemonte: export  di ASTI DOP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48" name="Grafico 9"/>
          <p:cNvGraphicFramePr/>
          <p:nvPr/>
        </p:nvGraphicFramePr>
        <p:xfrm>
          <a:off x="6325560" y="1846800"/>
          <a:ext cx="5875560" cy="478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9" name="CustomShape 5"/>
          <p:cNvSpPr/>
          <p:nvPr/>
        </p:nvSpPr>
        <p:spPr>
          <a:xfrm flipV="1">
            <a:off x="654480" y="2554560"/>
            <a:ext cx="4544640" cy="16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c000"/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6"/>
          <p:cNvSpPr/>
          <p:nvPr/>
        </p:nvSpPr>
        <p:spPr>
          <a:xfrm rot="20466600">
            <a:off x="2562480" y="3140640"/>
            <a:ext cx="864000" cy="36432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+50%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 flipV="1">
            <a:off x="6734160" y="2393280"/>
            <a:ext cx="4803120" cy="48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c000"/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8"/>
          <p:cNvSpPr/>
          <p:nvPr/>
        </p:nvSpPr>
        <p:spPr>
          <a:xfrm rot="21201000">
            <a:off x="8831160" y="2434680"/>
            <a:ext cx="864000" cy="36432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+17%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35720" y="2484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STATI UNITI MERCATO IMPORTANTE PER I DOP PIEMONTESI, PER L’ASTI PESA LA RUSSIA (ANCHE TRAMITE RI-EXPORT DA LETTONIA)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5039640" y="6579000"/>
            <a:ext cx="300816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Istat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09520" y="1281240"/>
            <a:ext cx="5571720" cy="9126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Piemonte: Top mkt di export  di ROSSI DOP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(% sui valori)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6734160" y="1281240"/>
            <a:ext cx="545760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Piemonte: Top mkt di export  di ASTI DOP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(% sui valori)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57" name="Grafico 3"/>
          <p:cNvGraphicFramePr/>
          <p:nvPr/>
        </p:nvGraphicFramePr>
        <p:xfrm>
          <a:off x="114480" y="1650600"/>
          <a:ext cx="5667120" cy="485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58" name="Grafico 4"/>
          <p:cNvGraphicFramePr/>
          <p:nvPr/>
        </p:nvGraphicFramePr>
        <p:xfrm>
          <a:off x="6410160" y="1719720"/>
          <a:ext cx="5667120" cy="485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51920" y="77040"/>
            <a:ext cx="1203948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200" spc="-1" strike="noStrike">
                <a:solidFill>
                  <a:srgbClr val="a41f35"/>
                </a:solidFill>
                <a:latin typeface="Poppins"/>
              </a:rPr>
              <a:t>VENDITE IN GDO ITALIA: PREZZI MEDI DEI VINI PIEMONTESI PIU’ ALTI DELLA MEDIA. IN UN 2023 DI CALO GENERALIZZATO, DIVERSE DOP REGIONALI IN CONTROTENDENZA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525680" y="6604200"/>
            <a:ext cx="720972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NIQ; vendite relativi a vini fermi e frizzanti in contenitori di 0,75 litri</a:t>
            </a:r>
            <a:endParaRPr b="0" lang="it-IT" sz="1050" spc="-1" strike="noStrike">
              <a:latin typeface="Arial"/>
            </a:endParaRPr>
          </a:p>
        </p:txBody>
      </p:sp>
      <p:graphicFrame>
        <p:nvGraphicFramePr>
          <p:cNvPr id="161" name="Grafico 4"/>
          <p:cNvGraphicFramePr/>
          <p:nvPr/>
        </p:nvGraphicFramePr>
        <p:xfrm>
          <a:off x="5965920" y="1612440"/>
          <a:ext cx="5970240" cy="492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2" name="CustomShape 3"/>
          <p:cNvSpPr/>
          <p:nvPr/>
        </p:nvSpPr>
        <p:spPr>
          <a:xfrm>
            <a:off x="5638680" y="1169280"/>
            <a:ext cx="629748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Vendite top vini Dop piemontesi nella GDO italiana: variazione 2023 vs 2022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63" name="Grafico 3"/>
          <p:cNvGraphicFramePr/>
          <p:nvPr/>
        </p:nvGraphicFramePr>
        <p:xfrm>
          <a:off x="151920" y="2009880"/>
          <a:ext cx="4857840" cy="412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4" name="CustomShape 4"/>
          <p:cNvSpPr/>
          <p:nvPr/>
        </p:nvSpPr>
        <p:spPr>
          <a:xfrm>
            <a:off x="333360" y="1238040"/>
            <a:ext cx="4676400" cy="9126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Prezzi medi vini Dop GDO per origine: confronto Piemonte vs Italia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51920" y="77040"/>
            <a:ext cx="11941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NEL PERCEPITO DEL CONSUMATORE ITALIANO, IL PIEMONTE EMERGE COME LA REGIONE CON I VINI DI MAGGIORE QUALITA’ (IN PARTICOLARE PER I ROSSI)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3673080" y="6527160"/>
            <a:ext cx="401724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Consumer Survey Wine Monitor per Unicredit 2024</a:t>
            </a:r>
            <a:endParaRPr b="0" lang="it-IT" sz="1050" spc="-1" strike="noStrike">
              <a:latin typeface="Arial"/>
            </a:endParaRPr>
          </a:p>
        </p:txBody>
      </p:sp>
      <p:grpSp>
        <p:nvGrpSpPr>
          <p:cNvPr id="167" name="Group 3"/>
          <p:cNvGrpSpPr/>
          <p:nvPr/>
        </p:nvGrpSpPr>
        <p:grpSpPr>
          <a:xfrm>
            <a:off x="7772040" y="2526120"/>
            <a:ext cx="3027960" cy="1533240"/>
            <a:chOff x="7772040" y="2526120"/>
            <a:chExt cx="3027960" cy="1533240"/>
          </a:xfrm>
        </p:grpSpPr>
        <p:pic>
          <p:nvPicPr>
            <p:cNvPr id="168" name="Picture 8" descr="Risultati immagini per podio"/>
            <p:cNvPicPr/>
            <p:nvPr/>
          </p:nvPicPr>
          <p:blipFill>
            <a:blip r:embed="rId1"/>
            <a:stretch/>
          </p:blipFill>
          <p:spPr>
            <a:xfrm>
              <a:off x="8229600" y="2827800"/>
              <a:ext cx="2036880" cy="1231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9" name="CustomShape 4"/>
            <p:cNvSpPr/>
            <p:nvPr/>
          </p:nvSpPr>
          <p:spPr>
            <a:xfrm>
              <a:off x="8532360" y="2526120"/>
              <a:ext cx="1439640" cy="141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it-IT" sz="1400" spc="-1" strike="noStrike">
                  <a:solidFill>
                    <a:srgbClr val="520f1a"/>
                  </a:solidFill>
                  <a:latin typeface="Leelawadee"/>
                </a:rPr>
                <a:t>PIEMONTE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70" name="CustomShape 5"/>
            <p:cNvSpPr/>
            <p:nvPr/>
          </p:nvSpPr>
          <p:spPr>
            <a:xfrm>
              <a:off x="7772040" y="2766600"/>
              <a:ext cx="1439640" cy="141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it-IT" sz="1400" spc="-1" strike="noStrike">
                  <a:solidFill>
                    <a:srgbClr val="520f1a"/>
                  </a:solidFill>
                  <a:latin typeface="Leelawadee"/>
                </a:rPr>
                <a:t>Toscana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71" name="CustomShape 6"/>
            <p:cNvSpPr/>
            <p:nvPr/>
          </p:nvSpPr>
          <p:spPr>
            <a:xfrm>
              <a:off x="9397440" y="2788200"/>
              <a:ext cx="1402560" cy="37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it-IT" sz="1400" spc="-1" strike="noStrike">
                  <a:solidFill>
                    <a:srgbClr val="520f1a"/>
                  </a:solidFill>
                  <a:latin typeface="Leelawadee"/>
                </a:rPr>
                <a:t>Veneto</a:t>
              </a:r>
              <a:endParaRPr b="0" lang="it-IT" sz="1400" spc="-1" strike="noStrike">
                <a:latin typeface="Arial"/>
              </a:endParaRPr>
            </a:p>
          </p:txBody>
        </p:sp>
      </p:grpSp>
      <p:sp>
        <p:nvSpPr>
          <p:cNvPr id="172" name="CustomShape 7"/>
          <p:cNvSpPr/>
          <p:nvPr/>
        </p:nvSpPr>
        <p:spPr>
          <a:xfrm>
            <a:off x="7601760" y="1145880"/>
            <a:ext cx="33753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Da quali regioni italiane provengono, secondo lei, i vini ROSSI di maggiore qualità?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73" name="Grafico 20"/>
          <p:cNvGraphicFramePr/>
          <p:nvPr/>
        </p:nvGraphicFramePr>
        <p:xfrm>
          <a:off x="7547760" y="3641760"/>
          <a:ext cx="4254480" cy="313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" name="CustomShape 8"/>
          <p:cNvSpPr/>
          <p:nvPr/>
        </p:nvSpPr>
        <p:spPr>
          <a:xfrm>
            <a:off x="0" y="1353240"/>
            <a:ext cx="64234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A quali regioni italiane associa a Vini di maggiore qualità (Top 10) ?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75" name="Grafico 4"/>
          <p:cNvGraphicFramePr/>
          <p:nvPr/>
        </p:nvGraphicFramePr>
        <p:xfrm>
          <a:off x="389520" y="2079720"/>
          <a:ext cx="6423480" cy="470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24920" y="2484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NEL QUINQUENNIO 2018-2023, ROSSI DOP IN FORTE CRESCITA A VALORE IN AUSTRALIA E FRANCIA; ASTI NELL’EUROPA ORIENTALE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5039640" y="6579000"/>
            <a:ext cx="300816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Istat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314280" y="1074960"/>
            <a:ext cx="5571720" cy="9126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Top mkt di export  di ROSSI DOP del Piemonte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Var % a valori, 2023 vs 2018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6609240" y="1074960"/>
            <a:ext cx="545760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Top mkt di export  di ASTI DOP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Var % a valori, 2023 vs 2018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80" name="Grafico 6"/>
          <p:cNvGraphicFramePr/>
          <p:nvPr/>
        </p:nvGraphicFramePr>
        <p:xfrm>
          <a:off x="209520" y="1650600"/>
          <a:ext cx="5571720" cy="505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81" name="Grafico 9"/>
          <p:cNvGraphicFramePr/>
          <p:nvPr/>
        </p:nvGraphicFramePr>
        <p:xfrm>
          <a:off x="6410160" y="1650600"/>
          <a:ext cx="5571720" cy="505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51920" y="7704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I VALORI ESPRESSI DALLE TOP DENOMINAZIONI PIEMONTESI SECONDO I CONSUMATORI ITALIANI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8094240" y="6585120"/>
            <a:ext cx="401724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Consumer Survey Wine Monitor per Unicredit 2024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9012600" y="2034360"/>
            <a:ext cx="2273760" cy="395280"/>
          </a:xfrm>
          <a:prstGeom prst="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000" spc="-1" strike="noStrike">
                <a:solidFill>
                  <a:srgbClr val="ffffff"/>
                </a:solidFill>
                <a:latin typeface="Poppins"/>
              </a:rPr>
              <a:t>Barolo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85" name="Elemento grafico 21" descr="Vino contorno"/>
          <p:cNvPicPr/>
          <p:nvPr/>
        </p:nvPicPr>
        <p:blipFill>
          <a:blip r:embed="rId1"/>
          <a:stretch/>
        </p:blipFill>
        <p:spPr>
          <a:xfrm>
            <a:off x="8389080" y="1810800"/>
            <a:ext cx="623160" cy="623160"/>
          </a:xfrm>
          <a:prstGeom prst="rect">
            <a:avLst/>
          </a:prstGeom>
          <a:ln w="0">
            <a:noFill/>
          </a:ln>
        </p:spPr>
      </p:pic>
      <p:sp>
        <p:nvSpPr>
          <p:cNvPr id="186" name="CustomShape 4"/>
          <p:cNvSpPr/>
          <p:nvPr/>
        </p:nvSpPr>
        <p:spPr>
          <a:xfrm>
            <a:off x="1687680" y="2034360"/>
            <a:ext cx="1967400" cy="395280"/>
          </a:xfrm>
          <a:prstGeom prst="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000" spc="-1" strike="noStrike">
                <a:solidFill>
                  <a:srgbClr val="ffffff"/>
                </a:solidFill>
                <a:latin typeface="Poppins"/>
              </a:rPr>
              <a:t>Gavi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87" name="Elemento grafico 24" descr="Vino contorno"/>
          <p:cNvPicPr/>
          <p:nvPr/>
        </p:nvPicPr>
        <p:blipFill>
          <a:blip r:embed="rId2"/>
          <a:stretch/>
        </p:blipFill>
        <p:spPr>
          <a:xfrm>
            <a:off x="1064160" y="1826640"/>
            <a:ext cx="623160" cy="623160"/>
          </a:xfrm>
          <a:prstGeom prst="rect">
            <a:avLst/>
          </a:prstGeom>
          <a:ln w="0"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124920" y="1236600"/>
            <a:ext cx="11941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Se pensa ai vini che ha consumato, quali sono le prime parole/immagini che le vengono in mente?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89" name="Grafico 2"/>
          <p:cNvGraphicFramePr/>
          <p:nvPr/>
        </p:nvGraphicFramePr>
        <p:xfrm>
          <a:off x="6666480" y="2465280"/>
          <a:ext cx="6183720" cy="42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0" name="Grafico 9"/>
          <p:cNvGraphicFramePr/>
          <p:nvPr/>
        </p:nvGraphicFramePr>
        <p:xfrm>
          <a:off x="-420480" y="2473200"/>
          <a:ext cx="6183720" cy="42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1" name="CustomShape 6"/>
          <p:cNvSpPr/>
          <p:nvPr/>
        </p:nvSpPr>
        <p:spPr>
          <a:xfrm>
            <a:off x="5350320" y="2026440"/>
            <a:ext cx="2555280" cy="395280"/>
          </a:xfrm>
          <a:prstGeom prst="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000" spc="-1" strike="noStrike">
                <a:solidFill>
                  <a:srgbClr val="ffffff"/>
                </a:solidFill>
                <a:latin typeface="Poppins"/>
              </a:rPr>
              <a:t>Barbera Asti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92" name="Elemento grafico 12" descr="Vino contorno"/>
          <p:cNvPicPr/>
          <p:nvPr/>
        </p:nvPicPr>
        <p:blipFill>
          <a:blip r:embed="rId5"/>
          <a:stretch/>
        </p:blipFill>
        <p:spPr>
          <a:xfrm>
            <a:off x="4726440" y="1803240"/>
            <a:ext cx="623160" cy="623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3" name="Grafico 14"/>
          <p:cNvGraphicFramePr/>
          <p:nvPr/>
        </p:nvGraphicFramePr>
        <p:xfrm>
          <a:off x="3336120" y="2480760"/>
          <a:ext cx="6183720" cy="42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51920" y="7704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LE OCCASIONI DI CONSUMO ASSOCIATE ALLE DENOMINAZIONI PIEMONTESI DAI CONSUMATORI ITALIANI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051440" y="6589800"/>
            <a:ext cx="401724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Consumer Survey Wine Monitor per Unicredit 2024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1159560" y="2094480"/>
            <a:ext cx="2293560" cy="395280"/>
          </a:xfrm>
          <a:prstGeom prst="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000" spc="-1" strike="noStrike">
                <a:solidFill>
                  <a:srgbClr val="ffffff"/>
                </a:solidFill>
                <a:latin typeface="Poppins"/>
              </a:rPr>
              <a:t>Gavi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9039600" y="2094480"/>
            <a:ext cx="2273760" cy="395280"/>
          </a:xfrm>
          <a:prstGeom prst="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000" spc="-1" strike="noStrike">
                <a:solidFill>
                  <a:srgbClr val="ffffff"/>
                </a:solidFill>
                <a:latin typeface="Poppins"/>
              </a:rPr>
              <a:t>Barolo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98" name="Elemento grafico 21" descr="Vino contorno"/>
          <p:cNvPicPr/>
          <p:nvPr/>
        </p:nvPicPr>
        <p:blipFill>
          <a:blip r:embed="rId1"/>
          <a:stretch/>
        </p:blipFill>
        <p:spPr>
          <a:xfrm>
            <a:off x="8415720" y="1941480"/>
            <a:ext cx="623160" cy="62316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5"/>
          <p:cNvSpPr/>
          <p:nvPr/>
        </p:nvSpPr>
        <p:spPr>
          <a:xfrm>
            <a:off x="5076360" y="2094480"/>
            <a:ext cx="1967400" cy="395280"/>
          </a:xfrm>
          <a:prstGeom prst="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000" spc="-1" strike="noStrike">
                <a:solidFill>
                  <a:srgbClr val="ffffff"/>
                </a:solidFill>
                <a:latin typeface="Poppins"/>
              </a:rPr>
              <a:t>Barbera Asti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00" name="Elemento grafico 24" descr="Vino contorno"/>
          <p:cNvPicPr/>
          <p:nvPr/>
        </p:nvPicPr>
        <p:blipFill>
          <a:blip r:embed="rId2"/>
          <a:stretch/>
        </p:blipFill>
        <p:spPr>
          <a:xfrm>
            <a:off x="469440" y="1973160"/>
            <a:ext cx="623160" cy="623160"/>
          </a:xfrm>
          <a:prstGeom prst="rect">
            <a:avLst/>
          </a:prstGeom>
          <a:ln w="0">
            <a:noFill/>
          </a:ln>
        </p:spPr>
      </p:pic>
      <p:sp>
        <p:nvSpPr>
          <p:cNvPr id="201" name="CustomShape 6"/>
          <p:cNvSpPr/>
          <p:nvPr/>
        </p:nvSpPr>
        <p:spPr>
          <a:xfrm>
            <a:off x="286560" y="1216800"/>
            <a:ext cx="11618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Per ciascun vino consumato indichi la situazione o caratteristica che meglio lo descrive (TOP 3)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202" name="Grafico 29"/>
          <p:cNvGraphicFramePr/>
          <p:nvPr/>
        </p:nvGraphicFramePr>
        <p:xfrm>
          <a:off x="367200" y="2309040"/>
          <a:ext cx="3399120" cy="442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3" name="Grafico 30"/>
          <p:cNvGraphicFramePr/>
          <p:nvPr/>
        </p:nvGraphicFramePr>
        <p:xfrm>
          <a:off x="8476920" y="3305160"/>
          <a:ext cx="3399120" cy="355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4" name="Elemento grafico 1" descr="Vino contorno"/>
          <p:cNvPicPr/>
          <p:nvPr/>
        </p:nvPicPr>
        <p:blipFill>
          <a:blip r:embed="rId5"/>
          <a:stretch/>
        </p:blipFill>
        <p:spPr>
          <a:xfrm>
            <a:off x="4452480" y="1982520"/>
            <a:ext cx="623160" cy="623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05" name="Grafico 2"/>
          <p:cNvGraphicFramePr/>
          <p:nvPr/>
        </p:nvGraphicFramePr>
        <p:xfrm>
          <a:off x="4330440" y="2309040"/>
          <a:ext cx="3399120" cy="410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3556800" y="11160"/>
            <a:ext cx="3092400" cy="6857640"/>
          </a:xfrm>
          <a:custGeom>
            <a:avLst/>
            <a:gdLst/>
            <a:ahLst/>
            <a:rect l="l" t="t" r="r" b="b"/>
            <a:pathLst>
              <a:path w="4687122" h="10444839">
                <a:moveTo>
                  <a:pt x="0" y="0"/>
                </a:moveTo>
                <a:lnTo>
                  <a:pt x="4687122" y="0"/>
                </a:lnTo>
                <a:lnTo>
                  <a:pt x="4687122" y="10444839"/>
                </a:lnTo>
                <a:lnTo>
                  <a:pt x="0" y="1044483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50000"/>
            </a:blip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Line 2"/>
          <p:cNvSpPr/>
          <p:nvPr/>
        </p:nvSpPr>
        <p:spPr>
          <a:xfrm flipV="1">
            <a:off x="6438600" y="3528720"/>
            <a:ext cx="5753160" cy="11160"/>
          </a:xfrm>
          <a:prstGeom prst="line">
            <a:avLst/>
          </a:prstGeom>
          <a:ln w="9525">
            <a:solidFill>
              <a:srgbClr val="f875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Line 3"/>
          <p:cNvSpPr/>
          <p:nvPr/>
        </p:nvSpPr>
        <p:spPr>
          <a:xfrm>
            <a:off x="6438600" y="4152240"/>
            <a:ext cx="5753160" cy="15840"/>
          </a:xfrm>
          <a:prstGeom prst="line">
            <a:avLst/>
          </a:prstGeom>
          <a:ln w="9525">
            <a:solidFill>
              <a:srgbClr val="f875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Line 4"/>
          <p:cNvSpPr/>
          <p:nvPr/>
        </p:nvSpPr>
        <p:spPr>
          <a:xfrm>
            <a:off x="6438600" y="4764960"/>
            <a:ext cx="5753160" cy="5040"/>
          </a:xfrm>
          <a:prstGeom prst="line">
            <a:avLst/>
          </a:prstGeom>
          <a:ln w="9525">
            <a:solidFill>
              <a:srgbClr val="f875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5"/>
          <p:cNvSpPr/>
          <p:nvPr/>
        </p:nvSpPr>
        <p:spPr>
          <a:xfrm>
            <a:off x="7653240" y="3012840"/>
            <a:ext cx="3852720" cy="4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540"/>
              </a:lnSpc>
            </a:pPr>
            <a:r>
              <a:rPr b="1" lang="en-US" sz="2140" spc="-1" strike="noStrike">
                <a:solidFill>
                  <a:srgbClr val="002f56"/>
                </a:solidFill>
                <a:latin typeface="Poppins"/>
              </a:rPr>
              <a:t>Scenario di mercato</a:t>
            </a:r>
            <a:endParaRPr b="0" lang="it-IT" sz="2140" spc="-1" strike="noStrike">
              <a:latin typeface="Arial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6416640" y="2939760"/>
            <a:ext cx="7815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425"/>
              </a:lnSpc>
            </a:pPr>
            <a:r>
              <a:rPr b="0" lang="en-US" sz="2670" spc="-1" strike="noStrike">
                <a:solidFill>
                  <a:srgbClr val="a63b57"/>
                </a:solidFill>
                <a:latin typeface="Poppins Medium"/>
              </a:rPr>
              <a:t>01</a:t>
            </a:r>
            <a:endParaRPr b="0" lang="it-IT" sz="2670" spc="-1" strike="noStrike">
              <a:latin typeface="Arial"/>
            </a:endParaRPr>
          </a:p>
        </p:txBody>
      </p:sp>
      <p:sp>
        <p:nvSpPr>
          <p:cNvPr id="63" name="CustomShape 7"/>
          <p:cNvSpPr/>
          <p:nvPr/>
        </p:nvSpPr>
        <p:spPr>
          <a:xfrm>
            <a:off x="6416640" y="3553560"/>
            <a:ext cx="7815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425"/>
              </a:lnSpc>
            </a:pPr>
            <a:r>
              <a:rPr b="0" lang="en-US" sz="2670" spc="-1" strike="noStrike">
                <a:solidFill>
                  <a:srgbClr val="a63b57"/>
                </a:solidFill>
                <a:latin typeface="Poppins Medium"/>
              </a:rPr>
              <a:t>02</a:t>
            </a:r>
            <a:endParaRPr b="0" lang="it-IT" sz="2670" spc="-1" strike="noStrike">
              <a:latin typeface="Arial"/>
            </a:endParaRPr>
          </a:p>
        </p:txBody>
      </p:sp>
      <p:sp>
        <p:nvSpPr>
          <p:cNvPr id="64" name="CustomShape 8"/>
          <p:cNvSpPr/>
          <p:nvPr/>
        </p:nvSpPr>
        <p:spPr>
          <a:xfrm>
            <a:off x="6416640" y="4192560"/>
            <a:ext cx="7815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425"/>
              </a:lnSpc>
            </a:pPr>
            <a:r>
              <a:rPr b="0" lang="en-US" sz="2670" spc="-1" strike="noStrike">
                <a:solidFill>
                  <a:srgbClr val="a63b57"/>
                </a:solidFill>
                <a:latin typeface="Poppins Medium"/>
              </a:rPr>
              <a:t>03</a:t>
            </a:r>
            <a:endParaRPr b="0" lang="it-IT" sz="2670" spc="-1" strike="noStrike">
              <a:latin typeface="Arial"/>
            </a:endParaRPr>
          </a:p>
        </p:txBody>
      </p:sp>
      <p:sp>
        <p:nvSpPr>
          <p:cNvPr id="65" name="CustomShape 9"/>
          <p:cNvSpPr/>
          <p:nvPr/>
        </p:nvSpPr>
        <p:spPr>
          <a:xfrm>
            <a:off x="409680" y="231120"/>
            <a:ext cx="5775120" cy="55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357"/>
              </a:lnSpc>
            </a:pPr>
            <a:r>
              <a:rPr b="1" lang="en-US" sz="3630" spc="-1" strike="noStrike">
                <a:solidFill>
                  <a:srgbClr val="a63b57"/>
                </a:solidFill>
                <a:latin typeface="Poppins Bold"/>
              </a:rPr>
              <a:t>TOPICS</a:t>
            </a:r>
            <a:endParaRPr b="0" lang="it-IT" sz="3630" spc="-1" strike="noStrike">
              <a:latin typeface="Arial"/>
            </a:endParaRPr>
          </a:p>
        </p:txBody>
      </p:sp>
      <p:sp>
        <p:nvSpPr>
          <p:cNvPr id="66" name="CustomShape 10"/>
          <p:cNvSpPr/>
          <p:nvPr/>
        </p:nvSpPr>
        <p:spPr>
          <a:xfrm>
            <a:off x="7653240" y="3620160"/>
            <a:ext cx="4538520" cy="4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540"/>
              </a:lnSpc>
            </a:pPr>
            <a:r>
              <a:rPr b="1" lang="en-US" sz="2140" spc="-1" strike="noStrike">
                <a:solidFill>
                  <a:srgbClr val="333f4f"/>
                </a:solidFill>
                <a:latin typeface="Poppins"/>
              </a:rPr>
              <a:t>Performances e competitività</a:t>
            </a:r>
            <a:endParaRPr b="0" lang="it-IT" sz="2140" spc="-1" strike="noStrike">
              <a:latin typeface="Arial"/>
            </a:endParaRPr>
          </a:p>
        </p:txBody>
      </p:sp>
      <p:sp>
        <p:nvSpPr>
          <p:cNvPr id="67" name="CustomShape 11"/>
          <p:cNvSpPr/>
          <p:nvPr/>
        </p:nvSpPr>
        <p:spPr>
          <a:xfrm>
            <a:off x="7653240" y="4249800"/>
            <a:ext cx="3852720" cy="4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540"/>
              </a:lnSpc>
            </a:pPr>
            <a:r>
              <a:rPr b="1" lang="en-US" sz="2140" spc="-1" strike="noStrike">
                <a:solidFill>
                  <a:srgbClr val="333f4f"/>
                </a:solidFill>
                <a:latin typeface="Poppins"/>
              </a:rPr>
              <a:t>Posizionamento</a:t>
            </a:r>
            <a:r>
              <a:rPr b="0" lang="en-US" sz="2140" spc="-1" strike="noStrike">
                <a:solidFill>
                  <a:srgbClr val="767171"/>
                </a:solidFill>
                <a:latin typeface="Poppins"/>
              </a:rPr>
              <a:t>  </a:t>
            </a:r>
            <a:endParaRPr b="0" lang="it-IT" sz="214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24920" y="348120"/>
            <a:ext cx="119415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GRAZIE PER L’ATTENZIONE!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660920" y="1900440"/>
            <a:ext cx="76449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Poppins"/>
              </a:rPr>
              <a:t>DENIS PANTINI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a31f36"/>
                </a:solidFill>
                <a:latin typeface="Poppins"/>
              </a:rPr>
              <a:t>Responsabile Nomisma Wine Monitor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a31f36"/>
                </a:solidFill>
                <a:latin typeface="Poppins"/>
              </a:rPr>
              <a:t>051 6483188 – 348 4532416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a31f36"/>
                </a:solidFill>
                <a:latin typeface="Poppins"/>
              </a:rPr>
              <a:t>denis.pantini@nomisma.it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719280" y="1752480"/>
            <a:ext cx="2497680" cy="1311480"/>
          </a:xfrm>
          <a:custGeom>
            <a:avLst/>
            <a:gdLst/>
            <a:ahLst/>
            <a:rect l="l" t="t" r="r" b="b"/>
            <a:pathLst>
              <a:path w="6654349" h="3634259">
                <a:moveTo>
                  <a:pt x="0" y="0"/>
                </a:moveTo>
                <a:lnTo>
                  <a:pt x="6654348" y="0"/>
                </a:lnTo>
                <a:lnTo>
                  <a:pt x="6654348" y="3634258"/>
                </a:lnTo>
                <a:lnTo>
                  <a:pt x="0" y="36342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 l="0" t="0" r="0" b="-4307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9" name="Picture 2" descr=""/>
          <p:cNvPicPr/>
          <p:nvPr/>
        </p:nvPicPr>
        <p:blipFill>
          <a:blip r:embed="rId2"/>
          <a:stretch/>
        </p:blipFill>
        <p:spPr>
          <a:xfrm>
            <a:off x="653400" y="3429000"/>
            <a:ext cx="2629800" cy="525600"/>
          </a:xfrm>
          <a:prstGeom prst="rect">
            <a:avLst/>
          </a:prstGeom>
          <a:ln w="0">
            <a:noFill/>
          </a:ln>
        </p:spPr>
      </p:pic>
      <p:pic>
        <p:nvPicPr>
          <p:cNvPr id="210" name="Immagine 6" descr="Immagine che contiene Elementi grafici, Carattere, grafica, testo&#10;&#10;Descrizione generata automaticamente"/>
          <p:cNvPicPr/>
          <p:nvPr/>
        </p:nvPicPr>
        <p:blipFill>
          <a:blip r:embed="rId3"/>
          <a:stretch/>
        </p:blipFill>
        <p:spPr>
          <a:xfrm>
            <a:off x="1270800" y="4392720"/>
            <a:ext cx="1394640" cy="65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 1"/>
          <p:cNvSpPr/>
          <p:nvPr/>
        </p:nvSpPr>
        <p:spPr>
          <a:xfrm>
            <a:off x="3301560" y="990360"/>
            <a:ext cx="8890200" cy="0"/>
          </a:xfrm>
          <a:prstGeom prst="line">
            <a:avLst/>
          </a:prstGeom>
          <a:ln w="9525">
            <a:solidFill>
              <a:srgbClr val="f875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2"/>
          <p:cNvSpPr/>
          <p:nvPr/>
        </p:nvSpPr>
        <p:spPr>
          <a:xfrm>
            <a:off x="801000" y="1203120"/>
            <a:ext cx="609552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Import Totale Vino : variazione % valori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2023 vs 2022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70" name="Immagine 4" descr=""/>
          <p:cNvPicPr/>
          <p:nvPr/>
        </p:nvPicPr>
        <p:blipFill>
          <a:blip r:embed="rId1"/>
          <a:stretch/>
        </p:blipFill>
        <p:spPr>
          <a:xfrm>
            <a:off x="94680" y="974880"/>
            <a:ext cx="915840" cy="830520"/>
          </a:xfrm>
          <a:prstGeom prst="rect">
            <a:avLst/>
          </a:prstGeom>
          <a:ln w="0">
            <a:noFill/>
          </a:ln>
        </p:spPr>
      </p:pic>
      <p:sp>
        <p:nvSpPr>
          <p:cNvPr id="71" name="CustomShape 3"/>
          <p:cNvSpPr/>
          <p:nvPr/>
        </p:nvSpPr>
        <p:spPr>
          <a:xfrm>
            <a:off x="5200200" y="6635160"/>
            <a:ext cx="328248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doganali</a:t>
            </a:r>
            <a:endParaRPr b="0" lang="it-IT" sz="1050" spc="-1" strike="noStrike">
              <a:latin typeface="Arial"/>
            </a:endParaRPr>
          </a:p>
        </p:txBody>
      </p:sp>
      <p:graphicFrame>
        <p:nvGraphicFramePr>
          <p:cNvPr id="72" name="Grafico 6"/>
          <p:cNvGraphicFramePr/>
          <p:nvPr/>
        </p:nvGraphicFramePr>
        <p:xfrm>
          <a:off x="0" y="1800360"/>
          <a:ext cx="6686640" cy="508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3" name="Immagine 7" descr=""/>
          <p:cNvPicPr/>
          <p:nvPr/>
        </p:nvPicPr>
        <p:blipFill>
          <a:blip r:embed="rId3"/>
          <a:stretch/>
        </p:blipFill>
        <p:spPr>
          <a:xfrm>
            <a:off x="639720" y="1515240"/>
            <a:ext cx="817200" cy="760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" name="Grafico 8"/>
          <p:cNvGraphicFramePr/>
          <p:nvPr/>
        </p:nvGraphicFramePr>
        <p:xfrm>
          <a:off x="7326720" y="1914480"/>
          <a:ext cx="4865040" cy="468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" name="CustomShape 4"/>
          <p:cNvSpPr/>
          <p:nvPr/>
        </p:nvSpPr>
        <p:spPr>
          <a:xfrm>
            <a:off x="7289280" y="1192320"/>
            <a:ext cx="480780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Import Totale Vino Top 12 mkt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(Miliardi di euro)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161280" y="149040"/>
            <a:ext cx="11941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IMPORT VINO 2023: IN CALO VS 2022 MA IN CRESCITA SE CONFRONTATO CON 2021. VINO ITALIANO CRESCE IN UK, FRANCIA E BRASILE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584240" y="6639480"/>
            <a:ext cx="328248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doganali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94680" y="7596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LA RIDUZIONE TOCCA SOPRATTUTTO I VINI FERMI, MENTRE PER GLI SPUMANTI SI REGISTRANO CRESCITE IN DIVERSI PAESI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2466360" y="1059480"/>
            <a:ext cx="9725040" cy="3646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Import da Mondo vs Italia: variazione 2023 vs 2022 (% sui valori)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80" name="Grafico 11"/>
          <p:cNvGraphicFramePr/>
          <p:nvPr/>
        </p:nvGraphicFramePr>
        <p:xfrm>
          <a:off x="669600" y="1733400"/>
          <a:ext cx="5342760" cy="503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1" name="CustomShape 4"/>
          <p:cNvSpPr/>
          <p:nvPr/>
        </p:nvSpPr>
        <p:spPr>
          <a:xfrm>
            <a:off x="2466360" y="1446840"/>
            <a:ext cx="224820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Poppins"/>
              </a:rPr>
              <a:t>Fermi &amp; Frizzanti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8983080" y="1441800"/>
            <a:ext cx="140652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Poppins"/>
              </a:rPr>
              <a:t>Spumanti</a:t>
            </a:r>
            <a:endParaRPr b="0" lang="it-IT" sz="1600" spc="-1" strike="noStrike">
              <a:latin typeface="Arial"/>
            </a:endParaRPr>
          </a:p>
        </p:txBody>
      </p:sp>
      <p:pic>
        <p:nvPicPr>
          <p:cNvPr id="83" name="Immagine 14" descr=""/>
          <p:cNvPicPr/>
          <p:nvPr/>
        </p:nvPicPr>
        <p:blipFill>
          <a:blip r:embed="rId2"/>
          <a:stretch/>
        </p:blipFill>
        <p:spPr>
          <a:xfrm>
            <a:off x="691920" y="993240"/>
            <a:ext cx="915840" cy="830520"/>
          </a:xfrm>
          <a:prstGeom prst="rect">
            <a:avLst/>
          </a:prstGeom>
          <a:ln w="0">
            <a:noFill/>
          </a:ln>
        </p:spPr>
      </p:pic>
      <p:pic>
        <p:nvPicPr>
          <p:cNvPr id="84" name="Immagine 15" descr=""/>
          <p:cNvPicPr/>
          <p:nvPr/>
        </p:nvPicPr>
        <p:blipFill>
          <a:blip r:embed="rId3"/>
          <a:stretch/>
        </p:blipFill>
        <p:spPr>
          <a:xfrm>
            <a:off x="94680" y="974880"/>
            <a:ext cx="915840" cy="830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5" name="Grafico 16"/>
          <p:cNvGraphicFramePr/>
          <p:nvPr/>
        </p:nvGraphicFramePr>
        <p:xfrm>
          <a:off x="6439320" y="1805760"/>
          <a:ext cx="5342760" cy="503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20240" y="6228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ALLA FINE TUTTI GLI ESPORTATORI SONO STATI TOCCATI DAL CALO DELLE IMPORTAZIONI. L’ITALIA E’ IL PAESE CHE HA PERSO MENO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87" name="Grafico 2"/>
          <p:cNvGraphicFramePr/>
          <p:nvPr/>
        </p:nvGraphicFramePr>
        <p:xfrm>
          <a:off x="165240" y="2217960"/>
          <a:ext cx="11896560" cy="457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8" name="CustomShape 2"/>
          <p:cNvSpPr/>
          <p:nvPr/>
        </p:nvSpPr>
        <p:spPr>
          <a:xfrm>
            <a:off x="2274480" y="1056240"/>
            <a:ext cx="7643160" cy="3646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Export totale vino: variazione % 2023 vs 2022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89" name="Immagine 4" descr="Immagine che contiene bandiera, simbolo, Bandiera degli Stati Uniti, Blu elettrico&#10;&#10;Descrizione generata automaticamente"/>
          <p:cNvPicPr/>
          <p:nvPr/>
        </p:nvPicPr>
        <p:blipFill>
          <a:blip r:embed="rId2"/>
          <a:stretch/>
        </p:blipFill>
        <p:spPr>
          <a:xfrm>
            <a:off x="8621280" y="1524600"/>
            <a:ext cx="977760" cy="733320"/>
          </a:xfrm>
          <a:prstGeom prst="rect">
            <a:avLst/>
          </a:prstGeom>
          <a:ln w="0">
            <a:noFill/>
          </a:ln>
        </p:spPr>
      </p:pic>
      <p:pic>
        <p:nvPicPr>
          <p:cNvPr id="90" name="Immagine 6" descr="Immagine che contiene bandiera, simbolo&#10;&#10;Descrizione generata automaticamente"/>
          <p:cNvPicPr/>
          <p:nvPr/>
        </p:nvPicPr>
        <p:blipFill>
          <a:blip r:embed="rId3"/>
          <a:stretch/>
        </p:blipFill>
        <p:spPr>
          <a:xfrm>
            <a:off x="6501240" y="1586520"/>
            <a:ext cx="965160" cy="723600"/>
          </a:xfrm>
          <a:prstGeom prst="rect">
            <a:avLst/>
          </a:prstGeom>
          <a:ln w="0">
            <a:noFill/>
          </a:ln>
        </p:spPr>
      </p:pic>
      <p:pic>
        <p:nvPicPr>
          <p:cNvPr id="91" name="Immagine 7" descr="Immagine che contiene bandiera&#10;&#10;Descrizione generata automaticamente"/>
          <p:cNvPicPr/>
          <p:nvPr/>
        </p:nvPicPr>
        <p:blipFill>
          <a:blip r:embed="rId4"/>
          <a:stretch/>
        </p:blipFill>
        <p:spPr>
          <a:xfrm>
            <a:off x="695160" y="1539720"/>
            <a:ext cx="965160" cy="723600"/>
          </a:xfrm>
          <a:prstGeom prst="rect">
            <a:avLst/>
          </a:prstGeom>
          <a:ln w="0">
            <a:noFill/>
          </a:ln>
        </p:spPr>
      </p:pic>
      <p:pic>
        <p:nvPicPr>
          <p:cNvPr id="92" name="Immagine 8" descr="Immagine che contiene bandiera&#10;&#10;Descrizione generata automaticamente"/>
          <p:cNvPicPr/>
          <p:nvPr/>
        </p:nvPicPr>
        <p:blipFill>
          <a:blip r:embed="rId5"/>
          <a:stretch/>
        </p:blipFill>
        <p:spPr>
          <a:xfrm>
            <a:off x="2717280" y="1541880"/>
            <a:ext cx="977760" cy="733320"/>
          </a:xfrm>
          <a:prstGeom prst="rect">
            <a:avLst/>
          </a:prstGeom>
          <a:ln w="0">
            <a:noFill/>
          </a:ln>
        </p:spPr>
      </p:pic>
      <p:pic>
        <p:nvPicPr>
          <p:cNvPr id="93" name="Immagine 9" descr="Immagine che contiene bandiera, Bandiera degli Stati Uniti, simbolo, Carminio&#10;&#10;Descrizione generata automaticamente"/>
          <p:cNvPicPr/>
          <p:nvPr/>
        </p:nvPicPr>
        <p:blipFill>
          <a:blip r:embed="rId6"/>
          <a:stretch/>
        </p:blipFill>
        <p:spPr>
          <a:xfrm>
            <a:off x="10404360" y="1524600"/>
            <a:ext cx="1005480" cy="754200"/>
          </a:xfrm>
          <a:prstGeom prst="rect">
            <a:avLst/>
          </a:prstGeom>
          <a:ln w="0">
            <a:noFill/>
          </a:ln>
        </p:spPr>
      </p:pic>
      <p:pic>
        <p:nvPicPr>
          <p:cNvPr id="94" name="Immagine 17" descr="Immagine che contiene bandiera, rosso, simbolo, Carminio&#10;&#10;Descrizione generata automaticamente"/>
          <p:cNvPicPr/>
          <p:nvPr/>
        </p:nvPicPr>
        <p:blipFill>
          <a:blip r:embed="rId7"/>
          <a:stretch/>
        </p:blipFill>
        <p:spPr>
          <a:xfrm>
            <a:off x="4598280" y="1537920"/>
            <a:ext cx="1000080" cy="74988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1068480" y="6581880"/>
            <a:ext cx="328248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doganali</a:t>
            </a:r>
            <a:endParaRPr b="0" lang="it-IT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20240" y="62280"/>
            <a:ext cx="11941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IL CALO RIGUARDA PRINCIPALMENTE I VINI ROSSI…A LIVELLO GLOBALE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068480" y="6581880"/>
            <a:ext cx="328248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doganali</a:t>
            </a:r>
            <a:endParaRPr b="0" lang="it-IT" sz="1050" spc="-1" strike="noStrike">
              <a:latin typeface="Arial"/>
            </a:endParaRPr>
          </a:p>
        </p:txBody>
      </p:sp>
      <p:graphicFrame>
        <p:nvGraphicFramePr>
          <p:cNvPr id="98" name="Grafico 1"/>
          <p:cNvGraphicFramePr/>
          <p:nvPr/>
        </p:nvGraphicFramePr>
        <p:xfrm>
          <a:off x="165240" y="2762280"/>
          <a:ext cx="11896560" cy="403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9" name="CustomShape 3"/>
          <p:cNvSpPr/>
          <p:nvPr/>
        </p:nvSpPr>
        <p:spPr>
          <a:xfrm>
            <a:off x="1895400" y="1089000"/>
            <a:ext cx="9038880" cy="6382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Export vini imbottigliati per colore: variazione % sui volumi 2023 vs 2022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00" name="Immagine 11" descr="Immagine che contiene bandiera, simbolo, Bandiera degli Stati Uniti, Blu elettrico&#10;&#10;Descrizione generata automaticamente"/>
          <p:cNvPicPr/>
          <p:nvPr/>
        </p:nvPicPr>
        <p:blipFill>
          <a:blip r:embed="rId2"/>
          <a:stretch/>
        </p:blipFill>
        <p:spPr>
          <a:xfrm>
            <a:off x="7965360" y="1940760"/>
            <a:ext cx="977760" cy="733320"/>
          </a:xfrm>
          <a:prstGeom prst="rect">
            <a:avLst/>
          </a:prstGeom>
          <a:ln w="0">
            <a:noFill/>
          </a:ln>
        </p:spPr>
      </p:pic>
      <p:pic>
        <p:nvPicPr>
          <p:cNvPr id="101" name="Immagine 12" descr="Immagine che contiene bandiera&#10;&#10;Descrizione generata automaticamente"/>
          <p:cNvPicPr/>
          <p:nvPr/>
        </p:nvPicPr>
        <p:blipFill>
          <a:blip r:embed="rId3"/>
          <a:stretch/>
        </p:blipFill>
        <p:spPr>
          <a:xfrm>
            <a:off x="999720" y="1940760"/>
            <a:ext cx="965160" cy="723600"/>
          </a:xfrm>
          <a:prstGeom prst="rect">
            <a:avLst/>
          </a:prstGeom>
          <a:ln w="0">
            <a:noFill/>
          </a:ln>
        </p:spPr>
      </p:pic>
      <p:pic>
        <p:nvPicPr>
          <p:cNvPr id="102" name="Immagine 13" descr="Immagine che contiene bandiera&#10;&#10;Descrizione generata automaticamente"/>
          <p:cNvPicPr/>
          <p:nvPr/>
        </p:nvPicPr>
        <p:blipFill>
          <a:blip r:embed="rId4"/>
          <a:stretch/>
        </p:blipFill>
        <p:spPr>
          <a:xfrm>
            <a:off x="3286080" y="1940760"/>
            <a:ext cx="977760" cy="733320"/>
          </a:xfrm>
          <a:prstGeom prst="rect">
            <a:avLst/>
          </a:prstGeom>
          <a:ln w="0">
            <a:noFill/>
          </a:ln>
        </p:spPr>
      </p:pic>
      <p:pic>
        <p:nvPicPr>
          <p:cNvPr id="103" name="Immagine 14" descr="Immagine che contiene bandiera, Bandiera degli Stati Uniti, simbolo, Carminio&#10;&#10;Descrizione generata automaticamente"/>
          <p:cNvPicPr/>
          <p:nvPr/>
        </p:nvPicPr>
        <p:blipFill>
          <a:blip r:embed="rId5"/>
          <a:stretch/>
        </p:blipFill>
        <p:spPr>
          <a:xfrm>
            <a:off x="10362960" y="1932480"/>
            <a:ext cx="1005480" cy="754200"/>
          </a:xfrm>
          <a:prstGeom prst="rect">
            <a:avLst/>
          </a:prstGeom>
          <a:ln w="0">
            <a:noFill/>
          </a:ln>
        </p:spPr>
      </p:pic>
      <p:pic>
        <p:nvPicPr>
          <p:cNvPr id="104" name="Immagine 15" descr="Immagine che contiene bandiera, rosso, simbolo, Carminio&#10;&#10;Descrizione generata automaticamente"/>
          <p:cNvPicPr/>
          <p:nvPr/>
        </p:nvPicPr>
        <p:blipFill>
          <a:blip r:embed="rId6"/>
          <a:stretch/>
        </p:blipFill>
        <p:spPr>
          <a:xfrm>
            <a:off x="5755320" y="1968120"/>
            <a:ext cx="1000080" cy="74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20240" y="62280"/>
            <a:ext cx="11941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GDO ITALIA: DOPO IL «BOOM» REGISTRATO DURANTE IL COVID, LE VENDITE DI VINO SI SONO RIALLINEATE, PERO’ CON DIFFERENZE RILEVANTI PER CATEGORIA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53360" y="6550560"/>
            <a:ext cx="464940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NIQ; * compreso Champagne</a:t>
            </a:r>
            <a:endParaRPr b="0" lang="it-IT" sz="1050" spc="-1" strike="noStrike">
              <a:latin typeface="Arial"/>
            </a:endParaRPr>
          </a:p>
        </p:txBody>
      </p:sp>
      <p:graphicFrame>
        <p:nvGraphicFramePr>
          <p:cNvPr id="107" name="Grafico 4"/>
          <p:cNvGraphicFramePr/>
          <p:nvPr/>
        </p:nvGraphicFramePr>
        <p:xfrm>
          <a:off x="355680" y="1638360"/>
          <a:ext cx="11292840" cy="490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8" name="CustomShape 3"/>
          <p:cNvSpPr/>
          <p:nvPr/>
        </p:nvSpPr>
        <p:spPr>
          <a:xfrm>
            <a:off x="455760" y="1133280"/>
            <a:ext cx="11093040" cy="3646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Italia, vendite GDO: trend volumi (2018=100)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10920240" y="2371680"/>
            <a:ext cx="864000" cy="364680"/>
          </a:xfrm>
          <a:prstGeom prst="rect">
            <a:avLst/>
          </a:prstGeom>
          <a:solidFill>
            <a:srgbClr val="418b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Poppins"/>
              </a:rPr>
              <a:t>+36%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10684440" y="5219640"/>
            <a:ext cx="789120" cy="364680"/>
          </a:xfrm>
          <a:prstGeom prst="rect">
            <a:avLst/>
          </a:prstGeom>
          <a:solidFill>
            <a:srgbClr val="a41f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Poppins"/>
              </a:rPr>
              <a:t>-11%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10804320" y="4782600"/>
            <a:ext cx="636840" cy="364680"/>
          </a:xfrm>
          <a:prstGeom prst="rect">
            <a:avLst/>
          </a:prstGeom>
          <a:solidFill>
            <a:srgbClr val="70ad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Poppins"/>
              </a:rPr>
              <a:t>-1%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2" name="CustomShape 7"/>
          <p:cNvSpPr/>
          <p:nvPr/>
        </p:nvSpPr>
        <p:spPr>
          <a:xfrm>
            <a:off x="10784880" y="4379040"/>
            <a:ext cx="711360" cy="364680"/>
          </a:xfrm>
          <a:prstGeom prst="rect">
            <a:avLst/>
          </a:prstGeom>
          <a:solidFill>
            <a:srgbClr val="ffe62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+1%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3" name="CustomShape 8"/>
          <p:cNvSpPr/>
          <p:nvPr/>
        </p:nvSpPr>
        <p:spPr>
          <a:xfrm>
            <a:off x="10788480" y="3958920"/>
            <a:ext cx="711360" cy="364680"/>
          </a:xfrm>
          <a:prstGeom prst="rect">
            <a:avLst/>
          </a:prstGeom>
          <a:solidFill>
            <a:srgbClr val="eb95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+3%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26520" y="1170720"/>
            <a:ext cx="511236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Consumi on-trade di food&amp;wine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(Miliardi di euro)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6752880" y="1170720"/>
            <a:ext cx="489636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Turisti in Italia per provenienza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(Milioni di arrivi)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16" name="Grafico 5"/>
          <p:cNvGraphicFramePr/>
          <p:nvPr/>
        </p:nvGraphicFramePr>
        <p:xfrm>
          <a:off x="247680" y="1816920"/>
          <a:ext cx="5486040" cy="467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17" name="Grafico 7"/>
          <p:cNvGraphicFramePr/>
          <p:nvPr/>
        </p:nvGraphicFramePr>
        <p:xfrm>
          <a:off x="6458040" y="1868400"/>
          <a:ext cx="548604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8" name="CustomShape 3"/>
          <p:cNvSpPr/>
          <p:nvPr/>
        </p:nvSpPr>
        <p:spPr>
          <a:xfrm>
            <a:off x="120240" y="6228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I CONSUMI FUORI-CASA SONO TORNATI AI LIVELLI PRE-COVID, ANCHE GRAZIE AL RITORNO DEI TURISTI STRANIERI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2495880" y="6541920"/>
            <a:ext cx="300816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Istat</a:t>
            </a:r>
            <a:endParaRPr b="0" lang="it-IT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24920" y="91800"/>
            <a:ext cx="119415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a41f35"/>
                </a:solidFill>
                <a:latin typeface="Poppins"/>
              </a:rPr>
              <a:t>IN PIEMONTE, IL VIGNETO SI MANTIENE COSTANTE E RAPPRESENTA IL SESTO A LIVELLO ITALIANO PER ESTENSIONE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104120" y="6509880"/>
            <a:ext cx="305388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000000"/>
                </a:solidFill>
                <a:latin typeface="Poppins"/>
              </a:rPr>
              <a:t>Fonte: Nomisma Wine Monitor su dati Agea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122" name="Grafico 1" descr=""/>
          <p:cNvPicPr/>
          <p:nvPr/>
        </p:nvPicPr>
        <p:blipFill>
          <a:blip r:embed="rId1"/>
          <a:stretch/>
        </p:blipFill>
        <p:spPr>
          <a:xfrm>
            <a:off x="0" y="1565280"/>
            <a:ext cx="6743520" cy="5198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3" name="Grafico 4"/>
          <p:cNvGraphicFramePr/>
          <p:nvPr/>
        </p:nvGraphicFramePr>
        <p:xfrm>
          <a:off x="5486400" y="2019240"/>
          <a:ext cx="6486120" cy="432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4" name="CustomShape 3"/>
          <p:cNvSpPr/>
          <p:nvPr/>
        </p:nvSpPr>
        <p:spPr>
          <a:xfrm>
            <a:off x="5638680" y="1170720"/>
            <a:ext cx="6333840" cy="639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Poppins"/>
              </a:rPr>
              <a:t>Piemonte: evoluzione della superficie a vite da vino (ettari)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1f35"/>
      </a:accent1>
      <a:accent2>
        <a:srgbClr val="ed7d31"/>
      </a:accent2>
      <a:accent3>
        <a:srgbClr val="44546a"/>
      </a:accent3>
      <a:accent4>
        <a:srgbClr val="ffc000"/>
      </a:accent4>
      <a:accent5>
        <a:srgbClr val="70ad47"/>
      </a:accent5>
      <a:accent6>
        <a:srgbClr val="bbb8b8"/>
      </a:accent6>
      <a:hlink>
        <a:srgbClr val="d0cece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1f35"/>
      </a:accent1>
      <a:accent2>
        <a:srgbClr val="ed7d31"/>
      </a:accent2>
      <a:accent3>
        <a:srgbClr val="44546a"/>
      </a:accent3>
      <a:accent4>
        <a:srgbClr val="ffc000"/>
      </a:accent4>
      <a:accent5>
        <a:srgbClr val="70ad47"/>
      </a:accent5>
      <a:accent6>
        <a:srgbClr val="bbb8b8"/>
      </a:accent6>
      <a:hlink>
        <a:srgbClr val="d0cece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LibreOffice/7.0.4.2$Windows_X86_64 LibreOffice_project/dcf040e67528d9187c66b2379df5ea4407429775</Application>
  <AppVersion>15.0000</AppVersion>
  <Words>917</Words>
  <Paragraphs>159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2023-01-02T08:51:30Z</dcterms:created>
  <dc:creator>Leonardo Arduini</dc:creator>
  <dc:description/>
  <dc:language>it-IT</dc:language>
  <cp:lastModifiedBy/>
  <cp:lastPrinted>2023-10-25T06:44:18Z</cp:lastPrinted>
  <dcterms:modified xsi:type="dcterms:W3CDTF">2024-04-04T12:15:16Z</dcterms:modified>
  <cp:revision>252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20</vt:i4>
  </property>
</Properties>
</file>