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png" ContentType="image/png"/>
  <Override PartName="/ppt/media/image2.jpeg" ContentType="image/jpe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9360" y="-7200"/>
            <a:ext cx="9160560" cy="103896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4381560" y="-7200"/>
            <a:ext cx="4759920" cy="63576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27360" y="-18360"/>
            <a:ext cx="9194040" cy="1083600"/>
            <a:chOff x="-27360" y="-18360"/>
            <a:chExt cx="9194040" cy="1083600"/>
          </a:xfrm>
        </p:grpSpPr>
        <p:sp>
          <p:nvSpPr>
            <p:cNvPr id="3" name="CustomShape 4"/>
            <p:cNvSpPr/>
            <p:nvPr/>
          </p:nvSpPr>
          <p:spPr>
            <a:xfrm rot="21435600">
              <a:off x="-16920" y="199800"/>
              <a:ext cx="9160560" cy="646560"/>
            </a:xfrm>
            <a:custGeom>
              <a:avLst/>
              <a:gdLst/>
              <a:ah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 rot="21435600">
              <a:off x="-13680" y="275040"/>
              <a:ext cx="9173160" cy="527760"/>
            </a:xfrm>
            <a:custGeom>
              <a:avLst/>
              <a:gdLst/>
              <a:ah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-9360" y="-7200"/>
            <a:ext cx="9160560" cy="103896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2"/>
          <p:cNvSpPr/>
          <p:nvPr/>
        </p:nvSpPr>
        <p:spPr>
          <a:xfrm>
            <a:off x="4381560" y="-7200"/>
            <a:ext cx="4759920" cy="63576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5" name="Group 3"/>
          <p:cNvGrpSpPr/>
          <p:nvPr/>
        </p:nvGrpSpPr>
        <p:grpSpPr>
          <a:xfrm>
            <a:off x="-27360" y="-18360"/>
            <a:ext cx="9194040" cy="1083600"/>
            <a:chOff x="-27360" y="-18360"/>
            <a:chExt cx="9194040" cy="1083600"/>
          </a:xfrm>
        </p:grpSpPr>
        <p:sp>
          <p:nvSpPr>
            <p:cNvPr id="46" name="CustomShape 4"/>
            <p:cNvSpPr/>
            <p:nvPr/>
          </p:nvSpPr>
          <p:spPr>
            <a:xfrm rot="21435600">
              <a:off x="-16920" y="199800"/>
              <a:ext cx="9160560" cy="646560"/>
            </a:xfrm>
            <a:custGeom>
              <a:avLst/>
              <a:gdLst/>
              <a:ah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" name="CustomShape 5"/>
            <p:cNvSpPr/>
            <p:nvPr/>
          </p:nvSpPr>
          <p:spPr>
            <a:xfrm rot="21435600">
              <a:off x="-13680" y="275040"/>
              <a:ext cx="9173160" cy="527760"/>
            </a:xfrm>
            <a:custGeom>
              <a:avLst/>
              <a:gdLst/>
              <a:ah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8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3852000" y="1196640"/>
            <a:ext cx="4530600" cy="1334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ts val="2412"/>
              </a:lnSpc>
              <a:tabLst>
                <a:tab algn="l" pos="0"/>
              </a:tabLst>
            </a:pPr>
            <a:r>
              <a:rPr b="0" i="1" lang="it-IT" sz="2400" spc="-1" strike="noStrike">
                <a:solidFill>
                  <a:srgbClr val="ffffff"/>
                </a:solidFill>
                <a:latin typeface="Calibri"/>
                <a:ea typeface="DejaVu Sans"/>
              </a:rPr>
              <a:t>Direzione Welfare</a:t>
            </a:r>
            <a:br/>
            <a:r>
              <a:rPr b="0" i="1" lang="it-IT" sz="2400" spc="-1" strike="noStrike">
                <a:solidFill>
                  <a:srgbClr val="ffffff"/>
                </a:solidFill>
                <a:latin typeface="Calibri"/>
                <a:ea typeface="DejaVu Sans"/>
              </a:rPr>
              <a:t>Settore Politiche per le pari opportunità, diritti e inclusione, progettazione ed innovazione sociale</a:t>
            </a:r>
            <a:endParaRPr b="0" lang="it-IT" sz="2400" spc="-1" strike="noStrike">
              <a:latin typeface="Arial"/>
            </a:endParaRPr>
          </a:p>
        </p:txBody>
      </p:sp>
      <p:pic>
        <p:nvPicPr>
          <p:cNvPr id="87" name="Picture 2" descr=""/>
          <p:cNvPicPr/>
          <p:nvPr/>
        </p:nvPicPr>
        <p:blipFill>
          <a:blip r:embed="rId1"/>
          <a:stretch/>
        </p:blipFill>
        <p:spPr>
          <a:xfrm>
            <a:off x="611640" y="1196640"/>
            <a:ext cx="2949840" cy="1005480"/>
          </a:xfrm>
          <a:prstGeom prst="rect">
            <a:avLst/>
          </a:prstGeom>
          <a:ln w="9525">
            <a:noFill/>
          </a:ln>
        </p:spPr>
      </p:pic>
      <p:sp>
        <p:nvSpPr>
          <p:cNvPr id="88" name="CustomShape 2"/>
          <p:cNvSpPr/>
          <p:nvPr/>
        </p:nvSpPr>
        <p:spPr>
          <a:xfrm>
            <a:off x="533520" y="2781000"/>
            <a:ext cx="7852320" cy="30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18360" tIns="45000" bIns="45000">
            <a:noAutofit/>
          </a:bodyPr>
          <a:p>
            <a:pPr algn="ctr"/>
            <a:r>
              <a:rPr b="1" lang="it-IT" sz="3200" spc="-1" strike="noStrike">
                <a:solidFill>
                  <a:srgbClr val="ffffff"/>
                </a:solidFill>
                <a:latin typeface="Arial"/>
                <a:ea typeface="DejaVu Sans"/>
              </a:rPr>
              <a:t>Avviso pubblico per l’assegnazione di contributi per la realizzazione di interventi ed iniziative connessi all’attuazione del Piano per l’Invecchiamento attivo</a:t>
            </a:r>
            <a:endParaRPr b="0" lang="it-IT" sz="3200" spc="-1" strike="noStrike"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it-IT" sz="1800" spc="-1" strike="noStrike">
                <a:solidFill>
                  <a:srgbClr val="ffffff"/>
                </a:solidFill>
                <a:latin typeface="Arial"/>
                <a:ea typeface="DejaVu Sans"/>
              </a:rPr>
              <a:t>D.D. 961 del 04/05/2023 in attuazione della D.G.R.M 6761 del 17 aprile 2023</a:t>
            </a:r>
            <a:endParaRPr b="0" lang="it-I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457200" y="704160"/>
            <a:ext cx="8227080" cy="11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rmAutofit/>
          </a:bodyPr>
          <a:p>
            <a:pPr algn="ctr">
              <a:lnSpc>
                <a:spcPct val="100000"/>
              </a:lnSpc>
            </a:pPr>
            <a:r>
              <a:rPr b="0" lang="it-IT" sz="4000" spc="-1" strike="noStrike">
                <a:solidFill>
                  <a:srgbClr val="04617b"/>
                </a:solidFill>
                <a:latin typeface="Calibri"/>
                <a:ea typeface="DejaVu Sans"/>
              </a:rPr>
              <a:t>Coerenza agli obiettivi del P.I.A - Obiettivo 6</a:t>
            </a:r>
            <a:endParaRPr b="0" lang="it-IT" sz="4000" spc="-1" strike="noStrike"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457200" y="2061000"/>
            <a:ext cx="8227080" cy="117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favorire l’accesso e la fruizione culturale.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f10d0c"/>
                </a:solidFill>
                <a:latin typeface="Constantia"/>
                <a:ea typeface="Microsoft YaHei"/>
              </a:rPr>
              <a:t>2 progetti pubblici e 4 privati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</p:txBody>
      </p:sp>
      <p:sp>
        <p:nvSpPr>
          <p:cNvPr id="112" name="CustomShape 3"/>
          <p:cNvSpPr/>
          <p:nvPr/>
        </p:nvSpPr>
        <p:spPr>
          <a:xfrm>
            <a:off x="540000" y="3420720"/>
            <a:ext cx="8047080" cy="25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cineforum – accompagnamento alla fruizione teatrale (anche con produzioni dedicate) ed alla teatroterapia – laboratori artistico pittorici – attività di recupero e promozione del patrimonio canoro locale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457200" y="704160"/>
            <a:ext cx="8227080" cy="11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rmAutofit/>
          </a:bodyPr>
          <a:p>
            <a:pPr algn="ctr">
              <a:lnSpc>
                <a:spcPct val="100000"/>
              </a:lnSpc>
            </a:pPr>
            <a:r>
              <a:rPr b="0" lang="it-IT" sz="4000" spc="-1" strike="noStrike">
                <a:solidFill>
                  <a:srgbClr val="04617b"/>
                </a:solidFill>
                <a:latin typeface="Calibri"/>
                <a:ea typeface="DejaVu Sans"/>
              </a:rPr>
              <a:t>Coerenza agli obiettivi del P.I.A - Obiettivo 7</a:t>
            </a:r>
            <a:endParaRPr b="0" lang="it-IT" sz="4000" spc="-1" strike="noStrike"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457200" y="2061000"/>
            <a:ext cx="8227080" cy="207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sostenere e promuovere il permanere a domicilio della persona anziana ed il lavoro di cura dei familiari.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f10d0c"/>
                </a:solidFill>
                <a:latin typeface="Constantia"/>
                <a:ea typeface="Microsoft YaHei"/>
              </a:rPr>
              <a:t>8 progetti pubblici e 4 privati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</p:txBody>
      </p:sp>
      <p:sp>
        <p:nvSpPr>
          <p:cNvPr id="115" name="CustomShape 3"/>
          <p:cNvSpPr/>
          <p:nvPr/>
        </p:nvSpPr>
        <p:spPr>
          <a:xfrm>
            <a:off x="360000" y="4320000"/>
            <a:ext cx="8227080" cy="19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20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rinforzo caregivers -  incontri,  laboratori e percorsi rivolti a famigliari ed assistenti famigliari – costituzione / rinforzo di reti familiari e di sostegno – accompagnamento logistico – mappatura fragilità – iniziative di telecontrollo – stazioni itineranti per prenotazioni sanitarie, dei servizi online INPS e per facilitare l’accesso ai servizi pubblici e del privato sociale presenti sul territorio – interventi dedicati a persone con problemi di demenza e morbo di Parkinson</a:t>
            </a:r>
            <a:endParaRPr b="0" lang="it-IT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429840" y="1112400"/>
            <a:ext cx="8227080" cy="104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rmAutofit/>
          </a:bodyPr>
          <a:p>
            <a:pPr algn="ctr">
              <a:lnSpc>
                <a:spcPct val="100000"/>
              </a:lnSpc>
            </a:pPr>
            <a:r>
              <a:rPr b="0" lang="it-IT" sz="5400" spc="-1" strike="noStrike">
                <a:solidFill>
                  <a:srgbClr val="04617b"/>
                </a:solidFill>
                <a:latin typeface="Calibri"/>
                <a:ea typeface="Microsoft YaHei"/>
              </a:rPr>
              <a:t>In conclusione:</a:t>
            </a:r>
            <a:endParaRPr b="0" lang="it-IT" sz="5400" spc="-1" strike="noStrike"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540000" y="1800000"/>
            <a:ext cx="822708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</a:pPr>
            <a:endParaRPr b="0" lang="it-IT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it-IT" sz="2700" spc="-1" strike="noStrike">
                <a:solidFill>
                  <a:srgbClr val="000000"/>
                </a:solidFill>
                <a:latin typeface="Constantia"/>
                <a:ea typeface="Microsoft YaHei"/>
              </a:rPr>
              <a:t>Sono attualmente in fase di svolgimento 48 progetti valutati positivamente e ammessi a finanziamento.</a:t>
            </a:r>
            <a:endParaRPr b="0" lang="it-IT" sz="2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it-IT" sz="2700" spc="-1" strike="noStrike">
                <a:solidFill>
                  <a:srgbClr val="000000"/>
                </a:solidFill>
                <a:latin typeface="Constantia"/>
                <a:ea typeface="Microsoft YaHei"/>
              </a:rPr>
              <a:t>Nel proseguire la collaborazione con il Dipartimento della Famiglia della Presidenza del Consiglio dei Ministri e con l’INRCA, istituto di ricerca con una forte connotazione specialistica in senso geriatrico e gerontologico, è in programma il finanziamento di una nuova serie di progetti, con l’obiettivo di arrivare alla costituzione di un programma permanente.</a:t>
            </a:r>
            <a:endParaRPr b="0" lang="it-IT" sz="27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27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457200" y="164160"/>
            <a:ext cx="8227080" cy="11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Autofit/>
          </a:bodyPr>
          <a:p>
            <a:pPr algn="ctr">
              <a:lnSpc>
                <a:spcPct val="100000"/>
              </a:lnSpc>
            </a:pPr>
            <a:r>
              <a:rPr b="0" lang="it-IT" sz="4000" spc="-1" strike="noStrike">
                <a:solidFill>
                  <a:srgbClr val="04617b"/>
                </a:solidFill>
                <a:latin typeface="Calibri"/>
                <a:ea typeface="Microsoft YaHei"/>
              </a:rPr>
              <a:t>Un primo milione di euro</a:t>
            </a:r>
            <a:endParaRPr b="0" lang="it-IT" sz="4000" spc="-1" strike="noStrike">
              <a:latin typeface="Arial"/>
            </a:endParaRPr>
          </a:p>
        </p:txBody>
      </p:sp>
      <p:sp>
        <p:nvSpPr>
          <p:cNvPr id="90" name="CustomShape 2"/>
          <p:cNvSpPr/>
          <p:nvPr/>
        </p:nvSpPr>
        <p:spPr>
          <a:xfrm>
            <a:off x="416520" y="1306080"/>
            <a:ext cx="8227080" cy="517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100000"/>
              </a:lnSpc>
            </a:pPr>
            <a:endParaRPr b="0" lang="it-IT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Constantia"/>
                <a:ea typeface="Microsoft YaHei"/>
              </a:rPr>
              <a:t>Questa la cifra stanziata dalla Giunta regionale che ha stabilito i criteri e le modalità per l’assegnazione di contributi destinati alla realizzazione di progetti coerenti agli obiettivi del Piano per l’Invecchiamento attivo. Su tali basi è stato pubblicato l’Avviso pubblico del successivo 4 maggio.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457200" y="164160"/>
            <a:ext cx="8227080" cy="11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Autofit/>
          </a:bodyPr>
          <a:p>
            <a:pPr algn="ctr">
              <a:lnSpc>
                <a:spcPct val="100000"/>
              </a:lnSpc>
            </a:pPr>
            <a:r>
              <a:rPr b="0" lang="it-IT" sz="4000" spc="-1" strike="noStrike">
                <a:solidFill>
                  <a:srgbClr val="04617b"/>
                </a:solidFill>
                <a:latin typeface="Calibri"/>
                <a:ea typeface="Microsoft YaHei"/>
              </a:rPr>
              <a:t>Destinatari dell’Avviso</a:t>
            </a:r>
            <a:endParaRPr b="0" lang="it-IT" sz="4000" spc="-1" strike="noStrike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416520" y="1306080"/>
            <a:ext cx="8227080" cy="517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100000"/>
              </a:lnSpc>
            </a:pPr>
            <a:endParaRPr b="0" lang="it-IT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it-IT" sz="2700" spc="-1" strike="noStrike">
                <a:solidFill>
                  <a:srgbClr val="000000"/>
                </a:solidFill>
                <a:latin typeface="Constantia"/>
                <a:ea typeface="Microsoft YaHei"/>
              </a:rPr>
              <a:t>Titolati alla presentazione di progetti sono stati:</a:t>
            </a:r>
            <a:endParaRPr b="0" lang="it-IT" sz="2700" spc="-1" strike="noStrike"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it-IT" sz="2700" spc="-1" strike="noStrike">
                <a:solidFill>
                  <a:srgbClr val="000000"/>
                </a:solidFill>
                <a:latin typeface="Constantia"/>
                <a:ea typeface="Microsoft YaHei"/>
              </a:rPr>
              <a:t>Comuni piemontesi singoli e associati;</a:t>
            </a:r>
            <a:endParaRPr b="0" lang="it-IT" sz="2700" spc="-1" strike="noStrike"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it-IT" sz="2700" spc="-1" strike="noStrike">
                <a:solidFill>
                  <a:srgbClr val="000000"/>
                </a:solidFill>
                <a:latin typeface="Constantia"/>
                <a:ea typeface="Microsoft YaHei"/>
              </a:rPr>
              <a:t>Enti gestori delle funzioni socio assistenziali;</a:t>
            </a:r>
            <a:endParaRPr b="0" lang="it-IT" sz="2700" spc="-1" strike="noStrike"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it-IT" sz="2700" spc="-1" strike="noStrike">
                <a:solidFill>
                  <a:srgbClr val="000000"/>
                </a:solidFill>
                <a:latin typeface="Constantia"/>
                <a:ea typeface="Microsoft YaHei"/>
              </a:rPr>
              <a:t>Enti del Terzo Settore operanti sul territorio della Regione Piemonte;</a:t>
            </a:r>
            <a:endParaRPr b="0" lang="it-IT" sz="2700" spc="-1" strike="noStrike"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it-IT" sz="2700" spc="-1" strike="noStrike">
                <a:solidFill>
                  <a:srgbClr val="000000"/>
                </a:solidFill>
                <a:latin typeface="Constantia"/>
                <a:ea typeface="Microsoft YaHei"/>
              </a:rPr>
              <a:t>Associazioni combattentistiche e d’arma;</a:t>
            </a:r>
            <a:endParaRPr b="0" lang="it-IT" sz="2700" spc="-1" strike="noStrike"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it-IT" sz="2700" spc="-1" strike="noStrike">
                <a:solidFill>
                  <a:srgbClr val="000000"/>
                </a:solidFill>
                <a:latin typeface="Constantia"/>
                <a:ea typeface="Microsoft YaHei"/>
              </a:rPr>
              <a:t>Associazioni di categoria intese quali unioni organizzate di rappresentanza e tutela degli operatori economici di un certo settore economico-produttivo a livello provinciale o regionale</a:t>
            </a:r>
            <a:endParaRPr b="0" lang="it-IT" sz="27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27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it-IT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475920" y="1020240"/>
            <a:ext cx="8227080" cy="104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rmAutofit/>
          </a:bodyPr>
          <a:p>
            <a:pPr algn="ctr">
              <a:lnSpc>
                <a:spcPct val="100000"/>
              </a:lnSpc>
            </a:pPr>
            <a:r>
              <a:rPr b="0" lang="it-IT" sz="6600" spc="-1" strike="noStrike">
                <a:solidFill>
                  <a:srgbClr val="04617b"/>
                </a:solidFill>
                <a:latin typeface="Calibri"/>
                <a:ea typeface="Microsoft YaHei"/>
              </a:rPr>
              <a:t>77 i progetti presentati</a:t>
            </a:r>
            <a:endParaRPr b="0" lang="it-IT" sz="6600" spc="-1" strike="noStrike"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540000" y="2160000"/>
            <a:ext cx="8227080" cy="432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</a:pPr>
            <a:r>
              <a:rPr b="0" lang="it-IT" sz="3100" spc="-1" strike="noStrike">
                <a:solidFill>
                  <a:srgbClr val="000000"/>
                </a:solidFill>
                <a:latin typeface="Constantia"/>
                <a:ea typeface="Microsoft YaHei"/>
              </a:rPr>
              <a:t>14 delle istanze ricevute non rispondevano ai vincoli formali dell’avviso, quindi 63 sono risultate ammesse ed inviate al Nucleo di valutazione, appositamente designato, per l’analisi di merito: 29 proposte da enti pubblici e 34 progetti presentati da enti privati. Progetti giunti da tutte le province piemontesi.</a:t>
            </a:r>
            <a:endParaRPr b="0" lang="it-IT" sz="3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457200" y="704160"/>
            <a:ext cx="8227080" cy="11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rmAutofit/>
          </a:bodyPr>
          <a:p>
            <a:pPr algn="ctr">
              <a:lnSpc>
                <a:spcPct val="100000"/>
              </a:lnSpc>
            </a:pPr>
            <a:r>
              <a:rPr b="0" lang="it-IT" sz="4000" spc="-1" strike="noStrike">
                <a:solidFill>
                  <a:srgbClr val="04617b"/>
                </a:solidFill>
                <a:latin typeface="Calibri"/>
                <a:ea typeface="DejaVu Sans"/>
              </a:rPr>
              <a:t>Coerenza agli obiettivi del P.I.A - Obiettivo 1</a:t>
            </a:r>
            <a:endParaRPr b="0" lang="it-IT" sz="4000" spc="-1" strike="noStrike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457200" y="2061000"/>
            <a:ext cx="8227080" cy="171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Constantia"/>
                <a:ea typeface="Microsoft YaHei"/>
              </a:rPr>
              <a:t>Assicurare opportunità di apprendimento e aggiornamento lungo tutto l’arco della vita.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f10d0c"/>
                </a:solidFill>
                <a:latin typeface="Constantia"/>
                <a:ea typeface="Microsoft YaHei"/>
              </a:rPr>
              <a:t>4 progetti pubblici e 4 privati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360000" y="3780000"/>
            <a:ext cx="8227080" cy="25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24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formazione guide enologiche attraverso la valorizzazione di competenze esistenti – tecniche mnemoniche – formazione digitale – educazione all’essere nonni – visite e percorsi in musei, teatri, musica dal vivo - valorizzazione della attività motorie e cognitive e del controllo dietetico - sportelli di orientamento e supporto digitale</a:t>
            </a:r>
            <a:endParaRPr b="0" lang="it-IT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457200" y="704160"/>
            <a:ext cx="8227080" cy="11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rmAutofit/>
          </a:bodyPr>
          <a:p>
            <a:pPr algn="ctr">
              <a:lnSpc>
                <a:spcPct val="100000"/>
              </a:lnSpc>
            </a:pPr>
            <a:r>
              <a:rPr b="0" lang="it-IT" sz="4000" spc="-1" strike="noStrike">
                <a:solidFill>
                  <a:srgbClr val="04617b"/>
                </a:solidFill>
                <a:latin typeface="Calibri"/>
                <a:ea typeface="DejaVu Sans"/>
              </a:rPr>
              <a:t>Coerenza agli obiettivi del P.I.A - Obiettivo 2</a:t>
            </a:r>
            <a:endParaRPr b="0" lang="it-IT" sz="4000" spc="-1" strike="noStrike"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457200" y="2061000"/>
            <a:ext cx="8227080" cy="22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Sostenere e promuovere la salute attraverso l’adozione di corretti stili di vita, stimolare l’attività fisica e contrastare la sedentarietà.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f10d0c"/>
                </a:solidFill>
                <a:latin typeface="Constantia"/>
                <a:ea typeface="Microsoft YaHei"/>
              </a:rPr>
              <a:t>8 progetti pubblici e 13 privati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</p:txBody>
      </p:sp>
      <p:sp>
        <p:nvSpPr>
          <p:cNvPr id="100" name="CustomShape 3"/>
          <p:cNvSpPr/>
          <p:nvPr/>
        </p:nvSpPr>
        <p:spPr>
          <a:xfrm>
            <a:off x="540000" y="4140000"/>
            <a:ext cx="8047080" cy="21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24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attività fisica adattata – soggiorni – corsi di ginnastica e tennis – gruppi di cammino – educazione alimentare – corsi di ballo - accompagnamento alla pensione - attivazione di percorsi di terapia psicosociale a supporto della sfera emotiva e cognitiva della persona – yoga – trekking</a:t>
            </a:r>
            <a:endParaRPr b="0" lang="it-IT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457200" y="704160"/>
            <a:ext cx="8227080" cy="11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rmAutofit/>
          </a:bodyPr>
          <a:p>
            <a:pPr algn="ctr">
              <a:lnSpc>
                <a:spcPct val="100000"/>
              </a:lnSpc>
            </a:pPr>
            <a:r>
              <a:rPr b="0" lang="it-IT" sz="4000" spc="-1" strike="noStrike">
                <a:solidFill>
                  <a:srgbClr val="04617b"/>
                </a:solidFill>
                <a:latin typeface="Calibri"/>
                <a:ea typeface="DejaVu Sans"/>
              </a:rPr>
              <a:t>Coerenza agli obiettivi del P.I.A - Obiettivo 3</a:t>
            </a:r>
            <a:endParaRPr b="0" lang="it-IT" sz="4000" spc="-1" strike="noStrike"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457200" y="2061000"/>
            <a:ext cx="8227080" cy="171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Stimolare la partecipazione e l’impegno civico della popolazione anziana.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f10d0c"/>
                </a:solidFill>
                <a:latin typeface="Constantia"/>
                <a:ea typeface="Microsoft YaHei"/>
              </a:rPr>
              <a:t>6 progetti pubblici e 8 privati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360000" y="3780000"/>
            <a:ext cx="8227080" cy="25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2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raccolta e divulgazione di esperienze – interazione generazionale – punti di aggregazione e centri d’ascolto – laboratori – percorsi di dialogo interreligioso – servizi storico turistici – cura dei giardini e costituzioni di orti – formazione digitale – informative a prevenzione di truffe - ingaggiare nuovi volontari e volontarie senior e sostenere quelli esistenti – incontri a tema ludico – divulgazione valori propri della repubblica e delle forze armate</a:t>
            </a:r>
            <a:endParaRPr b="0" lang="it-IT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457200" y="704160"/>
            <a:ext cx="8227080" cy="11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rmAutofit/>
          </a:bodyPr>
          <a:p>
            <a:pPr algn="ctr">
              <a:lnSpc>
                <a:spcPct val="100000"/>
              </a:lnSpc>
            </a:pPr>
            <a:r>
              <a:rPr b="0" lang="it-IT" sz="4000" spc="-1" strike="noStrike">
                <a:solidFill>
                  <a:srgbClr val="04617b"/>
                </a:solidFill>
                <a:latin typeface="Calibri"/>
                <a:ea typeface="DejaVu Sans"/>
              </a:rPr>
              <a:t>Coerenza agli obiettivi del P.I.A - Obiettivo 4</a:t>
            </a:r>
            <a:endParaRPr b="0" lang="it-IT" sz="4000" spc="-1" strike="noStrike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457200" y="2061000"/>
            <a:ext cx="8227080" cy="117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favorire la vita indipendente e la sicurezza</a:t>
            </a:r>
            <a:endParaRPr b="0" lang="it-IT" sz="32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f10d0c"/>
                </a:solidFill>
                <a:latin typeface="Constantia"/>
                <a:ea typeface="Microsoft YaHei"/>
              </a:rPr>
              <a:t>1 progetto pubblico e 1 privato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</p:txBody>
      </p:sp>
      <p:sp>
        <p:nvSpPr>
          <p:cNvPr id="106" name="CustomShape 3"/>
          <p:cNvSpPr/>
          <p:nvPr/>
        </p:nvSpPr>
        <p:spPr>
          <a:xfrm>
            <a:off x="591840" y="4320000"/>
            <a:ext cx="8047080" cy="179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formazione e laboratori sulla sicurezza domestica, stradale, ambientale – attività rivolte ai reclusi ed al loro percorso di reinserimento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457200" y="704160"/>
            <a:ext cx="8227080" cy="114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b">
            <a:normAutofit/>
          </a:bodyPr>
          <a:p>
            <a:pPr algn="ctr">
              <a:lnSpc>
                <a:spcPct val="100000"/>
              </a:lnSpc>
            </a:pPr>
            <a:r>
              <a:rPr b="0" lang="it-IT" sz="4000" spc="-1" strike="noStrike">
                <a:solidFill>
                  <a:srgbClr val="04617b"/>
                </a:solidFill>
                <a:latin typeface="Calibri"/>
                <a:ea typeface="DejaVu Sans"/>
              </a:rPr>
              <a:t>Coerenza agli obiettivi del P.I.A - Obiettivo 5</a:t>
            </a:r>
            <a:endParaRPr b="0" lang="it-IT" sz="4000" spc="-1" strike="noStrike">
              <a:latin typeface="Arial"/>
            </a:endParaRPr>
          </a:p>
        </p:txBody>
      </p:sp>
      <p:sp>
        <p:nvSpPr>
          <p:cNvPr id="108" name="CustomShape 2"/>
          <p:cNvSpPr/>
          <p:nvPr/>
        </p:nvSpPr>
        <p:spPr>
          <a:xfrm>
            <a:off x="457200" y="2061000"/>
            <a:ext cx="8227080" cy="171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garantire la mobilità autonoma con servizi accessibili ed adeguati.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f10d0c"/>
                </a:solidFill>
                <a:latin typeface="Constantia"/>
                <a:ea typeface="Microsoft YaHei"/>
              </a:rPr>
              <a:t>Nessun progetto</a:t>
            </a:r>
            <a:endParaRPr b="0" lang="it-IT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</p:txBody>
      </p:sp>
      <p:sp>
        <p:nvSpPr>
          <p:cNvPr id="109" name="CustomShape 3"/>
          <p:cNvSpPr/>
          <p:nvPr/>
        </p:nvSpPr>
        <p:spPr>
          <a:xfrm>
            <a:off x="540000" y="3780000"/>
            <a:ext cx="8047080" cy="25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it-IT" sz="28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Tra i progetti sono presenti iniziative inerenti la mobilità assistita e l’organizzazione di gite e viaggi, ma era prevedibile che i soggetti titolati alla presentazione di proposte non avessero competenze e funzioni direttamente connesse al presente obiettivo</a:t>
            </a:r>
            <a:endParaRPr b="0" lang="it-IT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it-IT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1028</TotalTime>
  <Application>LibreOffice/7.0.4.2$Windows_X86_64 LibreOffice_project/dcf040e67528d9187c66b2379df5ea4407429775</Application>
  <AppVersion>15.0000</AppVersion>
  <Words>264</Words>
  <Paragraphs>26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2022-05-30T08:05:27Z</dcterms:created>
  <dc:creator>riccardo.negrino</dc:creator>
  <dc:description/>
  <dc:language>it-IT</dc:language>
  <cp:lastModifiedBy/>
  <dcterms:modified xsi:type="dcterms:W3CDTF">2023-08-24T14:04:23Z</dcterms:modified>
  <cp:revision>74</cp:revision>
  <dc:subject/>
  <dc:title>Direzione Sanità e Welfare Settore Politiche per le pari opportunità, diritti e inclusione, progettazione ed innovazione sociale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Presentazione su schermo (4:3)</vt:lpwstr>
  </property>
  <property fmtid="{D5CDD505-2E9C-101B-9397-08002B2CF9AE}" pid="3" name="Slides">
    <vt:i4>5</vt:i4>
  </property>
</Properties>
</file>