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1.xml" ContentType="application/xml"/>
  <Override PartName="/customXml/itemProps1.xml" ContentType="application/vnd.openxmlformats-officedocument.customXmlProperties+xml"/>
  <Override PartName="/customXml/item2.xml" ContentType="application/xml"/>
  <Override PartName="/customXml/_rels/item1.xml.rels" ContentType="application/vnd.openxmlformats-package.relationships+xml"/>
  <Override PartName="/customXml/_rels/item2.xml.rels" ContentType="application/vnd.openxmlformats-package.relationships+xml"/>
  <Override PartName="/customXml/_rels/item3.xml.rels" ContentType="application/vnd.openxmlformats-package.relationships+xml"/>
  <Override PartName="/customXml/itemProps2.xml" ContentType="application/vnd.openxmlformats-officedocument.customXmlProperties+xml"/>
  <Override PartName="/customXml/item3.xml" ContentType="application/xml"/>
  <Override PartName="/customXml/itemProps3.xml" ContentType="application/vnd.openxmlformats-officedocument.customXml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_rels/notesSlide9.xml.rels" ContentType="application/vnd.openxmlformats-package.relationships+xml"/>
  <Override PartName="/ppt/notesSlides/_rels/notesSlide1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media/image1.png" ContentType="image/png"/>
  <Override PartName="/ppt/media/image2.png" ContentType="image/png"/>
  <Override PartName="/ppt/media/image4.jpeg" ContentType="image/jpeg"/>
  <Override PartName="/ppt/media/image17.jpeg" ContentType="image/jpeg"/>
  <Override PartName="/ppt/media/image3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23.jpeg" ContentType="image/jpeg"/>
  <Override PartName="/ppt/media/image9.png" ContentType="image/png"/>
  <Override PartName="/ppt/media/image10.jpeg" ContentType="image/jpe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jpeg" ContentType="image/jpeg"/>
  <Override PartName="/ppt/media/image16.png" ContentType="image/png"/>
  <Override PartName="/ppt/media/image18.png" ContentType="image/png"/>
  <Override PartName="/ppt/media/image19.png" ContentType="image/png"/>
  <Override PartName="/ppt/media/image20.jpeg" ContentType="image/jpeg"/>
  <Override PartName="/ppt/media/image21.jpeg" ContentType="image/jpeg"/>
  <Override PartName="/ppt/media/image22.jpeg" ContentType="image/jpeg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customXml" Target="../customXml/item1.xml"/><Relationship Id="rId5" Type="http://schemas.openxmlformats.org/officeDocument/2006/relationships/customXml" Target="../customXml/item2.xml"/><Relationship Id="rId6" Type="http://schemas.openxmlformats.org/officeDocument/2006/relationships/customXml" Target="../customXml/item3.xml"/><Relationship Id="rId7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2192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spostare la diapositiva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it-IT" sz="2000" spc="-1" strike="noStrike">
                <a:latin typeface="Arial"/>
              </a:rPr>
              <a:t>Fai clic per modificare il formato delle note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it-IT" sz="1400" spc="-1" strike="noStrike">
                <a:latin typeface="Times New Roman"/>
              </a:rPr>
              <a:t>&lt;intestazione&gt;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it-IT" sz="1400" spc="-1" strike="noStrike">
                <a:latin typeface="Times New Roman"/>
              </a:rPr>
              <a:t>&lt;data/ora&gt;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it-IT" sz="1400" spc="-1" strike="noStrike">
                <a:latin typeface="Times New Roman"/>
              </a:rPr>
              <a:t>&lt;piè di pagina&gt;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128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97118056-F961-46D3-AA9B-B5B1D8FD1EF0}" type="slidenum">
              <a:rPr b="0" lang="it-IT" sz="1400" spc="-1" strike="noStrike">
                <a:latin typeface="Times New Roman"/>
              </a:rPr>
              <a:t>&lt;numero&gt;</a:t>
            </a:fld>
            <a:endParaRPr b="0" lang="it-IT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240" cy="3084120"/>
          </a:xfrm>
          <a:prstGeom prst="rect">
            <a:avLst/>
          </a:prstGeom>
        </p:spPr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it-IT" sz="2000" spc="-1" strike="noStrike">
              <a:latin typeface="Arial"/>
            </a:endParaRPr>
          </a:p>
        </p:txBody>
      </p:sp>
      <p:sp>
        <p:nvSpPr>
          <p:cNvPr id="186" name="CustomShape 3"/>
          <p:cNvSpPr/>
          <p:nvPr/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EC55BC83-4A17-46DA-8093-0A77E3086EA0}" type="slidenum">
              <a:rPr b="0" lang="en-LU" sz="1200" spc="-1" strike="noStrike">
                <a:solidFill>
                  <a:srgbClr val="000000"/>
                </a:solidFill>
                <a:latin typeface="Times New Roman"/>
              </a:rPr>
              <a:t>&lt;numero&gt;</a:t>
            </a:fld>
            <a:endParaRPr b="0" lang="it-IT" sz="1200" spc="-1" strike="noStrike"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240" cy="3084120"/>
          </a:xfrm>
          <a:prstGeom prst="rect">
            <a:avLst/>
          </a:prstGeom>
        </p:spPr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it-IT" sz="2000" spc="-1" strike="noStrike">
              <a:latin typeface="Arial"/>
            </a:endParaRPr>
          </a:p>
        </p:txBody>
      </p:sp>
      <p:sp>
        <p:nvSpPr>
          <p:cNvPr id="189" name="CustomShape 3"/>
          <p:cNvSpPr/>
          <p:nvPr/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935E1723-0591-45D9-8024-19814B69CFC5}" type="slidenum">
              <a:rPr b="0" lang="en-LU" sz="1200" spc="-1" strike="noStrike">
                <a:solidFill>
                  <a:srgbClr val="000000"/>
                </a:solidFill>
                <a:latin typeface="Times New Roman"/>
              </a:rPr>
              <a:t>&lt;numero&gt;</a:t>
            </a:fld>
            <a:endParaRPr b="0" lang="it-IT" sz="1200" spc="-1" strike="noStrike"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240" cy="3084120"/>
          </a:xfrm>
          <a:prstGeom prst="rect">
            <a:avLst/>
          </a:prstGeom>
        </p:spPr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it-IT" sz="2000" spc="-1" strike="noStrike">
              <a:latin typeface="Arial"/>
            </a:endParaRPr>
          </a:p>
        </p:txBody>
      </p:sp>
      <p:sp>
        <p:nvSpPr>
          <p:cNvPr id="192" name="CustomShape 3"/>
          <p:cNvSpPr/>
          <p:nvPr/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A9460273-0A2E-42BE-A9E5-AA2FFD19F774}" type="slidenum">
              <a:rPr b="0" lang="en-LU" sz="1200" spc="-1" strike="noStrike">
                <a:solidFill>
                  <a:srgbClr val="000000"/>
                </a:solidFill>
                <a:latin typeface="Times New Roman"/>
              </a:rPr>
              <a:t>&lt;numero&gt;</a:t>
            </a:fld>
            <a:endParaRPr b="0" lang="it-IT" sz="1200" spc="-1" strike="noStrike"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4240" cy="3084120"/>
          </a:xfrm>
          <a:prstGeom prst="rect">
            <a:avLst/>
          </a:prstGeom>
        </p:spPr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4240" cy="35982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it-IT" sz="2000" spc="-1" strike="noStrike">
              <a:latin typeface="Arial"/>
            </a:endParaRPr>
          </a:p>
        </p:txBody>
      </p:sp>
      <p:sp>
        <p:nvSpPr>
          <p:cNvPr id="195" name="CustomShape 3"/>
          <p:cNvSpPr/>
          <p:nvPr/>
        </p:nvSpPr>
        <p:spPr>
          <a:xfrm>
            <a:off x="3884760" y="8685360"/>
            <a:ext cx="296964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</a:pPr>
            <a:fld id="{55108E09-0FDD-40F9-A80B-4709AE40AE80}" type="slidenum">
              <a:rPr b="0" lang="en-LU" sz="1200" spc="-1" strike="noStrike">
                <a:solidFill>
                  <a:srgbClr val="000000"/>
                </a:solidFill>
                <a:latin typeface="Times New Roman"/>
              </a:rPr>
              <a:t>&lt;numero&gt;</a:t>
            </a:fld>
            <a:endParaRPr b="0" lang="it-IT" sz="12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6655320"/>
            <a:ext cx="12189960" cy="214200"/>
          </a:xfrm>
          <a:prstGeom prst="rect">
            <a:avLst/>
          </a:prstGeom>
          <a:solidFill>
            <a:srgbClr val="32b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" name="CustomShape 2"/>
          <p:cNvSpPr/>
          <p:nvPr/>
        </p:nvSpPr>
        <p:spPr>
          <a:xfrm>
            <a:off x="11043000" y="-5760"/>
            <a:ext cx="1150200" cy="479520"/>
          </a:xfrm>
          <a:prstGeom prst="rect">
            <a:avLst/>
          </a:prstGeom>
          <a:solidFill>
            <a:schemeClr val="tx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1200" spc="-1" strike="noStrike">
                <a:solidFill>
                  <a:srgbClr val="ffffff"/>
                </a:solidFill>
                <a:latin typeface="Open Sans"/>
                <a:ea typeface="Open Sans"/>
              </a:rPr>
              <a:t>SLIDE </a:t>
            </a:r>
            <a:fld id="{21AF16FE-3C0A-40B9-8828-1C53866F3D82}" type="slidenum">
              <a:rPr b="1" lang="en-US" sz="1200" spc="-1" strike="noStrike">
                <a:solidFill>
                  <a:srgbClr val="ffffff"/>
                </a:solidFill>
                <a:latin typeface="Open Sans"/>
                <a:ea typeface="Open Sans"/>
              </a:rPr>
              <a:t>&lt;numero&gt;</a:t>
            </a:fld>
            <a:endParaRPr b="0" lang="it-IT" sz="1200" spc="-1" strike="noStrike">
              <a:latin typeface="Arial"/>
            </a:endParaRPr>
          </a:p>
        </p:txBody>
      </p:sp>
      <p:pic>
        <p:nvPicPr>
          <p:cNvPr id="2" name="Graphic 11" descr=""/>
          <p:cNvPicPr/>
          <p:nvPr/>
        </p:nvPicPr>
        <p:blipFill>
          <a:blip r:embed="rId2"/>
          <a:stretch/>
        </p:blipFill>
        <p:spPr>
          <a:xfrm>
            <a:off x="10883880" y="6655320"/>
            <a:ext cx="1306080" cy="21420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0" y="6655320"/>
            <a:ext cx="12189960" cy="214200"/>
          </a:xfrm>
          <a:prstGeom prst="rect">
            <a:avLst/>
          </a:prstGeom>
          <a:solidFill>
            <a:srgbClr val="32b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2" name="CustomShape 2"/>
          <p:cNvSpPr/>
          <p:nvPr/>
        </p:nvSpPr>
        <p:spPr>
          <a:xfrm>
            <a:off x="11043000" y="-5760"/>
            <a:ext cx="1150200" cy="479520"/>
          </a:xfrm>
          <a:prstGeom prst="rect">
            <a:avLst/>
          </a:prstGeom>
          <a:solidFill>
            <a:schemeClr val="tx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1200" spc="-1" strike="noStrike">
                <a:solidFill>
                  <a:srgbClr val="ffffff"/>
                </a:solidFill>
                <a:latin typeface="Open Sans"/>
                <a:ea typeface="Open Sans"/>
              </a:rPr>
              <a:t>SLIDE </a:t>
            </a:r>
            <a:fld id="{C470C870-56A7-431D-8057-0E76FB31B566}" type="slidenum">
              <a:rPr b="1" lang="en-US" sz="1200" spc="-1" strike="noStrike">
                <a:solidFill>
                  <a:srgbClr val="ffffff"/>
                </a:solidFill>
                <a:latin typeface="Open Sans"/>
                <a:ea typeface="Open Sans"/>
              </a:rPr>
              <a:t>&lt;numero&gt;</a:t>
            </a:fld>
            <a:endParaRPr b="0" lang="it-IT" sz="1200" spc="-1" strike="noStrike">
              <a:latin typeface="Arial"/>
            </a:endParaRPr>
          </a:p>
        </p:txBody>
      </p:sp>
      <p:pic>
        <p:nvPicPr>
          <p:cNvPr id="43" name="Graphic 11" descr=""/>
          <p:cNvPicPr/>
          <p:nvPr/>
        </p:nvPicPr>
        <p:blipFill>
          <a:blip r:embed="rId2"/>
          <a:stretch/>
        </p:blipFill>
        <p:spPr>
          <a:xfrm>
            <a:off x="10883880" y="6655320"/>
            <a:ext cx="1306080" cy="214200"/>
          </a:xfrm>
          <a:prstGeom prst="rect">
            <a:avLst/>
          </a:prstGeom>
          <a:ln w="0">
            <a:noFill/>
          </a:ln>
        </p:spPr>
      </p:pic>
      <p:sp>
        <p:nvSpPr>
          <p:cNvPr id="44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0" y="6655320"/>
            <a:ext cx="12189960" cy="214200"/>
          </a:xfrm>
          <a:prstGeom prst="rect">
            <a:avLst/>
          </a:prstGeom>
          <a:solidFill>
            <a:srgbClr val="32b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3" name="CustomShape 2"/>
          <p:cNvSpPr/>
          <p:nvPr/>
        </p:nvSpPr>
        <p:spPr>
          <a:xfrm>
            <a:off x="11043000" y="-5760"/>
            <a:ext cx="1150200" cy="479520"/>
          </a:xfrm>
          <a:prstGeom prst="rect">
            <a:avLst/>
          </a:prstGeom>
          <a:solidFill>
            <a:schemeClr val="tx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1200" spc="-1" strike="noStrike">
                <a:solidFill>
                  <a:srgbClr val="ffffff"/>
                </a:solidFill>
                <a:latin typeface="Open Sans"/>
                <a:ea typeface="Open Sans"/>
              </a:rPr>
              <a:t>SLIDE </a:t>
            </a:r>
            <a:fld id="{25592B4F-7954-4FD7-8530-3F75A266D0F3}" type="slidenum">
              <a:rPr b="1" lang="en-US" sz="1200" spc="-1" strike="noStrike">
                <a:solidFill>
                  <a:srgbClr val="ffffff"/>
                </a:solidFill>
                <a:latin typeface="Open Sans"/>
                <a:ea typeface="Open Sans"/>
              </a:rPr>
              <a:t>&lt;numero&gt;</a:t>
            </a:fld>
            <a:endParaRPr b="0" lang="it-IT" sz="1200" spc="-1" strike="noStrike">
              <a:latin typeface="Arial"/>
            </a:endParaRPr>
          </a:p>
        </p:txBody>
      </p:sp>
      <p:pic>
        <p:nvPicPr>
          <p:cNvPr id="84" name="Graphic 11" descr=""/>
          <p:cNvPicPr/>
          <p:nvPr/>
        </p:nvPicPr>
        <p:blipFill>
          <a:blip r:embed="rId2"/>
          <a:stretch/>
        </p:blipFill>
        <p:spPr>
          <a:xfrm>
            <a:off x="10883880" y="6655320"/>
            <a:ext cx="1306080" cy="214200"/>
          </a:xfrm>
          <a:prstGeom prst="rect">
            <a:avLst/>
          </a:prstGeom>
          <a:ln w="0">
            <a:noFill/>
          </a:ln>
        </p:spPr>
      </p:pic>
      <p:sp>
        <p:nvSpPr>
          <p:cNvPr id="85" name="PlaceHolder 3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jpeg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jpeg"/><Relationship Id="rId3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5" Type="http://schemas.openxmlformats.org/officeDocument/2006/relationships/image" Target="../media/image22.jpeg"/><Relationship Id="rId6" Type="http://schemas.openxmlformats.org/officeDocument/2006/relationships/image" Target="../media/image23.jpeg"/><Relationship Id="rId7" Type="http://schemas.openxmlformats.org/officeDocument/2006/relationships/slideLayout" Target="../slideLayouts/slideLayout13.xml"/><Relationship Id="rId8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CustomShape 1"/>
          <p:cNvSpPr/>
          <p:nvPr/>
        </p:nvSpPr>
        <p:spPr>
          <a:xfrm>
            <a:off x="971640" y="5929920"/>
            <a:ext cx="3120840" cy="272160"/>
          </a:xfrm>
          <a:prstGeom prst="rect">
            <a:avLst/>
          </a:prstGeom>
          <a:solidFill>
            <a:srgbClr val="009f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1200" spc="-1" strike="noStrike">
                <a:solidFill>
                  <a:srgbClr val="ffffff"/>
                </a:solidFill>
                <a:latin typeface="Open Sans"/>
                <a:ea typeface="Open Sans"/>
              </a:rPr>
              <a:t>19 APRIL 2023 | Torino, Italy</a:t>
            </a:r>
            <a:endParaRPr b="0" lang="it-IT" sz="1200" spc="-1" strike="noStrike">
              <a:latin typeface="Arial"/>
            </a:endParaRPr>
          </a:p>
        </p:txBody>
      </p:sp>
      <p:sp>
        <p:nvSpPr>
          <p:cNvPr id="130" name="CustomShape 2"/>
          <p:cNvSpPr/>
          <p:nvPr/>
        </p:nvSpPr>
        <p:spPr>
          <a:xfrm>
            <a:off x="900000" y="4395600"/>
            <a:ext cx="9358920" cy="100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000000"/>
                </a:solidFill>
                <a:latin typeface="Open Sans Semibold"/>
                <a:ea typeface="Open Sans Semibold"/>
              </a:rPr>
              <a:t>Mario Gobello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en-GB" sz="1800" spc="-1" strike="noStrike">
                <a:solidFill>
                  <a:srgbClr val="000000"/>
                </a:solidFill>
                <a:latin typeface="Open Sans"/>
                <a:ea typeface="Open Sans"/>
              </a:rPr>
              <a:t>Head of Territorial planning and local development,  internal and urban areas Unit</a:t>
            </a: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en-GB" sz="1800" spc="-1" strike="noStrike">
                <a:solidFill>
                  <a:srgbClr val="009fe3"/>
                </a:solidFill>
                <a:latin typeface="Open Sans"/>
                <a:ea typeface="Open Sans"/>
              </a:rPr>
              <a:t>qualificazionesviluppo@regione.piemonte.it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31" name="CustomShape 3"/>
          <p:cNvSpPr/>
          <p:nvPr/>
        </p:nvSpPr>
        <p:spPr>
          <a:xfrm>
            <a:off x="844200" y="2743200"/>
            <a:ext cx="9141840" cy="172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en-US" sz="4000" spc="-1" strike="noStrike">
                <a:solidFill>
                  <a:srgbClr val="009fe3"/>
                </a:solidFill>
                <a:latin typeface="Open Sans"/>
                <a:ea typeface="Open Sans"/>
              </a:rPr>
              <a:t>Regione Piemonte/Piedmont Region</a:t>
            </a:r>
            <a:endParaRPr b="0" lang="it-IT" sz="40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it-IT" sz="4000" spc="-1" strike="noStrike">
              <a:latin typeface="Arial"/>
            </a:endParaRPr>
          </a:p>
        </p:txBody>
      </p:sp>
      <p:pic>
        <p:nvPicPr>
          <p:cNvPr id="132" name="Immagine 8" descr=""/>
          <p:cNvPicPr/>
          <p:nvPr/>
        </p:nvPicPr>
        <p:blipFill>
          <a:blip r:embed="rId1"/>
          <a:stretch/>
        </p:blipFill>
        <p:spPr>
          <a:xfrm>
            <a:off x="550800" y="200880"/>
            <a:ext cx="6298200" cy="22593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CustomShape 1"/>
          <p:cNvSpPr/>
          <p:nvPr/>
        </p:nvSpPr>
        <p:spPr>
          <a:xfrm>
            <a:off x="1523880" y="1122480"/>
            <a:ext cx="9141840" cy="238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</a:pPr>
            <a:r>
              <a:rPr b="1" lang="en-US" sz="6000" spc="-1" strike="noStrike">
                <a:solidFill>
                  <a:srgbClr val="000000"/>
                </a:solidFill>
                <a:latin typeface="Open Sans"/>
                <a:ea typeface="DejaVu Sans"/>
              </a:rPr>
              <a:t> </a:t>
            </a:r>
            <a:endParaRPr b="0" lang="it-IT" sz="6000" spc="-1" strike="noStrike">
              <a:latin typeface="Arial"/>
            </a:endParaRPr>
          </a:p>
        </p:txBody>
      </p:sp>
      <p:sp>
        <p:nvSpPr>
          <p:cNvPr id="182" name="CustomShape 2"/>
          <p:cNvSpPr/>
          <p:nvPr/>
        </p:nvSpPr>
        <p:spPr>
          <a:xfrm>
            <a:off x="857880" y="2806920"/>
            <a:ext cx="5381640" cy="106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en-US" sz="7200" spc="-1" strike="noStrike">
                <a:solidFill>
                  <a:srgbClr val="000000"/>
                </a:solidFill>
                <a:latin typeface="Open Sans"/>
                <a:ea typeface="Open Sans"/>
              </a:rPr>
              <a:t>Thank you!</a:t>
            </a:r>
            <a:endParaRPr b="0" lang="it-IT" sz="7200" spc="-1" strike="noStrike">
              <a:latin typeface="Arial"/>
            </a:endParaRPr>
          </a:p>
        </p:txBody>
      </p:sp>
      <p:sp>
        <p:nvSpPr>
          <p:cNvPr id="183" name="CustomShape 3"/>
          <p:cNvSpPr/>
          <p:nvPr/>
        </p:nvSpPr>
        <p:spPr>
          <a:xfrm>
            <a:off x="857880" y="5194800"/>
            <a:ext cx="5113080" cy="333000"/>
          </a:xfrm>
          <a:prstGeom prst="rect">
            <a:avLst/>
          </a:prstGeom>
          <a:solidFill>
            <a:srgbClr val="009fe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1600" spc="-1" strike="noStrike">
                <a:solidFill>
                  <a:srgbClr val="ffffff"/>
                </a:solidFill>
                <a:latin typeface="Open Sans"/>
                <a:ea typeface="Open Sans"/>
              </a:rPr>
              <a:t>www.interregeurope.eu/ACRONYM</a:t>
            </a:r>
            <a:endParaRPr b="0" lang="it-IT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raphic 16" descr=""/>
          <p:cNvPicPr/>
          <p:nvPr/>
        </p:nvPicPr>
        <p:blipFill>
          <a:blip r:embed="rId1"/>
          <a:stretch/>
        </p:blipFill>
        <p:spPr>
          <a:xfrm>
            <a:off x="8899920" y="1980000"/>
            <a:ext cx="3315240" cy="3576240"/>
          </a:xfrm>
          <a:prstGeom prst="rect">
            <a:avLst/>
          </a:prstGeom>
          <a:ln w="0">
            <a:noFill/>
          </a:ln>
        </p:spPr>
      </p:pic>
      <p:sp>
        <p:nvSpPr>
          <p:cNvPr id="134" name="CustomShape 1"/>
          <p:cNvSpPr/>
          <p:nvPr/>
        </p:nvSpPr>
        <p:spPr>
          <a:xfrm>
            <a:off x="864000" y="758520"/>
            <a:ext cx="8147160" cy="836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en-GB" sz="3600" spc="-1" strike="noStrike">
                <a:solidFill>
                  <a:srgbClr val="000000"/>
                </a:solidFill>
                <a:latin typeface="Open Sans"/>
                <a:ea typeface="Open Sans"/>
              </a:rPr>
              <a:t>Regione Piemonte</a:t>
            </a:r>
            <a:endParaRPr b="0" lang="it-IT" sz="3600" spc="-1" strike="noStrike">
              <a:latin typeface="Arial"/>
            </a:endParaRPr>
          </a:p>
        </p:txBody>
      </p:sp>
      <p:pic>
        <p:nvPicPr>
          <p:cNvPr id="135" name="Graphic 24" descr=""/>
          <p:cNvPicPr/>
          <p:nvPr/>
        </p:nvPicPr>
        <p:blipFill>
          <a:blip r:embed="rId2"/>
          <a:stretch/>
        </p:blipFill>
        <p:spPr>
          <a:xfrm>
            <a:off x="10236960" y="4391280"/>
            <a:ext cx="200520" cy="176040"/>
          </a:xfrm>
          <a:prstGeom prst="rect">
            <a:avLst/>
          </a:prstGeom>
          <a:ln w="0">
            <a:noFill/>
          </a:ln>
        </p:spPr>
      </p:pic>
      <p:sp>
        <p:nvSpPr>
          <p:cNvPr id="136" name="CustomShape 2"/>
          <p:cNvSpPr/>
          <p:nvPr/>
        </p:nvSpPr>
        <p:spPr>
          <a:xfrm>
            <a:off x="1080000" y="1811520"/>
            <a:ext cx="9061920" cy="109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spAutoFit/>
          </a:bodyPr>
          <a:p>
            <a:pPr algn="just">
              <a:lnSpc>
                <a:spcPct val="100000"/>
              </a:lnSpc>
            </a:pPr>
            <a:r>
              <a:rPr b="1" lang="en-US" sz="2600" spc="-1" strike="noStrike">
                <a:solidFill>
                  <a:srgbClr val="009fe3"/>
                </a:solidFill>
                <a:latin typeface="Open Sans"/>
                <a:ea typeface="DejaVu Sans"/>
              </a:rPr>
              <a:t>             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POPULATION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                PEOPLE LIVING IN TORINO AREA</a:t>
            </a:r>
            <a:endParaRPr b="0" lang="it-IT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        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4.3 m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                      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        2.2 m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endParaRPr b="0" lang="it-IT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(7,3% OF THE NATIONAL TOTAL)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               (51% OF REGIONAL TOTAL)</a:t>
            </a:r>
            <a:r>
              <a:rPr b="1" lang="en-US" sz="26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600" spc="-1" strike="noStrike">
                <a:solidFill>
                  <a:srgbClr val="009fe3"/>
                </a:solidFill>
                <a:latin typeface="Open Sans"/>
                <a:ea typeface="DejaVu Sans"/>
              </a:rPr>
              <a:t>      </a:t>
            </a:r>
            <a:endParaRPr b="0" lang="it-IT" sz="2600" spc="-1" strike="noStrike">
              <a:latin typeface="Arial"/>
            </a:endParaRPr>
          </a:p>
        </p:txBody>
      </p:sp>
      <p:sp>
        <p:nvSpPr>
          <p:cNvPr id="137" name="CustomShape 3"/>
          <p:cNvSpPr/>
          <p:nvPr/>
        </p:nvSpPr>
        <p:spPr>
          <a:xfrm>
            <a:off x="615600" y="5207400"/>
            <a:ext cx="8563320" cy="91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1400" spc="-1" strike="noStrike">
                <a:solidFill>
                  <a:srgbClr val="349bab"/>
                </a:solidFill>
                <a:latin typeface="Arial"/>
                <a:ea typeface="DejaVu Sans"/>
              </a:rPr>
              <a:t>           </a:t>
            </a:r>
            <a:r>
              <a:rPr b="1" lang="it-IT" sz="2600" spc="-1" strike="noStrike">
                <a:solidFill>
                  <a:srgbClr val="349bab"/>
                </a:solidFill>
                <a:latin typeface="Arial"/>
                <a:ea typeface="Microsoft YaHei"/>
              </a:rPr>
              <a:t> </a:t>
            </a:r>
            <a:r>
              <a:rPr b="1" lang="it-IT" sz="2600" spc="-1" strike="noStrike">
                <a:solidFill>
                  <a:srgbClr val="349bab"/>
                </a:solidFill>
                <a:latin typeface="Arial"/>
                <a:ea typeface="Microsoft YaHei"/>
              </a:rPr>
              <a:t>The Urban system counts 230 Municipalities</a:t>
            </a:r>
            <a:r>
              <a:rPr b="1" lang="it-IT" sz="1400" spc="-1" strike="noStrike">
                <a:solidFill>
                  <a:srgbClr val="349bab"/>
                </a:solidFill>
                <a:latin typeface="Arial"/>
                <a:ea typeface="Microsoft YaHei"/>
              </a:rPr>
              <a:t>	</a:t>
            </a:r>
            <a:r>
              <a:rPr b="0" lang="it-IT" sz="1400" spc="-1" strike="noStrike">
                <a:solidFill>
                  <a:srgbClr val="000000"/>
                </a:solidFill>
                <a:latin typeface="Arial"/>
                <a:ea typeface="DejaVu Sans"/>
              </a:rPr>
              <a:t>                                </a:t>
            </a:r>
            <a:endParaRPr b="0" lang="it-IT" sz="14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it-IT" sz="1400" spc="-1" strike="noStrike">
                <a:solidFill>
                  <a:srgbClr val="349bab"/>
                </a:solidFill>
                <a:latin typeface="Arial"/>
                <a:ea typeface="Microsoft YaHei"/>
              </a:rPr>
              <a:t>   </a:t>
            </a:r>
            <a:r>
              <a:rPr b="0" lang="it-IT" sz="1400" spc="-1" strike="noStrike">
                <a:solidFill>
                  <a:srgbClr val="349bab"/>
                </a:solidFill>
                <a:latin typeface="Arial"/>
                <a:ea typeface="Microsoft YaHei"/>
              </a:rPr>
              <a:t>(DeGURBA  Degree of urbanisation classification Eurostat)</a:t>
            </a:r>
            <a:endParaRPr b="0" lang="it-IT" sz="1400" spc="-1" strike="noStrike">
              <a:latin typeface="Arial"/>
            </a:endParaRPr>
          </a:p>
        </p:txBody>
      </p:sp>
      <p:sp>
        <p:nvSpPr>
          <p:cNvPr id="138" name="CustomShape 4"/>
          <p:cNvSpPr/>
          <p:nvPr/>
        </p:nvSpPr>
        <p:spPr>
          <a:xfrm>
            <a:off x="180000" y="3420000"/>
            <a:ext cx="10646640" cy="91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rIns="0" tIns="0" bIns="0">
            <a:spAutoFit/>
          </a:bodyPr>
          <a:p>
            <a:pPr algn="just">
              <a:lnSpc>
                <a:spcPct val="100000"/>
              </a:lnSpc>
            </a:pP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                                      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GDP                                           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OVER                                        </a:t>
            </a:r>
            <a:endParaRPr b="0" lang="it-IT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                           € 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136 bn                  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1000 Municipalities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                                </a:t>
            </a:r>
            <a:endParaRPr b="0" lang="it-IT" sz="20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                   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(7.6% OF NATIONAL TOTAL)           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	</a:t>
            </a:r>
            <a:r>
              <a:rPr b="1" lang="en-US" sz="2000" spc="-1" strike="noStrike">
                <a:solidFill>
                  <a:srgbClr val="009fe3"/>
                </a:solidFill>
                <a:latin typeface="Open Sans"/>
                <a:ea typeface="DejaVu Sans"/>
              </a:rPr>
              <a:t>and 8 Main cities</a:t>
            </a:r>
            <a:endParaRPr b="0" lang="it-IT" sz="2000" spc="-1" strike="noStrike">
              <a:latin typeface="Arial"/>
            </a:endParaRPr>
          </a:p>
        </p:txBody>
      </p:sp>
      <p:pic>
        <p:nvPicPr>
          <p:cNvPr id="139" name="Graphic 17_0" descr=""/>
          <p:cNvPicPr/>
          <p:nvPr/>
        </p:nvPicPr>
        <p:blipFill>
          <a:blip r:embed="rId3"/>
          <a:stretch/>
        </p:blipFill>
        <p:spPr>
          <a:xfrm>
            <a:off x="9917280" y="2923200"/>
            <a:ext cx="881640" cy="1332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" descr=""/>
          <p:cNvPicPr/>
          <p:nvPr/>
        </p:nvPicPr>
        <p:blipFill>
          <a:blip r:embed="rId1"/>
          <a:stretch/>
        </p:blipFill>
        <p:spPr>
          <a:xfrm>
            <a:off x="6764760" y="720000"/>
            <a:ext cx="4754880" cy="5612040"/>
          </a:xfrm>
          <a:prstGeom prst="rect">
            <a:avLst/>
          </a:prstGeom>
          <a:ln w="0">
            <a:noFill/>
          </a:ln>
        </p:spPr>
      </p:pic>
      <p:sp>
        <p:nvSpPr>
          <p:cNvPr id="141" name="CustomShape 1"/>
          <p:cNvSpPr/>
          <p:nvPr/>
        </p:nvSpPr>
        <p:spPr>
          <a:xfrm>
            <a:off x="360000" y="2973960"/>
            <a:ext cx="4834440" cy="333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42" name="" descr=""/>
          <p:cNvPicPr/>
          <p:nvPr/>
        </p:nvPicPr>
        <p:blipFill>
          <a:blip r:embed="rId2"/>
          <a:stretch/>
        </p:blipFill>
        <p:spPr>
          <a:xfrm>
            <a:off x="687240" y="143280"/>
            <a:ext cx="4507200" cy="2916000"/>
          </a:xfrm>
          <a:prstGeom prst="rect">
            <a:avLst/>
          </a:prstGeom>
          <a:ln w="0">
            <a:noFill/>
          </a:ln>
        </p:spPr>
      </p:pic>
      <p:sp>
        <p:nvSpPr>
          <p:cNvPr id="143" name="CustomShape 2"/>
          <p:cNvSpPr/>
          <p:nvPr/>
        </p:nvSpPr>
        <p:spPr>
          <a:xfrm>
            <a:off x="900000" y="3280680"/>
            <a:ext cx="5759280" cy="260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just">
              <a:lnSpc>
                <a:spcPct val="100000"/>
              </a:lnSpc>
            </a:pPr>
            <a:r>
              <a:rPr b="1" lang="en-US" sz="1800" spc="-1" strike="noStrike">
                <a:solidFill>
                  <a:srgbClr val="009fe3"/>
                </a:solidFill>
                <a:latin typeface="Open Sans"/>
                <a:ea typeface="Open Sans"/>
              </a:rPr>
              <a:t>Regional Sustainable development Strategy </a:t>
            </a:r>
            <a:endParaRPr b="0" lang="it-IT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100" spc="-1" strike="noStrike">
                <a:solidFill>
                  <a:srgbClr val="111111"/>
                </a:solidFill>
                <a:latin typeface="Arial"/>
                <a:ea typeface="Open Sans"/>
              </a:rPr>
              <a:t>Goal</a:t>
            </a:r>
            <a:r>
              <a:rPr b="0" lang="it-IT" sz="1300" spc="-1" strike="noStrike">
                <a:solidFill>
                  <a:srgbClr val="111111"/>
                </a:solidFill>
                <a:latin typeface="Arial"/>
                <a:ea typeface="Open Sans"/>
              </a:rPr>
              <a:t> </a:t>
            </a:r>
            <a:r>
              <a:rPr b="0" lang="it-IT" sz="1100" spc="-1" strike="noStrike">
                <a:solidFill>
                  <a:srgbClr val="111111"/>
                </a:solidFill>
                <a:latin typeface="Arial"/>
                <a:ea typeface="Open Sans"/>
              </a:rPr>
              <a:t>8</a:t>
            </a:r>
            <a:r>
              <a:rPr b="0" lang="it-IT" sz="1300" spc="-1" strike="noStrike">
                <a:solidFill>
                  <a:srgbClr val="111111"/>
                </a:solidFill>
                <a:latin typeface="Arial"/>
                <a:ea typeface="Open Sans"/>
              </a:rPr>
              <a:t> </a:t>
            </a:r>
            <a:r>
              <a:rPr b="0" lang="it-IT" sz="1100" spc="-1" strike="noStrike">
                <a:solidFill>
                  <a:srgbClr val="111111"/>
                </a:solidFill>
                <a:latin typeface="Arial"/>
                <a:ea typeface="Open Sans"/>
              </a:rPr>
              <a:t> Piedmont remains among the regions most attentive to sustainability but is in 8th place </a:t>
            </a:r>
            <a:r>
              <a:rPr b="0" lang="it-IT" sz="1100" spc="-1" strike="noStrike">
                <a:solidFill>
                  <a:srgbClr val="111111"/>
                </a:solidFill>
                <a:latin typeface="Arial"/>
                <a:ea typeface="Arial"/>
              </a:rPr>
              <a:t>▲</a:t>
            </a:r>
            <a:endParaRPr b="0" lang="it-IT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100" spc="-1" strike="noStrike">
                <a:solidFill>
                  <a:srgbClr val="111111"/>
                </a:solidFill>
                <a:latin typeface="Arial"/>
                <a:ea typeface="Microsoft YaHei"/>
              </a:rPr>
              <a:t>Goal 6  Piedmont is doing well compared to "water" (high percentage of Wastewater treatment, high efficiency of distribution networks drinking water), 3rd place </a:t>
            </a:r>
            <a:r>
              <a:rPr b="0" lang="it-IT" sz="1100" spc="-1" strike="noStrike">
                <a:solidFill>
                  <a:srgbClr val="111111"/>
                </a:solidFill>
                <a:latin typeface="Arial"/>
                <a:ea typeface="Arial"/>
              </a:rPr>
              <a:t>▲</a:t>
            </a:r>
            <a:endParaRPr b="0" lang="it-IT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100" spc="-1" strike="noStrike">
                <a:solidFill>
                  <a:srgbClr val="111111"/>
                </a:solidFill>
                <a:latin typeface="Arial"/>
                <a:ea typeface="Microsoft YaHei"/>
              </a:rPr>
              <a:t>Goal 11 "sustainable cities" (low percentage of urban waste sent to landfills), 4th place; </a:t>
            </a:r>
            <a:r>
              <a:rPr b="0" lang="it-IT" sz="1100" spc="-1" strike="noStrike">
                <a:solidFill>
                  <a:srgbClr val="111111"/>
                </a:solidFill>
                <a:latin typeface="Arial"/>
                <a:ea typeface="Arial"/>
              </a:rPr>
              <a:t>▲</a:t>
            </a:r>
            <a:endParaRPr b="0" lang="it-IT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100" spc="-1" strike="noStrike">
                <a:solidFill>
                  <a:srgbClr val="111111"/>
                </a:solidFill>
                <a:latin typeface="Arial"/>
                <a:ea typeface="Arial"/>
              </a:rPr>
              <a:t>Goal 2 "sustainable agriculture" goes badly ▼</a:t>
            </a:r>
            <a:endParaRPr b="0" lang="it-IT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100" spc="-1" strike="noStrike">
                <a:solidFill>
                  <a:srgbClr val="111111"/>
                </a:solidFill>
                <a:latin typeface="Arial"/>
                <a:ea typeface="Microsoft YaHei"/>
              </a:rPr>
              <a:t>Goal 15 “Terrestrial ecosystem” (share of protected areas below the Italian average; high waterproofing of the soil by artificial cover – 15th place </a:t>
            </a:r>
            <a:r>
              <a:rPr b="0" lang="it-IT" sz="1100" spc="-1" strike="noStrike">
                <a:solidFill>
                  <a:srgbClr val="111111"/>
                </a:solidFill>
                <a:latin typeface="Arial"/>
                <a:ea typeface="Arial"/>
              </a:rPr>
              <a:t>▼).</a:t>
            </a:r>
            <a:r>
              <a:rPr b="0" lang="it-IT" sz="1100" spc="-1" strike="noStrike">
                <a:solidFill>
                  <a:srgbClr val="009fe3"/>
                </a:solidFill>
                <a:latin typeface="Arial"/>
                <a:ea typeface="Arial"/>
              </a:rPr>
              <a:t> </a:t>
            </a:r>
            <a:endParaRPr b="0" lang="it-IT" sz="1100" spc="-1" strike="noStrike">
              <a:latin typeface="Arial"/>
            </a:endParaRPr>
          </a:p>
        </p:txBody>
      </p:sp>
      <p:sp>
        <p:nvSpPr>
          <p:cNvPr id="144" name="CustomShape 3"/>
          <p:cNvSpPr/>
          <p:nvPr/>
        </p:nvSpPr>
        <p:spPr>
          <a:xfrm>
            <a:off x="6660000" y="900000"/>
            <a:ext cx="4954680" cy="85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Arial"/>
                <a:ea typeface="DejaVu Sans"/>
              </a:rPr>
              <a:t>MAS3 – PRESERVE THE CULTURAL AND ENVIRONMENTAL HERITAGE AND THE RESILIENCE OF THE TERRITORIES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45" name="CustomShape 4"/>
          <p:cNvSpPr/>
          <p:nvPr/>
        </p:nvSpPr>
        <p:spPr>
          <a:xfrm>
            <a:off x="8460000" y="5015160"/>
            <a:ext cx="2159640" cy="20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it-IT" sz="800" spc="-1" strike="noStrike">
                <a:latin typeface="Arial"/>
              </a:rPr>
              <a:t>Fonte IRES 2022 su dati Istat</a:t>
            </a:r>
            <a:endParaRPr b="0" lang="it-IT" sz="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6399360" y="1260000"/>
            <a:ext cx="5299560" cy="4858920"/>
          </a:xfrm>
          <a:custGeom>
            <a:avLst/>
            <a:gdLst/>
            <a:ahLst/>
            <a:rect l="l" t="t" r="r" b="b"/>
            <a:pathLst>
              <a:path w="942905" h="826898">
                <a:moveTo>
                  <a:pt x="256493" y="826898"/>
                </a:moveTo>
                <a:cubicBezTo>
                  <a:pt x="241723" y="826882"/>
                  <a:pt x="228075" y="819028"/>
                  <a:pt x="220656" y="806273"/>
                </a:cubicBezTo>
                <a:lnTo>
                  <a:pt x="5448" y="434075"/>
                </a:lnTo>
                <a:cubicBezTo>
                  <a:pt x="-1816" y="421281"/>
                  <a:pt x="-1816" y="405617"/>
                  <a:pt x="5448" y="392824"/>
                </a:cubicBezTo>
                <a:lnTo>
                  <a:pt x="220656" y="20625"/>
                </a:lnTo>
                <a:cubicBezTo>
                  <a:pt x="228075" y="7871"/>
                  <a:pt x="241723" y="16"/>
                  <a:pt x="256493" y="0"/>
                </a:cubicBezTo>
                <a:lnTo>
                  <a:pt x="686816" y="0"/>
                </a:lnTo>
                <a:cubicBezTo>
                  <a:pt x="701557" y="30"/>
                  <a:pt x="715171" y="7886"/>
                  <a:pt x="722558" y="20625"/>
                </a:cubicBezTo>
                <a:lnTo>
                  <a:pt x="937389" y="392824"/>
                </a:lnTo>
                <a:cubicBezTo>
                  <a:pt x="944745" y="405592"/>
                  <a:pt x="944745" y="421307"/>
                  <a:pt x="937389" y="434075"/>
                </a:cubicBezTo>
                <a:lnTo>
                  <a:pt x="722558" y="806273"/>
                </a:lnTo>
                <a:cubicBezTo>
                  <a:pt x="715171" y="819013"/>
                  <a:pt x="701557" y="826868"/>
                  <a:pt x="686816" y="826898"/>
                </a:cubicBezTo>
                <a:close/>
              </a:path>
            </a:pathLst>
          </a:custGeom>
          <a:blipFill rotWithShape="0">
            <a:blip r:embed="rId1"/>
            <a:stretch/>
          </a:blipFill>
          <a:ln w="28575">
            <a:solidFill>
              <a:schemeClr val="bg1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147" name="CustomShape 2"/>
          <p:cNvSpPr/>
          <p:nvPr/>
        </p:nvSpPr>
        <p:spPr>
          <a:xfrm>
            <a:off x="864000" y="758520"/>
            <a:ext cx="8147160" cy="65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en-US" sz="3600" spc="-1" strike="noStrike">
                <a:solidFill>
                  <a:srgbClr val="000000"/>
                </a:solidFill>
                <a:latin typeface="Open Sans"/>
                <a:ea typeface="Open Sans"/>
              </a:rPr>
              <a:t>Policy instrument</a:t>
            </a:r>
            <a:r>
              <a:rPr b="0" lang="en-US" sz="3600" spc="-1" strike="noStrike">
                <a:solidFill>
                  <a:srgbClr val="000000"/>
                </a:solidFill>
                <a:latin typeface="Open Sans"/>
                <a:ea typeface="Open Sans"/>
              </a:rPr>
              <a:t> </a:t>
            </a:r>
            <a:endParaRPr b="0" lang="it-IT" sz="3600" spc="-1" strike="noStrike">
              <a:latin typeface="Arial"/>
            </a:endParaRPr>
          </a:p>
        </p:txBody>
      </p:sp>
      <p:sp>
        <p:nvSpPr>
          <p:cNvPr id="148" name="CustomShape 3"/>
          <p:cNvSpPr/>
          <p:nvPr/>
        </p:nvSpPr>
        <p:spPr>
          <a:xfrm>
            <a:off x="384480" y="1404000"/>
            <a:ext cx="4834440" cy="333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r>
              <a:rPr b="1" lang="en-US" sz="2600" spc="-1" strike="noStrike">
                <a:solidFill>
                  <a:srgbClr val="009fe3"/>
                </a:solidFill>
                <a:latin typeface="Open Sans"/>
                <a:ea typeface="Open Sans"/>
              </a:rPr>
              <a:t>Regional Programme ERDF 2021-2027</a:t>
            </a:r>
            <a:endParaRPr b="0" lang="it-IT" sz="2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2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n-GB" sz="1500" spc="-1" strike="noStrike">
                <a:solidFill>
                  <a:srgbClr val="000000"/>
                </a:solidFill>
                <a:latin typeface="Open Sans"/>
                <a:ea typeface="Open Sans"/>
              </a:rPr>
              <a:t>Policy Objective 5: Europe closer to citizens by fostering the sustainable and integrated development of all types of territories</a:t>
            </a:r>
            <a:endParaRPr b="0" lang="it-IT" sz="15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5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5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n-GB" sz="1500" spc="-1" strike="noStrike">
                <a:solidFill>
                  <a:srgbClr val="000000"/>
                </a:solidFill>
                <a:latin typeface="Open Sans"/>
                <a:ea typeface="Open Sans"/>
              </a:rPr>
              <a:t>Priority investment: 1 Fostering the integrated and inclusive social, economic and environmental development, culture, natural heritage, sustainable tourism and security in urban areas</a:t>
            </a:r>
            <a:endParaRPr b="0" lang="it-IT" sz="1500" spc="-1" strike="noStrike">
              <a:latin typeface="Arial"/>
            </a:endParaRPr>
          </a:p>
        </p:txBody>
      </p:sp>
      <p:pic>
        <p:nvPicPr>
          <p:cNvPr id="149" name="Graphic 23" descr=""/>
          <p:cNvPicPr/>
          <p:nvPr/>
        </p:nvPicPr>
        <p:blipFill>
          <a:blip r:embed="rId2"/>
          <a:stretch/>
        </p:blipFill>
        <p:spPr>
          <a:xfrm>
            <a:off x="5328360" y="4177800"/>
            <a:ext cx="2410560" cy="2121120"/>
          </a:xfrm>
          <a:prstGeom prst="rect">
            <a:avLst/>
          </a:prstGeom>
          <a:ln w="0">
            <a:noFill/>
          </a:ln>
        </p:spPr>
      </p:pic>
      <p:sp>
        <p:nvSpPr>
          <p:cNvPr id="150" name="CustomShape 4"/>
          <p:cNvSpPr/>
          <p:nvPr/>
        </p:nvSpPr>
        <p:spPr>
          <a:xfrm>
            <a:off x="5580000" y="4523760"/>
            <a:ext cx="202356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2800" spc="-1" strike="noStrike">
                <a:solidFill>
                  <a:srgbClr val="ffffff"/>
                </a:solidFill>
                <a:latin typeface="Open Sans"/>
                <a:ea typeface="Open Sans"/>
              </a:rPr>
              <a:t>131 </a:t>
            </a:r>
            <a:r>
              <a:rPr b="1" lang="en-US" sz="2000" spc="-1" strike="noStrike">
                <a:solidFill>
                  <a:srgbClr val="ffffff"/>
                </a:solidFill>
                <a:latin typeface="Open Sans"/>
                <a:ea typeface="Open Sans"/>
              </a:rPr>
              <a:t>MEUR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151" name="CustomShape 5"/>
          <p:cNvSpPr/>
          <p:nvPr/>
        </p:nvSpPr>
        <p:spPr>
          <a:xfrm>
            <a:off x="5975640" y="4245840"/>
            <a:ext cx="970560" cy="30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1400" spc="-1" strike="noStrike">
                <a:solidFill>
                  <a:srgbClr val="ffffff"/>
                </a:solidFill>
                <a:latin typeface="Open Sans"/>
                <a:ea typeface="Open Sans"/>
              </a:rPr>
              <a:t>TOTAL</a:t>
            </a:r>
            <a:endParaRPr b="0" lang="it-IT" sz="1400" spc="-1" strike="noStrike">
              <a:latin typeface="Arial"/>
            </a:endParaRPr>
          </a:p>
        </p:txBody>
      </p:sp>
      <p:pic>
        <p:nvPicPr>
          <p:cNvPr id="152" name="Graphic 4" descr=""/>
          <p:cNvPicPr/>
          <p:nvPr/>
        </p:nvPicPr>
        <p:blipFill>
          <a:blip r:embed="rId3"/>
          <a:stretch/>
        </p:blipFill>
        <p:spPr>
          <a:xfrm>
            <a:off x="720000" y="5339520"/>
            <a:ext cx="1249920" cy="1139400"/>
          </a:xfrm>
          <a:prstGeom prst="rect">
            <a:avLst/>
          </a:prstGeom>
          <a:ln w="0">
            <a:noFill/>
          </a:ln>
        </p:spPr>
      </p:pic>
      <p:pic>
        <p:nvPicPr>
          <p:cNvPr id="153" name="Graphic 9" descr=""/>
          <p:cNvPicPr/>
          <p:nvPr/>
        </p:nvPicPr>
        <p:blipFill>
          <a:blip r:embed="rId4"/>
          <a:stretch/>
        </p:blipFill>
        <p:spPr>
          <a:xfrm>
            <a:off x="5844600" y="5124600"/>
            <a:ext cx="814320" cy="814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786960" y="634320"/>
            <a:ext cx="7131960" cy="82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GB" sz="4800" spc="-1" strike="noStrike">
                <a:solidFill>
                  <a:srgbClr val="000000"/>
                </a:solidFill>
                <a:latin typeface="Open Sans"/>
                <a:ea typeface="Open Sans"/>
              </a:rPr>
              <a:t>What we have done? </a:t>
            </a:r>
            <a:endParaRPr b="0" lang="it-IT" sz="4800" spc="-1" strike="noStrike">
              <a:latin typeface="Arial"/>
            </a:endParaRPr>
          </a:p>
        </p:txBody>
      </p:sp>
      <p:sp>
        <p:nvSpPr>
          <p:cNvPr id="155" name="CustomShape 2"/>
          <p:cNvSpPr/>
          <p:nvPr/>
        </p:nvSpPr>
        <p:spPr>
          <a:xfrm>
            <a:off x="8332920" y="360000"/>
            <a:ext cx="2646000" cy="466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1" lang="fr-CH" sz="30000" spc="-301" strike="noStrike">
                <a:solidFill>
                  <a:srgbClr val="009fe3"/>
                </a:solidFill>
                <a:latin typeface="Open Sans"/>
                <a:ea typeface="Open Sans"/>
              </a:rPr>
              <a:t>?</a:t>
            </a:r>
            <a:endParaRPr b="0" lang="it-IT" sz="30000" spc="-1" strike="noStrike">
              <a:latin typeface="Arial"/>
            </a:endParaRPr>
          </a:p>
        </p:txBody>
      </p:sp>
      <p:sp>
        <p:nvSpPr>
          <p:cNvPr id="156" name="CustomShape 3"/>
          <p:cNvSpPr/>
          <p:nvPr/>
        </p:nvSpPr>
        <p:spPr>
          <a:xfrm>
            <a:off x="360000" y="1800000"/>
            <a:ext cx="9178920" cy="364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 algn="just"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n-US" sz="1500" spc="-1" strike="noStrike">
                <a:solidFill>
                  <a:srgbClr val="000000"/>
                </a:solidFill>
                <a:latin typeface="Open Sans"/>
                <a:ea typeface="DejaVu Sans"/>
              </a:rPr>
              <a:t>The SUA is the further step of the </a:t>
            </a:r>
            <a:r>
              <a:rPr b="1" lang="en-US" sz="1500" spc="-1" strike="noStrike">
                <a:solidFill>
                  <a:srgbClr val="009fe3"/>
                </a:solidFill>
                <a:latin typeface="Open Sans"/>
                <a:ea typeface="DejaVu Sans"/>
              </a:rPr>
              <a:t>Urban Agendas policy implemented under POR-FESR 2014-2020 </a:t>
            </a:r>
            <a:endParaRPr b="0" lang="it-IT" sz="15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5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n-US" sz="1500" spc="-1" strike="noStrike">
                <a:solidFill>
                  <a:srgbClr val="000000"/>
                </a:solidFill>
                <a:latin typeface="Open Sans"/>
                <a:ea typeface="Open Sans"/>
              </a:rPr>
              <a:t>the main beneficiaries were the</a:t>
            </a:r>
            <a:r>
              <a:rPr b="1" lang="en-US" sz="1500" spc="-1" strike="noStrike">
                <a:solidFill>
                  <a:srgbClr val="009fe3"/>
                </a:solidFill>
                <a:latin typeface="Open Sans"/>
                <a:ea typeface="Open Sans"/>
              </a:rPr>
              <a:t> 7 municipalities provincial capitals. </a:t>
            </a:r>
            <a:endParaRPr b="0" lang="it-IT" sz="15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5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n-US" sz="1500" spc="-1" strike="noStrike">
                <a:solidFill>
                  <a:srgbClr val="000000"/>
                </a:solidFill>
                <a:latin typeface="Open Sans"/>
                <a:ea typeface="Open Sans"/>
              </a:rPr>
              <a:t>Aimed at:</a:t>
            </a:r>
            <a:endParaRPr b="0" lang="it-IT" sz="15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500" spc="-1" strike="noStrike">
              <a:latin typeface="Arial"/>
            </a:endParaRPr>
          </a:p>
          <a:p>
            <a:pPr marL="216000" indent="-214920" algn="just">
              <a:lnSpc>
                <a:spcPct val="100000"/>
              </a:lnSpc>
              <a:buClr>
                <a:srgbClr val="009fe3"/>
              </a:buClr>
              <a:buFont typeface="Wingdings" charset="2"/>
              <a:buChar char=""/>
            </a:pPr>
            <a:r>
              <a:rPr b="1" lang="en-US" sz="1500" spc="-1" strike="noStrike">
                <a:solidFill>
                  <a:srgbClr val="009fe3"/>
                </a:solidFill>
                <a:latin typeface="Open Sans"/>
                <a:ea typeface="Open Sans"/>
              </a:rPr>
              <a:t>Enhancing access to, and use and quality of ICT;</a:t>
            </a:r>
            <a:endParaRPr b="0" lang="it-IT" sz="1500" spc="-1" strike="noStrike">
              <a:latin typeface="Arial"/>
            </a:endParaRPr>
          </a:p>
          <a:p>
            <a:pPr marL="216000" indent="-214920" algn="just">
              <a:lnSpc>
                <a:spcPct val="100000"/>
              </a:lnSpc>
              <a:buClr>
                <a:srgbClr val="009fe3"/>
              </a:buClr>
              <a:buFont typeface="Wingdings" charset="2"/>
              <a:buChar char=""/>
            </a:pPr>
            <a:r>
              <a:rPr b="1" lang="en-US" sz="1500" spc="-1" strike="noStrike">
                <a:solidFill>
                  <a:srgbClr val="009fe3"/>
                </a:solidFill>
                <a:latin typeface="Open Sans"/>
                <a:ea typeface="Open Sans"/>
              </a:rPr>
              <a:t>Supporting the shift towards a low-carbon economy in all sectors;</a:t>
            </a:r>
            <a:endParaRPr b="0" lang="it-IT" sz="1500" spc="-1" strike="noStrike">
              <a:latin typeface="Arial"/>
            </a:endParaRPr>
          </a:p>
          <a:p>
            <a:pPr marL="216000" indent="-214920" algn="just">
              <a:lnSpc>
                <a:spcPct val="100000"/>
              </a:lnSpc>
              <a:buClr>
                <a:srgbClr val="009fe3"/>
              </a:buClr>
              <a:buFont typeface="Wingdings" charset="2"/>
              <a:buChar char=""/>
            </a:pPr>
            <a:r>
              <a:rPr b="1" lang="en-US" sz="1500" spc="-1" strike="noStrike">
                <a:solidFill>
                  <a:srgbClr val="009fe3"/>
                </a:solidFill>
                <a:latin typeface="Open Sans"/>
                <a:ea typeface="Open Sans"/>
              </a:rPr>
              <a:t>Preserving and protecting the environment and promoting resource efficiency;</a:t>
            </a:r>
            <a:endParaRPr b="0" lang="it-IT" sz="15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500" spc="-1" strike="noStrike">
              <a:latin typeface="Arial"/>
            </a:endParaRPr>
          </a:p>
          <a:p>
            <a:pPr marL="216000" indent="-214920" algn="just">
              <a:lnSpc>
                <a:spcPct val="100000"/>
              </a:lnSpc>
              <a:buClr>
                <a:srgbClr val="009fe3"/>
              </a:buClr>
              <a:buFont typeface="Wingdings" charset="2"/>
              <a:buChar char=""/>
            </a:pPr>
            <a:r>
              <a:rPr b="1" lang="en-US" sz="1500" spc="-1" strike="noStrike">
                <a:solidFill>
                  <a:srgbClr val="009fe3"/>
                </a:solidFill>
                <a:latin typeface="Open Sans"/>
                <a:ea typeface="Open Sans"/>
              </a:rPr>
              <a:t>Policy budget: 60 Meuro</a:t>
            </a:r>
            <a:endParaRPr b="0" lang="it-IT" sz="15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5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5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CustomShape 1"/>
          <p:cNvSpPr/>
          <p:nvPr/>
        </p:nvSpPr>
        <p:spPr>
          <a:xfrm>
            <a:off x="720000" y="720000"/>
            <a:ext cx="5525640" cy="82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GB" sz="4800" spc="-1" strike="noStrike">
                <a:solidFill>
                  <a:srgbClr val="000000"/>
                </a:solidFill>
                <a:latin typeface="Open Sans"/>
                <a:ea typeface="Open Sans"/>
              </a:rPr>
              <a:t>What will we do? </a:t>
            </a:r>
            <a:endParaRPr b="0" lang="it-IT" sz="4800" spc="-1" strike="noStrike">
              <a:latin typeface="Arial"/>
            </a:endParaRPr>
          </a:p>
        </p:txBody>
      </p:sp>
      <p:sp>
        <p:nvSpPr>
          <p:cNvPr id="158" name="CustomShape 2"/>
          <p:cNvSpPr/>
          <p:nvPr/>
        </p:nvSpPr>
        <p:spPr>
          <a:xfrm>
            <a:off x="8332920" y="360000"/>
            <a:ext cx="2646000" cy="466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1" lang="fr-CH" sz="30000" spc="-301" strike="noStrike">
                <a:solidFill>
                  <a:srgbClr val="009fe3"/>
                </a:solidFill>
                <a:latin typeface="Open Sans"/>
                <a:ea typeface="Open Sans"/>
              </a:rPr>
              <a:t>?</a:t>
            </a:r>
            <a:endParaRPr b="0" lang="it-IT" sz="30000" spc="-1" strike="noStrike">
              <a:latin typeface="Arial"/>
            </a:endParaRPr>
          </a:p>
        </p:txBody>
      </p:sp>
      <p:sp>
        <p:nvSpPr>
          <p:cNvPr id="159" name="CustomShape 3"/>
          <p:cNvSpPr/>
          <p:nvPr/>
        </p:nvSpPr>
        <p:spPr>
          <a:xfrm>
            <a:off x="360000" y="1614960"/>
            <a:ext cx="9178920" cy="48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 algn="just">
              <a:lnSpc>
                <a:spcPct val="100000"/>
              </a:lnSpc>
            </a:pPr>
            <a:r>
              <a:rPr b="1" lang="en-US" sz="1800" spc="-1" strike="noStrike">
                <a:solidFill>
                  <a:srgbClr val="009fe3"/>
                </a:solidFill>
                <a:latin typeface="Open Sans"/>
                <a:ea typeface="DejaVu Sans"/>
              </a:rPr>
              <a:t>Azione V.5i.1 Urban Areas Strategies (SUA)</a:t>
            </a:r>
            <a:endParaRPr b="0" lang="it-IT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n-US" sz="1300" spc="-1" strike="noStrike">
                <a:solidFill>
                  <a:srgbClr val="000000"/>
                </a:solidFill>
                <a:latin typeface="Open Sans"/>
                <a:ea typeface="Open Sans"/>
              </a:rPr>
              <a:t>The SUAs are configured as an urban and peri-urban development tool and consist of:</a:t>
            </a:r>
            <a:endParaRPr b="0" lang="it-IT" sz="13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3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n-US" sz="1300" spc="-1" strike="noStrike">
                <a:solidFill>
                  <a:srgbClr val="009fe3"/>
                </a:solidFill>
                <a:latin typeface="Open Sans"/>
                <a:ea typeface="Open Sans"/>
              </a:rPr>
              <a:t>a mix of integrated and coordinated interventions with a multifunctional dimension related to one or more domains aimed to support:</a:t>
            </a:r>
            <a:endParaRPr b="0" lang="it-IT" sz="13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300" spc="-1" strike="noStrike">
              <a:latin typeface="Arial"/>
            </a:endParaRPr>
          </a:p>
          <a:p>
            <a:pPr marL="216000" indent="-214920" algn="just">
              <a:lnSpc>
                <a:spcPct val="100000"/>
              </a:lnSpc>
              <a:buClr>
                <a:srgbClr val="009fe3"/>
              </a:buClr>
              <a:buFont typeface="Wingdings" charset="2"/>
              <a:buChar char=""/>
            </a:pPr>
            <a:r>
              <a:rPr b="1" lang="en-US" sz="1600" spc="-1" strike="noStrike">
                <a:solidFill>
                  <a:srgbClr val="009fe3"/>
                </a:solidFill>
                <a:latin typeface="Open Sans"/>
                <a:ea typeface="Open Sans"/>
              </a:rPr>
              <a:t>medium-sized urban areas and territorial systems,</a:t>
            </a:r>
            <a:endParaRPr b="0" lang="it-IT" sz="1600" spc="-1" strike="noStrike">
              <a:latin typeface="Arial"/>
            </a:endParaRPr>
          </a:p>
          <a:p>
            <a:pPr marL="216000" indent="-214920" algn="just">
              <a:lnSpc>
                <a:spcPct val="100000"/>
              </a:lnSpc>
              <a:buClr>
                <a:srgbClr val="009fe3"/>
              </a:buClr>
              <a:buFont typeface="Wingdings" charset="2"/>
              <a:buChar char=""/>
            </a:pPr>
            <a:r>
              <a:rPr b="1" lang="en-US" sz="1600" spc="-1" strike="noStrike">
                <a:solidFill>
                  <a:srgbClr val="009fe3"/>
                </a:solidFill>
                <a:latin typeface="Open Sans"/>
                <a:ea typeface="Open Sans"/>
              </a:rPr>
              <a:t>Turin Metropolitan Areas,</a:t>
            </a:r>
            <a:endParaRPr b="0" lang="it-IT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n-US" sz="1600" spc="-1" strike="noStrike">
                <a:solidFill>
                  <a:srgbClr val="000000"/>
                </a:solidFill>
                <a:latin typeface="Open Sans"/>
                <a:ea typeface="Open Sans"/>
              </a:rPr>
              <a:t>SUAs are proposed by groups of municipalities, aimed to support:</a:t>
            </a:r>
            <a:endParaRPr b="0" lang="it-IT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600" spc="-1" strike="noStrike">
              <a:latin typeface="Arial"/>
            </a:endParaRPr>
          </a:p>
          <a:p>
            <a:pPr lvl="1" marL="432000" indent="-21492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b="1" lang="en-US" sz="1600" spc="-1" strike="noStrike">
                <a:solidFill>
                  <a:srgbClr val="009fe3"/>
                </a:solidFill>
                <a:latin typeface="Open Sans"/>
                <a:ea typeface="Open Sans"/>
              </a:rPr>
              <a:t>territorial renovation, </a:t>
            </a:r>
            <a:endParaRPr b="0" lang="it-IT" sz="1600" spc="-1" strike="noStrike">
              <a:latin typeface="Arial"/>
            </a:endParaRPr>
          </a:p>
          <a:p>
            <a:pPr lvl="1" marL="432000" indent="-21492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b="1" lang="en-US" sz="1600" spc="-1" strike="noStrike">
                <a:solidFill>
                  <a:srgbClr val="009fe3"/>
                </a:solidFill>
                <a:latin typeface="Open Sans"/>
                <a:ea typeface="Open Sans"/>
              </a:rPr>
              <a:t>urban and ecological regeneration,</a:t>
            </a:r>
            <a:endParaRPr b="0" lang="it-IT" sz="1600" spc="-1" strike="noStrike">
              <a:latin typeface="Arial"/>
            </a:endParaRPr>
          </a:p>
          <a:p>
            <a:pPr lvl="1" marL="432000" indent="-21492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b="1" lang="en-US" sz="1600" spc="-1" strike="noStrike">
                <a:solidFill>
                  <a:srgbClr val="009fe3"/>
                </a:solidFill>
                <a:latin typeface="Open Sans"/>
                <a:ea typeface="Open Sans"/>
              </a:rPr>
              <a:t>prevention and management of natural risks, including those committed to climate change</a:t>
            </a:r>
            <a:endParaRPr b="0" lang="it-IT" sz="1600" spc="-1" strike="noStrike">
              <a:latin typeface="Arial"/>
            </a:endParaRPr>
          </a:p>
          <a:p>
            <a:pPr lvl="1" marL="432000" indent="-21492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b="1" lang="en-US" sz="1600" spc="-1" strike="noStrike">
                <a:solidFill>
                  <a:srgbClr val="009fe3"/>
                </a:solidFill>
                <a:latin typeface="Open Sans"/>
                <a:ea typeface="Open Sans"/>
              </a:rPr>
              <a:t>protection, enhancement and networking of the architectural, cultural, tourist </a:t>
            </a:r>
            <a:endParaRPr b="0" lang="it-IT" sz="1600" spc="-1" strike="noStrike">
              <a:latin typeface="Arial"/>
            </a:endParaRPr>
          </a:p>
          <a:p>
            <a:pPr lvl="1" marL="432000" indent="-214920" algn="just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b="1" lang="en-US" sz="1600" spc="-1" strike="noStrike">
                <a:solidFill>
                  <a:srgbClr val="009fe3"/>
                </a:solidFill>
                <a:latin typeface="Open Sans"/>
                <a:ea typeface="Open Sans"/>
              </a:rPr>
              <a:t>protection of natural heritage</a:t>
            </a:r>
            <a:endParaRPr b="0" lang="it-IT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raphic 10_0" descr=""/>
          <p:cNvPicPr/>
          <p:nvPr/>
        </p:nvPicPr>
        <p:blipFill>
          <a:blip r:embed="rId1"/>
          <a:stretch/>
        </p:blipFill>
        <p:spPr>
          <a:xfrm>
            <a:off x="7380000" y="1260000"/>
            <a:ext cx="4505040" cy="3958920"/>
          </a:xfrm>
          <a:prstGeom prst="rect">
            <a:avLst/>
          </a:prstGeom>
          <a:ln w="0">
            <a:noFill/>
          </a:ln>
        </p:spPr>
      </p:pic>
      <p:sp>
        <p:nvSpPr>
          <p:cNvPr id="161" name="CustomShape 1"/>
          <p:cNvSpPr/>
          <p:nvPr/>
        </p:nvSpPr>
        <p:spPr>
          <a:xfrm>
            <a:off x="720000" y="540000"/>
            <a:ext cx="86389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GB" sz="3600" spc="-1" strike="noStrike">
                <a:solidFill>
                  <a:srgbClr val="000000"/>
                </a:solidFill>
                <a:latin typeface="Open Sans"/>
                <a:ea typeface="Open Sans"/>
              </a:rPr>
              <a:t>Main challenges to be addressed within UrbanCOOP </a:t>
            </a:r>
            <a:endParaRPr b="0" lang="it-IT" sz="3600" spc="-1" strike="noStrike">
              <a:latin typeface="Arial"/>
            </a:endParaRPr>
          </a:p>
        </p:txBody>
      </p:sp>
      <p:sp>
        <p:nvSpPr>
          <p:cNvPr id="162" name="CustomShape 2"/>
          <p:cNvSpPr/>
          <p:nvPr/>
        </p:nvSpPr>
        <p:spPr>
          <a:xfrm>
            <a:off x="540000" y="2267640"/>
            <a:ext cx="6658920" cy="351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 algn="just"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n-US" sz="1600" spc="-1" strike="noStrike">
                <a:solidFill>
                  <a:srgbClr val="000000"/>
                </a:solidFill>
                <a:latin typeface="Open Sans"/>
                <a:ea typeface="Open Sans"/>
              </a:rPr>
              <a:t>The main challenge are:</a:t>
            </a:r>
            <a:endParaRPr b="0" lang="it-IT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600" spc="-1" strike="noStrike">
              <a:latin typeface="Arial"/>
            </a:endParaRPr>
          </a:p>
          <a:p>
            <a:pPr marL="216000" indent="-214920" algn="just">
              <a:lnSpc>
                <a:spcPct val="100000"/>
              </a:lnSpc>
              <a:buClr>
                <a:srgbClr val="009fe3"/>
              </a:buClr>
              <a:buFont typeface="Wingdings" charset="2"/>
              <a:buChar char=""/>
            </a:pPr>
            <a:r>
              <a:rPr b="1" lang="en-US" sz="1600" spc="-1" strike="noStrike">
                <a:solidFill>
                  <a:srgbClr val="009fe3"/>
                </a:solidFill>
                <a:latin typeface="Open Sans"/>
                <a:ea typeface="Open Sans"/>
              </a:rPr>
              <a:t>to boost the territorial integration by creating an effective governance systems that enable policy coherence in the urban areas;</a:t>
            </a:r>
            <a:endParaRPr b="0" lang="it-IT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600" spc="-1" strike="noStrike">
              <a:latin typeface="Arial"/>
            </a:endParaRPr>
          </a:p>
          <a:p>
            <a:pPr marL="216000" indent="-214920" algn="just">
              <a:lnSpc>
                <a:spcPct val="100000"/>
              </a:lnSpc>
              <a:buClr>
                <a:srgbClr val="009fe3"/>
              </a:buClr>
              <a:buFont typeface="Wingdings" charset="2"/>
              <a:buChar char=""/>
            </a:pPr>
            <a:r>
              <a:rPr b="1" lang="en-US" sz="1600" spc="-1" strike="noStrike">
                <a:solidFill>
                  <a:srgbClr val="009fe3"/>
                </a:solidFill>
                <a:latin typeface="Open Sans"/>
                <a:ea typeface="Open Sans"/>
              </a:rPr>
              <a:t>to address urban areas towards an holistic approach;</a:t>
            </a:r>
            <a:endParaRPr b="0" lang="it-IT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600" spc="-1" strike="noStrike">
              <a:latin typeface="Arial"/>
            </a:endParaRPr>
          </a:p>
          <a:p>
            <a:pPr marL="216000" indent="-214920" algn="just">
              <a:lnSpc>
                <a:spcPct val="100000"/>
              </a:lnSpc>
              <a:buClr>
                <a:srgbClr val="009fe3"/>
              </a:buClr>
              <a:buFont typeface="Wingdings" charset="2"/>
              <a:buChar char=""/>
            </a:pPr>
            <a:r>
              <a:rPr b="1" lang="en-US" sz="1600" spc="-1" strike="noStrike">
                <a:solidFill>
                  <a:srgbClr val="009fe3"/>
                </a:solidFill>
                <a:latin typeface="Open Sans"/>
                <a:ea typeface="Open Sans"/>
              </a:rPr>
              <a:t>to re-focus territorial policies towards more tailor-made, locally-led and place sensitive approaches ;</a:t>
            </a:r>
            <a:endParaRPr b="0" lang="it-IT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600" spc="-1" strike="noStrike">
              <a:latin typeface="Arial"/>
            </a:endParaRPr>
          </a:p>
          <a:p>
            <a:pPr marL="216000" indent="-214920" algn="just">
              <a:lnSpc>
                <a:spcPct val="100000"/>
              </a:lnSpc>
              <a:buClr>
                <a:srgbClr val="009fe3"/>
              </a:buClr>
              <a:buFont typeface="Wingdings" charset="2"/>
              <a:buChar char=""/>
            </a:pPr>
            <a:r>
              <a:rPr b="1" lang="en-US" sz="1600" spc="-1" strike="noStrike">
                <a:solidFill>
                  <a:srgbClr val="009fe3"/>
                </a:solidFill>
                <a:latin typeface="Open Sans"/>
                <a:ea typeface="Open Sans"/>
              </a:rPr>
              <a:t>to favour the concentration of investments;</a:t>
            </a:r>
            <a:endParaRPr b="0" lang="it-IT" sz="1600" spc="-1" strike="noStrike">
              <a:latin typeface="Arial"/>
            </a:endParaRPr>
          </a:p>
        </p:txBody>
      </p:sp>
      <p:pic>
        <p:nvPicPr>
          <p:cNvPr id="163" name="" descr=""/>
          <p:cNvPicPr/>
          <p:nvPr/>
        </p:nvPicPr>
        <p:blipFill>
          <a:blip r:embed="rId2"/>
          <a:stretch/>
        </p:blipFill>
        <p:spPr>
          <a:xfrm>
            <a:off x="8100000" y="2070000"/>
            <a:ext cx="3058920" cy="2293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raphic 10_1" descr=""/>
          <p:cNvPicPr/>
          <p:nvPr/>
        </p:nvPicPr>
        <p:blipFill>
          <a:blip r:embed="rId1"/>
          <a:stretch/>
        </p:blipFill>
        <p:spPr>
          <a:xfrm>
            <a:off x="7380000" y="1260000"/>
            <a:ext cx="4505040" cy="3958920"/>
          </a:xfrm>
          <a:prstGeom prst="rect">
            <a:avLst/>
          </a:prstGeom>
          <a:ln w="0">
            <a:noFill/>
          </a:ln>
        </p:spPr>
      </p:pic>
      <p:sp>
        <p:nvSpPr>
          <p:cNvPr id="165" name="CustomShape 1"/>
          <p:cNvSpPr/>
          <p:nvPr/>
        </p:nvSpPr>
        <p:spPr>
          <a:xfrm>
            <a:off x="720000" y="540000"/>
            <a:ext cx="863892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GB" sz="3600" spc="-1" strike="noStrike">
                <a:solidFill>
                  <a:srgbClr val="000000"/>
                </a:solidFill>
                <a:latin typeface="Open Sans"/>
                <a:ea typeface="Open Sans"/>
              </a:rPr>
              <a:t>Main challenges to be addressed within UrbanCOOP </a:t>
            </a:r>
            <a:endParaRPr b="0" lang="it-IT" sz="3600" spc="-1" strike="noStrike">
              <a:latin typeface="Arial"/>
            </a:endParaRPr>
          </a:p>
        </p:txBody>
      </p:sp>
      <p:sp>
        <p:nvSpPr>
          <p:cNvPr id="166" name="CustomShape 2"/>
          <p:cNvSpPr/>
          <p:nvPr/>
        </p:nvSpPr>
        <p:spPr>
          <a:xfrm>
            <a:off x="540000" y="1980000"/>
            <a:ext cx="5938920" cy="443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Autofit/>
          </a:bodyPr>
          <a:p>
            <a:pPr algn="just"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i="1" lang="en-US" sz="2800" spc="-1" strike="noStrike">
                <a:solidFill>
                  <a:srgbClr val="009fe3"/>
                </a:solidFill>
                <a:latin typeface="Open Sans"/>
                <a:ea typeface="Open Sans"/>
              </a:rPr>
              <a:t>HOW?  </a:t>
            </a:r>
            <a:endParaRPr b="0" lang="it-IT" sz="2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2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2800" spc="-1" strike="noStrike">
              <a:latin typeface="Arial"/>
            </a:endParaRPr>
          </a:p>
          <a:p>
            <a:pPr marL="216000" indent="-214920" algn="just">
              <a:lnSpc>
                <a:spcPct val="100000"/>
              </a:lnSpc>
              <a:buClr>
                <a:srgbClr val="009fe3"/>
              </a:buClr>
              <a:buFont typeface="Wingdings" charset="2"/>
              <a:buChar char=""/>
            </a:pPr>
            <a:r>
              <a:rPr b="1" lang="en-US" sz="1600" spc="-1" strike="noStrike">
                <a:solidFill>
                  <a:srgbClr val="009fe3"/>
                </a:solidFill>
                <a:latin typeface="Open Sans"/>
                <a:ea typeface="Open Sans"/>
              </a:rPr>
              <a:t>Sharing of responsibilities; </a:t>
            </a:r>
            <a:endParaRPr b="0" lang="it-IT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600" spc="-1" strike="noStrike">
              <a:latin typeface="Arial"/>
            </a:endParaRPr>
          </a:p>
          <a:p>
            <a:pPr marL="216000" indent="-214920" algn="just">
              <a:lnSpc>
                <a:spcPct val="100000"/>
              </a:lnSpc>
              <a:buClr>
                <a:srgbClr val="009fe3"/>
              </a:buClr>
              <a:buFont typeface="Wingdings" charset="2"/>
              <a:buChar char=""/>
            </a:pPr>
            <a:r>
              <a:rPr b="1" lang="en-US" sz="1600" spc="-1" strike="noStrike">
                <a:solidFill>
                  <a:srgbClr val="009fe3"/>
                </a:solidFill>
                <a:latin typeface="Open Sans"/>
                <a:ea typeface="Open Sans"/>
              </a:rPr>
              <a:t>Controlling the planning process;</a:t>
            </a:r>
            <a:endParaRPr b="0" lang="it-IT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600" spc="-1" strike="noStrike">
              <a:latin typeface="Arial"/>
            </a:endParaRPr>
          </a:p>
          <a:p>
            <a:pPr marL="216000" indent="-214920" algn="just">
              <a:lnSpc>
                <a:spcPct val="100000"/>
              </a:lnSpc>
              <a:buClr>
                <a:srgbClr val="009fe3"/>
              </a:buClr>
              <a:buFont typeface="Wingdings" charset="2"/>
              <a:buChar char=""/>
            </a:pPr>
            <a:r>
              <a:rPr b="1" lang="en-US" sz="1600" spc="-1" strike="noStrike">
                <a:solidFill>
                  <a:srgbClr val="009fe3"/>
                </a:solidFill>
                <a:latin typeface="Open Sans"/>
                <a:ea typeface="Open Sans"/>
              </a:rPr>
              <a:t>Promoting participative mechanisms, involving citizens at all stages of policymaking;</a:t>
            </a:r>
            <a:endParaRPr b="0" lang="it-IT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600" spc="-1" strike="noStrike">
              <a:latin typeface="Arial"/>
            </a:endParaRPr>
          </a:p>
          <a:p>
            <a:pPr marL="216000" indent="-214920" algn="just">
              <a:lnSpc>
                <a:spcPct val="100000"/>
              </a:lnSpc>
              <a:buClr>
                <a:srgbClr val="009fe3"/>
              </a:buClr>
              <a:buFont typeface="Wingdings" charset="2"/>
              <a:buChar char=""/>
            </a:pPr>
            <a:r>
              <a:rPr b="1" lang="en-US" sz="1600" spc="-1" strike="noStrike">
                <a:solidFill>
                  <a:srgbClr val="009fe3"/>
                </a:solidFill>
                <a:latin typeface="Open Sans"/>
                <a:ea typeface="Open Sans"/>
              </a:rPr>
              <a:t>Ensuring a strong support from the regional authorities;</a:t>
            </a:r>
            <a:endParaRPr b="0" lang="it-IT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it-IT" sz="1600" spc="-1" strike="noStrike">
              <a:latin typeface="Arial"/>
            </a:endParaRPr>
          </a:p>
        </p:txBody>
      </p:sp>
      <p:pic>
        <p:nvPicPr>
          <p:cNvPr id="167" name="" descr=""/>
          <p:cNvPicPr/>
          <p:nvPr/>
        </p:nvPicPr>
        <p:blipFill>
          <a:blip r:embed="rId2"/>
          <a:stretch/>
        </p:blipFill>
        <p:spPr>
          <a:xfrm>
            <a:off x="8100000" y="2070000"/>
            <a:ext cx="3058920" cy="2293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CustomShape 1"/>
          <p:cNvSpPr/>
          <p:nvPr/>
        </p:nvSpPr>
        <p:spPr>
          <a:xfrm>
            <a:off x="864000" y="758520"/>
            <a:ext cx="8147160" cy="65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en-US" sz="3600" spc="-1" strike="noStrike">
                <a:solidFill>
                  <a:srgbClr val="000000"/>
                </a:solidFill>
                <a:latin typeface="Open Sans"/>
                <a:ea typeface="Open Sans"/>
              </a:rPr>
              <a:t>The Team</a:t>
            </a:r>
            <a:endParaRPr b="0" lang="it-IT" sz="3600" spc="-1" strike="noStrike">
              <a:latin typeface="Arial"/>
            </a:endParaRPr>
          </a:p>
        </p:txBody>
      </p:sp>
      <p:sp>
        <p:nvSpPr>
          <p:cNvPr id="169" name="CustomShape 2"/>
          <p:cNvSpPr/>
          <p:nvPr/>
        </p:nvSpPr>
        <p:spPr>
          <a:xfrm>
            <a:off x="2184480" y="1980000"/>
            <a:ext cx="483444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just"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</p:txBody>
      </p:sp>
      <p:sp>
        <p:nvSpPr>
          <p:cNvPr id="170" name="CustomShape 3"/>
          <p:cNvSpPr/>
          <p:nvPr/>
        </p:nvSpPr>
        <p:spPr>
          <a:xfrm>
            <a:off x="5975640" y="4245840"/>
            <a:ext cx="970560" cy="30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1400" spc="-1" strike="noStrike">
                <a:solidFill>
                  <a:srgbClr val="ffffff"/>
                </a:solidFill>
                <a:latin typeface="Open Sans"/>
                <a:ea typeface="Open Sans"/>
              </a:rPr>
              <a:t>TOTAL</a:t>
            </a:r>
            <a:endParaRPr b="0" lang="it-IT" sz="1400" spc="-1" strike="noStrike">
              <a:latin typeface="Arial"/>
            </a:endParaRPr>
          </a:p>
        </p:txBody>
      </p:sp>
      <p:pic>
        <p:nvPicPr>
          <p:cNvPr id="171" name="Graphic 9_0" descr=""/>
          <p:cNvPicPr/>
          <p:nvPr/>
        </p:nvPicPr>
        <p:blipFill>
          <a:blip r:embed="rId1"/>
          <a:stretch/>
        </p:blipFill>
        <p:spPr>
          <a:xfrm>
            <a:off x="5844600" y="5124600"/>
            <a:ext cx="814320" cy="814320"/>
          </a:xfrm>
          <a:prstGeom prst="rect">
            <a:avLst/>
          </a:prstGeom>
          <a:ln w="0">
            <a:noFill/>
          </a:ln>
        </p:spPr>
      </p:pic>
      <p:pic>
        <p:nvPicPr>
          <p:cNvPr id="172" name="Graphic 14_0" descr=""/>
          <p:cNvPicPr/>
          <p:nvPr/>
        </p:nvPicPr>
        <p:blipFill>
          <a:blip r:embed="rId2"/>
          <a:stretch/>
        </p:blipFill>
        <p:spPr>
          <a:xfrm>
            <a:off x="3558240" y="540000"/>
            <a:ext cx="940680" cy="826560"/>
          </a:xfrm>
          <a:prstGeom prst="rect">
            <a:avLst/>
          </a:prstGeom>
          <a:ln w="0">
            <a:noFill/>
          </a:ln>
        </p:spPr>
      </p:pic>
      <p:pic>
        <p:nvPicPr>
          <p:cNvPr id="173" name="" descr=""/>
          <p:cNvPicPr/>
          <p:nvPr/>
        </p:nvPicPr>
        <p:blipFill>
          <a:blip r:embed="rId3"/>
          <a:stretch/>
        </p:blipFill>
        <p:spPr>
          <a:xfrm>
            <a:off x="720000" y="1620000"/>
            <a:ext cx="1798920" cy="1798920"/>
          </a:xfrm>
          <a:prstGeom prst="rect">
            <a:avLst/>
          </a:prstGeom>
          <a:ln w="0">
            <a:noFill/>
          </a:ln>
        </p:spPr>
      </p:pic>
      <p:pic>
        <p:nvPicPr>
          <p:cNvPr id="174" name="" descr=""/>
          <p:cNvPicPr/>
          <p:nvPr/>
        </p:nvPicPr>
        <p:blipFill>
          <a:blip r:embed="rId4"/>
          <a:stretch/>
        </p:blipFill>
        <p:spPr>
          <a:xfrm>
            <a:off x="1260000" y="4140000"/>
            <a:ext cx="898920" cy="1634400"/>
          </a:xfrm>
          <a:prstGeom prst="rect">
            <a:avLst/>
          </a:prstGeom>
          <a:ln w="0">
            <a:noFill/>
          </a:ln>
        </p:spPr>
      </p:pic>
      <p:pic>
        <p:nvPicPr>
          <p:cNvPr id="175" name="" descr=""/>
          <p:cNvPicPr/>
          <p:nvPr/>
        </p:nvPicPr>
        <p:blipFill>
          <a:blip r:embed="rId5"/>
          <a:stretch/>
        </p:blipFill>
        <p:spPr>
          <a:xfrm>
            <a:off x="6660000" y="1800000"/>
            <a:ext cx="1438920" cy="1438920"/>
          </a:xfrm>
          <a:prstGeom prst="rect">
            <a:avLst/>
          </a:prstGeom>
          <a:ln w="0">
            <a:noFill/>
          </a:ln>
        </p:spPr>
      </p:pic>
      <p:sp>
        <p:nvSpPr>
          <p:cNvPr id="176" name="CustomShape 4"/>
          <p:cNvSpPr/>
          <p:nvPr/>
        </p:nvSpPr>
        <p:spPr>
          <a:xfrm>
            <a:off x="2520000" y="1785600"/>
            <a:ext cx="3778920" cy="163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Arial"/>
                <a:ea typeface="DejaVu Sans"/>
              </a:rPr>
              <a:t>Rossana Borello</a:t>
            </a: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GB" sz="1100" spc="-1" strike="noStrike">
                <a:solidFill>
                  <a:srgbClr val="000000"/>
                </a:solidFill>
                <a:latin typeface="Arial"/>
                <a:ea typeface="DejaVu Sans"/>
              </a:rPr>
              <a:t>Project management;</a:t>
            </a:r>
            <a:endParaRPr b="0" lang="it-IT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GB" sz="1100" spc="-1" strike="noStrike">
                <a:solidFill>
                  <a:srgbClr val="000000"/>
                </a:solidFill>
                <a:latin typeface="Arial"/>
                <a:ea typeface="DejaVu Sans"/>
              </a:rPr>
              <a:t>Involvement of internal and external stakeholders;</a:t>
            </a:r>
            <a:endParaRPr b="0" lang="it-IT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GB" sz="1100" spc="-1" strike="noStrike">
                <a:solidFill>
                  <a:srgbClr val="000000"/>
                </a:solidFill>
                <a:latin typeface="Arial"/>
                <a:ea typeface="DejaVu Sans"/>
              </a:rPr>
              <a:t>Content elaboration and contribution to projects outputs;   Mutual learning and knowledge transfer</a:t>
            </a:r>
            <a:endParaRPr b="0" lang="it-IT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GB" sz="1100" spc="-1" strike="noStrike">
                <a:solidFill>
                  <a:srgbClr val="000000"/>
                </a:solidFill>
                <a:latin typeface="Arial"/>
                <a:ea typeface="DejaVu Sans"/>
              </a:rPr>
              <a:t>Administrative and financial management of the project </a:t>
            </a:r>
            <a:endParaRPr b="0" lang="it-IT" sz="1100" spc="-1" strike="noStrike">
              <a:latin typeface="Arial"/>
            </a:endParaRPr>
          </a:p>
        </p:txBody>
      </p:sp>
      <p:sp>
        <p:nvSpPr>
          <p:cNvPr id="177" name="CustomShape 5"/>
          <p:cNvSpPr/>
          <p:nvPr/>
        </p:nvSpPr>
        <p:spPr>
          <a:xfrm>
            <a:off x="2520000" y="3934080"/>
            <a:ext cx="3418920" cy="184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Arial"/>
                <a:ea typeface="DejaVu Sans"/>
              </a:rPr>
              <a:t>Eloisa Rosanna Testa</a:t>
            </a: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n-GB" sz="1100" spc="-1" strike="noStrike">
                <a:solidFill>
                  <a:srgbClr val="000000"/>
                </a:solidFill>
                <a:latin typeface="Arial"/>
                <a:ea typeface="DejaVu Sans"/>
              </a:rPr>
              <a:t>Communication activities envisaged by the project</a:t>
            </a:r>
            <a:endParaRPr b="0" lang="it-IT" sz="11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n-GB" sz="1100" spc="-1" strike="noStrike">
                <a:solidFill>
                  <a:srgbClr val="000000"/>
                </a:solidFill>
                <a:latin typeface="Arial"/>
                <a:ea typeface="DejaVu Sans"/>
              </a:rPr>
              <a:t>Involvement of internal and external stakeholders;</a:t>
            </a:r>
            <a:endParaRPr b="0" lang="it-IT" sz="11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n-GB" sz="1100" spc="-1" strike="noStrike">
                <a:solidFill>
                  <a:srgbClr val="000000"/>
                </a:solidFill>
                <a:latin typeface="Arial"/>
                <a:ea typeface="DejaVu Sans"/>
              </a:rPr>
              <a:t>Organisation field visits dedicated to good practices exchange, project and stakeholder meetings</a:t>
            </a:r>
            <a:endParaRPr b="0" lang="it-IT" sz="11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n-GB" sz="1100" spc="-1" strike="noStrike">
                <a:solidFill>
                  <a:srgbClr val="000000"/>
                </a:solidFill>
                <a:latin typeface="Arial"/>
                <a:ea typeface="DejaVu Sans"/>
              </a:rPr>
              <a:t>Content elaboration and contribution to projects </a:t>
            </a:r>
            <a:endParaRPr b="0" lang="it-IT" sz="11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n-GB" sz="1100" spc="-1" strike="noStrike">
                <a:solidFill>
                  <a:srgbClr val="000000"/>
                </a:solidFill>
                <a:latin typeface="Arial"/>
                <a:ea typeface="DejaVu Sans"/>
              </a:rPr>
              <a:t>good practices identification </a:t>
            </a:r>
            <a:endParaRPr b="0" lang="it-IT" sz="11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n-GB" sz="1100" spc="-1" strike="noStrike">
                <a:solidFill>
                  <a:srgbClr val="000000"/>
                </a:solidFill>
                <a:latin typeface="Arial"/>
                <a:ea typeface="DejaVu Sans"/>
              </a:rPr>
              <a:t>Project monitoring and support to activities reporting;</a:t>
            </a:r>
            <a:endParaRPr b="0" lang="it-IT" sz="1100" spc="-1" strike="noStrike">
              <a:latin typeface="Arial"/>
            </a:endParaRPr>
          </a:p>
        </p:txBody>
      </p:sp>
      <p:sp>
        <p:nvSpPr>
          <p:cNvPr id="178" name="CustomShape 6"/>
          <p:cNvSpPr/>
          <p:nvPr/>
        </p:nvSpPr>
        <p:spPr>
          <a:xfrm>
            <a:off x="8460000" y="1620000"/>
            <a:ext cx="3418920" cy="168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Arial"/>
                <a:ea typeface="DejaVu Sans"/>
              </a:rPr>
              <a:t>Giorgio Smeriglio</a:t>
            </a: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GB" sz="1100" spc="-1" strike="noStrike">
                <a:solidFill>
                  <a:srgbClr val="000000"/>
                </a:solidFill>
                <a:latin typeface="Arial"/>
                <a:ea typeface="DejaVu Sans"/>
              </a:rPr>
              <a:t>Participation to field visits dedicated to good practices exchange;</a:t>
            </a:r>
            <a:endParaRPr b="0" lang="it-IT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GB" sz="1100" spc="-1" strike="noStrike">
                <a:solidFill>
                  <a:srgbClr val="000000"/>
                </a:solidFill>
                <a:latin typeface="Arial"/>
                <a:ea typeface="DejaVu Sans"/>
              </a:rPr>
              <a:t>Content elaboration and contribution to projects outputs; </a:t>
            </a:r>
            <a:endParaRPr b="0" lang="it-IT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GB" sz="1100" spc="-1" strike="noStrike">
                <a:solidFill>
                  <a:srgbClr val="000000"/>
                </a:solidFill>
                <a:latin typeface="Arial"/>
                <a:ea typeface="DejaVu Sans"/>
              </a:rPr>
              <a:t>Policy learning process;</a:t>
            </a:r>
            <a:endParaRPr b="0" lang="it-IT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GB" sz="1100" spc="-1" strike="noStrike">
                <a:solidFill>
                  <a:srgbClr val="000000"/>
                </a:solidFill>
                <a:latin typeface="Arial"/>
                <a:ea typeface="DejaVu Sans"/>
              </a:rPr>
              <a:t>Contribution to methodology for strategic planning;</a:t>
            </a:r>
            <a:endParaRPr b="0" lang="it-IT" sz="11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1100" spc="-1" strike="noStrike">
              <a:latin typeface="Arial"/>
            </a:endParaRPr>
          </a:p>
        </p:txBody>
      </p:sp>
      <p:sp>
        <p:nvSpPr>
          <p:cNvPr id="179" name="CustomShape 7"/>
          <p:cNvSpPr/>
          <p:nvPr/>
        </p:nvSpPr>
        <p:spPr>
          <a:xfrm>
            <a:off x="8460000" y="3922200"/>
            <a:ext cx="3418920" cy="75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it-IT" sz="1800" spc="-1" strike="noStrike">
                <a:solidFill>
                  <a:srgbClr val="000000"/>
                </a:solidFill>
                <a:latin typeface="Arial"/>
                <a:ea typeface="DejaVu Sans"/>
              </a:rPr>
              <a:t>Mario Gobello</a:t>
            </a: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GB" sz="1100" spc="-1" strike="noStrike">
                <a:solidFill>
                  <a:srgbClr val="000000"/>
                </a:solidFill>
                <a:latin typeface="Open Sans"/>
                <a:ea typeface="Open Sans"/>
              </a:rPr>
              <a:t>Head of Territorial planning and local development,  internal and urban areas Unit</a:t>
            </a:r>
            <a:endParaRPr b="0" lang="it-IT" sz="1100" spc="-1" strike="noStrike">
              <a:latin typeface="Arial"/>
            </a:endParaRPr>
          </a:p>
        </p:txBody>
      </p:sp>
      <p:pic>
        <p:nvPicPr>
          <p:cNvPr id="180" name="" descr=""/>
          <p:cNvPicPr/>
          <p:nvPr/>
        </p:nvPicPr>
        <p:blipFill>
          <a:blip r:embed="rId6"/>
          <a:stretch/>
        </p:blipFill>
        <p:spPr>
          <a:xfrm>
            <a:off x="6480000" y="4157280"/>
            <a:ext cx="1781640" cy="1781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95948a"/>
      </a:lt2>
      <a:accent1>
        <a:srgbClr val="01a884"/>
      </a:accent1>
      <a:accent2>
        <a:srgbClr val="95c11e"/>
      </a:accent2>
      <a:accent3>
        <a:srgbClr val="f39200"/>
      </a:accent3>
      <a:accent4>
        <a:srgbClr val="e21d44"/>
      </a:accent4>
      <a:accent5>
        <a:srgbClr val="009fe3"/>
      </a:accent5>
      <a:accent6>
        <a:srgbClr val="154193"/>
      </a:accent6>
      <a:hlink>
        <a:srgbClr val="fefffe"/>
      </a:hlink>
      <a:folHlink>
        <a:srgbClr val="d9d7c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95948a"/>
      </a:lt2>
      <a:accent1>
        <a:srgbClr val="01a884"/>
      </a:accent1>
      <a:accent2>
        <a:srgbClr val="95c11e"/>
      </a:accent2>
      <a:accent3>
        <a:srgbClr val="f39200"/>
      </a:accent3>
      <a:accent4>
        <a:srgbClr val="e21d44"/>
      </a:accent4>
      <a:accent5>
        <a:srgbClr val="009fe3"/>
      </a:accent5>
      <a:accent6>
        <a:srgbClr val="154193"/>
      </a:accent6>
      <a:hlink>
        <a:srgbClr val="fefffe"/>
      </a:hlink>
      <a:folHlink>
        <a:srgbClr val="d9d7c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95948a"/>
      </a:lt2>
      <a:accent1>
        <a:srgbClr val="01a884"/>
      </a:accent1>
      <a:accent2>
        <a:srgbClr val="95c11e"/>
      </a:accent2>
      <a:accent3>
        <a:srgbClr val="f39200"/>
      </a:accent3>
      <a:accent4>
        <a:srgbClr val="e21d44"/>
      </a:accent4>
      <a:accent5>
        <a:srgbClr val="009fe3"/>
      </a:accent5>
      <a:accent6>
        <a:srgbClr val="154193"/>
      </a:accent6>
      <a:hlink>
        <a:srgbClr val="fefffe"/>
      </a:hlink>
      <a:folHlink>
        <a:srgbClr val="d9d7c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95948a"/>
      </a:lt2>
      <a:accent1>
        <a:srgbClr val="01a884"/>
      </a:accent1>
      <a:accent2>
        <a:srgbClr val="95c11e"/>
      </a:accent2>
      <a:accent3>
        <a:srgbClr val="f39200"/>
      </a:accent3>
      <a:accent4>
        <a:srgbClr val="e21d44"/>
      </a:accent4>
      <a:accent5>
        <a:srgbClr val="009fe3"/>
      </a:accent5>
      <a:accent6>
        <a:srgbClr val="154193"/>
      </a:accent6>
      <a:hlink>
        <a:srgbClr val="fefffe"/>
      </a:hlink>
      <a:folHlink>
        <a:srgbClr val="d9d7c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?>
<Relationships xmlns="http://schemas.openxmlformats.org/package/2006/relationships"><Relationship Id="rId1" Type="http://schemas.openxmlformats.org/officeDocument/2006/relationships/customXmlProps" Target="itemProps1.xml"/>
</Relationships>
</file>

<file path=customXml/_rels/item2.xml.rels><?xml version="1.0" encoding="UTF-8"?>
<Relationships xmlns="http://schemas.openxmlformats.org/package/2006/relationships"><Relationship Id="rId1" Type="http://schemas.openxmlformats.org/officeDocument/2006/relationships/customXmlProps" Target="itemProps2.xml"/>
</Relationships>
</file>

<file path=customXml/_rels/item3.xml.rels><?xml version="1.0" encoding="UTF-8"?>
<Relationships xmlns="http://schemas.openxmlformats.org/package/2006/relationships"><Relationship Id="rId1" Type="http://schemas.openxmlformats.org/officeDocument/2006/relationships/customXmlProps" Target="itemProps3.xml"/>
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5680805-e956-4cde-b5e2-b05f91aa9d1d" xsi:nil="true"/>
    <lcf76f155ced4ddcb4097134ff3c332f xmlns="ae1c26e0-bdd1-4ce2-bc5c-b06756f3bce7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1D2DF3EBC7804E8A2B82BBCDA4442D" ma:contentTypeVersion="16" ma:contentTypeDescription="Create a new document." ma:contentTypeScope="" ma:versionID="3c4b638baae15a5b444997fa80192f43">
  <xsd:schema xmlns:xsd="http://www.w3.org/2001/XMLSchema" xmlns:xs="http://www.w3.org/2001/XMLSchema" xmlns:p="http://schemas.microsoft.com/office/2006/metadata/properties" xmlns:ns2="ae1c26e0-bdd1-4ce2-bc5c-b06756f3bce7" xmlns:ns3="75680805-e956-4cde-b5e2-b05f91aa9d1d" targetNamespace="http://schemas.microsoft.com/office/2006/metadata/properties" ma:root="true" ma:fieldsID="50a472baa19f27197de283f39dd7ba95" ns2:_="" ns3:_="">
    <xsd:import namespace="ae1c26e0-bdd1-4ce2-bc5c-b06756f3bce7"/>
    <xsd:import namespace="75680805-e956-4cde-b5e2-b05f91aa9d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1c26e0-bdd1-4ce2-bc5c-b06756f3bc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2d59d95-237c-434b-8cac-eab795e7eb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80805-e956-4cde-b5e2-b05f91aa9d1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9f4ece0-f1e1-4b02-af4b-fb89e0005709}" ma:internalName="TaxCatchAll" ma:showField="CatchAllData" ma:web="75680805-e956-4cde-b5e2-b05f91aa9d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ADCADD-F611-4F5C-BD5A-F3C3BD3F86B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73FC793-0237-4EB2-9E54-581B2D1B3CF6}">
  <ds:schemaRefs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terms/"/>
    <ds:schemaRef ds:uri="http://purl.org/dc/dcmitype/"/>
    <ds:schemaRef ds:uri="ae1c26e0-bdd1-4ce2-bc5c-b06756f3bce7"/>
    <ds:schemaRef ds:uri="http://schemas.microsoft.com/office/infopath/2007/PartnerControls"/>
    <ds:schemaRef ds:uri="http://schemas.openxmlformats.org/package/2006/metadata/core-properties"/>
    <ds:schemaRef ds:uri="75680805-e956-4cde-b5e2-b05f91aa9d1d"/>
  </ds:schemaRefs>
</ds:datastoreItem>
</file>

<file path=customXml/itemProps3.xml><?xml version="1.0" encoding="utf-8"?>
<ds:datastoreItem xmlns:ds="http://schemas.openxmlformats.org/officeDocument/2006/customXml" ds:itemID="{20B3E271-AD2B-4AC1-9BD7-1FF4D47B33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1c26e0-bdd1-4ce2-bc5c-b06756f3bce7"/>
    <ds:schemaRef ds:uri="75680805-e956-4cde-b5e2-b05f91aa9d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399</TotalTime>
  <Application>LibreOffice/7.0.4.2$Windows_X86_64 LibreOffice_project/dcf040e67528d9187c66b2379df5ea4407429775</Application>
  <AppVersion>15.0000</AppVersion>
  <Words>231</Words>
  <Paragraphs>38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2021-10-28T12:22:03Z</dcterms:created>
  <dc:creator>Daniel Kurth</dc:creator>
  <dc:description/>
  <dc:language>it-IT</dc:language>
  <cp:lastModifiedBy/>
  <dcterms:modified xsi:type="dcterms:W3CDTF">2023-04-19T09:30:36Z</dcterms:modified>
  <cp:revision>21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0x010100311D2DF3EBC7804E8A2B82BBCDA4442D</vt:lpwstr>
  </property>
  <property fmtid="{D5CDD505-2E9C-101B-9397-08002B2CF9AE}" pid="3" name="MediaServiceImageTags">
    <vt:lpwstr/>
  </property>
  <property fmtid="{D5CDD505-2E9C-101B-9397-08002B2CF9AE}" pid="4" name="Notes">
    <vt:i4>3</vt:i4>
  </property>
  <property fmtid="{D5CDD505-2E9C-101B-9397-08002B2CF9AE}" pid="5" name="PresentationFormat">
    <vt:lpwstr>Widescreen</vt:lpwstr>
  </property>
  <property fmtid="{D5CDD505-2E9C-101B-9397-08002B2CF9AE}" pid="6" name="Slides">
    <vt:i4>8</vt:i4>
  </property>
</Properties>
</file>