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7118056-F961-46D3-AA9B-B5B1D8FD1EF0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C55BC83-4A17-46DA-8093-0A77E3086EA0}" type="slidenum">
              <a:rPr b="0" lang="en-LU" sz="12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35E1723-0591-45D9-8024-19814B69CFC5}" type="slidenum">
              <a:rPr b="0" lang="en-LU" sz="12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9460273-0A2E-42BE-A9E5-AA2FFD19F774}" type="slidenum">
              <a:rPr b="0" lang="en-LU" sz="12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5108E09-0FDD-40F9-A80B-4709AE40AE80}" type="slidenum">
              <a:rPr b="0" lang="en-LU" sz="12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655320"/>
            <a:ext cx="12189960" cy="214200"/>
          </a:xfrm>
          <a:prstGeom prst="rect">
            <a:avLst/>
          </a:prstGeom>
          <a:solidFill>
            <a:srgbClr val="32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1043000" y="-5760"/>
            <a:ext cx="1150200" cy="47952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21AF16FE-3C0A-40B9-8828-1C53866F3D82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pic>
        <p:nvPicPr>
          <p:cNvPr id="2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6080" cy="214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655320"/>
            <a:ext cx="12189960" cy="214200"/>
          </a:xfrm>
          <a:prstGeom prst="rect">
            <a:avLst/>
          </a:prstGeom>
          <a:solidFill>
            <a:srgbClr val="32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11043000" y="-5760"/>
            <a:ext cx="1150200" cy="47952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C470C870-56A7-431D-8057-0E76FB31B566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pic>
        <p:nvPicPr>
          <p:cNvPr id="43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6080" cy="2142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655320"/>
            <a:ext cx="12189960" cy="214200"/>
          </a:xfrm>
          <a:prstGeom prst="rect">
            <a:avLst/>
          </a:prstGeom>
          <a:solidFill>
            <a:srgbClr val="32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1043000" y="-5760"/>
            <a:ext cx="1150200" cy="47952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25592B4F-7954-4FD7-8530-3F75A266D0F3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pic>
        <p:nvPicPr>
          <p:cNvPr id="84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6080" cy="2142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971640" y="5929920"/>
            <a:ext cx="3120840" cy="272160"/>
          </a:xfrm>
          <a:prstGeom prst="rect">
            <a:avLst/>
          </a:prstGeom>
          <a:solidFill>
            <a:srgbClr val="009f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19 APRIL 2023 | Torino, Italy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00000" y="4395600"/>
            <a:ext cx="9358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Open Sans Semibold"/>
                <a:ea typeface="Open Sans Semibold"/>
              </a:rPr>
              <a:t>Mario Gobello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Head of Territorial planning and local development,  internal and urban areas Unit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1800" spc="-1" strike="noStrike">
                <a:solidFill>
                  <a:srgbClr val="009fe3"/>
                </a:solidFill>
                <a:latin typeface="Open Sans"/>
                <a:ea typeface="Open Sans"/>
              </a:rPr>
              <a:t>qualificazionesviluppo@regione.piemonte.it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844200" y="2743200"/>
            <a:ext cx="9141840" cy="17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9fe3"/>
                </a:solidFill>
                <a:latin typeface="Open Sans"/>
                <a:ea typeface="Open Sans"/>
              </a:rPr>
              <a:t>Regione Piemonte/Piedmont Region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it-IT" sz="4000" spc="-1" strike="noStrike">
              <a:latin typeface="Arial"/>
            </a:endParaRPr>
          </a:p>
        </p:txBody>
      </p:sp>
      <p:pic>
        <p:nvPicPr>
          <p:cNvPr id="132" name="Immagine 8" descr=""/>
          <p:cNvPicPr/>
          <p:nvPr/>
        </p:nvPicPr>
        <p:blipFill>
          <a:blip r:embed="rId1"/>
          <a:stretch/>
        </p:blipFill>
        <p:spPr>
          <a:xfrm>
            <a:off x="550800" y="200880"/>
            <a:ext cx="6298200" cy="225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857880" y="2806920"/>
            <a:ext cx="538164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7200" spc="-1" strike="noStrike">
                <a:solidFill>
                  <a:srgbClr val="000000"/>
                </a:solidFill>
                <a:latin typeface="Open Sans"/>
                <a:ea typeface="Open Sans"/>
              </a:rPr>
              <a:t>Thank you!</a:t>
            </a:r>
            <a:endParaRPr b="0" lang="it-IT" sz="72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857880" y="5194800"/>
            <a:ext cx="5113080" cy="333000"/>
          </a:xfrm>
          <a:prstGeom prst="rect">
            <a:avLst/>
          </a:prstGeom>
          <a:solidFill>
            <a:srgbClr val="009f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Open Sans"/>
                <a:ea typeface="Open Sans"/>
              </a:rPr>
              <a:t>www.interregeurope.eu/ACRONYM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raphic 16" descr=""/>
          <p:cNvPicPr/>
          <p:nvPr/>
        </p:nvPicPr>
        <p:blipFill>
          <a:blip r:embed="rId1"/>
          <a:stretch/>
        </p:blipFill>
        <p:spPr>
          <a:xfrm>
            <a:off x="8899920" y="1980000"/>
            <a:ext cx="3315240" cy="357624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864000" y="758520"/>
            <a:ext cx="8147160" cy="8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Regione Piemonte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135" name="Graphic 24" descr=""/>
          <p:cNvPicPr/>
          <p:nvPr/>
        </p:nvPicPr>
        <p:blipFill>
          <a:blip r:embed="rId2"/>
          <a:stretch/>
        </p:blipFill>
        <p:spPr>
          <a:xfrm>
            <a:off x="10236960" y="4391280"/>
            <a:ext cx="200520" cy="17604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1080000" y="1811520"/>
            <a:ext cx="9061920" cy="10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 algn="just">
              <a:lnSpc>
                <a:spcPct val="100000"/>
              </a:lnSpc>
            </a:pPr>
            <a:r>
              <a:rPr b="1" lang="en-US" sz="26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POPULATION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   PEOPLE LIVING IN TORINO AREA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4.3 m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 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2.2 m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(7,3% OF THE NATIONAL TOTAL)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  (51% OF REGIONAL TOTAL)</a:t>
            </a:r>
            <a:r>
              <a:rPr b="1" lang="en-US" sz="26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6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615600" y="5207400"/>
            <a:ext cx="856332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349bab"/>
                </a:solidFill>
                <a:latin typeface="Arial"/>
                <a:ea typeface="DejaVu Sans"/>
              </a:rPr>
              <a:t>           </a:t>
            </a:r>
            <a:r>
              <a:rPr b="1" lang="it-IT" sz="2600" spc="-1" strike="noStrike">
                <a:solidFill>
                  <a:srgbClr val="349bab"/>
                </a:solidFill>
                <a:latin typeface="Arial"/>
                <a:ea typeface="Microsoft YaHei"/>
              </a:rPr>
              <a:t> </a:t>
            </a:r>
            <a:r>
              <a:rPr b="1" lang="it-IT" sz="2600" spc="-1" strike="noStrike">
                <a:solidFill>
                  <a:srgbClr val="349bab"/>
                </a:solidFill>
                <a:latin typeface="Arial"/>
                <a:ea typeface="Microsoft YaHei"/>
              </a:rPr>
              <a:t>The Urban system counts 230 Municipalities</a:t>
            </a:r>
            <a:r>
              <a:rPr b="1" lang="it-IT" sz="1400" spc="-1" strike="noStrike">
                <a:solidFill>
                  <a:srgbClr val="349bab"/>
                </a:solidFill>
                <a:latin typeface="Arial"/>
                <a:ea typeface="Microsoft YaHei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349bab"/>
                </a:solidFill>
                <a:latin typeface="Arial"/>
                <a:ea typeface="Microsoft YaHei"/>
              </a:rPr>
              <a:t>   </a:t>
            </a:r>
            <a:r>
              <a:rPr b="0" lang="it-IT" sz="1400" spc="-1" strike="noStrike">
                <a:solidFill>
                  <a:srgbClr val="349bab"/>
                </a:solidFill>
                <a:latin typeface="Arial"/>
                <a:ea typeface="Microsoft YaHei"/>
              </a:rPr>
              <a:t>(DeGURBA  Degree of urbanisation classification Eurostat)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180000" y="3420000"/>
            <a:ext cx="106466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 algn="just">
              <a:lnSpc>
                <a:spcPct val="100000"/>
              </a:lnSpc>
            </a:pP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                 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GDP                                   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OVER                                        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              €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136 bn          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1000 Municipalities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                   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           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(7.6% OF NATIONAL TOTAL)           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9fe3"/>
                </a:solidFill>
                <a:latin typeface="Open Sans"/>
                <a:ea typeface="DejaVu Sans"/>
              </a:rPr>
              <a:t>and 8 Main cities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39" name="Graphic 17_0" descr=""/>
          <p:cNvPicPr/>
          <p:nvPr/>
        </p:nvPicPr>
        <p:blipFill>
          <a:blip r:embed="rId3"/>
          <a:stretch/>
        </p:blipFill>
        <p:spPr>
          <a:xfrm>
            <a:off x="9917280" y="2923200"/>
            <a:ext cx="881640" cy="13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6764760" y="720000"/>
            <a:ext cx="4754880" cy="561204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360000" y="2973960"/>
            <a:ext cx="4834440" cy="33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687240" y="143280"/>
            <a:ext cx="4507200" cy="291600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900000" y="3280680"/>
            <a:ext cx="5759280" cy="26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US" sz="1800" spc="-1" strike="noStrike">
                <a:solidFill>
                  <a:srgbClr val="009fe3"/>
                </a:solidFill>
                <a:latin typeface="Open Sans"/>
                <a:ea typeface="Open Sans"/>
              </a:rPr>
              <a:t>Regional Sustainable development Strategy </a:t>
            </a: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Open Sans"/>
              </a:rPr>
              <a:t>Goal</a:t>
            </a:r>
            <a:r>
              <a:rPr b="0" lang="it-IT" sz="1300" spc="-1" strike="noStrike">
                <a:solidFill>
                  <a:srgbClr val="111111"/>
                </a:solidFill>
                <a:latin typeface="Arial"/>
                <a:ea typeface="Open Sans"/>
              </a:rPr>
              <a:t> </a:t>
            </a: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Open Sans"/>
              </a:rPr>
              <a:t>8</a:t>
            </a:r>
            <a:r>
              <a:rPr b="0" lang="it-IT" sz="1300" spc="-1" strike="noStrike">
                <a:solidFill>
                  <a:srgbClr val="111111"/>
                </a:solidFill>
                <a:latin typeface="Arial"/>
                <a:ea typeface="Open Sans"/>
              </a:rPr>
              <a:t> </a:t>
            </a: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Open Sans"/>
              </a:rPr>
              <a:t> Piedmont remains among the regions most attentive to sustainability but is in 8th place </a:t>
            </a: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Arial"/>
              </a:rPr>
              <a:t>▲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Microsoft YaHei"/>
              </a:rPr>
              <a:t>Goal 6  Piedmont is doing well compared to "water" (high percentage of Wastewater treatment, high efficiency of distribution networks drinking water), 3rd place </a:t>
            </a: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Arial"/>
              </a:rPr>
              <a:t>▲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Microsoft YaHei"/>
              </a:rPr>
              <a:t>Goal 11 "sustainable cities" (low percentage of urban waste sent to landfills), 4th place; </a:t>
            </a: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Arial"/>
              </a:rPr>
              <a:t>▲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Arial"/>
              </a:rPr>
              <a:t>Goal 2 "sustainable agriculture" goes badly ▼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Microsoft YaHei"/>
              </a:rPr>
              <a:t>Goal 15 “Terrestrial ecosystem” (share of protected areas below the Italian average; high waterproofing of the soil by artificial cover – 15th place </a:t>
            </a:r>
            <a:r>
              <a:rPr b="0" lang="it-IT" sz="1100" spc="-1" strike="noStrike">
                <a:solidFill>
                  <a:srgbClr val="111111"/>
                </a:solidFill>
                <a:latin typeface="Arial"/>
                <a:ea typeface="Arial"/>
              </a:rPr>
              <a:t>▼).</a:t>
            </a:r>
            <a:r>
              <a:rPr b="0" lang="it-IT" sz="1100" spc="-1" strike="noStrike">
                <a:solidFill>
                  <a:srgbClr val="009fe3"/>
                </a:solidFill>
                <a:latin typeface="Arial"/>
                <a:ea typeface="Arial"/>
              </a:rPr>
              <a:t> 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6660000" y="900000"/>
            <a:ext cx="495468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MAS3 – PRESERVE THE CULTURAL AND ENVIRONMENTAL HERITAGE AND THE RESILIENCE OF THE TERRITORIES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8460000" y="5015160"/>
            <a:ext cx="2159640" cy="2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800" spc="-1" strike="noStrike">
                <a:latin typeface="Arial"/>
              </a:rPr>
              <a:t>Fonte IRES 2022 su dati Istat</a:t>
            </a:r>
            <a:endParaRPr b="0" lang="it-IT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399360" y="1260000"/>
            <a:ext cx="5299560" cy="4858920"/>
          </a:xfrm>
          <a:custGeom>
            <a:avLst/>
            <a:gdLst/>
            <a:ahLst/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rotWithShape="0">
            <a:blip r:embed="rId1"/>
            <a:stretch/>
          </a:blipFill>
          <a:ln w="28575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"/>
          <p:cNvSpPr/>
          <p:nvPr/>
        </p:nvSpPr>
        <p:spPr>
          <a:xfrm>
            <a:off x="864000" y="758520"/>
            <a:ext cx="8147160" cy="6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Policy instrument</a:t>
            </a:r>
            <a:r>
              <a:rPr b="0" lang="en-US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84480" y="1404000"/>
            <a:ext cx="4834440" cy="33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US" sz="2600" spc="-1" strike="noStrike">
                <a:solidFill>
                  <a:srgbClr val="009fe3"/>
                </a:solidFill>
                <a:latin typeface="Open Sans"/>
                <a:ea typeface="Open Sans"/>
              </a:rPr>
              <a:t>Regional Programme ERDF 2021-2027</a:t>
            </a:r>
            <a:endParaRPr b="0" lang="it-IT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GB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Policy Objective 5: Europe closer to citizens by fostering the sustainable and integrated development of all types of territories</a:t>
            </a: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GB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Priority investment: 1 Fostering the integrated and inclusive social, economic and environmental development, culture, natural heritage, sustainable tourism and security in urban areas</a:t>
            </a:r>
            <a:endParaRPr b="0" lang="it-IT" sz="1500" spc="-1" strike="noStrike">
              <a:latin typeface="Arial"/>
            </a:endParaRPr>
          </a:p>
        </p:txBody>
      </p:sp>
      <p:pic>
        <p:nvPicPr>
          <p:cNvPr id="149" name="Graphic 23" descr=""/>
          <p:cNvPicPr/>
          <p:nvPr/>
        </p:nvPicPr>
        <p:blipFill>
          <a:blip r:embed="rId2"/>
          <a:stretch/>
        </p:blipFill>
        <p:spPr>
          <a:xfrm>
            <a:off x="5328360" y="4177800"/>
            <a:ext cx="2410560" cy="2121120"/>
          </a:xfrm>
          <a:prstGeom prst="rect">
            <a:avLst/>
          </a:prstGeom>
          <a:ln w="0"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5580000" y="4523760"/>
            <a:ext cx="2023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Open Sans"/>
                <a:ea typeface="Open Sans"/>
              </a:rPr>
              <a:t>131 </a:t>
            </a:r>
            <a:r>
              <a:rPr b="1" lang="en-US" sz="2000" spc="-1" strike="noStrike">
                <a:solidFill>
                  <a:srgbClr val="ffffff"/>
                </a:solidFill>
                <a:latin typeface="Open Sans"/>
                <a:ea typeface="Open Sans"/>
              </a:rPr>
              <a:t>MEUR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5975640" y="4245840"/>
            <a:ext cx="9705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TOTAL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152" name="Graphic 4" descr=""/>
          <p:cNvPicPr/>
          <p:nvPr/>
        </p:nvPicPr>
        <p:blipFill>
          <a:blip r:embed="rId3"/>
          <a:stretch/>
        </p:blipFill>
        <p:spPr>
          <a:xfrm>
            <a:off x="720000" y="5339520"/>
            <a:ext cx="1249920" cy="1139400"/>
          </a:xfrm>
          <a:prstGeom prst="rect">
            <a:avLst/>
          </a:prstGeom>
          <a:ln w="0">
            <a:noFill/>
          </a:ln>
        </p:spPr>
      </p:pic>
      <p:pic>
        <p:nvPicPr>
          <p:cNvPr id="153" name="Graphic 9" descr=""/>
          <p:cNvPicPr/>
          <p:nvPr/>
        </p:nvPicPr>
        <p:blipFill>
          <a:blip r:embed="rId4"/>
          <a:stretch/>
        </p:blipFill>
        <p:spPr>
          <a:xfrm>
            <a:off x="5844600" y="5124600"/>
            <a:ext cx="814320" cy="81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786960" y="634320"/>
            <a:ext cx="71319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4800" spc="-1" strike="noStrike">
                <a:solidFill>
                  <a:srgbClr val="000000"/>
                </a:solidFill>
                <a:latin typeface="Open Sans"/>
                <a:ea typeface="Open Sans"/>
              </a:rPr>
              <a:t>What we have done? 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332920" y="360000"/>
            <a:ext cx="2646000" cy="46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fr-CH" sz="30000" spc="-301" strike="noStrike">
                <a:solidFill>
                  <a:srgbClr val="009fe3"/>
                </a:solidFill>
                <a:latin typeface="Open Sans"/>
                <a:ea typeface="Open Sans"/>
              </a:rPr>
              <a:t>?</a:t>
            </a:r>
            <a:endParaRPr b="0" lang="it-IT" sz="300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60000" y="1800000"/>
            <a:ext cx="917892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Open Sans"/>
                <a:ea typeface="DejaVu Sans"/>
              </a:rPr>
              <a:t>The SUA is the further step of the </a:t>
            </a:r>
            <a:r>
              <a:rPr b="1" lang="en-US" sz="1500" spc="-1" strike="noStrike">
                <a:solidFill>
                  <a:srgbClr val="009fe3"/>
                </a:solidFill>
                <a:latin typeface="Open Sans"/>
                <a:ea typeface="DejaVu Sans"/>
              </a:rPr>
              <a:t>Urban Agendas policy implemented under POR-FESR 2014-2020 </a:t>
            </a: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the main beneficiaries were the</a:t>
            </a:r>
            <a:r>
              <a:rPr b="1" lang="en-US" sz="1500" spc="-1" strike="noStrike">
                <a:solidFill>
                  <a:srgbClr val="009fe3"/>
                </a:solidFill>
                <a:latin typeface="Open Sans"/>
                <a:ea typeface="Open Sans"/>
              </a:rPr>
              <a:t> 7 municipalities provincial capitals. </a:t>
            </a: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Aimed at:</a:t>
            </a: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500" spc="-1" strike="noStrike">
                <a:solidFill>
                  <a:srgbClr val="009fe3"/>
                </a:solidFill>
                <a:latin typeface="Open Sans"/>
                <a:ea typeface="Open Sans"/>
              </a:rPr>
              <a:t>Enhancing access to, and use and quality of ICT;</a:t>
            </a:r>
            <a:endParaRPr b="0" lang="it-IT" sz="15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500" spc="-1" strike="noStrike">
                <a:solidFill>
                  <a:srgbClr val="009fe3"/>
                </a:solidFill>
                <a:latin typeface="Open Sans"/>
                <a:ea typeface="Open Sans"/>
              </a:rPr>
              <a:t>Supporting the shift towards a low-carbon economy in all sectors;</a:t>
            </a:r>
            <a:endParaRPr b="0" lang="it-IT" sz="15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500" spc="-1" strike="noStrike">
                <a:solidFill>
                  <a:srgbClr val="009fe3"/>
                </a:solidFill>
                <a:latin typeface="Open Sans"/>
                <a:ea typeface="Open Sans"/>
              </a:rPr>
              <a:t>Preserving and protecting the environment and promoting resource efficiency;</a:t>
            </a: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500" spc="-1" strike="noStrike">
                <a:solidFill>
                  <a:srgbClr val="009fe3"/>
                </a:solidFill>
                <a:latin typeface="Open Sans"/>
                <a:ea typeface="Open Sans"/>
              </a:rPr>
              <a:t>Policy budget: 60 Meuro</a:t>
            </a: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720000" y="720000"/>
            <a:ext cx="552564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4800" spc="-1" strike="noStrike">
                <a:solidFill>
                  <a:srgbClr val="000000"/>
                </a:solidFill>
                <a:latin typeface="Open Sans"/>
                <a:ea typeface="Open Sans"/>
              </a:rPr>
              <a:t>What will we do? 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8332920" y="360000"/>
            <a:ext cx="2646000" cy="46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fr-CH" sz="30000" spc="-301" strike="noStrike">
                <a:solidFill>
                  <a:srgbClr val="009fe3"/>
                </a:solidFill>
                <a:latin typeface="Open Sans"/>
                <a:ea typeface="Open Sans"/>
              </a:rPr>
              <a:t>?</a:t>
            </a:r>
            <a:endParaRPr b="0" lang="it-IT" sz="30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60000" y="1614960"/>
            <a:ext cx="9178920" cy="48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r>
              <a:rPr b="1" lang="en-US" sz="1800" spc="-1" strike="noStrike">
                <a:solidFill>
                  <a:srgbClr val="009fe3"/>
                </a:solidFill>
                <a:latin typeface="Open Sans"/>
                <a:ea typeface="DejaVu Sans"/>
              </a:rPr>
              <a:t>Azione V.5i.1 Urban Areas Strategies (SUA)</a:t>
            </a: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300" spc="-1" strike="noStrike">
                <a:solidFill>
                  <a:srgbClr val="000000"/>
                </a:solidFill>
                <a:latin typeface="Open Sans"/>
                <a:ea typeface="Open Sans"/>
              </a:rPr>
              <a:t>The SUAs are configured as an urban and peri-urban development tool and consist of:</a:t>
            </a:r>
            <a:endParaRPr b="0" lang="it-IT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300" spc="-1" strike="noStrike">
                <a:solidFill>
                  <a:srgbClr val="009fe3"/>
                </a:solidFill>
                <a:latin typeface="Open Sans"/>
                <a:ea typeface="Open Sans"/>
              </a:rPr>
              <a:t>a mix of integrated and coordinated interventions with a multifunctional dimension related to one or more domains aimed to support:</a:t>
            </a:r>
            <a:endParaRPr b="0" lang="it-IT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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medium-sized urban areas and territorial systems,</a:t>
            </a: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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Turin Metropolitan Areas,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SUAs are proposed by groups of municipalities, aimed to support: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lvl="1" marL="432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territorial renovation, </a:t>
            </a:r>
            <a:endParaRPr b="0" lang="it-IT" sz="1600" spc="-1" strike="noStrike">
              <a:latin typeface="Arial"/>
            </a:endParaRPr>
          </a:p>
          <a:p>
            <a:pPr lvl="1" marL="432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urban and ecological regeneration,</a:t>
            </a:r>
            <a:endParaRPr b="0" lang="it-IT" sz="1600" spc="-1" strike="noStrike">
              <a:latin typeface="Arial"/>
            </a:endParaRPr>
          </a:p>
          <a:p>
            <a:pPr lvl="1" marL="432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prevention and management of natural risks, including those committed to climate change</a:t>
            </a:r>
            <a:endParaRPr b="0" lang="it-IT" sz="1600" spc="-1" strike="noStrike">
              <a:latin typeface="Arial"/>
            </a:endParaRPr>
          </a:p>
          <a:p>
            <a:pPr lvl="1" marL="432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protection, enhancement and networking of the architectural, cultural, tourist </a:t>
            </a:r>
            <a:endParaRPr b="0" lang="it-IT" sz="1600" spc="-1" strike="noStrike">
              <a:latin typeface="Arial"/>
            </a:endParaRPr>
          </a:p>
          <a:p>
            <a:pPr lvl="1" marL="432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protection of natural heritage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raphic 10_0" descr=""/>
          <p:cNvPicPr/>
          <p:nvPr/>
        </p:nvPicPr>
        <p:blipFill>
          <a:blip r:embed="rId1"/>
          <a:stretch/>
        </p:blipFill>
        <p:spPr>
          <a:xfrm>
            <a:off x="7380000" y="1260000"/>
            <a:ext cx="4505040" cy="395892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720000" y="540000"/>
            <a:ext cx="8638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Main challenges to be addressed within UrbanCOOP 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40000" y="2267640"/>
            <a:ext cx="6658920" cy="35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The main challenge are: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to boost the territorial integration by creating an effective governance systems that enable policy coherence in the urban areas;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to address urban areas towards an holistic approach;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to re-focus territorial policies towards more tailor-made, locally-led and place sensitive approaches ;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to favour the concentration of investments;</a:t>
            </a:r>
            <a:endParaRPr b="0" lang="it-IT" sz="16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8100000" y="2070000"/>
            <a:ext cx="3058920" cy="229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raphic 10_1" descr=""/>
          <p:cNvPicPr/>
          <p:nvPr/>
        </p:nvPicPr>
        <p:blipFill>
          <a:blip r:embed="rId1"/>
          <a:stretch/>
        </p:blipFill>
        <p:spPr>
          <a:xfrm>
            <a:off x="7380000" y="1260000"/>
            <a:ext cx="4505040" cy="3958920"/>
          </a:xfrm>
          <a:prstGeom prst="rect">
            <a:avLst/>
          </a:prstGeom>
          <a:ln w="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720000" y="540000"/>
            <a:ext cx="8638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Main challenges to be addressed within UrbanCOOP 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40000" y="1980000"/>
            <a:ext cx="5938920" cy="443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en-US" sz="2800" spc="-1" strike="noStrike">
                <a:solidFill>
                  <a:srgbClr val="009fe3"/>
                </a:solidFill>
                <a:latin typeface="Open Sans"/>
                <a:ea typeface="Open Sans"/>
              </a:rPr>
              <a:t>HOW? 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Sharing of responsibilities; 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Controlling the planning process;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Promoting participative mechanisms, involving citizens at all stages of policymaking;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9fe3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9fe3"/>
                </a:solidFill>
                <a:latin typeface="Open Sans"/>
                <a:ea typeface="Open Sans"/>
              </a:rPr>
              <a:t>Ensuring a strong support from the regional authorities;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8100000" y="2070000"/>
            <a:ext cx="3058920" cy="229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864000" y="758520"/>
            <a:ext cx="8147160" cy="6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The Team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184480" y="1980000"/>
            <a:ext cx="48344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975640" y="4245840"/>
            <a:ext cx="9705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TOTAL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171" name="Graphic 9_0" descr=""/>
          <p:cNvPicPr/>
          <p:nvPr/>
        </p:nvPicPr>
        <p:blipFill>
          <a:blip r:embed="rId1"/>
          <a:stretch/>
        </p:blipFill>
        <p:spPr>
          <a:xfrm>
            <a:off x="5844600" y="5124600"/>
            <a:ext cx="814320" cy="814320"/>
          </a:xfrm>
          <a:prstGeom prst="rect">
            <a:avLst/>
          </a:prstGeom>
          <a:ln w="0">
            <a:noFill/>
          </a:ln>
        </p:spPr>
      </p:pic>
      <p:pic>
        <p:nvPicPr>
          <p:cNvPr id="172" name="Graphic 14_0" descr=""/>
          <p:cNvPicPr/>
          <p:nvPr/>
        </p:nvPicPr>
        <p:blipFill>
          <a:blip r:embed="rId2"/>
          <a:stretch/>
        </p:blipFill>
        <p:spPr>
          <a:xfrm>
            <a:off x="3558240" y="540000"/>
            <a:ext cx="940680" cy="826560"/>
          </a:xfrm>
          <a:prstGeom prst="rect">
            <a:avLst/>
          </a:prstGeom>
          <a:ln w="0">
            <a:noFill/>
          </a:ln>
        </p:spPr>
      </p:pic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720000" y="1620000"/>
            <a:ext cx="1798920" cy="1798920"/>
          </a:xfrm>
          <a:prstGeom prst="rect">
            <a:avLst/>
          </a:prstGeom>
          <a:ln w="0">
            <a:noFill/>
          </a:ln>
        </p:spPr>
      </p:pic>
      <p:pic>
        <p:nvPicPr>
          <p:cNvPr id="174" name="" descr=""/>
          <p:cNvPicPr/>
          <p:nvPr/>
        </p:nvPicPr>
        <p:blipFill>
          <a:blip r:embed="rId4"/>
          <a:stretch/>
        </p:blipFill>
        <p:spPr>
          <a:xfrm>
            <a:off x="1260000" y="4140000"/>
            <a:ext cx="898920" cy="163440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5"/>
          <a:stretch/>
        </p:blipFill>
        <p:spPr>
          <a:xfrm>
            <a:off x="6660000" y="1800000"/>
            <a:ext cx="1438920" cy="143892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2520000" y="1785600"/>
            <a:ext cx="3778920" cy="16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Rossana Borello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Project management;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Involvement of internal and external stakeholders;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Content elaboration and contribution to projects outputs;   Mutual learning and knowledge transfer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Administrative and financial management of the project 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2520000" y="3934080"/>
            <a:ext cx="3418920" cy="18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Eloisa Rosanna Testa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Communication activities envisaged by the project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Involvement of internal and external stakeholders;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Organisation field visits dedicated to good practices exchange, project and stakeholder meetings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Content elaboration and contribution to projects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good practices identification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Project monitoring and support to activities reporting;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8460000" y="1620000"/>
            <a:ext cx="341892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Giorgio Smeriglio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Participation to field visits dedicated to good practices exchange;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Content elaboration and contribution to projects outputs;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Policy learning process;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Contribution to methodology for strategic planning;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8460000" y="3922200"/>
            <a:ext cx="3418920" cy="75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Mario Gobello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Open Sans"/>
                <a:ea typeface="Open Sans"/>
              </a:rPr>
              <a:t>Head of Territorial planning and local development,  internal and urban areas Unit</a:t>
            </a:r>
            <a:endParaRPr b="0" lang="it-IT" sz="11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6"/>
          <a:stretch/>
        </p:blipFill>
        <p:spPr>
          <a:xfrm>
            <a:off x="6480000" y="4157280"/>
            <a:ext cx="1781640" cy="178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FC793-0237-4EB2-9E54-581B2D1B3CF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ae1c26e0-bdd1-4ce2-bc5c-b06756f3bce7"/>
    <ds:schemaRef ds:uri="http://schemas.microsoft.com/office/infopath/2007/PartnerControls"/>
    <ds:schemaRef ds:uri="http://schemas.openxmlformats.org/package/2006/metadata/core-properties"/>
    <ds:schemaRef ds:uri="75680805-e956-4cde-b5e2-b05f91aa9d1d"/>
  </ds:schemaRefs>
</ds:datastoreItem>
</file>

<file path=customXml/itemProps3.xml><?xml version="1.0" encoding="utf-8"?>
<ds:datastoreItem xmlns:ds="http://schemas.openxmlformats.org/officeDocument/2006/customXml" ds:itemID="{20B3E271-AD2B-4AC1-9BD7-1FF4D47B3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Application>LibreOffice/7.0.4.2$Windows_X86_64 LibreOffice_project/dcf040e67528d9187c66b2379df5ea4407429775</Application>
  <AppVersion>15.0000</AppVersion>
  <Words>231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2021-10-28T12:22:03Z</dcterms:created>
  <dc:creator>Daniel Kurth</dc:creator>
  <dc:description/>
  <dc:language>it-IT</dc:language>
  <cp:lastModifiedBy/>
  <dcterms:modified xsi:type="dcterms:W3CDTF">2023-04-19T09:30:36Z</dcterms:modified>
  <cp:revision>21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  <property fmtid="{D5CDD505-2E9C-101B-9397-08002B2CF9AE}" pid="4" name="Notes">
    <vt:i4>3</vt:i4>
  </property>
  <property fmtid="{D5CDD505-2E9C-101B-9397-08002B2CF9AE}" pid="5" name="PresentationFormat">
    <vt:lpwstr>Widescreen</vt:lpwstr>
  </property>
  <property fmtid="{D5CDD505-2E9C-101B-9397-08002B2CF9AE}" pid="6" name="Slides">
    <vt:i4>8</vt:i4>
  </property>
</Properties>
</file>