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2.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comments/comment7.xml" ContentType="application/vnd.openxmlformats-officedocument.presentationml.comment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jpeg" ContentType="image/jpeg"/>
  <Override PartName="/ppt/media/image21.png" ContentType="image/png"/>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559675" cy="10691812"/>
</p:presentation>
</file>

<file path=ppt/commentAuthors.xml><?xml version="1.0" encoding="utf-8"?>
<p:cmAuthorLst xmlns:p="http://schemas.openxmlformats.org/presentationml/2006/main">
  <p:cmAuthor id="0" name="" initials="" lastIdx="1"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commentAuthors" Target="commentAuthors.xml"/>
</Relationships>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pieChart>
        <c:varyColors val="1"/>
        <c:ser>
          <c:idx val="0"/>
          <c:order val="0"/>
          <c:tx>
            <c:strRef>
              <c:f>label 0</c:f>
              <c:strCache>
                <c:ptCount val="1"/>
                <c:pt idx="0">
                  <c:v>Colonna 1</c:v>
                </c:pt>
              </c:strCache>
            </c:strRef>
          </c:tx>
          <c:spPr>
            <a:solidFill>
              <a:srgbClr val="039be5"/>
            </a:solidFill>
            <a:ln w="0">
              <a:noFill/>
            </a:ln>
          </c:spPr>
          <c:explosion val="50"/>
          <c:dPt>
            <c:idx val="0"/>
            <c:explosion val="50"/>
            <c:spPr>
              <a:solidFill>
                <a:srgbClr val="1976d2"/>
              </a:solidFill>
              <a:ln w="0">
                <a:noFill/>
              </a:ln>
            </c:spPr>
          </c:dPt>
          <c:dPt>
            <c:idx val="1"/>
            <c:explosion val="7"/>
            <c:spPr>
              <a:solidFill>
                <a:srgbClr val="66bb6a"/>
              </a:solidFill>
              <a:ln w="0">
                <a:noFill/>
              </a:ln>
            </c:spPr>
          </c:dPt>
          <c:dLbls>
            <c:dLbl>
              <c:idx val="0"/>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dLbl>
            <c:dLbl>
              <c:idx val="1"/>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dLbl>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showLeaderLines val="0"/>
          </c:dLbls>
          <c:cat>
            <c:strRef>
              <c:f>categories</c:f>
              <c:strCache>
                <c:ptCount val="2"/>
                <c:pt idx="0">
                  <c:v>Riga 1</c:v>
                </c:pt>
                <c:pt idx="1">
                  <c:v>Riga 2</c:v>
                </c:pt>
              </c:strCache>
            </c:strRef>
          </c:cat>
          <c:val>
            <c:numRef>
              <c:f>0</c:f>
              <c:numCache>
                <c:formatCode>General</c:formatCode>
                <c:ptCount val="2"/>
                <c:pt idx="0">
                  <c:v>30</c:v>
                </c:pt>
                <c:pt idx="1">
                  <c:v>70</c:v>
                </c:pt>
              </c:numCache>
            </c:numRef>
          </c:val>
        </c:ser>
        <c:firstSliceAng val="0"/>
      </c:pieChart>
      <c:spPr>
        <a:noFill/>
        <a:ln w="0">
          <a:noFill/>
        </a:ln>
      </c:spPr>
    </c:plotArea>
    <c:plotVisOnly val="1"/>
    <c:dispBlanksAs val="zero"/>
  </c:chart>
  <c:spPr>
    <a:noFill/>
    <a:ln w="0">
      <a:noFill/>
    </a:ln>
  </c:spPr>
</c:chartSpace>
</file>

<file path=ppt/comments/comment7.xml><?xml version="1.0" encoding="utf-8"?>
<p:cmLst xmlns:p="http://schemas.openxmlformats.org/presentationml/2006/main">
  <p:cm authorId="0" dt="2022-11-29T10:50:19.000000000" idx="1">
    <p:pos x="0" y="0"/>
    <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hyperlink" Target="mailto:pta@regione.piemonte.it" TargetMode="External"/><Relationship Id="rId4" Type="http://schemas.openxmlformats.org/officeDocument/2006/relationships/hyperlink" Target="mailto:monitoraggio.ambiente@regione.piemonte.it" TargetMode="External"/><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chart" Target="../charts/chart2.xml"/><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comments" Target="../comments/comment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Immagine 7" descr=""/>
          <p:cNvPicPr/>
          <p:nvPr/>
        </p:nvPicPr>
        <p:blipFill>
          <a:blip r:embed="rId1"/>
          <a:stretch/>
        </p:blipFill>
        <p:spPr>
          <a:xfrm>
            <a:off x="10440" y="-9360"/>
            <a:ext cx="12179880" cy="4399560"/>
          </a:xfrm>
          <a:prstGeom prst="rect">
            <a:avLst/>
          </a:prstGeom>
          <a:ln w="0">
            <a:noFill/>
          </a:ln>
        </p:spPr>
      </p:pic>
      <p:sp>
        <p:nvSpPr>
          <p:cNvPr id="77" name="CustomShape 1"/>
          <p:cNvSpPr/>
          <p:nvPr/>
        </p:nvSpPr>
        <p:spPr>
          <a:xfrm>
            <a:off x="614160" y="3222360"/>
            <a:ext cx="10951560" cy="16434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gn="ctr">
              <a:lnSpc>
                <a:spcPct val="90000"/>
              </a:lnSpc>
            </a:pPr>
            <a:endParaRPr b="0" lang="it-IT" sz="1800" spc="-1" strike="noStrike">
              <a:latin typeface="Arial"/>
            </a:endParaRPr>
          </a:p>
        </p:txBody>
      </p:sp>
      <p:sp>
        <p:nvSpPr>
          <p:cNvPr id="78" name="CustomShape 2"/>
          <p:cNvSpPr/>
          <p:nvPr/>
        </p:nvSpPr>
        <p:spPr>
          <a:xfrm>
            <a:off x="1145880" y="585360"/>
            <a:ext cx="9131760" cy="2375280"/>
          </a:xfrm>
          <a:prstGeom prst="rect">
            <a:avLst/>
          </a:prstGeom>
          <a:noFill/>
          <a:ln w="0">
            <a:noFill/>
          </a:ln>
        </p:spPr>
        <p:style>
          <a:lnRef idx="0"/>
          <a:fillRef idx="0"/>
          <a:effectRef idx="0"/>
          <a:fontRef idx="minor"/>
        </p:style>
      </p:sp>
      <p:pic>
        <p:nvPicPr>
          <p:cNvPr id="79" name="" descr=""/>
          <p:cNvPicPr/>
          <p:nvPr/>
        </p:nvPicPr>
        <p:blipFill>
          <a:blip r:embed="rId2"/>
          <a:stretch/>
        </p:blipFill>
        <p:spPr>
          <a:xfrm>
            <a:off x="1809720" y="5992560"/>
            <a:ext cx="8485560" cy="751320"/>
          </a:xfrm>
          <a:prstGeom prst="rect">
            <a:avLst/>
          </a:prstGeom>
          <a:ln w="0">
            <a:noFill/>
          </a:ln>
        </p:spPr>
      </p:pic>
      <p:sp>
        <p:nvSpPr>
          <p:cNvPr id="80" name="CustomShape 3"/>
          <p:cNvSpPr/>
          <p:nvPr/>
        </p:nvSpPr>
        <p:spPr>
          <a:xfrm>
            <a:off x="360000" y="2232000"/>
            <a:ext cx="11222280" cy="16542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b2ebf2"/>
                </a:solidFill>
                <a:latin typeface="Calibri"/>
                <a:ea typeface="DejaVu Sans"/>
              </a:rPr>
              <a:t>RSO 2.4. - Promuovere l'adattamento ai cambiamenti climatici, la prevenzione dei rischi di catastrofe e la resilienza, prendendo in considerazione approcci ecosistemici</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lang="it-IT" sz="2000" spc="-1" strike="noStrike">
                <a:solidFill>
                  <a:srgbClr val="1565c0"/>
                </a:solidFill>
                <a:latin typeface="Calibri"/>
                <a:ea typeface="DejaVu Sans"/>
              </a:rPr>
              <a:t>AZIONE </a:t>
            </a:r>
            <a:r>
              <a:rPr b="1" lang="it-IT" sz="2200" spc="-1" strike="noStrike">
                <a:solidFill>
                  <a:srgbClr val="1565c0"/>
                </a:solidFill>
                <a:latin typeface="Calibri"/>
                <a:ea typeface="DejaVu Sans"/>
              </a:rPr>
              <a:t> II.2iv.5</a:t>
            </a:r>
            <a:r>
              <a:rPr b="1" lang="it-IT" sz="2000" spc="-1" strike="noStrike">
                <a:solidFill>
                  <a:srgbClr val="1565c0"/>
                </a:solidFill>
                <a:latin typeface="Calibri"/>
                <a:ea typeface="DejaVu Sans"/>
              </a:rPr>
              <a:t>: Interventi per aumentare la resilienza dei territori fluviali al cambiamento climatico</a:t>
            </a:r>
            <a:endParaRPr b="0" lang="it-IT" sz="2000" spc="-1" strike="noStrike">
              <a:latin typeface="Arial"/>
            </a:endParaRPr>
          </a:p>
          <a:p>
            <a:pPr algn="ctr">
              <a:lnSpc>
                <a:spcPct val="100000"/>
              </a:lnSpc>
            </a:pPr>
            <a:r>
              <a:rPr b="1" lang="it-IT" sz="2400" spc="-1" strike="noStrike">
                <a:solidFill>
                  <a:srgbClr val="0097a7"/>
                </a:solidFill>
                <a:latin typeface="Calibri"/>
                <a:ea typeface="DejaVu Sans"/>
              </a:rPr>
              <a:t>Bandi</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TERRITORI</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FLUVIALI </a:t>
            </a:r>
            <a:endParaRPr b="0" lang="it-IT" sz="2400" spc="-1" strike="noStrike">
              <a:latin typeface="Arial"/>
            </a:endParaRPr>
          </a:p>
          <a:p>
            <a:pPr algn="ctr">
              <a:lnSpc>
                <a:spcPct val="100000"/>
              </a:lnSpc>
            </a:pPr>
            <a:r>
              <a:rPr b="1" lang="it-IT" sz="2400" spc="-1" strike="noStrike">
                <a:solidFill>
                  <a:srgbClr val="0097a7"/>
                </a:solidFill>
                <a:latin typeface="Calibri"/>
                <a:ea typeface="DejaVu Sans"/>
              </a:rPr>
              <a:t>Misura</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A - Contratti di Fiume, lago e zona umida</a:t>
            </a:r>
            <a:endParaRPr b="0" lang="it-IT" sz="2400" spc="-1" strike="noStrike">
              <a:latin typeface="Arial"/>
            </a:endParaRPr>
          </a:p>
          <a:p>
            <a:pPr algn="ctr">
              <a:lnSpc>
                <a:spcPct val="100000"/>
              </a:lnSpc>
            </a:pPr>
            <a:r>
              <a:rPr b="1" lang="it-IT" sz="2400" spc="-1" strike="noStrike">
                <a:solidFill>
                  <a:srgbClr val="0097a7"/>
                </a:solidFill>
                <a:latin typeface="Calibri"/>
                <a:ea typeface="DejaVu Sans"/>
              </a:rPr>
              <a:t>Misura B – Territori privi di “Contratti”</a:t>
            </a: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p:txBody>
      </p:sp>
      <p:sp>
        <p:nvSpPr>
          <p:cNvPr id="81" name="CustomShape 4"/>
          <p:cNvSpPr/>
          <p:nvPr/>
        </p:nvSpPr>
        <p:spPr>
          <a:xfrm>
            <a:off x="936000" y="576000"/>
            <a:ext cx="9842400" cy="385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ffffff"/>
                </a:solidFill>
                <a:latin typeface="Calibri"/>
                <a:ea typeface="DejaVu Sans"/>
              </a:rPr>
              <a:t>Direzione Ambiente, Energia e Territorio</a:t>
            </a:r>
            <a:endParaRPr b="0" lang="it-IT" sz="2400" spc="-1" strike="noStrike">
              <a:latin typeface="Arial"/>
            </a:endParaRPr>
          </a:p>
          <a:p>
            <a:pPr algn="ctr">
              <a:lnSpc>
                <a:spcPct val="100000"/>
              </a:lnSpc>
            </a:pPr>
            <a:r>
              <a:rPr b="1" lang="it-IT" sz="2800" spc="-1" strike="noStrike">
                <a:solidFill>
                  <a:srgbClr val="e0f7fa"/>
                </a:solidFill>
                <a:latin typeface="Calibri"/>
                <a:ea typeface="DejaVu Sans"/>
              </a:rPr>
              <a:t>Settore Tutela delle Acque</a:t>
            </a:r>
            <a:r>
              <a:rPr b="1" lang="it-IT" sz="2800" spc="-1" strike="noStrike">
                <a:solidFill>
                  <a:srgbClr val="ffffff"/>
                </a:solidFill>
                <a:latin typeface="Calibri"/>
                <a:ea typeface="DejaVu Sans"/>
              </a:rPr>
              <a:t> </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1" lang="it-IT" sz="2400" spc="-1" strike="noStrike">
                <a:solidFill>
                  <a:srgbClr val="b2ebf2"/>
                </a:solidFill>
                <a:latin typeface="Calibri"/>
                <a:ea typeface="DejaVu Sans"/>
              </a:rPr>
              <a:t>Priorità  II - Transizione ecologica e resilienza</a:t>
            </a:r>
            <a:endParaRPr b="0" lang="it-IT" sz="2400" spc="-1" strike="noStrike">
              <a:latin typeface="Arial"/>
            </a:endParaRPr>
          </a:p>
        </p:txBody>
      </p:sp>
      <p:sp>
        <p:nvSpPr>
          <p:cNvPr id="82" name="CustomShape 5"/>
          <p:cNvSpPr/>
          <p:nvPr/>
        </p:nvSpPr>
        <p:spPr>
          <a:xfrm>
            <a:off x="360000" y="3321000"/>
            <a:ext cx="9717480" cy="990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2.3 ammissibilità territoriale</a:t>
            </a:r>
            <a:endParaRPr b="0" lang="it-IT" sz="4000" spc="-1" strike="noStrike">
              <a:latin typeface="Arial"/>
            </a:endParaRPr>
          </a:p>
        </p:txBody>
      </p:sp>
      <p:sp>
        <p:nvSpPr>
          <p:cNvPr id="12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25" name="" descr=""/>
          <p:cNvPicPr/>
          <p:nvPr/>
        </p:nvPicPr>
        <p:blipFill>
          <a:blip r:embed="rId1"/>
          <a:stretch/>
        </p:blipFill>
        <p:spPr>
          <a:xfrm>
            <a:off x="6833520" y="6318720"/>
            <a:ext cx="5039280" cy="442080"/>
          </a:xfrm>
          <a:prstGeom prst="rect">
            <a:avLst/>
          </a:prstGeom>
          <a:ln w="0">
            <a:noFill/>
          </a:ln>
        </p:spPr>
      </p:pic>
      <p:sp>
        <p:nvSpPr>
          <p:cNvPr id="126" name="CustomShape 3"/>
          <p:cNvSpPr/>
          <p:nvPr/>
        </p:nvSpPr>
        <p:spPr>
          <a:xfrm>
            <a:off x="648000" y="864000"/>
            <a:ext cx="11049480" cy="5217480"/>
          </a:xfrm>
          <a:prstGeom prst="rect">
            <a:avLst/>
          </a:prstGeom>
          <a:noFill/>
          <a:ln w="7200">
            <a:noFill/>
          </a:ln>
        </p:spPr>
        <p:style>
          <a:lnRef idx="0"/>
          <a:fillRef idx="0"/>
          <a:effectRef idx="0"/>
          <a:fontRef idx="minor"/>
        </p:style>
        <p:txBody>
          <a:bodyPr lIns="93600" rIns="93600" tIns="48600" bIns="48600">
            <a:noAutofit/>
          </a:bodyPr>
          <a:p>
            <a:pPr>
              <a:lnSpc>
                <a:spcPct val="100000"/>
              </a:lnSpc>
              <a:spcBef>
                <a:spcPts val="850"/>
              </a:spcBef>
            </a:pPr>
            <a:endParaRPr b="0" lang="it-IT" sz="1800" spc="-1" strike="noStrike">
              <a:latin typeface="Arial"/>
            </a:endParaRPr>
          </a:p>
          <a:p>
            <a:pPr algn="ctr">
              <a:lnSpc>
                <a:spcPct val="100000"/>
              </a:lnSpc>
            </a:pPr>
            <a:r>
              <a:rPr b="0" lang="it-IT" sz="2000" spc="-1" strike="noStrike">
                <a:solidFill>
                  <a:srgbClr val="000000"/>
                </a:solidFill>
                <a:latin typeface="Calibri"/>
                <a:ea typeface="DejaVu Sans"/>
              </a:rPr>
              <a:t>Il progetto deve essere pari almeno al livello definitivo (art. 23 del d.lgs 50/2016)</a:t>
            </a:r>
            <a:endParaRPr b="0" lang="it-IT" sz="2000" spc="-1" strike="noStrike">
              <a:latin typeface="Arial"/>
            </a:endParaRPr>
          </a:p>
          <a:p>
            <a:pPr algn="just">
              <a:lnSpc>
                <a:spcPct val="100000"/>
              </a:lnSpc>
            </a:pPr>
            <a:endParaRPr b="0" lang="it-IT" sz="2000" spc="-1" strike="noStrike">
              <a:latin typeface="Arial"/>
            </a:endParaRPr>
          </a:p>
          <a:p>
            <a:pPr marL="216000" indent="-21348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0" i="1" lang="it-IT" sz="2000" spc="-1" strike="noStrike">
                <a:solidFill>
                  <a:srgbClr val="2e7d32"/>
                </a:solidFill>
                <a:latin typeface="Calibri"/>
                <a:ea typeface="DejaVu Sans"/>
              </a:rPr>
              <a:t>essere localizzati su aree demaniali, su fondi di proprietà dei soggetti (punto 2.1) </a:t>
            </a:r>
            <a:br/>
            <a:r>
              <a:rPr b="0" i="1" lang="it-IT" sz="2000" spc="-1" strike="noStrike">
                <a:solidFill>
                  <a:srgbClr val="2e7d32"/>
                </a:solidFill>
                <a:latin typeface="Calibri"/>
                <a:ea typeface="DejaVu Sans"/>
              </a:rPr>
              <a:t>  o resi disponibili a diverso titolo. E' ammissibile il finanziamento dell'acquisto di terreni (punto 2.4)</a:t>
            </a:r>
            <a:endParaRPr b="0" lang="it-IT" sz="2000" spc="-1" strike="noStrike">
              <a:latin typeface="Arial"/>
            </a:endParaRPr>
          </a:p>
          <a:p>
            <a:pPr marL="216000" indent="-213480">
              <a:lnSpc>
                <a:spcPct val="100000"/>
              </a:lnSpc>
              <a:spcAft>
                <a:spcPts val="567"/>
              </a:spcAft>
              <a:buClr>
                <a:srgbClr val="42a5f5"/>
              </a:buClr>
              <a:buFont typeface="Wingdings" charset="2"/>
              <a:buChar char=""/>
            </a:pP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ricadere negli ambienti acquatici e/o nelle fasce perifluviali e perilacuali, che per le finalità del </a:t>
            </a:r>
            <a:br/>
            <a:r>
              <a:rPr b="0" i="1" lang="it-IT" sz="2000" spc="-1" strike="noStrike">
                <a:solidFill>
                  <a:srgbClr val="1565c0"/>
                </a:solidFill>
                <a:latin typeface="Calibri"/>
                <a:ea typeface="DejaVu Sans"/>
              </a:rPr>
              <a:t>  presente bando si ritengono così individuate: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 corsi d'acqua naturali individuati nel PdG Po 2021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 laghi oggetto di Contratto di Lago o riportati all’Allegato 11 per la MISURA B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risorgive e fontanili, all’interno della fascia dei 5 metri dalla superficie bagnata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il reticolo artificiale, corpo idrico del PdG Po 2021, all’interno di una fascia di metri 5 dalla sponda;</a:t>
            </a:r>
            <a:endParaRPr b="0" lang="it-IT" sz="2000" spc="-1" strike="noStrike">
              <a:latin typeface="Arial"/>
            </a:endParaRPr>
          </a:p>
          <a:p>
            <a:pPr marL="216000" indent="-21348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0" i="1" lang="it-IT" sz="2000" spc="-1" strike="noStrike">
                <a:solidFill>
                  <a:srgbClr val="2e7d32"/>
                </a:solidFill>
                <a:latin typeface="Calibri"/>
                <a:ea typeface="DejaVu Sans"/>
              </a:rPr>
              <a:t>essere garantita la funzionalità dell’intervento nel tempo, 20 anni, in conformità ai contenuti della</a:t>
            </a:r>
            <a:br/>
            <a:r>
              <a:rPr b="0" i="1" lang="it-IT" sz="2000" spc="-1" strike="noStrike">
                <a:solidFill>
                  <a:srgbClr val="2e7d32"/>
                </a:solidFill>
                <a:latin typeface="Calibri"/>
                <a:ea typeface="DejaVu Sans"/>
              </a:rPr>
              <a:t> </a:t>
            </a:r>
            <a:r>
              <a:rPr b="1" i="1" lang="it-IT" sz="2000" spc="-1" strike="noStrike">
                <a:solidFill>
                  <a:srgbClr val="2e7d32"/>
                </a:solidFill>
                <a:latin typeface="Calibri"/>
                <a:ea typeface="DejaVu Sans"/>
              </a:rPr>
              <a:t> check list </a:t>
            </a:r>
            <a:r>
              <a:rPr b="0" i="1" lang="it-IT" sz="2000" spc="-1" strike="noStrike">
                <a:solidFill>
                  <a:srgbClr val="2e7d32"/>
                </a:solidFill>
                <a:latin typeface="Calibri"/>
                <a:ea typeface="DejaVu Sans"/>
              </a:rPr>
              <a:t>relativa alla </a:t>
            </a:r>
            <a:r>
              <a:rPr b="1" i="1" lang="it-IT" sz="2000" spc="-1" strike="noStrike">
                <a:solidFill>
                  <a:srgbClr val="2e7d32"/>
                </a:solidFill>
                <a:latin typeface="Calibri"/>
                <a:ea typeface="DejaVu Sans"/>
              </a:rPr>
              <a:t>resa a prova di clima</a:t>
            </a:r>
            <a:r>
              <a:rPr b="0" i="1" lang="it-IT" sz="2000" spc="-1" strike="noStrike">
                <a:solidFill>
                  <a:srgbClr val="2e7d32"/>
                </a:solidFill>
                <a:latin typeface="Calibri"/>
                <a:ea typeface="DejaVu Sans"/>
              </a:rPr>
              <a:t> (Allegato 8)</a:t>
            </a:r>
            <a:endParaRPr b="0" lang="it-IT" sz="2000" spc="-1" strike="noStrike">
              <a:latin typeface="Arial"/>
            </a:endParaRPr>
          </a:p>
          <a:p>
            <a:pPr marL="216000" indent="-213480">
              <a:lnSpc>
                <a:spcPct val="100000"/>
              </a:lnSpc>
              <a:spcAft>
                <a:spcPts val="567"/>
              </a:spcAft>
              <a:buClr>
                <a:srgbClr val="42a5f5"/>
              </a:buClr>
              <a:buFont typeface="Wingdings" charset="2"/>
              <a:buChar char=""/>
            </a:pP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rispettare le condizioni in merito al </a:t>
            </a:r>
            <a:r>
              <a:rPr b="1" i="1" lang="it-IT" sz="2000" spc="-1" strike="noStrike">
                <a:solidFill>
                  <a:srgbClr val="1565c0"/>
                </a:solidFill>
                <a:latin typeface="Calibri"/>
                <a:ea typeface="DejaVu Sans"/>
              </a:rPr>
              <a:t>Do Not Significant Harm (DNSH)</a:t>
            </a:r>
            <a:r>
              <a:rPr b="0" i="1" lang="it-IT" sz="2000" spc="-1" strike="noStrike">
                <a:solidFill>
                  <a:srgbClr val="1565c0"/>
                </a:solidFill>
                <a:latin typeface="Calibri"/>
                <a:ea typeface="DejaVu Sans"/>
              </a:rPr>
              <a:t> di cui all’Allegato 7</a:t>
            </a:r>
            <a:endParaRPr b="0" lang="it-IT" sz="2000" spc="-1" strike="noStrike">
              <a:latin typeface="Arial"/>
            </a:endParaRPr>
          </a:p>
          <a:p>
            <a:pPr>
              <a:lnSpc>
                <a:spcPct val="100000"/>
              </a:lnSpc>
              <a:spcAft>
                <a:spcPts val="567"/>
              </a:spcAft>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27"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DNSH</a:t>
            </a:r>
            <a:endParaRPr b="0" lang="it-IT" sz="4000" spc="-1" strike="noStrike">
              <a:latin typeface="Arial"/>
            </a:endParaRPr>
          </a:p>
        </p:txBody>
      </p:sp>
      <p:sp>
        <p:nvSpPr>
          <p:cNvPr id="129"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30" name="" descr=""/>
          <p:cNvPicPr/>
          <p:nvPr/>
        </p:nvPicPr>
        <p:blipFill>
          <a:blip r:embed="rId1"/>
          <a:stretch/>
        </p:blipFill>
        <p:spPr>
          <a:xfrm>
            <a:off x="6833520" y="6318720"/>
            <a:ext cx="5039280" cy="442080"/>
          </a:xfrm>
          <a:prstGeom prst="rect">
            <a:avLst/>
          </a:prstGeom>
          <a:ln w="0">
            <a:noFill/>
          </a:ln>
        </p:spPr>
      </p:pic>
      <p:sp>
        <p:nvSpPr>
          <p:cNvPr id="131" name="CustomShape 3"/>
          <p:cNvSpPr/>
          <p:nvPr/>
        </p:nvSpPr>
        <p:spPr>
          <a:xfrm>
            <a:off x="648000" y="1980000"/>
            <a:ext cx="11049480" cy="2877840"/>
          </a:xfrm>
          <a:prstGeom prst="rect">
            <a:avLst/>
          </a:prstGeom>
          <a:noFill/>
          <a:ln w="7200">
            <a:solidFill>
              <a:srgbClr val="0066ff"/>
            </a:solidFill>
            <a:round/>
          </a:ln>
        </p:spPr>
        <p:style>
          <a:lnRef idx="0"/>
          <a:fillRef idx="0"/>
          <a:effectRef idx="0"/>
          <a:fontRef idx="minor"/>
        </p:style>
        <p:txBody>
          <a:bodyPr lIns="93600" rIns="93600" tIns="48600" bIns="48600">
            <a:noAutofit/>
          </a:bodyPr>
          <a:p>
            <a:pPr>
              <a:lnSpc>
                <a:spcPct val="100000"/>
              </a:lnSpc>
              <a:spcBef>
                <a:spcPts val="850"/>
              </a:spcBef>
            </a:pPr>
            <a:r>
              <a:rPr b="0" i="1" lang="it-IT" sz="2000" spc="-1" strike="noStrike">
                <a:solidFill>
                  <a:srgbClr val="0066ff"/>
                </a:solidFill>
                <a:latin typeface="Calibri"/>
                <a:ea typeface="DejaVu Sans"/>
              </a:rPr>
              <a:t>L’art</a:t>
            </a:r>
            <a:r>
              <a:rPr b="0" i="1" lang="it-IT" sz="2000" spc="-1" strike="noStrike">
                <a:solidFill>
                  <a:srgbClr val="1565c0"/>
                </a:solidFill>
                <a:latin typeface="Calibri"/>
                <a:ea typeface="DejaVu Sans"/>
              </a:rPr>
              <a:t>icolo 9 del Regolamento (UE) 2020/852 individua sei obiettivi ambientali cui si applica il DNSH</a:t>
            </a:r>
            <a:endParaRPr b="0" lang="it-IT" sz="2000" spc="-1" strike="noStrike">
              <a:latin typeface="Arial"/>
            </a:endParaRPr>
          </a:p>
          <a:p>
            <a:pPr>
              <a:lnSpc>
                <a:spcPct val="100000"/>
              </a:lnSpc>
              <a:spcBef>
                <a:spcPts val="850"/>
              </a:spcBef>
            </a:pP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1) mitigazione dei cambiamenti climatici</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2) adattamento ai cambiamenti climatici</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3) uso sostenibile e protezione delle acque</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4) transizione verso un’economia circolare</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5) prevenzione e riduzione dell’inquinamento</a:t>
            </a:r>
            <a:endParaRPr b="0" lang="it-IT" sz="2000" spc="-1" strike="noStrike">
              <a:latin typeface="Arial"/>
            </a:endParaRPr>
          </a:p>
          <a:p>
            <a:pPr algn="just">
              <a:lnSpc>
                <a:spcPct val="115000"/>
              </a:lnSpc>
              <a:spcAft>
                <a:spcPts val="564"/>
              </a:spcAft>
              <a:tabLst>
                <a:tab algn="l" pos="343080"/>
              </a:tabLst>
            </a:pPr>
            <a:r>
              <a:rPr b="0" lang="it-IT" sz="2000" spc="-1" strike="noStrike">
                <a:solidFill>
                  <a:srgbClr val="689f38"/>
                </a:solidFill>
                <a:latin typeface="Calibri"/>
                <a:ea typeface="DejaVu Sans"/>
              </a:rPr>
              <a:t>6) protezione e ripristino della biodiversità e degli ecosistemi</a:t>
            </a: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p:txBody>
      </p:sp>
      <p:sp>
        <p:nvSpPr>
          <p:cNvPr id="132" name="CustomShape 4"/>
          <p:cNvSpPr/>
          <p:nvPr/>
        </p:nvSpPr>
        <p:spPr>
          <a:xfrm>
            <a:off x="198360" y="4598280"/>
            <a:ext cx="11883960" cy="1607040"/>
          </a:xfrm>
          <a:prstGeom prst="rect">
            <a:avLst/>
          </a:prstGeom>
          <a:noFill/>
          <a:ln w="0">
            <a:noFill/>
          </a:ln>
        </p:spPr>
        <p:style>
          <a:lnRef idx="0"/>
          <a:fillRef idx="0"/>
          <a:effectRef idx="0"/>
          <a:fontRef idx="minor"/>
        </p:style>
      </p:sp>
      <p:sp>
        <p:nvSpPr>
          <p:cNvPr id="133" name="CustomShape 5"/>
          <p:cNvSpPr/>
          <p:nvPr/>
        </p:nvSpPr>
        <p:spPr>
          <a:xfrm>
            <a:off x="864000" y="4680000"/>
            <a:ext cx="10653480" cy="933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gn="ctr">
              <a:lnSpc>
                <a:spcPct val="100000"/>
              </a:lnSpc>
            </a:pPr>
            <a:r>
              <a:rPr b="1" lang="it-IT" sz="2000" spc="-1" strike="noStrike">
                <a:solidFill>
                  <a:srgbClr val="ad1457"/>
                </a:solidFill>
                <a:latin typeface="Calibri"/>
                <a:ea typeface="DejaVu Sans"/>
              </a:rPr>
              <a:t>Nel valutare un’attività si tiene conto del suo impatto e dei servizi da essa forniti,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date le finalità ambientale del bando,  l'analisi si è circoscritta</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ai soli parametri riportati nell’Allegato 7</a:t>
            </a:r>
            <a:endParaRPr b="0" lang="it-IT" sz="2000" spc="-1" strike="noStrike">
              <a:latin typeface="Arial"/>
            </a:endParaRPr>
          </a:p>
        </p:txBody>
      </p:sp>
      <p:sp>
        <p:nvSpPr>
          <p:cNvPr id="134" name="CustomShape 6"/>
          <p:cNvSpPr/>
          <p:nvPr/>
        </p:nvSpPr>
        <p:spPr>
          <a:xfrm>
            <a:off x="864000" y="873720"/>
            <a:ext cx="10581840" cy="99720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0" lang="it-IT" sz="2000" spc="-1" strike="noStrike">
                <a:solidFill>
                  <a:srgbClr val="ffffff"/>
                </a:solidFill>
                <a:latin typeface="Calibri"/>
                <a:ea typeface="DejaVu Sans"/>
              </a:rPr>
              <a:t>Il principio di «</a:t>
            </a:r>
            <a:r>
              <a:rPr b="0" i="1" lang="it-IT" sz="2000" spc="-1" strike="noStrike">
                <a:solidFill>
                  <a:srgbClr val="ffffff"/>
                </a:solidFill>
                <a:latin typeface="Calibri"/>
                <a:ea typeface="DejaVu Sans"/>
              </a:rPr>
              <a:t>non arrecare un danno significativo</a:t>
            </a:r>
            <a:r>
              <a:rPr b="0" lang="it-IT" sz="2000" spc="-1" strike="noStrike">
                <a:solidFill>
                  <a:srgbClr val="ffffff"/>
                </a:solidFill>
                <a:latin typeface="Calibri"/>
                <a:ea typeface="DejaVu Sans"/>
              </a:rPr>
              <a:t>» agli obiettivi ambientali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Do No Significant Harm (DNSH)</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 </a:t>
            </a:r>
            <a:r>
              <a:rPr b="0" lang="it-IT" sz="2000" spc="-1" strike="noStrike">
                <a:solidFill>
                  <a:srgbClr val="ffffff"/>
                </a:solidFill>
                <a:latin typeface="Calibri"/>
                <a:ea typeface="DejaVu Sans"/>
              </a:rPr>
              <a:t>è alla base delle recenti politiche dell’Unione Europea</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resa a prova di clima</a:t>
            </a:r>
            <a:endParaRPr b="0" lang="it-IT" sz="4000" spc="-1" strike="noStrike">
              <a:latin typeface="Arial"/>
            </a:endParaRPr>
          </a:p>
        </p:txBody>
      </p:sp>
      <p:sp>
        <p:nvSpPr>
          <p:cNvPr id="136"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37" name="" descr=""/>
          <p:cNvPicPr/>
          <p:nvPr/>
        </p:nvPicPr>
        <p:blipFill>
          <a:blip r:embed="rId1"/>
          <a:stretch/>
        </p:blipFill>
        <p:spPr>
          <a:xfrm>
            <a:off x="6833520" y="6318720"/>
            <a:ext cx="5039280" cy="442080"/>
          </a:xfrm>
          <a:prstGeom prst="rect">
            <a:avLst/>
          </a:prstGeom>
          <a:ln w="0">
            <a:noFill/>
          </a:ln>
        </p:spPr>
      </p:pic>
      <p:sp>
        <p:nvSpPr>
          <p:cNvPr id="138" name="CustomShape 3"/>
          <p:cNvSpPr/>
          <p:nvPr/>
        </p:nvSpPr>
        <p:spPr>
          <a:xfrm>
            <a:off x="684360" y="2376000"/>
            <a:ext cx="11049480" cy="1797840"/>
          </a:xfrm>
          <a:prstGeom prst="rect">
            <a:avLst/>
          </a:prstGeom>
          <a:noFill/>
          <a:ln w="7200">
            <a:solidFill>
              <a:srgbClr val="0066ff"/>
            </a:solidFill>
            <a:round/>
          </a:ln>
        </p:spPr>
        <p:style>
          <a:lnRef idx="0"/>
          <a:fillRef idx="0"/>
          <a:effectRef idx="0"/>
          <a:fontRef idx="minor"/>
        </p:style>
        <p:txBody>
          <a:bodyPr lIns="93600" rIns="93600" tIns="48600" bIns="48600">
            <a:noAutofit/>
          </a:bodyPr>
          <a:p>
            <a:pPr>
              <a:lnSpc>
                <a:spcPct val="100000"/>
              </a:lnSpc>
              <a:spcBef>
                <a:spcPts val="850"/>
              </a:spcBef>
            </a:pPr>
            <a:r>
              <a:rPr b="0" lang="it-IT" sz="2000" spc="-1" strike="noStrike">
                <a:solidFill>
                  <a:srgbClr val="000000"/>
                </a:solidFill>
                <a:latin typeface="Calibri"/>
                <a:ea typeface="DejaVu Sans"/>
              </a:rPr>
              <a:t>Le operazioni che consentono un adattamento al rischio climatico devono essere prese in considerazione fin dalle fasi iniziali di progetto, prevedendole negli elaborati quali relazione tecnica, computo metrico, disciplinare prestazionale, cronoprogramma dei lavori, indagini etc., ed evidenziando al Soggetto Gestore le modalità per una ottimale fase manutentiva/gestionale delle opere, in modo da portare il rischio di perdere l’intervento a un livello accettabile.</a:t>
            </a:r>
            <a:endParaRPr b="0" lang="it-IT" sz="2000" spc="-1" strike="noStrike">
              <a:latin typeface="Arial"/>
            </a:endParaRPr>
          </a:p>
          <a:p>
            <a:pPr algn="just">
              <a:lnSpc>
                <a:spcPct val="100000"/>
              </a:lnSpc>
              <a:tabLst>
                <a:tab algn="l" pos="343080"/>
              </a:tabLst>
            </a:pPr>
            <a:endParaRPr b="0" lang="it-IT" sz="2000" spc="-1" strike="noStrike">
              <a:latin typeface="Arial"/>
            </a:endParaRPr>
          </a:p>
          <a:p>
            <a:pPr algn="just">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p:txBody>
      </p:sp>
      <p:sp>
        <p:nvSpPr>
          <p:cNvPr id="139" name="CustomShape 4"/>
          <p:cNvSpPr/>
          <p:nvPr/>
        </p:nvSpPr>
        <p:spPr>
          <a:xfrm>
            <a:off x="198360" y="4598280"/>
            <a:ext cx="11883960" cy="1607040"/>
          </a:xfrm>
          <a:prstGeom prst="rect">
            <a:avLst/>
          </a:prstGeom>
          <a:noFill/>
          <a:ln w="0">
            <a:noFill/>
          </a:ln>
        </p:spPr>
        <p:style>
          <a:lnRef idx="0"/>
          <a:fillRef idx="0"/>
          <a:effectRef idx="0"/>
          <a:fontRef idx="minor"/>
        </p:style>
      </p:sp>
      <p:sp>
        <p:nvSpPr>
          <p:cNvPr id="140" name="CustomShape 5"/>
          <p:cNvSpPr/>
          <p:nvPr/>
        </p:nvSpPr>
        <p:spPr>
          <a:xfrm>
            <a:off x="864000" y="1080000"/>
            <a:ext cx="10581840" cy="100692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0" lang="it-IT" sz="2000" spc="-1" strike="noStrike">
                <a:solidFill>
                  <a:srgbClr val="ffffff"/>
                </a:solidFill>
                <a:latin typeface="Calibri"/>
                <a:ea typeface="DejaVu Sans"/>
              </a:rPr>
              <a:t>E’ la valutazione delle vulnerabilità del progetto ai rischi climatici.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E’ pensata per attenuare gli effetti dei cambiamenti climatici sugli interventi proposti,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per aumentarne la resilienza climatica, la cosiddetta "immunizzazione climatica" </a:t>
            </a:r>
            <a:endParaRPr b="0" lang="it-IT" sz="2000" spc="-1" strike="noStrike">
              <a:latin typeface="Arial"/>
            </a:endParaRPr>
          </a:p>
        </p:txBody>
      </p:sp>
      <p:sp>
        <p:nvSpPr>
          <p:cNvPr id="141" name="CustomShape 6"/>
          <p:cNvSpPr/>
          <p:nvPr/>
        </p:nvSpPr>
        <p:spPr>
          <a:xfrm>
            <a:off x="576000" y="4598280"/>
            <a:ext cx="11229840" cy="761760"/>
          </a:xfrm>
          <a:prstGeom prst="rect">
            <a:avLst/>
          </a:prstGeom>
          <a:noFill/>
          <a:ln w="0">
            <a:noFill/>
          </a:ln>
        </p:spPr>
        <p:style>
          <a:lnRef idx="0"/>
          <a:fillRef idx="0"/>
          <a:effectRef idx="0"/>
          <a:fontRef idx="minor"/>
        </p:style>
        <p:txBody>
          <a:bodyPr lIns="0" rIns="0" tIns="0" bIns="0">
            <a:noAutofit/>
          </a:bodyPr>
          <a:p>
            <a:pPr algn="ctr">
              <a:lnSpc>
                <a:spcPct val="100000"/>
              </a:lnSpc>
            </a:pPr>
            <a:r>
              <a:rPr b="1" lang="it-IT" sz="2000" spc="-1" strike="noStrike">
                <a:solidFill>
                  <a:srgbClr val="ad1457"/>
                </a:solidFill>
                <a:latin typeface="Calibri"/>
                <a:ea typeface="DejaVu Sans"/>
              </a:rPr>
              <a:t>La valutazione del rischio climatico è effettuata attraverso il percorso evidenziato nella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Check-list della resa a prova di clima del progetto,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di cui all’Allegato 7</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2.4 ammissibilità spese</a:t>
            </a:r>
            <a:endParaRPr b="0" lang="it-IT" sz="4000" spc="-1" strike="noStrike">
              <a:latin typeface="Arial"/>
            </a:endParaRPr>
          </a:p>
        </p:txBody>
      </p:sp>
      <p:sp>
        <p:nvSpPr>
          <p:cNvPr id="143"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44" name="" descr=""/>
          <p:cNvPicPr/>
          <p:nvPr/>
        </p:nvPicPr>
        <p:blipFill>
          <a:blip r:embed="rId1"/>
          <a:stretch/>
        </p:blipFill>
        <p:spPr>
          <a:xfrm>
            <a:off x="6833520" y="6318720"/>
            <a:ext cx="5039280" cy="442080"/>
          </a:xfrm>
          <a:prstGeom prst="rect">
            <a:avLst/>
          </a:prstGeom>
          <a:ln w="0">
            <a:noFill/>
          </a:ln>
        </p:spPr>
      </p:pic>
      <p:sp>
        <p:nvSpPr>
          <p:cNvPr id="145" name="CustomShape 3"/>
          <p:cNvSpPr/>
          <p:nvPr/>
        </p:nvSpPr>
        <p:spPr>
          <a:xfrm>
            <a:off x="613440" y="1332000"/>
            <a:ext cx="11049480" cy="5217480"/>
          </a:xfrm>
          <a:prstGeom prst="rect">
            <a:avLst/>
          </a:prstGeom>
          <a:noFill/>
          <a:ln w="7200">
            <a:noFill/>
          </a:ln>
        </p:spPr>
        <p:style>
          <a:lnRef idx="0"/>
          <a:fillRef idx="0"/>
          <a:effectRef idx="0"/>
          <a:fontRef idx="minor"/>
        </p:style>
        <p:txBody>
          <a:bodyPr lIns="93600" rIns="93600" tIns="48600" bIns="48600">
            <a:noAutofit/>
          </a:bodyPr>
          <a:p>
            <a:pPr marL="216000" indent="-213480">
              <a:lnSpc>
                <a:spcPct val="100000"/>
              </a:lnSpc>
              <a:spcAft>
                <a:spcPts val="1134"/>
              </a:spcAft>
              <a:buClr>
                <a:srgbClr val="689f38"/>
              </a:buClr>
              <a:buFont typeface="Wingdings" charset="2"/>
              <a:buChar char=""/>
            </a:pPr>
            <a:r>
              <a:rPr b="1" lang="it-IT" sz="2000" spc="-1" strike="noStrike">
                <a:solidFill>
                  <a:srgbClr val="2e7d32"/>
                </a:solidFill>
                <a:latin typeface="Calibri"/>
                <a:ea typeface="DejaVu Sans"/>
              </a:rPr>
              <a:t>spese tecniche</a:t>
            </a:r>
            <a:r>
              <a:rPr b="0" i="1" lang="it-IT" sz="2000" spc="-1" strike="noStrike">
                <a:solidFill>
                  <a:srgbClr val="2e7d32"/>
                </a:solidFill>
                <a:latin typeface="Calibri"/>
                <a:ea typeface="DejaVu Sans"/>
              </a:rPr>
              <a:t>: finanziate nella misura massima del 10% dell’importo delle “somme per lavori”, comprensive di spese per eventuali studi, monitoraggi, relazioni preliminari e progettazione;</a:t>
            </a:r>
            <a:endParaRPr b="0" lang="it-IT" sz="2000" spc="-1" strike="noStrike">
              <a:latin typeface="Arial"/>
            </a:endParaRPr>
          </a:p>
          <a:p>
            <a:pPr marL="216000" indent="-213480">
              <a:lnSpc>
                <a:spcPct val="100000"/>
              </a:lnSpc>
              <a:spcAft>
                <a:spcPts val="567"/>
              </a:spcAft>
              <a:buClr>
                <a:srgbClr val="42a5f5"/>
              </a:buClr>
              <a:buFont typeface="Wingdings" charset="2"/>
              <a:buChar char=""/>
            </a:pPr>
            <a:r>
              <a:rPr b="0" i="1" lang="it-IT" sz="1800" spc="-1" strike="noStrike">
                <a:solidFill>
                  <a:srgbClr val="1565c0"/>
                </a:solidFill>
                <a:latin typeface="Calibri"/>
                <a:ea typeface="DejaVu Sans"/>
              </a:rPr>
              <a:t>  </a:t>
            </a:r>
            <a:r>
              <a:rPr b="1" lang="it-IT" sz="2000" spc="-1" strike="noStrike">
                <a:solidFill>
                  <a:srgbClr val="1565c0"/>
                </a:solidFill>
                <a:latin typeface="Calibri"/>
                <a:ea typeface="DejaVu Sans"/>
              </a:rPr>
              <a:t>somme per imprevisti</a:t>
            </a:r>
            <a:r>
              <a:rPr b="0" lang="it-IT" sz="2000" spc="-1" strike="noStrike">
                <a:solidFill>
                  <a:srgbClr val="1565c0"/>
                </a:solidFill>
                <a:latin typeface="Calibri"/>
                <a:ea typeface="DejaVu Sans"/>
              </a:rPr>
              <a:t>:</a:t>
            </a:r>
            <a:r>
              <a:rPr b="0" i="1" lang="it-IT" sz="2000" spc="-1" strike="noStrike">
                <a:solidFill>
                  <a:srgbClr val="1565c0"/>
                </a:solidFill>
                <a:latin typeface="Calibri"/>
                <a:ea typeface="DejaVu Sans"/>
              </a:rPr>
              <a:t> finanziate nella misura massima del 5% dell’importo “somme per lavori" a base di gara</a:t>
            </a:r>
            <a:r>
              <a:rPr b="0" i="1" lang="it-IT" sz="1800" spc="-1" strike="noStrike">
                <a:solidFill>
                  <a:srgbClr val="000000"/>
                </a:solidFill>
                <a:latin typeface="Arial"/>
                <a:ea typeface="DejaVu Sans"/>
              </a:rPr>
              <a:t>;</a:t>
            </a:r>
            <a:endParaRPr b="0" lang="it-IT" sz="1800" spc="-1" strike="noStrike">
              <a:latin typeface="Arial"/>
            </a:endParaRPr>
          </a:p>
          <a:p>
            <a:pPr marL="216000" indent="-21348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1" lang="it-IT" sz="2000" spc="-1" strike="noStrike">
                <a:solidFill>
                  <a:srgbClr val="2e7d32"/>
                </a:solidFill>
                <a:latin typeface="Calibri"/>
                <a:ea typeface="DejaVu Sans"/>
              </a:rPr>
              <a:t>spese per acquisto di terreni</a:t>
            </a:r>
            <a:r>
              <a:rPr b="0" i="1" lang="it-IT" sz="2000" spc="-1" strike="noStrike">
                <a:solidFill>
                  <a:srgbClr val="2e7d32"/>
                </a:solidFill>
                <a:latin typeface="Calibri"/>
                <a:ea typeface="DejaVu Sans"/>
              </a:rPr>
              <a:t>: funzionali alla realizzazione dell'intervento, comprensive delle spese accessorie della compravendita, nella misura massima del </a:t>
            </a:r>
            <a:r>
              <a:rPr b="1" i="1" lang="it-IT" sz="2000" spc="-1" strike="noStrike">
                <a:solidFill>
                  <a:srgbClr val="2e7d32"/>
                </a:solidFill>
                <a:latin typeface="Calibri"/>
                <a:ea typeface="DejaVu Sans"/>
              </a:rPr>
              <a:t>25% </a:t>
            </a:r>
            <a:r>
              <a:rPr b="0" i="1" lang="it-IT" sz="2000" spc="-1" strike="noStrike">
                <a:solidFill>
                  <a:srgbClr val="2e7d32"/>
                </a:solidFill>
                <a:latin typeface="Calibri"/>
                <a:ea typeface="DejaVu Sans"/>
              </a:rPr>
              <a:t>delle somme per lavori, la verifica di congruità del valore di compravendita dei terreni è di responsabilità del soggetto pubblico acquirente</a:t>
            </a:r>
            <a:r>
              <a:rPr b="0" i="1" lang="it-IT" sz="1800" spc="-1" strike="noStrike">
                <a:solidFill>
                  <a:srgbClr val="000000"/>
                </a:solidFill>
                <a:latin typeface="Arial"/>
                <a:ea typeface="DejaVu Sans"/>
              </a:rPr>
              <a:t>; </a:t>
            </a:r>
            <a:endParaRPr b="0" lang="it-IT" sz="1800" spc="-1" strike="noStrike">
              <a:latin typeface="Arial"/>
            </a:endParaRPr>
          </a:p>
          <a:p>
            <a:pPr marL="216000" indent="-213480">
              <a:lnSpc>
                <a:spcPct val="100000"/>
              </a:lnSpc>
              <a:spcAft>
                <a:spcPts val="567"/>
              </a:spcAft>
              <a:buClr>
                <a:srgbClr val="42a5f5"/>
              </a:buClr>
              <a:buFont typeface="Wingdings" charset="2"/>
              <a:buChar char=""/>
            </a:pPr>
            <a:r>
              <a:rPr b="1" lang="it-IT" sz="2000" spc="-1" strike="noStrike">
                <a:solidFill>
                  <a:srgbClr val="1565c0"/>
                </a:solidFill>
                <a:latin typeface="Calibri"/>
                <a:ea typeface="DejaVu Sans"/>
              </a:rPr>
              <a:t>cartellonistica permanente</a:t>
            </a:r>
            <a:r>
              <a:rPr b="0" i="1" lang="it-IT" sz="1800" spc="-1" strike="noStrike">
                <a:solidFill>
                  <a:srgbClr val="2e7d32"/>
                </a:solidFill>
                <a:latin typeface="Calibri"/>
                <a:ea typeface="DejaVu Sans"/>
              </a:rPr>
              <a:t>: </a:t>
            </a:r>
            <a:r>
              <a:rPr b="0" i="1" lang="it-IT" sz="2000" spc="-1" strike="noStrike">
                <a:solidFill>
                  <a:srgbClr val="1565c0"/>
                </a:solidFill>
                <a:latin typeface="Calibri"/>
                <a:ea typeface="DejaVu Sans"/>
              </a:rPr>
              <a:t>per la pubblicizzazione del finanziamento nel limite massimo di 5.000,00 euro</a:t>
            </a:r>
            <a:r>
              <a:rPr b="0" i="1" lang="it-IT" sz="1800" spc="-1" strike="noStrike">
                <a:solidFill>
                  <a:srgbClr val="2e7d32"/>
                </a:solidFill>
                <a:latin typeface="Calibri"/>
                <a:ea typeface="DejaVu Sans"/>
              </a:rPr>
              <a:t>;</a:t>
            </a:r>
            <a:endParaRPr b="0" lang="it-IT" sz="1800" spc="-1" strike="noStrike">
              <a:latin typeface="Arial"/>
            </a:endParaRPr>
          </a:p>
          <a:p>
            <a:pPr marL="216000" indent="-213480">
              <a:lnSpc>
                <a:spcPct val="100000"/>
              </a:lnSpc>
              <a:spcAft>
                <a:spcPts val="1134"/>
              </a:spcAft>
              <a:buClr>
                <a:srgbClr val="689f38"/>
              </a:buClr>
              <a:buFont typeface="Wingdings" charset="2"/>
              <a:buChar char=""/>
            </a:pPr>
            <a:r>
              <a:rPr b="1" lang="it-IT" sz="2000" spc="-1" strike="noStrike">
                <a:solidFill>
                  <a:srgbClr val="2e7d32"/>
                </a:solidFill>
                <a:latin typeface="Calibri"/>
                <a:ea typeface="DejaVu Sans"/>
              </a:rPr>
              <a:t>spese per attività formative e di educazione ambientale</a:t>
            </a:r>
            <a:r>
              <a:rPr b="0" i="1" lang="it-IT" sz="1800" spc="-1" strike="noStrike">
                <a:solidFill>
                  <a:srgbClr val="2e7d32"/>
                </a:solidFill>
                <a:latin typeface="Calibri"/>
                <a:ea typeface="DejaVu Sans"/>
              </a:rPr>
              <a:t> volte ad illustrare gli interventi finanziati e le tematiche connesse, nel limite massimo di 5.000,00 euro in attesa di conferma a seguito dell’adozione del nuovo regolamento sull’ammissibilità delle spese sui fondi SIE.</a:t>
            </a:r>
            <a:endParaRPr b="0" lang="it-IT" sz="1800" spc="-1" strike="noStrike">
              <a:latin typeface="Arial"/>
            </a:endParaRPr>
          </a:p>
          <a:p>
            <a:pPr>
              <a:lnSpc>
                <a:spcPct val="100000"/>
              </a:lnSpc>
              <a:spcAft>
                <a:spcPts val="567"/>
              </a:spcAft>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46"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2.6 cumulo dei fondi</a:t>
            </a:r>
            <a:endParaRPr b="0" lang="it-IT" sz="4000" spc="-1" strike="noStrike">
              <a:latin typeface="Arial"/>
            </a:endParaRPr>
          </a:p>
        </p:txBody>
      </p:sp>
      <p:sp>
        <p:nvSpPr>
          <p:cNvPr id="148"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49" name="" descr=""/>
          <p:cNvPicPr/>
          <p:nvPr/>
        </p:nvPicPr>
        <p:blipFill>
          <a:blip r:embed="rId1"/>
          <a:stretch/>
        </p:blipFill>
        <p:spPr>
          <a:xfrm>
            <a:off x="6833520" y="6318720"/>
            <a:ext cx="5039280" cy="442080"/>
          </a:xfrm>
          <a:prstGeom prst="rect">
            <a:avLst/>
          </a:prstGeom>
          <a:ln w="0">
            <a:noFill/>
          </a:ln>
        </p:spPr>
      </p:pic>
      <p:sp>
        <p:nvSpPr>
          <p:cNvPr id="150" name="CustomShape 3"/>
          <p:cNvSpPr/>
          <p:nvPr/>
        </p:nvSpPr>
        <p:spPr>
          <a:xfrm>
            <a:off x="432000" y="1440000"/>
            <a:ext cx="11049480" cy="5217480"/>
          </a:xfrm>
          <a:prstGeom prst="rect">
            <a:avLst/>
          </a:prstGeom>
          <a:noFill/>
          <a:ln w="7200">
            <a:noFill/>
          </a:ln>
        </p:spPr>
        <p:style>
          <a:lnRef idx="0"/>
          <a:fillRef idx="0"/>
          <a:effectRef idx="0"/>
          <a:fontRef idx="minor"/>
        </p:style>
        <p:txBody>
          <a:bodyPr lIns="93600" rIns="93600" tIns="48600" bIns="48600">
            <a:noAutofit/>
          </a:bodyPr>
          <a:p>
            <a:pPr algn="just">
              <a:lnSpc>
                <a:spcPct val="100000"/>
              </a:lnSpc>
            </a:pPr>
            <a:r>
              <a:rPr b="1" lang="it-IT" sz="2000" spc="-1" strike="noStrike">
                <a:solidFill>
                  <a:srgbClr val="2e7d32"/>
                </a:solidFill>
                <a:latin typeface="Calibri"/>
                <a:ea typeface="DejaVu Sans"/>
              </a:rPr>
              <a:t>Sulle medesime voci di spesa, non è ammesso il cumulo dell'agevolazione prevista dal presente Bando con altre agevolazioni concesse dalla Regione Piemonte nell’ambito del PR FESR 2021-2027 o altri programmi cofinanziati da fondi comunitari</a:t>
            </a:r>
            <a:endParaRPr b="0" lang="it-IT" sz="2000" spc="-1" strike="noStrike">
              <a:latin typeface="Arial"/>
            </a:endParaRPr>
          </a:p>
          <a:p>
            <a:pPr algn="just">
              <a:lnSpc>
                <a:spcPct val="100000"/>
              </a:lnSpc>
            </a:pPr>
            <a:endParaRPr b="0" lang="it-IT" sz="2000" spc="-1" strike="noStrike">
              <a:latin typeface="Arial"/>
            </a:endParaRPr>
          </a:p>
          <a:p>
            <a:pPr>
              <a:lnSpc>
                <a:spcPct val="100000"/>
              </a:lnSpc>
            </a:pPr>
            <a:r>
              <a:rPr b="1" lang="it-IT" sz="2000" spc="-1" strike="noStrike">
                <a:solidFill>
                  <a:srgbClr val="1565c0"/>
                </a:solidFill>
                <a:latin typeface="Calibri"/>
                <a:ea typeface="DejaVu Sans"/>
              </a:rPr>
              <a:t>Nell'ambito delle spese ammissibili, la percentuale di cofinanziamento minima del 10% richiesta dal presente bando non può essere coperta da un altro fondo/programma/strumento comunitario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1" lang="it-IT" sz="2000" spc="-1" strike="noStrike">
                <a:solidFill>
                  <a:srgbClr val="2e7d32"/>
                </a:solidFill>
                <a:latin typeface="Calibri"/>
                <a:ea typeface="DejaVu Sans"/>
              </a:rPr>
              <a:t>Il contributo, di cui al presente bando, è cumulabile con altre agevolazioni erogate dallo Stato, dalla Regione Piemonte o da altre Amministrazioni Pubbliche e Fondazioni nei limiti del 100% dei costi ammissibili</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presentazione della domanda</a:t>
            </a:r>
            <a:endParaRPr b="0" lang="it-IT" sz="4000" spc="-1" strike="noStrike">
              <a:latin typeface="Arial"/>
            </a:endParaRPr>
          </a:p>
        </p:txBody>
      </p:sp>
      <p:sp>
        <p:nvSpPr>
          <p:cNvPr id="152"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53" name="" descr=""/>
          <p:cNvPicPr/>
          <p:nvPr/>
        </p:nvPicPr>
        <p:blipFill>
          <a:blip r:embed="rId1"/>
          <a:stretch/>
        </p:blipFill>
        <p:spPr>
          <a:xfrm>
            <a:off x="6833520" y="6318720"/>
            <a:ext cx="5039280" cy="442080"/>
          </a:xfrm>
          <a:prstGeom prst="rect">
            <a:avLst/>
          </a:prstGeom>
          <a:ln w="0">
            <a:noFill/>
          </a:ln>
        </p:spPr>
      </p:pic>
      <p:sp>
        <p:nvSpPr>
          <p:cNvPr id="154" name="CustomShape 3"/>
          <p:cNvSpPr/>
          <p:nvPr/>
        </p:nvSpPr>
        <p:spPr>
          <a:xfrm>
            <a:off x="432000" y="1440000"/>
            <a:ext cx="11049480" cy="2015280"/>
          </a:xfrm>
          <a:prstGeom prst="rect">
            <a:avLst/>
          </a:prstGeom>
          <a:noFill/>
          <a:ln w="7200">
            <a:noFill/>
          </a:ln>
        </p:spPr>
        <p:style>
          <a:lnRef idx="0"/>
          <a:fillRef idx="0"/>
          <a:effectRef idx="0"/>
          <a:fontRef idx="minor"/>
        </p:style>
        <p:txBody>
          <a:bodyPr lIns="93600" rIns="93600" tIns="48600" bIns="48600">
            <a:noAutofit/>
          </a:bodyPr>
          <a:p>
            <a:pPr algn="ctr">
              <a:lnSpc>
                <a:spcPct val="115000"/>
              </a:lnSpc>
              <a:spcAft>
                <a:spcPts val="780"/>
              </a:spcAft>
            </a:pPr>
            <a:r>
              <a:rPr b="1" lang="it-IT" sz="2200" spc="-1" strike="noStrike">
                <a:solidFill>
                  <a:srgbClr val="3d5afe"/>
                </a:solidFill>
                <a:latin typeface="Calibri"/>
                <a:ea typeface="DejaVu Sans"/>
              </a:rPr>
              <a:t>Le domande, presentate dal soggetto </a:t>
            </a:r>
            <a:r>
              <a:rPr b="1" lang="it-IT" sz="2200" spc="-1" strike="noStrike">
                <a:solidFill>
                  <a:srgbClr val="3d5afe"/>
                </a:solidFill>
                <a:latin typeface="Arial"/>
                <a:ea typeface="DejaVu Sans"/>
              </a:rPr>
              <a:t>capofila,</a:t>
            </a:r>
            <a:r>
              <a:rPr b="1" lang="it-IT" sz="2200" spc="-1" strike="noStrike">
                <a:solidFill>
                  <a:srgbClr val="3d5afe"/>
                </a:solidFill>
                <a:latin typeface="Calibri"/>
                <a:ea typeface="DejaVu Sans"/>
              </a:rPr>
              <a:t> dovranno essere </a:t>
            </a:r>
            <a:r>
              <a:rPr b="1" lang="it-IT" sz="2200" spc="-1" strike="noStrike">
                <a:solidFill>
                  <a:srgbClr val="3d5afe"/>
                </a:solidFill>
                <a:latin typeface="Arial"/>
                <a:ea typeface="DejaVu Sans"/>
              </a:rPr>
              <a:t>compilate ed inviate telematicamente tramite il </a:t>
            </a:r>
            <a:endParaRPr b="0" lang="it-IT" sz="2200" spc="-1" strike="noStrike">
              <a:latin typeface="Arial"/>
            </a:endParaRPr>
          </a:p>
          <a:p>
            <a:pPr algn="ctr">
              <a:lnSpc>
                <a:spcPct val="115000"/>
              </a:lnSpc>
              <a:spcAft>
                <a:spcPts val="780"/>
              </a:spcAft>
            </a:pPr>
            <a:r>
              <a:rPr b="1" lang="it-IT" sz="2200" spc="-1" strike="noStrike">
                <a:solidFill>
                  <a:srgbClr val="c9211e"/>
                </a:solidFill>
                <a:latin typeface="Arial"/>
                <a:ea typeface="DejaVu Sans"/>
              </a:rPr>
              <a:t>sistema FINDOM - FINanziamenti DOMande</a:t>
            </a:r>
            <a:endParaRPr b="0" lang="it-IT" sz="2200" spc="-1" strike="noStrike">
              <a:latin typeface="Arial"/>
            </a:endParaRPr>
          </a:p>
          <a:p>
            <a:pPr algn="ctr">
              <a:lnSpc>
                <a:spcPct val="115000"/>
              </a:lnSpc>
              <a:spcAft>
                <a:spcPts val="780"/>
              </a:spcAft>
            </a:pPr>
            <a:r>
              <a:rPr b="1" lang="it-IT" sz="2200" spc="-1" strike="noStrike">
                <a:solidFill>
                  <a:srgbClr val="3d5afe"/>
                </a:solidFill>
                <a:latin typeface="Calibri"/>
                <a:ea typeface="DejaVu Sans"/>
              </a:rPr>
              <a:t> </a:t>
            </a:r>
            <a:r>
              <a:rPr b="1" lang="it-IT" sz="2200" spc="-1" strike="noStrike">
                <a:solidFill>
                  <a:srgbClr val="3d5afe"/>
                </a:solidFill>
                <a:latin typeface="Calibri"/>
                <a:ea typeface="DejaVu Sans"/>
              </a:rPr>
              <a:t>accedendo dal link riportato sul bando</a:t>
            </a:r>
            <a:endParaRPr b="0" lang="it-IT" sz="2200" spc="-1" strike="noStrike">
              <a:latin typeface="Arial"/>
            </a:endParaRPr>
          </a:p>
        </p:txBody>
      </p:sp>
      <p:sp>
        <p:nvSpPr>
          <p:cNvPr id="155" name="CustomShape 4"/>
          <p:cNvSpPr/>
          <p:nvPr/>
        </p:nvSpPr>
        <p:spPr>
          <a:xfrm>
            <a:off x="936000" y="3816000"/>
            <a:ext cx="10583280" cy="13971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156" name="CustomShape 5"/>
          <p:cNvSpPr/>
          <p:nvPr/>
        </p:nvSpPr>
        <p:spPr>
          <a:xfrm>
            <a:off x="793440" y="3570480"/>
            <a:ext cx="10581840" cy="182880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1" lang="it-IT" sz="2000" spc="-1" strike="noStrike">
                <a:solidFill>
                  <a:srgbClr val="ffffff"/>
                </a:solidFill>
                <a:latin typeface="Arial"/>
                <a:ea typeface="DejaVu Sans"/>
              </a:rPr>
              <a:t>Il documento contenente il testo della domanda, generato dal sistema informatico a conclusione della compilazione, dovrà essere firmato digitalmente da parte del legale rappresentante o del soggetto delegato ove presente, e dovrà essere caricato telematicamente (esclusivamente in formato PDF), unitamente agli allegati obbligatori, sul sistema informatico di presentazione delle domande.</a:t>
            </a:r>
            <a:r>
              <a:rPr b="1" lang="it-IT" sz="2000" spc="-1" strike="noStrike">
                <a:solidFill>
                  <a:srgbClr val="ffffff"/>
                </a:solidFill>
                <a:latin typeface="Calibri"/>
                <a:ea typeface="DejaVu Sans"/>
              </a:rPr>
              <a:t> </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864000" y="5688000"/>
            <a:ext cx="9863280" cy="575280"/>
          </a:xfrm>
          <a:prstGeom prst="rect">
            <a:avLst/>
          </a:prstGeom>
          <a:solidFill>
            <a:srgbClr val="729fcf"/>
          </a:solidFill>
          <a:ln w="0">
            <a:solidFill>
              <a:srgbClr val="3465a4"/>
            </a:solidFill>
          </a:ln>
        </p:spPr>
        <p:style>
          <a:lnRef idx="0"/>
          <a:fillRef idx="0"/>
          <a:effectRef idx="0"/>
          <a:fontRef idx="minor"/>
        </p:style>
      </p:sp>
      <p:sp>
        <p:nvSpPr>
          <p:cNvPr id="158" name="CustomShape 2"/>
          <p:cNvSpPr/>
          <p:nvPr/>
        </p:nvSpPr>
        <p:spPr>
          <a:xfrm>
            <a:off x="864000" y="5040000"/>
            <a:ext cx="9863280" cy="575280"/>
          </a:xfrm>
          <a:prstGeom prst="rect">
            <a:avLst/>
          </a:prstGeom>
          <a:solidFill>
            <a:srgbClr val="729fcf"/>
          </a:solidFill>
          <a:ln w="0">
            <a:solidFill>
              <a:srgbClr val="3465a4"/>
            </a:solidFill>
          </a:ln>
        </p:spPr>
        <p:style>
          <a:lnRef idx="0"/>
          <a:fillRef idx="0"/>
          <a:effectRef idx="0"/>
          <a:fontRef idx="minor"/>
        </p:style>
      </p:sp>
      <p:sp>
        <p:nvSpPr>
          <p:cNvPr id="159" name="CustomShape 3"/>
          <p:cNvSpPr/>
          <p:nvPr/>
        </p:nvSpPr>
        <p:spPr>
          <a:xfrm>
            <a:off x="864000" y="3960000"/>
            <a:ext cx="9863280" cy="1007280"/>
          </a:xfrm>
          <a:prstGeom prst="rect">
            <a:avLst/>
          </a:prstGeom>
          <a:solidFill>
            <a:srgbClr val="729fcf"/>
          </a:solidFill>
          <a:ln w="0">
            <a:solidFill>
              <a:srgbClr val="3465a4"/>
            </a:solidFill>
          </a:ln>
        </p:spPr>
        <p:style>
          <a:lnRef idx="0"/>
          <a:fillRef idx="0"/>
          <a:effectRef idx="0"/>
          <a:fontRef idx="minor"/>
        </p:style>
      </p:sp>
      <p:sp>
        <p:nvSpPr>
          <p:cNvPr id="160" name="CustomShape 4"/>
          <p:cNvSpPr/>
          <p:nvPr/>
        </p:nvSpPr>
        <p:spPr>
          <a:xfrm>
            <a:off x="864000" y="2880000"/>
            <a:ext cx="9863280" cy="1007280"/>
          </a:xfrm>
          <a:prstGeom prst="rect">
            <a:avLst/>
          </a:prstGeom>
          <a:solidFill>
            <a:srgbClr val="729fcf"/>
          </a:solidFill>
          <a:ln w="0">
            <a:solidFill>
              <a:srgbClr val="3465a4"/>
            </a:solidFill>
          </a:ln>
        </p:spPr>
        <p:style>
          <a:lnRef idx="0"/>
          <a:fillRef idx="0"/>
          <a:effectRef idx="0"/>
          <a:fontRef idx="minor"/>
        </p:style>
      </p:sp>
      <p:sp>
        <p:nvSpPr>
          <p:cNvPr id="161" name="CustomShape 5"/>
          <p:cNvSpPr/>
          <p:nvPr/>
        </p:nvSpPr>
        <p:spPr>
          <a:xfrm>
            <a:off x="864000" y="1800000"/>
            <a:ext cx="9863280" cy="1007280"/>
          </a:xfrm>
          <a:prstGeom prst="rect">
            <a:avLst/>
          </a:prstGeom>
          <a:solidFill>
            <a:srgbClr val="729fcf"/>
          </a:solidFill>
          <a:ln w="0">
            <a:solidFill>
              <a:srgbClr val="3465a4"/>
            </a:solidFill>
          </a:ln>
        </p:spPr>
        <p:style>
          <a:lnRef idx="0"/>
          <a:fillRef idx="0"/>
          <a:effectRef idx="0"/>
          <a:fontRef idx="minor"/>
        </p:style>
      </p:sp>
      <p:sp>
        <p:nvSpPr>
          <p:cNvPr id="162" name="CustomShape 6"/>
          <p:cNvSpPr/>
          <p:nvPr/>
        </p:nvSpPr>
        <p:spPr>
          <a:xfrm>
            <a:off x="864000" y="720000"/>
            <a:ext cx="9863280" cy="1007280"/>
          </a:xfrm>
          <a:prstGeom prst="rect">
            <a:avLst/>
          </a:prstGeom>
          <a:solidFill>
            <a:srgbClr val="729fcf"/>
          </a:solidFill>
          <a:ln w="0">
            <a:solidFill>
              <a:srgbClr val="3465a4"/>
            </a:solidFill>
          </a:ln>
        </p:spPr>
        <p:style>
          <a:lnRef idx="0"/>
          <a:fillRef idx="0"/>
          <a:effectRef idx="0"/>
          <a:fontRef idx="minor"/>
        </p:style>
      </p:sp>
      <p:sp>
        <p:nvSpPr>
          <p:cNvPr id="163" name="CustomShape 7"/>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Tempistiche </a:t>
            </a:r>
            <a:endParaRPr b="0" lang="it-IT" sz="4000" spc="-1" strike="noStrike">
              <a:latin typeface="Arial"/>
            </a:endParaRPr>
          </a:p>
        </p:txBody>
      </p:sp>
      <p:sp>
        <p:nvSpPr>
          <p:cNvPr id="164" name="CustomShape 8"/>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65" name="" descr=""/>
          <p:cNvPicPr/>
          <p:nvPr/>
        </p:nvPicPr>
        <p:blipFill>
          <a:blip r:embed="rId1"/>
          <a:stretch/>
        </p:blipFill>
        <p:spPr>
          <a:xfrm>
            <a:off x="6833520" y="6318720"/>
            <a:ext cx="5039280" cy="442080"/>
          </a:xfrm>
          <a:prstGeom prst="rect">
            <a:avLst/>
          </a:prstGeom>
          <a:ln w="0">
            <a:noFill/>
          </a:ln>
        </p:spPr>
      </p:pic>
      <p:sp>
        <p:nvSpPr>
          <p:cNvPr id="166" name="CustomShape 9"/>
          <p:cNvSpPr/>
          <p:nvPr/>
        </p:nvSpPr>
        <p:spPr>
          <a:xfrm>
            <a:off x="1152000" y="3600000"/>
            <a:ext cx="3095280" cy="13971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167" name="CustomShape 10"/>
          <p:cNvSpPr/>
          <p:nvPr/>
        </p:nvSpPr>
        <p:spPr>
          <a:xfrm>
            <a:off x="1319040" y="73008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valutazione della domanda, comunicazione dell’esito e concessione dell’agevolazione</a:t>
            </a:r>
            <a:endParaRPr b="0" lang="it-IT" sz="2000" spc="-1" strike="noStrike">
              <a:latin typeface="Arial"/>
            </a:endParaRPr>
          </a:p>
        </p:txBody>
      </p:sp>
      <p:sp>
        <p:nvSpPr>
          <p:cNvPr id="168" name="CustomShape 11"/>
          <p:cNvSpPr/>
          <p:nvPr/>
        </p:nvSpPr>
        <p:spPr>
          <a:xfrm>
            <a:off x="6719040" y="8766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90 giorni, salvo sospensioni per approfondimenti</a:t>
            </a:r>
            <a:endParaRPr b="0" lang="it-IT" sz="2000" spc="-1" strike="noStrike">
              <a:latin typeface="Arial"/>
            </a:endParaRPr>
          </a:p>
        </p:txBody>
      </p:sp>
      <p:sp>
        <p:nvSpPr>
          <p:cNvPr id="169" name="CustomShape 12"/>
          <p:cNvSpPr/>
          <p:nvPr/>
        </p:nvSpPr>
        <p:spPr>
          <a:xfrm>
            <a:off x="1332000" y="177408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erogazione della quota di anticipazione dell’agevolazione (40%)</a:t>
            </a:r>
            <a:endParaRPr b="0" lang="it-IT" sz="2000" spc="-1" strike="noStrike">
              <a:latin typeface="Arial"/>
            </a:endParaRPr>
          </a:p>
        </p:txBody>
      </p:sp>
      <p:sp>
        <p:nvSpPr>
          <p:cNvPr id="170" name="CustomShape 13"/>
          <p:cNvSpPr/>
          <p:nvPr/>
        </p:nvSpPr>
        <p:spPr>
          <a:xfrm>
            <a:off x="6719040" y="176400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80 giorni dalla ricezione del modulo di accettazione dell’agevolazione</a:t>
            </a:r>
            <a:endParaRPr b="0" lang="it-IT" sz="2000" spc="-1" strike="noStrike">
              <a:latin typeface="Arial"/>
            </a:endParaRPr>
          </a:p>
        </p:txBody>
      </p:sp>
      <p:sp>
        <p:nvSpPr>
          <p:cNvPr id="171" name="CustomShape 14"/>
          <p:cNvSpPr/>
          <p:nvPr/>
        </p:nvSpPr>
        <p:spPr>
          <a:xfrm>
            <a:off x="1296000" y="2838240"/>
            <a:ext cx="4031280" cy="977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comunicazione del provvedimento di aggiudicazione dell’appalto e presentazione documentazione</a:t>
            </a:r>
            <a:endParaRPr b="0" lang="it-IT" sz="2000" spc="-1" strike="noStrike">
              <a:latin typeface="Arial"/>
            </a:endParaRPr>
          </a:p>
        </p:txBody>
      </p:sp>
      <p:sp>
        <p:nvSpPr>
          <p:cNvPr id="172" name="CustomShape 15"/>
          <p:cNvSpPr/>
          <p:nvPr/>
        </p:nvSpPr>
        <p:spPr>
          <a:xfrm>
            <a:off x="6719040" y="296496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18 mesi dalla comunicazione dell’esito dell’istruttoria</a:t>
            </a:r>
            <a:endParaRPr b="0" lang="it-IT" sz="2000" spc="-1" strike="noStrike">
              <a:latin typeface="Arial"/>
            </a:endParaRPr>
          </a:p>
        </p:txBody>
      </p:sp>
      <p:sp>
        <p:nvSpPr>
          <p:cNvPr id="173" name="CustomShape 16"/>
          <p:cNvSpPr/>
          <p:nvPr/>
        </p:nvSpPr>
        <p:spPr>
          <a:xfrm>
            <a:off x="1319040" y="397008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trasmissione rendicontazione intermedia – sblocca il saldo intermedio (30%)</a:t>
            </a:r>
            <a:endParaRPr b="0" lang="it-IT" sz="2000" spc="-1" strike="noStrike">
              <a:latin typeface="Arial"/>
            </a:endParaRPr>
          </a:p>
        </p:txBody>
      </p:sp>
      <p:sp>
        <p:nvSpPr>
          <p:cNvPr id="174" name="CustomShape 17"/>
          <p:cNvSpPr/>
          <p:nvPr/>
        </p:nvSpPr>
        <p:spPr>
          <a:xfrm>
            <a:off x="6732000" y="40806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al raggiungimento del 50% della spesa</a:t>
            </a:r>
            <a:endParaRPr b="0" lang="it-IT" sz="2000" spc="-1" strike="noStrike">
              <a:latin typeface="Arial"/>
            </a:endParaRPr>
          </a:p>
        </p:txBody>
      </p:sp>
      <p:sp>
        <p:nvSpPr>
          <p:cNvPr id="175" name="CustomShape 18"/>
          <p:cNvSpPr/>
          <p:nvPr/>
        </p:nvSpPr>
        <p:spPr>
          <a:xfrm>
            <a:off x="1319040" y="5141880"/>
            <a:ext cx="3360240" cy="5454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ultimazione lavori</a:t>
            </a:r>
            <a:endParaRPr b="0" lang="it-IT" sz="2000" spc="-1" strike="noStrike">
              <a:latin typeface="Arial"/>
            </a:endParaRPr>
          </a:p>
        </p:txBody>
      </p:sp>
      <p:sp>
        <p:nvSpPr>
          <p:cNvPr id="176" name="CustomShape 19"/>
          <p:cNvSpPr/>
          <p:nvPr/>
        </p:nvSpPr>
        <p:spPr>
          <a:xfrm>
            <a:off x="6719040" y="49680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36 mesi dalla comunicazione di concessione </a:t>
            </a:r>
            <a:endParaRPr b="0" lang="it-IT" sz="2000" spc="-1" strike="noStrike">
              <a:latin typeface="Arial"/>
            </a:endParaRPr>
          </a:p>
        </p:txBody>
      </p:sp>
      <p:sp>
        <p:nvSpPr>
          <p:cNvPr id="177" name="CustomShape 20"/>
          <p:cNvSpPr/>
          <p:nvPr/>
        </p:nvSpPr>
        <p:spPr>
          <a:xfrm>
            <a:off x="1283040" y="5774760"/>
            <a:ext cx="3360240" cy="344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erogazione saldo finale (30%)</a:t>
            </a:r>
            <a:endParaRPr b="0" lang="it-IT" sz="2000" spc="-1" strike="noStrike">
              <a:latin typeface="Arial"/>
            </a:endParaRPr>
          </a:p>
        </p:txBody>
      </p:sp>
      <p:sp>
        <p:nvSpPr>
          <p:cNvPr id="178" name="CustomShape 21"/>
          <p:cNvSpPr/>
          <p:nvPr/>
        </p:nvSpPr>
        <p:spPr>
          <a:xfrm>
            <a:off x="6768000" y="56160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80 giorni dalla ricezione della rendicontazione finale</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Allegati al bando </a:t>
            </a:r>
            <a:endParaRPr b="0" lang="it-IT" sz="4000" spc="-1" strike="noStrike">
              <a:latin typeface="Arial"/>
            </a:endParaRPr>
          </a:p>
        </p:txBody>
      </p:sp>
      <p:sp>
        <p:nvSpPr>
          <p:cNvPr id="180"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81" name="" descr=""/>
          <p:cNvPicPr/>
          <p:nvPr/>
        </p:nvPicPr>
        <p:blipFill>
          <a:blip r:embed="rId1"/>
          <a:stretch/>
        </p:blipFill>
        <p:spPr>
          <a:xfrm>
            <a:off x="6833520" y="6318720"/>
            <a:ext cx="5039280" cy="442080"/>
          </a:xfrm>
          <a:prstGeom prst="rect">
            <a:avLst/>
          </a:prstGeom>
          <a:ln w="0">
            <a:noFill/>
          </a:ln>
        </p:spPr>
      </p:pic>
      <p:sp>
        <p:nvSpPr>
          <p:cNvPr id="182" name="CustomShape 3"/>
          <p:cNvSpPr/>
          <p:nvPr/>
        </p:nvSpPr>
        <p:spPr>
          <a:xfrm>
            <a:off x="936000" y="720000"/>
            <a:ext cx="10505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400" spc="-1" strike="noStrike">
                <a:solidFill>
                  <a:srgbClr val="0000ff"/>
                </a:solidFill>
                <a:latin typeface="Calibri"/>
                <a:ea typeface="DejaVu Sans"/>
              </a:rPr>
              <a:t>ALLEGATI</a:t>
            </a:r>
            <a:endParaRPr b="0" lang="it-IT" sz="2400" spc="-1" strike="noStrike">
              <a:latin typeface="Arial"/>
            </a:endParaRPr>
          </a:p>
          <a:p>
            <a:pPr>
              <a:lnSpc>
                <a:spcPct val="115000"/>
              </a:lnSpc>
              <a:spcAft>
                <a:spcPts val="780"/>
              </a:spcAft>
              <a:tabLst>
                <a:tab algn="r" pos="6113880"/>
              </a:tabLst>
            </a:pP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1 - Quadro riassuntivo del progetto</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2 - Riferimenti normativi</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3 - Schema Relazione tecnico-economica </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4 - Criteri di valutazione </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5 - Dichiarazioni standard</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6 - Schema Relazione tecnico-economica finale</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7 - Certificazione DNSH</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8 - Check-list della "Resa a prova di clima"</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9 - Elaborati cartografici (shape file)</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10 - Screening VincA</a:t>
            </a:r>
            <a:endParaRPr b="0" lang="it-IT" sz="2400" spc="-1" strike="noStrike">
              <a:latin typeface="Arial"/>
            </a:endParaRPr>
          </a:p>
          <a:p>
            <a:pPr>
              <a:lnSpc>
                <a:spcPct val="100000"/>
              </a:lnSpc>
              <a:tabLst>
                <a:tab algn="r" pos="6113880"/>
              </a:tabLst>
            </a:pPr>
            <a:r>
              <a:rPr b="0" i="1" lang="it-IT" sz="2400" spc="-1" strike="noStrike">
                <a:solidFill>
                  <a:srgbClr val="3d5afe"/>
                </a:solidFill>
                <a:latin typeface="Calibri"/>
                <a:ea typeface="DejaVu Sans"/>
              </a:rPr>
              <a:t>Allegato 11 - Laghi ammessi a finanziamento (sola MISURA B)</a:t>
            </a:r>
            <a:endParaRPr b="0" lang="it-IT" sz="2400" spc="-1" strike="noStrike">
              <a:latin typeface="Arial"/>
            </a:endParaRPr>
          </a:p>
        </p:txBody>
      </p:sp>
      <p:sp>
        <p:nvSpPr>
          <p:cNvPr id="183"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Immagine 7_0" descr=""/>
          <p:cNvPicPr/>
          <p:nvPr/>
        </p:nvPicPr>
        <p:blipFill>
          <a:blip r:embed="rId1"/>
          <a:stretch/>
        </p:blipFill>
        <p:spPr>
          <a:xfrm>
            <a:off x="11520" y="-9360"/>
            <a:ext cx="12179880" cy="4399560"/>
          </a:xfrm>
          <a:prstGeom prst="rect">
            <a:avLst/>
          </a:prstGeom>
          <a:ln w="0">
            <a:noFill/>
          </a:ln>
        </p:spPr>
      </p:pic>
      <p:sp>
        <p:nvSpPr>
          <p:cNvPr id="185" name="CustomShape 1"/>
          <p:cNvSpPr/>
          <p:nvPr/>
        </p:nvSpPr>
        <p:spPr>
          <a:xfrm>
            <a:off x="614160" y="3222360"/>
            <a:ext cx="10951560" cy="16434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gn="ctr">
              <a:lnSpc>
                <a:spcPct val="90000"/>
              </a:lnSpc>
            </a:pPr>
            <a:endParaRPr b="0" lang="it-IT" sz="1800" spc="-1" strike="noStrike">
              <a:latin typeface="Arial"/>
            </a:endParaRPr>
          </a:p>
        </p:txBody>
      </p:sp>
      <p:sp>
        <p:nvSpPr>
          <p:cNvPr id="186" name="CustomShape 2"/>
          <p:cNvSpPr/>
          <p:nvPr/>
        </p:nvSpPr>
        <p:spPr>
          <a:xfrm>
            <a:off x="1145880" y="585360"/>
            <a:ext cx="9131760" cy="2375280"/>
          </a:xfrm>
          <a:prstGeom prst="rect">
            <a:avLst/>
          </a:prstGeom>
          <a:noFill/>
          <a:ln w="0">
            <a:noFill/>
          </a:ln>
        </p:spPr>
        <p:style>
          <a:lnRef idx="0"/>
          <a:fillRef idx="0"/>
          <a:effectRef idx="0"/>
          <a:fontRef idx="minor"/>
        </p:style>
      </p:sp>
      <p:pic>
        <p:nvPicPr>
          <p:cNvPr id="187" name="" descr=""/>
          <p:cNvPicPr/>
          <p:nvPr/>
        </p:nvPicPr>
        <p:blipFill>
          <a:blip r:embed="rId2"/>
          <a:stretch/>
        </p:blipFill>
        <p:spPr>
          <a:xfrm>
            <a:off x="1809720" y="5992560"/>
            <a:ext cx="8485560" cy="751320"/>
          </a:xfrm>
          <a:prstGeom prst="rect">
            <a:avLst/>
          </a:prstGeom>
          <a:ln w="0">
            <a:noFill/>
          </a:ln>
        </p:spPr>
      </p:pic>
      <p:sp>
        <p:nvSpPr>
          <p:cNvPr id="188" name="CustomShape 3"/>
          <p:cNvSpPr/>
          <p:nvPr/>
        </p:nvSpPr>
        <p:spPr>
          <a:xfrm>
            <a:off x="360000" y="2232000"/>
            <a:ext cx="11222280" cy="16542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1" lang="it-IT" sz="2400" spc="-1" strike="noStrike" u="sng">
                <a:solidFill>
                  <a:srgbClr val="0000ff"/>
                </a:solidFill>
                <a:uFillTx/>
                <a:latin typeface="Arial"/>
                <a:ea typeface="DejaVu Sans"/>
                <a:hlinkClick r:id="rId3"/>
              </a:rPr>
              <a:t>pta@regione.piemonte.it</a:t>
            </a:r>
            <a:endParaRPr b="0" lang="it-IT" sz="2400" spc="-1" strike="noStrike">
              <a:latin typeface="Arial"/>
            </a:endParaRPr>
          </a:p>
          <a:p>
            <a:pPr algn="ctr">
              <a:lnSpc>
                <a:spcPct val="115000"/>
              </a:lnSpc>
              <a:spcAft>
                <a:spcPts val="780"/>
              </a:spcAft>
              <a:tabLst>
                <a:tab algn="r" pos="5760720"/>
              </a:tabLst>
            </a:pPr>
            <a:r>
              <a:rPr b="1" lang="it-IT" sz="2400" spc="-1" strike="noStrike" u="sng">
                <a:solidFill>
                  <a:srgbClr val="0000ff"/>
                </a:solidFill>
                <a:uFillTx/>
                <a:latin typeface="Arial"/>
                <a:ea typeface="DejaVu Sans"/>
                <a:hlinkClick r:id="rId4"/>
              </a:rPr>
              <a:t>monitoraggio.ambiente@regione.piemonte.it</a:t>
            </a:r>
            <a:endParaRPr b="0" lang="it-IT" sz="2400" spc="-1" strike="noStrike">
              <a:latin typeface="Arial"/>
            </a:endParaRPr>
          </a:p>
          <a:p>
            <a:pPr algn="ctr">
              <a:lnSpc>
                <a:spcPct val="115000"/>
              </a:lnSpc>
              <a:spcAft>
                <a:spcPts val="780"/>
              </a:spcAft>
              <a:tabLst>
                <a:tab algn="r" pos="5760720"/>
              </a:tabLst>
            </a:pPr>
            <a:r>
              <a:rPr b="1" lang="it-IT" sz="2400" spc="-1" strike="noStrike">
                <a:solidFill>
                  <a:srgbClr val="0097a7"/>
                </a:solidFill>
                <a:latin typeface="Arial"/>
                <a:ea typeface="DejaVu Sans"/>
              </a:rPr>
              <a:t>CSI - tel 011.0824407 </a:t>
            </a:r>
            <a:endParaRPr b="0" lang="it-IT" sz="2400" spc="-1" strike="noStrike">
              <a:latin typeface="Arial"/>
            </a:endParaRPr>
          </a:p>
          <a:p>
            <a:pPr algn="ct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p:txBody>
      </p:sp>
      <p:sp>
        <p:nvSpPr>
          <p:cNvPr id="189" name="CustomShape 4"/>
          <p:cNvSpPr/>
          <p:nvPr/>
        </p:nvSpPr>
        <p:spPr>
          <a:xfrm>
            <a:off x="936000" y="576000"/>
            <a:ext cx="9842400" cy="385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ffffff"/>
                </a:solidFill>
                <a:latin typeface="Calibri"/>
                <a:ea typeface="DejaVu Sans"/>
              </a:rPr>
              <a:t>Direzione Ambiente, Energia e Territorio</a:t>
            </a:r>
            <a:endParaRPr b="0" lang="it-IT" sz="2400" spc="-1" strike="noStrike">
              <a:latin typeface="Arial"/>
            </a:endParaRPr>
          </a:p>
          <a:p>
            <a:pPr algn="ctr">
              <a:lnSpc>
                <a:spcPct val="100000"/>
              </a:lnSpc>
            </a:pPr>
            <a:r>
              <a:rPr b="1" lang="it-IT" sz="2800" spc="-1" strike="noStrike">
                <a:solidFill>
                  <a:srgbClr val="e0f7fa"/>
                </a:solidFill>
                <a:latin typeface="Calibri"/>
                <a:ea typeface="DejaVu Sans"/>
              </a:rPr>
              <a:t>Settore Tutela delle Acque</a:t>
            </a:r>
            <a:r>
              <a:rPr b="1" lang="it-IT" sz="2800" spc="-1" strike="noStrike">
                <a:solidFill>
                  <a:srgbClr val="ffffff"/>
                </a:solidFill>
                <a:latin typeface="Calibri"/>
                <a:ea typeface="DejaVu Sans"/>
              </a:rPr>
              <a:t> </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1" lang="it-IT" sz="5400" spc="-1" strike="noStrike">
                <a:solidFill>
                  <a:srgbClr val="ffffff"/>
                </a:solidFill>
                <a:latin typeface="Calibri"/>
                <a:ea typeface="DejaVu Sans"/>
              </a:rPr>
              <a:t>GRAZIE</a:t>
            </a:r>
            <a:endParaRPr b="0" lang="it-IT" sz="5400" spc="-1" strike="noStrike">
              <a:latin typeface="Arial"/>
            </a:endParaRPr>
          </a:p>
          <a:p>
            <a:pPr algn="ctr">
              <a:lnSpc>
                <a:spcPct val="100000"/>
              </a:lnSpc>
            </a:pPr>
            <a:endParaRPr b="0" lang="it-IT" sz="5400" spc="-1" strike="noStrike">
              <a:latin typeface="Arial"/>
            </a:endParaRPr>
          </a:p>
          <a:p>
            <a:pPr algn="ctr">
              <a:lnSpc>
                <a:spcPct val="100000"/>
              </a:lnSpc>
            </a:pPr>
            <a:endParaRPr b="0" lang="it-IT" sz="5400" spc="-1" strike="noStrike">
              <a:latin typeface="Arial"/>
            </a:endParaRPr>
          </a:p>
        </p:txBody>
      </p:sp>
      <p:sp>
        <p:nvSpPr>
          <p:cNvPr id="190" name="CustomShape 5"/>
          <p:cNvSpPr/>
          <p:nvPr/>
        </p:nvSpPr>
        <p:spPr>
          <a:xfrm>
            <a:off x="360000" y="3321000"/>
            <a:ext cx="9717480" cy="990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struttura dei bandi</a:t>
            </a:r>
            <a:r>
              <a:rPr b="0" lang="it-IT" sz="6000" spc="-1" strike="noStrike">
                <a:solidFill>
                  <a:srgbClr val="374091"/>
                </a:solidFill>
                <a:latin typeface="Titillium"/>
                <a:ea typeface="DejaVu Sans"/>
              </a:rPr>
              <a:t> </a:t>
            </a:r>
            <a:endParaRPr b="0" lang="it-IT" sz="6000" spc="-1" strike="noStrike">
              <a:latin typeface="Arial"/>
            </a:endParaRPr>
          </a:p>
        </p:txBody>
      </p:sp>
      <p:sp>
        <p:nvSpPr>
          <p:cNvPr id="8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85" name="" descr=""/>
          <p:cNvPicPr/>
          <p:nvPr/>
        </p:nvPicPr>
        <p:blipFill>
          <a:blip r:embed="rId1"/>
          <a:stretch/>
        </p:blipFill>
        <p:spPr>
          <a:xfrm>
            <a:off x="6840000" y="6100560"/>
            <a:ext cx="5039280" cy="442080"/>
          </a:xfrm>
          <a:prstGeom prst="rect">
            <a:avLst/>
          </a:prstGeom>
          <a:ln w="0">
            <a:noFill/>
          </a:ln>
        </p:spPr>
      </p:pic>
      <p:sp>
        <p:nvSpPr>
          <p:cNvPr id="86" name="CustomShape 3"/>
          <p:cNvSpPr/>
          <p:nvPr/>
        </p:nvSpPr>
        <p:spPr>
          <a:xfrm>
            <a:off x="1008000" y="1312920"/>
            <a:ext cx="10001880" cy="624600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spcAft>
                <a:spcPts val="567"/>
              </a:spcAft>
            </a:pPr>
            <a:r>
              <a:rPr b="1" lang="it-IT" sz="2000" spc="-1" strike="noStrike">
                <a:solidFill>
                  <a:srgbClr val="3d5afe"/>
                </a:solidFill>
                <a:latin typeface="Calibri"/>
                <a:ea typeface="DejaVu Sans"/>
              </a:rPr>
              <a:t>1. FINALITA' E RISORSE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2. SOGGETTI BENEFICIARI E REQUISITI DI AMMISSIBILITA'</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3. PROCEDURE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4. ISPEZIONI, CONTROLLI, MONITORAGGIO E CONSERVAZIONE DELLA DOCUMENTAZIONE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5. OBBLIGHI DEI BENEFICIARI, REVOCHE E RINUNCE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6. TRATTAMENTO DATI PERSONALI</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7. VISIBILITÀ, TRASPARENZA E COMUNICAZIONE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8. INFORMAZIONI E CONTATTI</a:t>
            </a:r>
            <a:endParaRPr b="0" lang="it-IT" sz="2000" spc="-1" strike="noStrike">
              <a:latin typeface="Arial"/>
            </a:endParaRPr>
          </a:p>
          <a:p>
            <a:pPr>
              <a:lnSpc>
                <a:spcPct val="100000"/>
              </a:lnSpc>
              <a:spcAft>
                <a:spcPts val="567"/>
              </a:spcAft>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obiettivi</a:t>
            </a:r>
            <a:r>
              <a:rPr b="0" lang="it-IT" sz="6000" spc="-1" strike="noStrike">
                <a:solidFill>
                  <a:srgbClr val="374091"/>
                </a:solidFill>
                <a:latin typeface="Titillium"/>
                <a:ea typeface="DejaVu Sans"/>
              </a:rPr>
              <a:t> </a:t>
            </a:r>
            <a:endParaRPr b="0" lang="it-IT" sz="6000" spc="-1" strike="noStrike">
              <a:latin typeface="Arial"/>
            </a:endParaRPr>
          </a:p>
        </p:txBody>
      </p:sp>
      <p:sp>
        <p:nvSpPr>
          <p:cNvPr id="88"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89" name="" descr=""/>
          <p:cNvPicPr/>
          <p:nvPr/>
        </p:nvPicPr>
        <p:blipFill>
          <a:blip r:embed="rId1"/>
          <a:stretch/>
        </p:blipFill>
        <p:spPr>
          <a:xfrm>
            <a:off x="6840000" y="6100560"/>
            <a:ext cx="5039280" cy="442080"/>
          </a:xfrm>
          <a:prstGeom prst="rect">
            <a:avLst/>
          </a:prstGeom>
          <a:ln w="0">
            <a:noFill/>
          </a:ln>
        </p:spPr>
      </p:pic>
      <p:sp>
        <p:nvSpPr>
          <p:cNvPr id="90" name="CustomShape 3"/>
          <p:cNvSpPr/>
          <p:nvPr/>
        </p:nvSpPr>
        <p:spPr>
          <a:xfrm>
            <a:off x="936000" y="720000"/>
            <a:ext cx="10001880" cy="6246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c9211e"/>
                </a:solidFill>
                <a:latin typeface="Calibri"/>
                <a:ea typeface="DejaVu Sans"/>
              </a:rPr>
              <a:t>Priorità II . Transizione ecologica e resilienza</a:t>
            </a:r>
            <a:endParaRPr b="0" lang="it-IT" sz="2000" spc="-1" strike="noStrike">
              <a:latin typeface="Arial"/>
            </a:endParaRPr>
          </a:p>
          <a:p>
            <a:pPr>
              <a:lnSpc>
                <a:spcPct val="100000"/>
              </a:lnSpc>
            </a:pPr>
            <a:r>
              <a:rPr b="1" i="1" lang="it-IT" sz="2000" spc="-1" strike="noStrike">
                <a:solidFill>
                  <a:srgbClr val="c9211e"/>
                </a:solidFill>
                <a:latin typeface="Calibri"/>
                <a:ea typeface="DejaVu Sans"/>
              </a:rPr>
              <a:t>RSO 2.4. - Promuovere l'adattamento ai cambiamenti climatici, la prevenzione dei rischi di catastrofe e la resilienza, prendendo in considerazione approcci ecosistemici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u="sng">
                <a:solidFill>
                  <a:srgbClr val="000000"/>
                </a:solidFill>
                <a:uFillTx/>
                <a:latin typeface="Calibri"/>
                <a:ea typeface="DejaVu Sans"/>
              </a:rPr>
              <a:t>La misura concorre ad implementare interventi </a:t>
            </a:r>
            <a:r>
              <a:rPr b="1" i="1" lang="it-IT" sz="2000" spc="-1" strike="noStrike" u="sng">
                <a:solidFill>
                  <a:srgbClr val="c9211e"/>
                </a:solidFill>
                <a:uFillTx/>
                <a:latin typeface="Calibri"/>
                <a:ea typeface="DejaVu Sans"/>
              </a:rPr>
              <a:t>nature based solutions</a:t>
            </a:r>
            <a:r>
              <a:rPr b="1" lang="it-IT" sz="2000" spc="-1" strike="noStrike" u="sng">
                <a:solidFill>
                  <a:srgbClr val="000000"/>
                </a:solidFill>
                <a:uFillTx/>
                <a:latin typeface="Calibri"/>
                <a:ea typeface="DejaVu Sans"/>
              </a:rPr>
              <a:t> in ambienti acquatici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i="1" lang="it-IT" sz="2000" spc="-1" strike="noStrike">
                <a:solidFill>
                  <a:srgbClr val="000000"/>
                </a:solidFill>
                <a:latin typeface="Calibri"/>
                <a:ea typeface="DejaVu Sans"/>
              </a:rPr>
              <a:t>Interventi finanziati</a:t>
            </a:r>
            <a:r>
              <a:rPr b="0" lang="it-IT" sz="2000" spc="-1" strike="noStrike">
                <a:solidFill>
                  <a:srgbClr val="000000"/>
                </a:solidFill>
                <a:latin typeface="Calibri"/>
                <a:ea typeface="DejaVu Sans"/>
              </a:rPr>
              <a:t>: riqualificazione della vegetazione delle sponde e aree perifluviali e perilacuali, creazione di corridoi ecologici, riattivazione di risorgive, ricostruzione di ambienti naturali idonei alla riproduzione delle specie acquatiche autoctone, miglioramento della morfologia di corsi d'acqua e interscambio con acque sotterranee.</a:t>
            </a:r>
            <a:endParaRPr b="0" lang="it-IT" sz="2000" spc="-1" strike="noStrike">
              <a:latin typeface="Arial"/>
            </a:endParaRPr>
          </a:p>
          <a:p>
            <a:pPr>
              <a:lnSpc>
                <a:spcPct val="100000"/>
              </a:lnSpc>
            </a:pPr>
            <a:r>
              <a:rPr b="0" lang="it-IT" sz="800" spc="-1" strike="noStrike">
                <a:solidFill>
                  <a:srgbClr val="000000"/>
                </a:solidFill>
                <a:latin typeface="Calibri"/>
                <a:ea typeface="DejaVu Sans"/>
              </a:rPr>
              <a:t> </a:t>
            </a:r>
            <a:endParaRPr b="0" lang="it-IT" sz="800" spc="-1" strike="noStrike">
              <a:latin typeface="Arial"/>
            </a:endParaRPr>
          </a:p>
          <a:p>
            <a:pPr>
              <a:lnSpc>
                <a:spcPct val="100000"/>
              </a:lnSpc>
            </a:pPr>
            <a:r>
              <a:rPr b="1" i="1" lang="it-IT" sz="2000" spc="-1" strike="noStrike">
                <a:solidFill>
                  <a:srgbClr val="000000"/>
                </a:solidFill>
                <a:latin typeface="Calibri"/>
                <a:ea typeface="DejaVu Sans"/>
              </a:rPr>
              <a:t>Beneficiari</a:t>
            </a:r>
            <a:r>
              <a:rPr b="0" lang="it-IT" sz="2000" spc="-1" strike="noStrike">
                <a:solidFill>
                  <a:srgbClr val="000000"/>
                </a:solidFill>
                <a:latin typeface="Calibri"/>
                <a:ea typeface="DejaVu Sans"/>
              </a:rPr>
              <a:t>: Enti pubblici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c9211e"/>
                </a:solidFill>
                <a:latin typeface="Calibri"/>
                <a:ea typeface="DejaVu Sans"/>
              </a:rPr>
              <a:t>Struttura Regionale Responsabile di Gestione (RdG): </a:t>
            </a:r>
            <a:endParaRPr b="0" lang="it-IT" sz="2000" spc="-1" strike="noStrike">
              <a:latin typeface="Arial"/>
            </a:endParaRPr>
          </a:p>
          <a:p>
            <a:pPr>
              <a:lnSpc>
                <a:spcPct val="100000"/>
              </a:lnSpc>
            </a:pPr>
            <a:r>
              <a:rPr b="0" lang="it-IT" sz="1800" spc="-1" strike="noStrike">
                <a:solidFill>
                  <a:srgbClr val="000000"/>
                </a:solidFill>
                <a:latin typeface="Calibri"/>
                <a:ea typeface="DejaVu Sans"/>
              </a:rPr>
              <a:t>Direzione Ambiente Energia e Territorio</a:t>
            </a:r>
            <a:endParaRPr b="0" lang="it-IT" sz="1800" spc="-1" strike="noStrike">
              <a:latin typeface="Arial"/>
            </a:endParaRPr>
          </a:p>
          <a:p>
            <a:pPr>
              <a:lnSpc>
                <a:spcPct val="100000"/>
              </a:lnSpc>
            </a:pPr>
            <a:r>
              <a:rPr b="0" i="1" lang="it-IT" sz="1800" spc="-1" strike="noStrike">
                <a:solidFill>
                  <a:srgbClr val="000000"/>
                </a:solidFill>
                <a:latin typeface="Calibri"/>
                <a:ea typeface="DejaVu Sans"/>
              </a:rPr>
              <a:t>Settore Tutela delle Acque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Struttura Regionale Responsabile dei Controlli (RdC):</a:t>
            </a:r>
            <a:endParaRPr b="0" lang="it-IT" sz="2000" spc="-1" strike="noStrike">
              <a:latin typeface="Arial"/>
            </a:endParaRPr>
          </a:p>
          <a:p>
            <a:pPr>
              <a:lnSpc>
                <a:spcPct val="100000"/>
              </a:lnSpc>
            </a:pPr>
            <a:r>
              <a:rPr b="0" lang="it-IT" sz="1800" spc="-1" strike="noStrike">
                <a:solidFill>
                  <a:srgbClr val="000000"/>
                </a:solidFill>
                <a:latin typeface="Calibri"/>
                <a:ea typeface="DejaVu Sans"/>
              </a:rPr>
              <a:t>Direzione Ambiente Energia e Territorio</a:t>
            </a:r>
            <a:endParaRPr b="0" lang="it-IT" sz="1800" spc="-1" strike="noStrike">
              <a:latin typeface="Arial"/>
            </a:endParaRPr>
          </a:p>
          <a:p>
            <a:pPr>
              <a:lnSpc>
                <a:spcPct val="100000"/>
              </a:lnSpc>
            </a:pPr>
            <a:r>
              <a:rPr b="0" i="1" lang="it-IT" sz="1800" spc="-1" strike="noStrike">
                <a:solidFill>
                  <a:srgbClr val="000000"/>
                </a:solidFill>
                <a:latin typeface="Calibri"/>
                <a:ea typeface="DejaVu Sans"/>
              </a:rPr>
              <a:t>Settore Monitoraggio, Valutazione, Controlli e Comunicazione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interventi ammissibili</a:t>
            </a:r>
            <a:r>
              <a:rPr b="0" lang="it-IT" sz="6000" spc="-1" strike="noStrike">
                <a:solidFill>
                  <a:srgbClr val="374091"/>
                </a:solidFill>
                <a:latin typeface="Titillium"/>
                <a:ea typeface="DejaVu Sans"/>
              </a:rPr>
              <a:t> </a:t>
            </a:r>
            <a:endParaRPr b="0" lang="it-IT" sz="6000" spc="-1" strike="noStrike">
              <a:latin typeface="Arial"/>
            </a:endParaRPr>
          </a:p>
        </p:txBody>
      </p:sp>
      <p:sp>
        <p:nvSpPr>
          <p:cNvPr id="92"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93" name="" descr=""/>
          <p:cNvPicPr/>
          <p:nvPr/>
        </p:nvPicPr>
        <p:blipFill>
          <a:blip r:embed="rId1"/>
          <a:stretch/>
        </p:blipFill>
        <p:spPr>
          <a:xfrm>
            <a:off x="6840000" y="6100560"/>
            <a:ext cx="5039280" cy="442080"/>
          </a:xfrm>
          <a:prstGeom prst="rect">
            <a:avLst/>
          </a:prstGeom>
          <a:ln w="0">
            <a:noFill/>
          </a:ln>
        </p:spPr>
      </p:pic>
      <p:sp>
        <p:nvSpPr>
          <p:cNvPr id="94" name="CustomShape 3"/>
          <p:cNvSpPr/>
          <p:nvPr/>
        </p:nvSpPr>
        <p:spPr>
          <a:xfrm>
            <a:off x="576000" y="1036800"/>
            <a:ext cx="10865880" cy="5991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c9211e"/>
                </a:solidFill>
                <a:latin typeface="Calibri"/>
                <a:ea typeface="DejaVu Sans"/>
              </a:rPr>
              <a:t>Misura II.2iv.5 - Interventi per aumentare la resilienza dei territori fluviali al cambiamento climatico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Calibri"/>
                <a:ea typeface="DejaVu Sans"/>
              </a:rPr>
              <a:t>La Misura prevede azioni per la  riqualificazione dei territori connessi alle acque interne, per la mitigazione e prevenzione di effetti degli eventi alluvionali, anche estremi, che si sono acutizzati negli ultimi anni, migliorando la sicurezza idraulica e le strategie di convivenza con il rischio, attraverso soluzioni basate sulla gestione e uso sostenibile della natura, favorendo infrastrutturazioni verdi con </a:t>
            </a:r>
            <a:r>
              <a:rPr b="0" i="1" lang="it-IT" sz="2000" spc="-1" strike="noStrike">
                <a:solidFill>
                  <a:srgbClr val="000000"/>
                </a:solidFill>
                <a:latin typeface="Calibri"/>
                <a:ea typeface="DejaVu Sans"/>
              </a:rPr>
              <a:t>natural water retention measures </a:t>
            </a:r>
            <a:r>
              <a:rPr b="0" lang="it-IT" sz="2000" spc="-1" strike="noStrike">
                <a:solidFill>
                  <a:srgbClr val="000000"/>
                </a:solidFill>
                <a:latin typeface="Calibri"/>
                <a:ea typeface="DejaVu Sans"/>
              </a:rPr>
              <a:t>(misure naturali di ritenzione idrica), costruzione o recupero di corridoi ecologici connessi all'ambiente acquatico, di fasce golenali, di aree umide e risorgive. </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Calibri"/>
                <a:ea typeface="DejaVu Sans"/>
              </a:rPr>
              <a:t>E’ suddivisa territorialmente in 2 misure:</a:t>
            </a: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A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bando indirizzato ai territori in cui sia attivo un </a:t>
            </a:r>
            <a:r>
              <a:rPr b="0" i="1" lang="it-IT" sz="2000" spc="-1" strike="noStrike">
                <a:solidFill>
                  <a:srgbClr val="c9211e"/>
                </a:solidFill>
                <a:latin typeface="Calibri"/>
                <a:ea typeface="DejaVu Sans"/>
              </a:rPr>
              <a:t>processo di Contratto di Fiume, Lago o Zona Umida.</a:t>
            </a: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B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bando indirizzato a interventi </a:t>
            </a:r>
            <a:r>
              <a:rPr b="0" i="1" lang="it-IT" sz="2000" spc="-1" strike="noStrike">
                <a:solidFill>
                  <a:srgbClr val="c9211e"/>
                </a:solidFill>
                <a:latin typeface="Calibri"/>
                <a:ea typeface="DejaVu Sans"/>
              </a:rPr>
              <a:t>localizzati al di fuori del territorio ricompreso nella Misura A,</a:t>
            </a:r>
            <a:r>
              <a:rPr b="0" lang="it-IT" sz="2000" spc="-1" strike="noStrike">
                <a:solidFill>
                  <a:srgbClr val="000000"/>
                </a:solidFill>
                <a:latin typeface="Calibri"/>
                <a:ea typeface="DejaVu Sans"/>
              </a:rPr>
              <a:t>  </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rcRect l="0" t="0" r="14778" b="0"/>
          <a:stretch/>
        </p:blipFill>
        <p:spPr>
          <a:xfrm>
            <a:off x="432000" y="907560"/>
            <a:ext cx="6406560" cy="5571360"/>
          </a:xfrm>
          <a:prstGeom prst="rect">
            <a:avLst/>
          </a:prstGeom>
          <a:ln w="0">
            <a:noFill/>
          </a:ln>
        </p:spPr>
      </p:pic>
      <p:sp>
        <p:nvSpPr>
          <p:cNvPr id="96"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Contratti di Fiume</a:t>
            </a:r>
            <a:r>
              <a:rPr b="0" lang="it-IT" sz="6000" spc="-1" strike="noStrike">
                <a:solidFill>
                  <a:srgbClr val="374091"/>
                </a:solidFill>
                <a:latin typeface="Titillium"/>
                <a:ea typeface="DejaVu Sans"/>
              </a:rPr>
              <a:t> </a:t>
            </a:r>
            <a:endParaRPr b="0" lang="it-IT" sz="6000" spc="-1" strike="noStrike">
              <a:latin typeface="Arial"/>
            </a:endParaRPr>
          </a:p>
        </p:txBody>
      </p:sp>
      <p:sp>
        <p:nvSpPr>
          <p:cNvPr id="97"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98" name="" descr=""/>
          <p:cNvPicPr/>
          <p:nvPr/>
        </p:nvPicPr>
        <p:blipFill>
          <a:blip r:embed="rId2"/>
          <a:stretch/>
        </p:blipFill>
        <p:spPr>
          <a:xfrm>
            <a:off x="6264000" y="6049800"/>
            <a:ext cx="5615280" cy="492840"/>
          </a:xfrm>
          <a:prstGeom prst="rect">
            <a:avLst/>
          </a:prstGeom>
          <a:ln w="0">
            <a:noFill/>
          </a:ln>
        </p:spPr>
      </p:pic>
      <p:sp>
        <p:nvSpPr>
          <p:cNvPr id="99" name="CustomShape 3"/>
          <p:cNvSpPr/>
          <p:nvPr/>
        </p:nvSpPr>
        <p:spPr>
          <a:xfrm>
            <a:off x="4469040" y="3672000"/>
            <a:ext cx="10865880" cy="599148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00" name="CustomShape 4"/>
          <p:cNvSpPr/>
          <p:nvPr/>
        </p:nvSpPr>
        <p:spPr>
          <a:xfrm>
            <a:off x="6624000" y="1886760"/>
            <a:ext cx="3166920" cy="4161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3d5afe"/>
                </a:solidFill>
                <a:latin typeface="Calibri"/>
                <a:ea typeface="DejaVu Sans"/>
              </a:rPr>
              <a:t>30% del territorio regionale</a:t>
            </a:r>
            <a:endParaRPr b="0" lang="it-IT" sz="2000" spc="-1" strike="noStrike">
              <a:latin typeface="Arial"/>
            </a:endParaRPr>
          </a:p>
        </p:txBody>
      </p:sp>
      <p:graphicFrame>
        <p:nvGraphicFramePr>
          <p:cNvPr id="101" name=""/>
          <p:cNvGraphicFramePr/>
          <p:nvPr/>
        </p:nvGraphicFramePr>
        <p:xfrm>
          <a:off x="6408000" y="1944000"/>
          <a:ext cx="5758560" cy="3238560"/>
        </p:xfrm>
        <a:graphic>
          <a:graphicData uri="http://schemas.openxmlformats.org/drawingml/2006/chart">
            <c:chart xmlns:c="http://schemas.openxmlformats.org/drawingml/2006/chart" xmlns:r="http://schemas.openxmlformats.org/officeDocument/2006/relationships" r:id="rId3"/>
          </a:graphicData>
        </a:graphic>
      </p:graphicFrame>
      <p:sp>
        <p:nvSpPr>
          <p:cNvPr id="102" name="CustomShape 5"/>
          <p:cNvSpPr/>
          <p:nvPr/>
        </p:nvSpPr>
        <p:spPr>
          <a:xfrm>
            <a:off x="7344000" y="2304000"/>
            <a:ext cx="1006920" cy="718920"/>
          </a:xfrm>
          <a:custGeom>
            <a:avLst/>
            <a:gdLst/>
            <a:ahLst/>
            <a:rect l="l" t="t"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729fcf"/>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dotazione finanziaria</a:t>
            </a:r>
            <a:endParaRPr b="0" lang="it-IT" sz="4000" spc="-1" strike="noStrike">
              <a:latin typeface="Arial"/>
            </a:endParaRPr>
          </a:p>
        </p:txBody>
      </p:sp>
      <p:sp>
        <p:nvSpPr>
          <p:cNvPr id="10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05" name="" descr=""/>
          <p:cNvPicPr/>
          <p:nvPr/>
        </p:nvPicPr>
        <p:blipFill>
          <a:blip r:embed="rId1"/>
          <a:stretch/>
        </p:blipFill>
        <p:spPr>
          <a:xfrm>
            <a:off x="6833520" y="6318720"/>
            <a:ext cx="5039280" cy="442080"/>
          </a:xfrm>
          <a:prstGeom prst="rect">
            <a:avLst/>
          </a:prstGeom>
          <a:ln w="0">
            <a:noFill/>
          </a:ln>
        </p:spPr>
      </p:pic>
      <p:sp>
        <p:nvSpPr>
          <p:cNvPr id="106" name="CustomShape 3"/>
          <p:cNvSpPr/>
          <p:nvPr/>
        </p:nvSpPr>
        <p:spPr>
          <a:xfrm>
            <a:off x="2304000" y="2664000"/>
            <a:ext cx="7774920" cy="502920"/>
          </a:xfrm>
          <a:custGeom>
            <a:avLst/>
            <a:gdLst/>
            <a:ahLst/>
            <a:rect l="l" t="t" r="r" b="b"/>
            <a:pathLst>
              <a:path w="216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21367" y="1400"/>
                </a:lnTo>
                <a:lnTo>
                  <a:pt x="21368" y="1401"/>
                </a:lnTo>
                <a:cubicBezTo>
                  <a:pt x="21408" y="1401"/>
                  <a:pt x="21449" y="1390"/>
                  <a:pt x="21484" y="1370"/>
                </a:cubicBezTo>
                <a:cubicBezTo>
                  <a:pt x="21520" y="1349"/>
                  <a:pt x="21549" y="1320"/>
                  <a:pt x="21570" y="1284"/>
                </a:cubicBezTo>
                <a:cubicBezTo>
                  <a:pt x="21590" y="1249"/>
                  <a:pt x="21601" y="1208"/>
                  <a:pt x="21601" y="1168"/>
                </a:cubicBezTo>
                <a:lnTo>
                  <a:pt x="21601" y="233"/>
                </a:lnTo>
                <a:lnTo>
                  <a:pt x="21601" y="234"/>
                </a:lnTo>
                <a:lnTo>
                  <a:pt x="21601" y="234"/>
                </a:lnTo>
                <a:cubicBezTo>
                  <a:pt x="21601" y="193"/>
                  <a:pt x="21590" y="152"/>
                  <a:pt x="21570" y="117"/>
                </a:cubicBezTo>
                <a:cubicBezTo>
                  <a:pt x="21549" y="81"/>
                  <a:pt x="21520" y="52"/>
                  <a:pt x="21484" y="31"/>
                </a:cubicBezTo>
                <a:cubicBezTo>
                  <a:pt x="21449" y="11"/>
                  <a:pt x="21408" y="0"/>
                  <a:pt x="21368" y="0"/>
                </a:cubicBezTo>
                <a:lnTo>
                  <a:pt x="233" y="0"/>
                </a:lnTo>
              </a:path>
            </a:pathLst>
          </a:custGeom>
          <a:solidFill>
            <a:srgbClr val="729fcf"/>
          </a:solidFill>
          <a:ln w="0">
            <a:solidFill>
              <a:srgbClr val="3465a4"/>
            </a:solidFill>
          </a:ln>
        </p:spPr>
        <p:style>
          <a:lnRef idx="0"/>
          <a:fillRef idx="0"/>
          <a:effectRef idx="0"/>
          <a:fontRef idx="minor"/>
        </p:style>
      </p:sp>
      <p:sp>
        <p:nvSpPr>
          <p:cNvPr id="107" name="CustomShape 4"/>
          <p:cNvSpPr/>
          <p:nvPr/>
        </p:nvSpPr>
        <p:spPr>
          <a:xfrm>
            <a:off x="936000" y="720000"/>
            <a:ext cx="10505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Dotazione finanziaria</a:t>
            </a:r>
            <a:r>
              <a:rPr b="0" lang="it-IT" sz="2000" spc="-1" strike="noStrike">
                <a:solidFill>
                  <a:srgbClr val="000000"/>
                </a:solidFill>
                <a:latin typeface="Calibri"/>
                <a:ea typeface="DejaVu Sans"/>
              </a:rPr>
              <a:t> </a:t>
            </a:r>
            <a:r>
              <a:rPr b="0" lang="it-IT" sz="1800" spc="-1" strike="noStrike">
                <a:solidFill>
                  <a:srgbClr val="000000"/>
                </a:solidFill>
                <a:latin typeface="Calibri"/>
                <a:ea typeface="DejaVu Sans"/>
              </a:rPr>
              <a:t>*</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000" spc="-1" strike="noStrike">
                <a:solidFill>
                  <a:srgbClr val="000000"/>
                </a:solidFill>
                <a:latin typeface="Calibri"/>
                <a:ea typeface="DejaVu Sans"/>
              </a:rPr>
              <a:t>Azione II.2iv.5:  </a:t>
            </a:r>
            <a:endParaRPr b="0" lang="it-IT" sz="2000" spc="-1" strike="noStrike">
              <a:latin typeface="Arial"/>
            </a:endParaRPr>
          </a:p>
          <a:p>
            <a:pPr>
              <a:lnSpc>
                <a:spcPct val="100000"/>
              </a:lnSpc>
            </a:pPr>
            <a:r>
              <a:rPr b="1" lang="it-IT" sz="1800" spc="-1" strike="noStrike">
                <a:solidFill>
                  <a:srgbClr val="c9211e"/>
                </a:solidFill>
                <a:latin typeface="Calibri"/>
                <a:ea typeface="DejaVu Sans"/>
              </a:rPr>
              <a:t>MISURA A</a:t>
            </a:r>
            <a:r>
              <a:rPr b="0" lang="it-IT" sz="1800" spc="-1" strike="noStrike">
                <a:solidFill>
                  <a:srgbClr val="000000"/>
                </a:solidFill>
                <a:latin typeface="Calibri"/>
                <a:ea typeface="DejaVu Sans"/>
              </a:rPr>
              <a:t>   </a:t>
            </a:r>
            <a:r>
              <a:rPr b="1" i="1" lang="it-IT" sz="1800" spc="-1" strike="noStrike">
                <a:solidFill>
                  <a:srgbClr val="ff1744"/>
                </a:solidFill>
                <a:latin typeface="Calibri"/>
                <a:ea typeface="DejaVu Sans"/>
              </a:rPr>
              <a:t>5.423.550 il 1° sportello - </a:t>
            </a:r>
            <a:r>
              <a:rPr b="0" i="1" lang="it-IT" sz="1800" spc="-1" strike="noStrike">
                <a:solidFill>
                  <a:srgbClr val="993366"/>
                </a:solidFill>
                <a:latin typeface="Calibri"/>
                <a:ea typeface="DejaVu Sans"/>
              </a:rPr>
              <a:t>5.000.000 il 2° sportello (2025) per complessivi € 10.423.550</a:t>
            </a:r>
            <a:endParaRPr b="0" lang="it-IT" sz="1800" spc="-1" strike="noStrike">
              <a:latin typeface="Arial"/>
            </a:endParaRPr>
          </a:p>
          <a:p>
            <a:pPr>
              <a:lnSpc>
                <a:spcPct val="100000"/>
              </a:lnSpc>
            </a:pPr>
            <a:r>
              <a:rPr b="1" lang="it-IT" sz="1800" spc="-1" strike="noStrike">
                <a:solidFill>
                  <a:srgbClr val="0000ff"/>
                </a:solidFill>
                <a:latin typeface="Calibri"/>
                <a:ea typeface="DejaVu Sans"/>
              </a:rPr>
              <a:t>MISURA B</a:t>
            </a:r>
            <a:r>
              <a:rPr b="0" lang="it-IT" sz="1800" spc="-1" strike="noStrike">
                <a:solidFill>
                  <a:srgbClr val="000000"/>
                </a:solidFill>
                <a:latin typeface="Calibri"/>
                <a:ea typeface="DejaVu Sans"/>
              </a:rPr>
              <a:t>   </a:t>
            </a:r>
            <a:r>
              <a:rPr b="1" i="1" lang="it-IT" sz="1800" spc="-1" strike="noStrike">
                <a:solidFill>
                  <a:srgbClr val="0000ff"/>
                </a:solidFill>
                <a:latin typeface="Calibri"/>
                <a:ea typeface="DejaVu Sans"/>
              </a:rPr>
              <a:t>6.475.000 il 1° sportello -</a:t>
            </a:r>
            <a:r>
              <a:rPr b="0" lang="it-IT" sz="1800" spc="-1" strike="noStrike">
                <a:solidFill>
                  <a:srgbClr val="000000"/>
                </a:solidFill>
                <a:latin typeface="Calibri"/>
                <a:ea typeface="DejaVu Sans"/>
              </a:rPr>
              <a:t> </a:t>
            </a:r>
            <a:r>
              <a:rPr b="0" i="1" lang="it-IT" sz="1800" spc="-1" strike="noStrike">
                <a:solidFill>
                  <a:srgbClr val="0066ff"/>
                </a:solidFill>
                <a:latin typeface="Calibri"/>
                <a:ea typeface="DejaVu Sans"/>
              </a:rPr>
              <a:t>5.000.000 il 2° sportello (2025) per complessivi € 11.475.000  </a:t>
            </a:r>
            <a:endParaRPr b="0" lang="it-IT" sz="1800" spc="-1" strike="noStrike">
              <a:latin typeface="Arial"/>
            </a:endParaRPr>
          </a:p>
          <a:p>
            <a:pPr>
              <a:lnSpc>
                <a:spcPct val="100000"/>
              </a:lnSpc>
            </a:pPr>
            <a:endParaRPr b="0" lang="it-IT" sz="1800" spc="-1" strike="noStrike">
              <a:latin typeface="Arial"/>
            </a:endParaRPr>
          </a:p>
          <a:p>
            <a:pPr algn="ctr">
              <a:lnSpc>
                <a:spcPct val="100000"/>
              </a:lnSpc>
            </a:pPr>
            <a:r>
              <a:rPr b="1" i="1" lang="it-IT" sz="2200" spc="-1" strike="noStrike">
                <a:solidFill>
                  <a:srgbClr val="ffffff"/>
                </a:solidFill>
                <a:latin typeface="Calibri"/>
                <a:ea typeface="DejaVu Sans"/>
              </a:rPr>
              <a:t>APERTURA  primo sportello:  27 GIUGNO  - 31 DICEMBRE 2023</a:t>
            </a:r>
            <a:endParaRPr b="0" lang="it-IT" sz="2200" spc="-1" strike="noStrike">
              <a:latin typeface="Arial"/>
            </a:endParaRPr>
          </a:p>
          <a:p>
            <a:pPr>
              <a:lnSpc>
                <a:spcPct val="100000"/>
              </a:lnSpc>
            </a:pPr>
            <a:endParaRPr b="0" lang="it-IT" sz="2200" spc="-1" strike="noStrike">
              <a:latin typeface="Arial"/>
            </a:endParaRPr>
          </a:p>
          <a:p>
            <a:pPr>
              <a:lnSpc>
                <a:spcPct val="100000"/>
              </a:lnSpc>
            </a:pPr>
            <a:r>
              <a:rPr b="0" lang="it-IT" sz="2000" spc="-1" strike="noStrike">
                <a:solidFill>
                  <a:srgbClr val="000000"/>
                </a:solidFill>
                <a:latin typeface="Calibri"/>
                <a:ea typeface="DejaVu Sans"/>
              </a:rPr>
              <a:t>La</a:t>
            </a:r>
            <a:r>
              <a:rPr b="1" lang="it-IT" sz="2000" spc="-1" strike="noStrike">
                <a:solidFill>
                  <a:srgbClr val="c9211e"/>
                </a:solidFill>
                <a:latin typeface="Calibri"/>
                <a:ea typeface="DejaVu Sans"/>
              </a:rPr>
              <a:t> procedura valutativa</a:t>
            </a:r>
            <a:r>
              <a:rPr b="0" lang="it-IT" sz="2000" spc="-1" strike="noStrike">
                <a:solidFill>
                  <a:srgbClr val="000000"/>
                </a:solidFill>
                <a:latin typeface="Calibri"/>
                <a:ea typeface="DejaVu Sans"/>
              </a:rPr>
              <a:t> delle domande segue i principi dei </a:t>
            </a:r>
            <a:r>
              <a:rPr b="1" i="1" lang="it-IT" sz="2000" spc="-1" strike="noStrike">
                <a:solidFill>
                  <a:srgbClr val="c9211e"/>
                </a:solidFill>
                <a:latin typeface="Calibri"/>
                <a:ea typeface="DejaVu Sans"/>
              </a:rPr>
              <a:t>bandi a sportello</a:t>
            </a:r>
            <a:r>
              <a:rPr b="1" lang="it-IT" sz="2000" spc="-1" strike="noStrike">
                <a:solidFill>
                  <a:srgbClr val="000000"/>
                </a:solidFill>
                <a:latin typeface="Calibri"/>
                <a:ea typeface="DejaVu Sans"/>
              </a:rPr>
              <a:t> </a:t>
            </a:r>
            <a:r>
              <a:rPr b="0" lang="it-IT" sz="2000" spc="-1" strike="noStrike">
                <a:solidFill>
                  <a:srgbClr val="000000"/>
                </a:solidFill>
                <a:latin typeface="Calibri"/>
                <a:ea typeface="DejaVu Sans"/>
              </a:rPr>
              <a:t>come definiti all’art. 5 punto 3 del D.Lgs. 123/1998, nel rispetto di quanto previsto dal documento </a:t>
            </a:r>
            <a:r>
              <a:rPr b="0" i="1" lang="it-IT" sz="2000" spc="-1" strike="noStrike">
                <a:solidFill>
                  <a:srgbClr val="000000"/>
                </a:solidFill>
                <a:latin typeface="Calibri"/>
                <a:ea typeface="DejaVu Sans"/>
              </a:rPr>
              <a:t>“</a:t>
            </a:r>
            <a:r>
              <a:rPr b="0" i="1" lang="it-IT" sz="1800" spc="-1" strike="noStrike">
                <a:solidFill>
                  <a:srgbClr val="000000"/>
                </a:solidFill>
                <a:latin typeface="Calibri"/>
                <a:ea typeface="DejaVu Sans"/>
              </a:rPr>
              <a:t>Metodologia e criteri di selezione delle operazioni del PR FESR 2021‐2027</a:t>
            </a:r>
            <a:r>
              <a:rPr b="0" i="1" lang="it-IT" sz="2000" spc="-1" strike="noStrike">
                <a:solidFill>
                  <a:srgbClr val="000000"/>
                </a:solidFill>
                <a:latin typeface="Calibri"/>
                <a:ea typeface="DejaVu Sans"/>
              </a:rPr>
              <a:t>”</a:t>
            </a:r>
            <a:r>
              <a:rPr b="0" lang="it-IT" sz="2000" spc="-1" strike="noStrike">
                <a:solidFill>
                  <a:srgbClr val="000000"/>
                </a:solidFill>
                <a:latin typeface="Calibri"/>
                <a:ea typeface="DejaVu Sans"/>
              </a:rPr>
              <a:t>, approvato dal Comitato di Sorveglianza del PR del 7/12/2022.  I criteri di attribuzione dei punteggi saranno specificati nel Bando.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lang="it-IT" sz="2000" spc="-1" strike="noStrike">
                <a:solidFill>
                  <a:srgbClr val="000000"/>
                </a:solidFill>
                <a:latin typeface="Calibri"/>
                <a:ea typeface="DejaVu Sans"/>
              </a:rPr>
              <a:t>La valutazione dei progetti sarà effettuata da una Commissione tecnica composta da funzionari regionali dei settori coinvolti ed eventualmente da tecnici regionali competenti in materia.</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i="1" lang="it-IT" sz="1200" spc="-1" strike="noStrike">
                <a:solidFill>
                  <a:srgbClr val="000000"/>
                </a:solidFill>
                <a:latin typeface="Calibri"/>
                <a:ea typeface="DejaVu Sans"/>
              </a:rPr>
              <a:t>*dotazione ridotta ai sensi del reg CE 1060/2021 (art. 86 e art.18 c.5): </a:t>
            </a:r>
            <a:endParaRPr b="0" lang="it-IT" sz="1200" spc="-1" strike="noStrike">
              <a:latin typeface="Arial"/>
            </a:endParaRPr>
          </a:p>
          <a:p>
            <a:pPr algn="just">
              <a:lnSpc>
                <a:spcPct val="100000"/>
              </a:lnSpc>
            </a:pPr>
            <a:r>
              <a:rPr b="0" i="1" lang="it-IT" sz="1200" spc="-1" strike="noStrike">
                <a:solidFill>
                  <a:srgbClr val="000000"/>
                </a:solidFill>
                <a:latin typeface="Calibri"/>
                <a:ea typeface="DejaVu Sans"/>
              </a:rPr>
              <a:t>il 15% della dotazione non può essere destinato alla selezione delle operazioni fino alla verifica intermedia del 2025</a:t>
            </a:r>
            <a:endParaRPr b="0" lang="it-IT" sz="1200" spc="-1" strike="noStrike">
              <a:latin typeface="Arial"/>
            </a:endParaRPr>
          </a:p>
          <a:p>
            <a:pPr>
              <a:lnSpc>
                <a:spcPct val="100000"/>
              </a:lnSpc>
            </a:pPr>
            <a:endParaRPr b="0" lang="it-IT" sz="1200" spc="-1" strike="noStrike">
              <a:latin typeface="Arial"/>
            </a:endParaRPr>
          </a:p>
          <a:p>
            <a:pPr>
              <a:lnSpc>
                <a:spcPct val="100000"/>
              </a:lnSpc>
            </a:pPr>
            <a:endParaRPr b="0" lang="it-IT" sz="1200" spc="-1" strike="noStrike">
              <a:latin typeface="Arial"/>
            </a:endParaRPr>
          </a:p>
        </p:txBody>
      </p:sp>
      <p:sp>
        <p:nvSpPr>
          <p:cNvPr id="108" name="CustomShape 5"/>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2522160" y="-475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tipologia/entità di agevolazione  </a:t>
            </a:r>
            <a:endParaRPr b="0" lang="it-IT" sz="4000" spc="-1" strike="noStrike">
              <a:latin typeface="Arial"/>
            </a:endParaRPr>
          </a:p>
        </p:txBody>
      </p:sp>
      <p:sp>
        <p:nvSpPr>
          <p:cNvPr id="110"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11" name="" descr=""/>
          <p:cNvPicPr/>
          <p:nvPr/>
        </p:nvPicPr>
        <p:blipFill>
          <a:blip r:embed="rId1"/>
          <a:stretch/>
        </p:blipFill>
        <p:spPr>
          <a:xfrm>
            <a:off x="6840000" y="6100560"/>
            <a:ext cx="5039280" cy="442080"/>
          </a:xfrm>
          <a:prstGeom prst="rect">
            <a:avLst/>
          </a:prstGeom>
          <a:ln w="0">
            <a:noFill/>
          </a:ln>
        </p:spPr>
      </p:pic>
      <p:sp>
        <p:nvSpPr>
          <p:cNvPr id="112" name="CustomShape 3"/>
          <p:cNvSpPr/>
          <p:nvPr/>
        </p:nvSpPr>
        <p:spPr>
          <a:xfrm>
            <a:off x="864000" y="1058760"/>
            <a:ext cx="10001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Arial"/>
                <a:ea typeface="DejaVu Sans"/>
              </a:rPr>
              <a:t>Indicazioni valevoli per entrambe le linee</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Tipologia di finanziamento in conto capitale </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I </a:t>
            </a:r>
            <a:r>
              <a:rPr b="1" lang="it-IT" sz="2000" spc="-1" strike="noStrike">
                <a:solidFill>
                  <a:srgbClr val="c9211e"/>
                </a:solidFill>
                <a:latin typeface="Arial"/>
                <a:ea typeface="DejaVu Sans"/>
              </a:rPr>
              <a:t>Beneficiari </a:t>
            </a:r>
            <a:r>
              <a:rPr b="0" lang="it-IT" sz="2000" spc="-1" strike="noStrike">
                <a:solidFill>
                  <a:srgbClr val="000000"/>
                </a:solidFill>
                <a:latin typeface="Arial"/>
                <a:ea typeface="DejaVu Sans"/>
              </a:rPr>
              <a:t>potranno ottenere un finanziamento fino al</a:t>
            </a:r>
            <a:r>
              <a:rPr b="0" i="1" lang="it-IT" sz="2000" spc="-1" strike="noStrike">
                <a:solidFill>
                  <a:srgbClr val="c9211e"/>
                </a:solidFill>
                <a:latin typeface="Arial"/>
                <a:ea typeface="DejaVu Sans"/>
              </a:rPr>
              <a:t> 90%</a:t>
            </a:r>
            <a:r>
              <a:rPr b="0" lang="it-IT" sz="2000" spc="-1" strike="noStrike">
                <a:solidFill>
                  <a:srgbClr val="000000"/>
                </a:solidFill>
                <a:latin typeface="Arial"/>
                <a:ea typeface="DejaVu Sans"/>
              </a:rPr>
              <a:t>  delle spese sostenute.</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Ciascun proponente può essere beneficiario in un numero massimo di </a:t>
            </a:r>
            <a:r>
              <a:rPr b="0" lang="it-IT" sz="2000" spc="-1" strike="noStrike">
                <a:solidFill>
                  <a:srgbClr val="c9211e"/>
                </a:solidFill>
                <a:latin typeface="Arial"/>
                <a:ea typeface="DejaVu Sans"/>
              </a:rPr>
              <a:t>2 domande</a:t>
            </a:r>
            <a:r>
              <a:rPr b="0" lang="it-IT" sz="2000" spc="-1" strike="noStrike">
                <a:solidFill>
                  <a:srgbClr val="000000"/>
                </a:solidFill>
                <a:latin typeface="Arial"/>
                <a:ea typeface="DejaVu Sans"/>
              </a:rPr>
              <a:t> di agevolazione nell’ambito di ciascun bando.</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I costi ammissibili devono essere compresi tra</a:t>
            </a:r>
            <a:r>
              <a:rPr b="0" i="1" lang="it-IT" sz="2000" spc="-1" strike="noStrike">
                <a:solidFill>
                  <a:srgbClr val="c9211e"/>
                </a:solidFill>
                <a:latin typeface="Arial"/>
                <a:ea typeface="DejaVu Sans"/>
              </a:rPr>
              <a:t> 500.000 €</a:t>
            </a:r>
            <a:r>
              <a:rPr b="0" lang="it-IT" sz="2000" spc="-1" strike="noStrike">
                <a:solidFill>
                  <a:srgbClr val="000000"/>
                </a:solidFill>
                <a:latin typeface="Arial"/>
                <a:ea typeface="DejaVu Sans"/>
              </a:rPr>
              <a:t>  e </a:t>
            </a:r>
            <a:r>
              <a:rPr b="0" i="1" lang="it-IT" sz="2000" spc="-1" strike="noStrike">
                <a:solidFill>
                  <a:srgbClr val="c9211e"/>
                </a:solidFill>
                <a:latin typeface="Arial"/>
                <a:ea typeface="DejaVu Sans"/>
              </a:rPr>
              <a:t>1.200.000 €  </a:t>
            </a:r>
            <a:r>
              <a:rPr b="0" lang="it-IT" sz="2000" spc="-1" strike="noStrike">
                <a:solidFill>
                  <a:srgbClr val="000000"/>
                </a:solidFill>
                <a:latin typeface="Arial"/>
                <a:ea typeface="DejaVu Sans"/>
              </a:rPr>
              <a:t>per ogni singolo progetto.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gn="just">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2.1 soggetti beneficiari</a:t>
            </a:r>
            <a:endParaRPr b="0" lang="it-IT" sz="4000" spc="-1" strike="noStrike">
              <a:latin typeface="Arial"/>
            </a:endParaRPr>
          </a:p>
        </p:txBody>
      </p:sp>
      <p:sp>
        <p:nvSpPr>
          <p:cNvPr id="11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15" name="" descr=""/>
          <p:cNvPicPr/>
          <p:nvPr/>
        </p:nvPicPr>
        <p:blipFill>
          <a:blip r:embed="rId1"/>
          <a:stretch/>
        </p:blipFill>
        <p:spPr>
          <a:xfrm>
            <a:off x="6833520" y="6318720"/>
            <a:ext cx="5039280" cy="442080"/>
          </a:xfrm>
          <a:prstGeom prst="rect">
            <a:avLst/>
          </a:prstGeom>
          <a:ln w="0">
            <a:noFill/>
          </a:ln>
        </p:spPr>
      </p:pic>
      <p:sp>
        <p:nvSpPr>
          <p:cNvPr id="116" name="CustomShape 3"/>
          <p:cNvSpPr/>
          <p:nvPr/>
        </p:nvSpPr>
        <p:spPr>
          <a:xfrm>
            <a:off x="828000" y="900000"/>
            <a:ext cx="10361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Beneficiari </a:t>
            </a:r>
            <a:endParaRPr b="0" lang="it-IT" sz="2000" spc="-1" strike="noStrike">
              <a:latin typeface="Arial"/>
            </a:endParaRPr>
          </a:p>
          <a:p>
            <a:pPr>
              <a:lnSpc>
                <a:spcPct val="100000"/>
              </a:lnSpc>
            </a:pPr>
            <a:r>
              <a:rPr b="0" lang="it-IT" sz="2000" spc="-1" strike="noStrike">
                <a:solidFill>
                  <a:srgbClr val="000000"/>
                </a:solidFill>
                <a:latin typeface="Calibri"/>
                <a:ea typeface="DejaVu Sans"/>
              </a:rPr>
              <a:t>Città Metropolitana di Torino, Province, Comuni in forma singola o associata, Enti di Gestione delle Aree Protette e Rete Natura 2000, Parchi Nazionali.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A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a:t>
            </a:r>
            <a:r>
              <a:rPr b="0" i="1" lang="it-IT" sz="2000" spc="-1" strike="noStrike">
                <a:solidFill>
                  <a:srgbClr val="c9211e"/>
                </a:solidFill>
                <a:latin typeface="Calibri"/>
                <a:ea typeface="DejaVu Sans"/>
              </a:rPr>
              <a:t>processo di Contratto di Fiume: </a:t>
            </a:r>
            <a:r>
              <a:rPr b="0" i="1" lang="it-IT" sz="2200" spc="-1" strike="noStrike">
                <a:solidFill>
                  <a:srgbClr val="000000"/>
                </a:solidFill>
                <a:latin typeface="Calibri"/>
                <a:ea typeface="DejaVu Sans"/>
              </a:rPr>
              <a:t> </a:t>
            </a:r>
            <a:r>
              <a:rPr b="0" lang="it-IT" sz="2000" spc="-1" strike="noStrike">
                <a:solidFill>
                  <a:srgbClr val="000000"/>
                </a:solidFill>
                <a:latin typeface="Calibri"/>
                <a:ea typeface="DejaVu Sans"/>
              </a:rPr>
              <a:t>Il beneficiario presenterà il progetto in rappresentanza di un </a:t>
            </a:r>
            <a:r>
              <a:rPr b="1" i="1" lang="it-IT" sz="2000" spc="-1" strike="noStrike">
                <a:solidFill>
                  <a:srgbClr val="c9211e"/>
                </a:solidFill>
                <a:latin typeface="Calibri"/>
                <a:ea typeface="DejaVu Sans"/>
              </a:rPr>
              <a:t>partenariato di</a:t>
            </a:r>
            <a:r>
              <a:rPr b="1" lang="it-IT" sz="2000" spc="-1" strike="noStrike">
                <a:solidFill>
                  <a:srgbClr val="c9211e"/>
                </a:solidFill>
                <a:latin typeface="Calibri"/>
                <a:ea typeface="DejaVu Sans"/>
              </a:rPr>
              <a:t> </a:t>
            </a:r>
            <a:r>
              <a:rPr b="1" i="1" lang="it-IT" sz="2000" spc="-1" strike="noStrike">
                <a:solidFill>
                  <a:srgbClr val="c9211e"/>
                </a:solidFill>
                <a:latin typeface="Calibri"/>
                <a:ea typeface="DejaVu Sans"/>
              </a:rPr>
              <a:t>almeno 4 soggetti pubblici, </a:t>
            </a:r>
            <a:r>
              <a:rPr b="0" lang="it-IT" sz="2000" spc="-1" strike="noStrike">
                <a:solidFill>
                  <a:srgbClr val="000000"/>
                </a:solidFill>
                <a:latin typeface="Calibri"/>
                <a:ea typeface="DejaVu Sans"/>
              </a:rPr>
              <a:t>tra quelli sopra elencati di cui uno assume ruolo di capofila, </a:t>
            </a:r>
            <a:r>
              <a:rPr b="1" i="1" lang="it-IT" sz="2000" spc="-1" strike="noStrike">
                <a:solidFill>
                  <a:srgbClr val="c9211e"/>
                </a:solidFill>
                <a:latin typeface="Calibri"/>
                <a:ea typeface="DejaVu Sans"/>
              </a:rPr>
              <a:t>firmatari</a:t>
            </a:r>
            <a:r>
              <a:rPr b="0" lang="it-IT" sz="2000" spc="-1" strike="noStrike">
                <a:solidFill>
                  <a:srgbClr val="000000"/>
                </a:solidFill>
                <a:latin typeface="Calibri"/>
                <a:ea typeface="DejaVu Sans"/>
              </a:rPr>
              <a:t> del Protocollo di Intesa o del "Contratto", sul cui territorio di competenza ricadono gli interventi, previa sottoscrizione di atto che formalizzi il raggruppamento, come specificato nel Bando.</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0066ff"/>
                </a:solidFill>
                <a:latin typeface="Calibri"/>
                <a:ea typeface="DejaVu Sans"/>
              </a:rPr>
              <a:t>MISURA B </a:t>
            </a:r>
            <a:r>
              <a:rPr b="0" lang="it-IT" sz="2000" spc="-1" strike="noStrike">
                <a:solidFill>
                  <a:srgbClr val="0066ff"/>
                </a:solidFill>
                <a:latin typeface="Calibri"/>
                <a:ea typeface="DejaVu Sans"/>
              </a:rPr>
              <a:t>-</a:t>
            </a:r>
            <a:r>
              <a:rPr b="0" lang="it-IT" sz="2000" spc="-1" strike="noStrike">
                <a:solidFill>
                  <a:srgbClr val="000000"/>
                </a:solidFill>
                <a:latin typeface="Calibri"/>
                <a:ea typeface="DejaVu Sans"/>
              </a:rPr>
              <a:t> </a:t>
            </a:r>
            <a:r>
              <a:rPr b="0" i="1" lang="it-IT" sz="2000" spc="-1" strike="noStrike">
                <a:solidFill>
                  <a:srgbClr val="0066ff"/>
                </a:solidFill>
                <a:latin typeface="Calibri"/>
                <a:ea typeface="DejaVu Sans"/>
              </a:rPr>
              <a:t>interventi localizzati al di fuori del territorio ricompreso nella Misura A:</a:t>
            </a:r>
            <a:r>
              <a:rPr b="0" lang="it-IT" sz="2000" spc="-1" strike="noStrike">
                <a:solidFill>
                  <a:srgbClr val="000000"/>
                </a:solidFill>
                <a:latin typeface="Calibri"/>
                <a:ea typeface="DejaVu Sans"/>
              </a:rPr>
              <a:t> possono presentare domanda di agevolazione i soggetti pubblici del territorio piemontese, tra quelli sopra elencati, unicamente in forma aggregata di </a:t>
            </a:r>
            <a:r>
              <a:rPr b="1" i="1" lang="it-IT" sz="2000" spc="-1" strike="noStrike">
                <a:solidFill>
                  <a:srgbClr val="c9211e"/>
                </a:solidFill>
                <a:latin typeface="Calibri"/>
                <a:ea typeface="DejaVu Sans"/>
              </a:rPr>
              <a:t>almeno 4 partecipanti,</a:t>
            </a:r>
            <a:r>
              <a:rPr b="1" lang="it-IT" sz="2000" spc="-1" strike="noStrike">
                <a:solidFill>
                  <a:srgbClr val="c9211e"/>
                </a:solidFill>
                <a:latin typeface="Calibri"/>
                <a:ea typeface="DejaVu Sans"/>
              </a:rPr>
              <a:t> </a:t>
            </a:r>
            <a:r>
              <a:rPr b="0" lang="it-IT" sz="2000" spc="-1" strike="noStrike">
                <a:solidFill>
                  <a:srgbClr val="000000"/>
                </a:solidFill>
                <a:latin typeface="Calibri"/>
                <a:ea typeface="DejaVu Sans"/>
              </a:rPr>
              <a:t>di cui uno tra questi assume ruolo di capofila per la presentazione della domanda, come specificato nel Bando.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17"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2.2 tipologie di intervento</a:t>
            </a:r>
            <a:endParaRPr b="0" lang="it-IT" sz="4000" spc="-1" strike="noStrike">
              <a:latin typeface="Arial"/>
            </a:endParaRPr>
          </a:p>
        </p:txBody>
      </p:sp>
      <p:sp>
        <p:nvSpPr>
          <p:cNvPr id="119"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20" name="" descr=""/>
          <p:cNvPicPr/>
          <p:nvPr/>
        </p:nvPicPr>
        <p:blipFill>
          <a:blip r:embed="rId1"/>
          <a:stretch/>
        </p:blipFill>
        <p:spPr>
          <a:xfrm>
            <a:off x="6833520" y="6318720"/>
            <a:ext cx="5039280" cy="442080"/>
          </a:xfrm>
          <a:prstGeom prst="rect">
            <a:avLst/>
          </a:prstGeom>
          <a:ln w="0">
            <a:noFill/>
          </a:ln>
        </p:spPr>
      </p:pic>
      <p:sp>
        <p:nvSpPr>
          <p:cNvPr id="121" name="CustomShape 3"/>
          <p:cNvSpPr/>
          <p:nvPr/>
        </p:nvSpPr>
        <p:spPr>
          <a:xfrm>
            <a:off x="684000" y="828000"/>
            <a:ext cx="11049480" cy="503136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850"/>
              </a:spcBef>
            </a:pPr>
            <a:r>
              <a:rPr b="1" lang="it-IT" sz="2200" spc="-1" strike="noStrike">
                <a:solidFill>
                  <a:srgbClr val="c9211e"/>
                </a:solidFill>
                <a:latin typeface="Calibri"/>
                <a:ea typeface="DejaVu Sans"/>
              </a:rPr>
              <a:t>INTERVENTI AMMISSIBILI</a:t>
            </a:r>
            <a:endParaRPr b="0" lang="it-IT" sz="2200" spc="-1" strike="noStrike">
              <a:latin typeface="Arial"/>
            </a:endParaRPr>
          </a:p>
          <a:p>
            <a:pPr algn="just">
              <a:lnSpc>
                <a:spcPct val="100000"/>
              </a:lnSpc>
            </a:pPr>
            <a:r>
              <a:rPr b="0" lang="it-IT" sz="2000" spc="-1" strike="noStrike">
                <a:solidFill>
                  <a:srgbClr val="000000"/>
                </a:solidFill>
                <a:latin typeface="Calibri"/>
                <a:ea typeface="DejaVu Sans"/>
              </a:rPr>
              <a:t>Il progetto deve essere pari almeno al livello definitivo (art. 23 del d.lgs 50/2016)</a:t>
            </a:r>
            <a:endParaRPr b="0" lang="it-IT" sz="2000" spc="-1" strike="noStrike">
              <a:latin typeface="Arial"/>
            </a:endParaRPr>
          </a:p>
          <a:p>
            <a:pPr algn="just">
              <a:lnSpc>
                <a:spcPct val="100000"/>
              </a:lnSpc>
            </a:pP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2e7d32"/>
                </a:solidFill>
                <a:latin typeface="Calibri"/>
                <a:ea typeface="DejaVu Sans"/>
              </a:rPr>
              <a:t>ripristino della piana inondabile mediante rimodellamento morfologico della regione fluviale ai</a:t>
            </a:r>
            <a:br/>
            <a:r>
              <a:rPr b="0" i="1" lang="it-IT" sz="2000" spc="-1" strike="noStrike">
                <a:solidFill>
                  <a:srgbClr val="2e7d32"/>
                </a:solidFill>
                <a:latin typeface="Calibri"/>
                <a:ea typeface="DejaVu Sans"/>
              </a:rPr>
              <a:t>  fini della  laminazione naturale delle acque</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00838f"/>
                </a:solidFill>
                <a:latin typeface="Calibri"/>
                <a:ea typeface="DejaVu Sans"/>
              </a:rPr>
              <a:t>  </a:t>
            </a:r>
            <a:r>
              <a:rPr b="0" i="1" lang="it-IT" sz="2000" spc="-1" strike="noStrike">
                <a:solidFill>
                  <a:srgbClr val="1565c0"/>
                </a:solidFill>
                <a:latin typeface="Calibri"/>
                <a:ea typeface="DejaVu Sans"/>
              </a:rPr>
              <a:t>aumento della scabrezza dell’alveo</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riduzione dell’artificialità dell’alveo e delle sponde, recupero della sinuosità del corso d'acqua,</a:t>
            </a:r>
            <a:br/>
            <a:r>
              <a:rPr b="0" i="1" lang="it-IT" sz="2000" spc="-1" strike="noStrike">
                <a:solidFill>
                  <a:srgbClr val="388e3c"/>
                </a:solidFill>
                <a:latin typeface="Calibri"/>
                <a:ea typeface="DejaVu Sans"/>
              </a:rPr>
              <a:t>  rimozione di opere trasversali in alveo non più funzionali che ostacolano la continuità longitudinale</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collegamento dell’alveo con aree umide, ripristino di aree umide perifluviali e perilacuali, </a:t>
            </a:r>
            <a:br/>
            <a:r>
              <a:rPr b="0" i="1" lang="it-IT" sz="2000" spc="-1" strike="noStrike">
                <a:solidFill>
                  <a:srgbClr val="1565c0"/>
                </a:solidFill>
                <a:latin typeface="Calibri"/>
                <a:ea typeface="DejaVu Sans"/>
              </a:rPr>
              <a:t>  delle risorgive e dei fontanili</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riconnessione di forme fluviali relitte, riattivazione e riqualificazione di lanche e rami abbandonati</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forestazione della piana inondabile, ripristino o costituzione di formazioni vegetazionali tipiche, </a:t>
            </a:r>
            <a:br/>
            <a:r>
              <a:rPr b="0" i="1" lang="it-IT" sz="2000" spc="-1" strike="noStrike">
                <a:solidFill>
                  <a:srgbClr val="1565c0"/>
                </a:solidFill>
                <a:latin typeface="Calibri"/>
                <a:ea typeface="DejaVu Sans"/>
              </a:rPr>
              <a:t>  in coerenza con le finalità dell’art. 115 del d.lgs. 152/2006</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costruzione di fasce tampone agroforestali in quanto contributo al miglioramento morfologico</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consolidamento delle sponde tramite rivegetazione</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rinaturalizzazione delle rive di laghi naturali</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22"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839</TotalTime>
  <Application>LibreOffice/7.0.4.2$Windows_X86_64 LibreOffice_project/dcf040e67528d9187c66b2379df5ea4407429775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2023-03-06T15:00:52Z</dcterms:created>
  <dc:creator/>
  <dc:description/>
  <dc:language>it-IT</dc:language>
  <cp:lastModifiedBy/>
  <dcterms:modified xsi:type="dcterms:W3CDTF">2023-06-30T16:09:08Z</dcterms:modified>
  <cp:revision>45</cp:revision>
  <dc:subject/>
  <dc:title/>
</cp:coreProperties>
</file>

<file path=docProps/custom.xml><?xml version="1.0" encoding="utf-8"?>
<Properties xmlns="http://schemas.openxmlformats.org/officeDocument/2006/custom-properties" xmlns:vt="http://schemas.openxmlformats.org/officeDocument/2006/docPropsVTypes"/>
</file>