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9.xml" ContentType="application/vnd.openxmlformats-officedocument.drawingml.char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7.jpeg" ContentType="image/jpeg"/>
  <Override PartName="/ppt/media/image3.png" ContentType="image/png"/>
  <Override PartName="/ppt/media/image1.jpeg" ContentType="image/jpeg"/>
  <Override PartName="/ppt/media/image2.jpeg" ContentType="image/jpeg"/>
  <Override PartName="/ppt/media/image4.jpeg" ContentType="image/jpeg"/>
  <Override PartName="/ppt/media/image5.png" ContentType="image/png"/>
  <Override PartName="/ppt/media/image8.jpeg" ContentType="image/jpe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jpeg" ContentType="image/jpeg"/>
  <Override PartName="/ppt/media/image12.png" ContentType="image/png"/>
  <Override PartName="/ppt/media/image13.png" ContentType="image/png"/>
  <Override PartName="/ppt/media/image14.jpeg" ContentType="image/jpe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20.jpeg" ContentType="image/jpeg"/>
  <Override PartName="/ppt/media/image21.png" ContentType="image/png"/>
  <Override PartName="/ppt/media/image22.png" ContentType="image/png"/>
  <Override PartName="/ppt/media/image25.png" ContentType="image/png"/>
  <Override PartName="/ppt/media/hdphoto1.wdp" ContentType="image/vnd.ms-photo"/>
  <Override PartName="/ppt/media/image23.png" ContentType="image/png"/>
  <Override PartName="/ppt/media/image24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404040"/>
                </a:solidFill>
                <a:latin typeface="Calibri"/>
              </a:defRPr>
            </a:pPr>
            <a:r>
              <a:rPr b="1" sz="1200" spc="-1" strike="noStrike">
                <a:solidFill>
                  <a:srgbClr val="404040"/>
                </a:solidFill>
                <a:latin typeface="Calibri"/>
              </a:rPr>
              <a:t>Grandi eventi</a:t>
            </a:r>
          </a:p>
        </c:rich>
      </c:tx>
      <c:overlay val="0"/>
    </c:title>
    <c:autoTitleDeleted val="0"/>
    <c:view3D>
      <c:rotX val="50"/>
      <c:rotY val="0"/>
      <c:rAngAx val="0"/>
      <c:perspective val="30"/>
    </c:view3D>
    <c:floor>
      <c:spPr>
        <a:solidFill>
          <a:srgbClr val="d9d9d9"/>
        </a:solidFill>
        <a:ln>
          <a:noFill/>
        </a:ln>
      </c:spPr>
    </c:floor>
    <c:backWall>
      <c:spPr>
        <a:solidFill>
          <a:srgbClr val="d9d9d9"/>
        </a:solidFill>
        <a:ln>
          <a:noFill/>
        </a:ln>
      </c:spPr>
    </c:backWall>
    <c:plotArea>
      <c:pie3DChart>
        <c:varyColors val="1"/>
        <c:ser>
          <c:idx val="0"/>
          <c:order val="0"/>
          <c:spPr>
            <a:solidFill>
              <a:srgbClr val="4472c4"/>
            </a:solidFill>
            <a:ln>
              <a:noFill/>
            </a:ln>
          </c:spPr>
          <c:explosion val="0"/>
          <c:dPt>
            <c:idx val="0"/>
            <c:spPr>
              <a:solidFill>
                <a:srgbClr val="bdd7ee"/>
              </a:solidFill>
              <a:ln>
                <a:noFill/>
              </a:ln>
            </c:spPr>
          </c:dPt>
          <c:dPt>
            <c:idx val="1"/>
            <c:spPr>
              <a:solidFill>
                <a:srgbClr val="ca0828"/>
              </a:solidFill>
              <a:ln>
                <a:noFill/>
              </a:ln>
            </c:spPr>
          </c:dPt>
          <c:dLbls>
            <c:numFmt formatCode="_-* #,##0_-;\-* #,##0_-;_-* \-??_-;_-@_-" sourceLinked="1"/>
            <c:dLbl>
              <c:idx val="0"/>
              <c:dLblPos val="ctr"/>
              <c:showLegendKey val="0"/>
              <c:showVal val="1"/>
              <c:showCatName val="0"/>
              <c:showSerName val="0"/>
              <c:showPercent val="1"/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1"/>
            </c:dLbl>
            <c:dLblPos val="ctr"/>
            <c:showLegendKey val="0"/>
            <c:showVal val="1"/>
            <c:showCatName val="0"/>
            <c:showSerName val="0"/>
            <c:showPercent val="1"/>
            <c:showLeaderLines val="0"/>
          </c:dLbls>
          <c:cat>
            <c:strRef>
              <c:f>categories</c:f>
              <c:strCache>
                <c:ptCount val="2"/>
                <c:pt idx="0">
                  <c:v>Contributo Regione</c:v>
                </c:pt>
                <c:pt idx="1">
                  <c:v>Soggetti proponenti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2375000</c:v>
                </c:pt>
                <c:pt idx="1">
                  <c:v>3902946</c:v>
                </c:pt>
              </c:numCache>
            </c:numRef>
          </c:val>
        </c:ser>
      </c:pie3DChart>
      <c:spPr>
        <a:solidFill>
          <a:srgbClr val="d9d9d9"/>
        </a:solidFill>
        <a:ln>
          <a:noFill/>
        </a:ln>
      </c:spPr>
    </c:plotArea>
    <c:legend>
      <c:legendPos val="b"/>
      <c:overlay val="0"/>
      <c:spPr>
        <a:solidFill>
          <a:srgbClr val="f2f2f2">
            <a:alpha val="39000"/>
          </a:srgbClr>
        </a:solidFill>
        <a:ln>
          <a:noFill/>
        </a:ln>
      </c:spPr>
      <c:txPr>
        <a:bodyPr/>
        <a:lstStyle/>
        <a:p>
          <a:pPr>
            <a:defRPr b="0" sz="900" spc="-1" strike="noStrike">
              <a:solidFill>
                <a:srgbClr val="40404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9360">
      <a:noFill/>
    </a:ln>
  </c:sp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800" spc="-1" strike="noStrike">
                <a:solidFill>
                  <a:srgbClr val="595959"/>
                </a:solidFill>
                <a:latin typeface="Calibri"/>
              </a:defRPr>
            </a:pPr>
            <a:r>
              <a:rPr b="1" sz="1800" spc="-1" strike="noStrike">
                <a:solidFill>
                  <a:srgbClr val="595959"/>
                </a:solidFill>
                <a:latin typeface="Calibri"/>
              </a:rPr>
              <a:t>Composizione delle uscite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0591085271317829"/>
          <c:y val="0.244993112217866"/>
          <c:w val="0.938791989664083"/>
          <c:h val="0.5576984211084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9bdf7"/>
            </a:solidFill>
            <a:ln>
              <a:noFill/>
            </a:ln>
          </c:spPr>
          <c:invertIfNegative val="0"/>
          <c:dLbls>
            <c:numFmt formatCode="#,##0" sourceLinked="1"/>
            <c:dLblPos val="in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1"/>
                <c:pt idx="0">
                  <c:v>Affitti</c:v>
                </c:pt>
                <c:pt idx="1">
                  <c:v>Acquisti</c:v>
                </c:pt>
                <c:pt idx="2">
                  <c:v>Assicurazioni</c:v>
                </c:pt>
                <c:pt idx="3">
                  <c:v>Ingaggi</c:v>
                </c:pt>
                <c:pt idx="4">
                  <c:v>Tasse</c:v>
                </c:pt>
                <c:pt idx="5">
                  <c:v>Trasporti</c:v>
                </c:pt>
                <c:pt idx="6">
                  <c:v>Sanità</c:v>
                </c:pt>
                <c:pt idx="7">
                  <c:v>Pubblicità</c:v>
                </c:pt>
                <c:pt idx="8">
                  <c:v>Compensi</c:v>
                </c:pt>
                <c:pt idx="9">
                  <c:v>Rimborsi</c:v>
                </c:pt>
                <c:pt idx="10">
                  <c:v>Altro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123201</c:v>
                </c:pt>
                <c:pt idx="1">
                  <c:v>39686</c:v>
                </c:pt>
                <c:pt idx="2">
                  <c:v>17768</c:v>
                </c:pt>
                <c:pt idx="3">
                  <c:v>92382</c:v>
                </c:pt>
                <c:pt idx="4">
                  <c:v>1960</c:v>
                </c:pt>
                <c:pt idx="5">
                  <c:v>69346</c:v>
                </c:pt>
                <c:pt idx="6">
                  <c:v>13345</c:v>
                </c:pt>
                <c:pt idx="7">
                  <c:v>12420</c:v>
                </c:pt>
                <c:pt idx="8">
                  <c:v>235222</c:v>
                </c:pt>
                <c:pt idx="9">
                  <c:v>29890</c:v>
                </c:pt>
                <c:pt idx="10">
                  <c:v>59830</c:v>
                </c:pt>
              </c:numCache>
            </c:numRef>
          </c:val>
        </c:ser>
        <c:gapWidth val="41"/>
        <c:overlap val="0"/>
        <c:axId val="35485922"/>
        <c:axId val="18684998"/>
      </c:barChart>
      <c:catAx>
        <c:axId val="35485922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8684998"/>
        <c:crosses val="autoZero"/>
        <c:auto val="1"/>
        <c:lblAlgn val="ctr"/>
        <c:lblOffset val="100"/>
      </c:catAx>
      <c:valAx>
        <c:axId val="18684998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35485922"/>
        <c:crosses val="autoZero"/>
      </c:valAx>
      <c:spPr>
        <a:noFill/>
        <a:ln>
          <a:noFill/>
        </a:ln>
      </c:spPr>
    </c:plotArea>
    <c:plotVisOnly val="1"/>
    <c:dispBlanksAs val="gap"/>
  </c:chart>
  <c:spPr>
    <a:solidFill>
      <a:srgbClr val="ffffff"/>
    </a:solidFill>
    <a:ln w="9360">
      <a:noFill/>
    </a:ln>
  </c:sp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800" spc="-1" strike="noStrike">
                <a:solidFill>
                  <a:srgbClr val="595959"/>
                </a:solidFill>
                <a:latin typeface="Calibri"/>
              </a:defRPr>
            </a:pPr>
            <a:r>
              <a:rPr b="1" sz="1800" spc="-1" strike="noStrike">
                <a:solidFill>
                  <a:srgbClr val="595959"/>
                </a:solidFill>
                <a:latin typeface="Calibri"/>
              </a:rPr>
              <a:t>Composizione uscite</a:t>
            </a:r>
          </a:p>
        </c:rich>
      </c:tx>
      <c:overlay val="0"/>
    </c:title>
    <c:autoTitleDeleted val="0"/>
    <c:plotArea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</c:spPr>
          <c:invertIfNegative val="0"/>
          <c:dLbls>
            <c:numFmt formatCode="#,##0" sourceLinked="1"/>
            <c:dLblPos val="in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1"/>
                <c:pt idx="0">
                  <c:v>Affitti</c:v>
                </c:pt>
                <c:pt idx="1">
                  <c:v>Acquisti</c:v>
                </c:pt>
                <c:pt idx="2">
                  <c:v>Assicurazioni</c:v>
                </c:pt>
                <c:pt idx="3">
                  <c:v>Ingaggi</c:v>
                </c:pt>
                <c:pt idx="4">
                  <c:v>Tasse</c:v>
                </c:pt>
                <c:pt idx="5">
                  <c:v>Trasporti</c:v>
                </c:pt>
                <c:pt idx="6">
                  <c:v>Sanità</c:v>
                </c:pt>
                <c:pt idx="7">
                  <c:v>Pubblicità</c:v>
                </c:pt>
                <c:pt idx="8">
                  <c:v>Compensi</c:v>
                </c:pt>
                <c:pt idx="9">
                  <c:v>Rimborsi</c:v>
                </c:pt>
                <c:pt idx="10">
                  <c:v>Altro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300</c:v>
                </c:pt>
                <c:pt idx="1">
                  <c:v>3078</c:v>
                </c:pt>
                <c:pt idx="2">
                  <c:v>897</c:v>
                </c:pt>
                <c:pt idx="3">
                  <c:v>5764</c:v>
                </c:pt>
                <c:pt idx="4">
                  <c:v>747</c:v>
                </c:pt>
                <c:pt idx="5">
                  <c:v>1159</c:v>
                </c:pt>
                <c:pt idx="6">
                  <c:v>200</c:v>
                </c:pt>
                <c:pt idx="7">
                  <c:v>1305</c:v>
                </c:pt>
                <c:pt idx="8">
                  <c:v>4926</c:v>
                </c:pt>
                <c:pt idx="9">
                  <c:v>300</c:v>
                </c:pt>
                <c:pt idx="10">
                  <c:v>244</c:v>
                </c:pt>
              </c:numCache>
            </c:numRef>
          </c:val>
        </c:ser>
        <c:gapWidth val="41"/>
        <c:overlap val="0"/>
        <c:axId val="32888703"/>
        <c:axId val="33650693"/>
      </c:barChart>
      <c:catAx>
        <c:axId val="32888703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33650693"/>
        <c:crosses val="autoZero"/>
        <c:auto val="1"/>
        <c:lblAlgn val="ctr"/>
        <c:lblOffset val="100"/>
      </c:catAx>
      <c:valAx>
        <c:axId val="33650693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32888703"/>
        <c:crosses val="autoZero"/>
      </c:valAx>
      <c:spPr>
        <a:noFill/>
        <a:ln>
          <a:noFill/>
        </a:ln>
      </c:spPr>
    </c:plotArea>
    <c:plotVisOnly val="1"/>
    <c:dispBlanksAs val="gap"/>
  </c:chart>
  <c:spPr>
    <a:solidFill>
      <a:srgbClr val="ffffff"/>
    </a:solidFill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404040"/>
                </a:solidFill>
                <a:latin typeface="Calibri"/>
              </a:defRPr>
            </a:pPr>
            <a:r>
              <a:rPr b="1" sz="1200" spc="-1" strike="noStrike">
                <a:solidFill>
                  <a:srgbClr val="404040"/>
                </a:solidFill>
                <a:latin typeface="Calibri"/>
              </a:rPr>
              <a:t>Federazioni sportive </a:t>
            </a:r>
          </a:p>
        </c:rich>
      </c:tx>
      <c:overlay val="0"/>
    </c:title>
    <c:autoTitleDeleted val="0"/>
    <c:view3D>
      <c:rotX val="50"/>
      <c:rotY val="0"/>
      <c:rAngAx val="0"/>
      <c:perspective val="30"/>
    </c:view3D>
    <c:floor>
      <c:spPr>
        <a:solidFill>
          <a:srgbClr val="d9d9d9"/>
        </a:solidFill>
        <a:ln>
          <a:noFill/>
        </a:ln>
      </c:spPr>
    </c:floor>
    <c:backWall>
      <c:spPr>
        <a:solidFill>
          <a:srgbClr val="d9d9d9"/>
        </a:solidFill>
        <a:ln>
          <a:noFill/>
        </a:ln>
      </c:spPr>
    </c:backWall>
    <c:plotArea>
      <c:layout>
        <c:manualLayout>
          <c:layoutTarget val="inner"/>
          <c:xMode val="edge"/>
          <c:yMode val="edge"/>
          <c:x val="0.0346497200786806"/>
          <c:y val="0.16709219858156"/>
          <c:w val="0.915115751248298"/>
          <c:h val="0.671347517730496"/>
        </c:manualLayout>
      </c:layout>
      <c:pie3DChart>
        <c:varyColors val="1"/>
        <c:ser>
          <c:idx val="0"/>
          <c:order val="0"/>
          <c:spPr>
            <a:solidFill>
              <a:srgbClr val="4472c4"/>
            </a:solidFill>
            <a:ln>
              <a:noFill/>
            </a:ln>
          </c:spPr>
          <c:explosion val="0"/>
          <c:dPt>
            <c:idx val="0"/>
            <c:spPr>
              <a:solidFill>
                <a:srgbClr val="9dc3e6"/>
              </a:solidFill>
              <a:ln>
                <a:noFill/>
              </a:ln>
            </c:spPr>
          </c:dPt>
          <c:dPt>
            <c:idx val="1"/>
            <c:spPr>
              <a:solidFill>
                <a:srgbClr val="ca0828"/>
              </a:solidFill>
              <a:ln>
                <a:noFill/>
              </a:ln>
            </c:spPr>
          </c:dPt>
          <c:dLbls>
            <c:numFmt formatCode="#,##0" sourceLinked="1"/>
            <c:dLbl>
              <c:idx val="0"/>
              <c:dLblPos val="ctr"/>
              <c:showLegendKey val="0"/>
              <c:showVal val="1"/>
              <c:showCatName val="0"/>
              <c:showSerName val="0"/>
              <c:showPercent val="1"/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1"/>
            </c:dLbl>
            <c:dLblPos val="ctr"/>
            <c:showLegendKey val="0"/>
            <c:showVal val="1"/>
            <c:showCatName val="0"/>
            <c:showSerName val="0"/>
            <c:showPercent val="1"/>
            <c:showLeaderLines val="0"/>
          </c:dLbls>
          <c:cat>
            <c:strRef>
              <c:f>categories</c:f>
              <c:strCache>
                <c:ptCount val="2"/>
                <c:pt idx="0">
                  <c:v>Contributo Regione</c:v>
                </c:pt>
                <c:pt idx="1">
                  <c:v>Spesa Federazioni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3372454</c:v>
                </c:pt>
                <c:pt idx="1">
                  <c:v>5481647.89</c:v>
                </c:pt>
              </c:numCache>
            </c:numRef>
          </c:val>
        </c:ser>
      </c:pie3DChart>
      <c:spPr>
        <a:solidFill>
          <a:srgbClr val="d9d9d9"/>
        </a:solidFill>
        <a:ln>
          <a:noFill/>
        </a:ln>
      </c:spPr>
    </c:plotArea>
    <c:legend>
      <c:legendPos val="b"/>
      <c:overlay val="0"/>
      <c:spPr>
        <a:solidFill>
          <a:srgbClr val="f2f2f2">
            <a:alpha val="39000"/>
          </a:srgbClr>
        </a:solidFill>
        <a:ln>
          <a:noFill/>
        </a:ln>
      </c:spPr>
      <c:txPr>
        <a:bodyPr/>
        <a:lstStyle/>
        <a:p>
          <a:pPr>
            <a:defRPr b="0" sz="900" spc="-1" strike="noStrike">
              <a:solidFill>
                <a:srgbClr val="40404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936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404040"/>
                </a:solidFill>
                <a:latin typeface="Calibri"/>
              </a:defRPr>
            </a:pPr>
            <a:r>
              <a:rPr b="1" sz="1200" spc="-1" strike="noStrike">
                <a:solidFill>
                  <a:srgbClr val="404040"/>
                </a:solidFill>
                <a:latin typeface="Calibri"/>
              </a:rPr>
              <a:t>Enti di Promozione Sportiva</a:t>
            </a:r>
          </a:p>
        </c:rich>
      </c:tx>
      <c:overlay val="0"/>
    </c:title>
    <c:autoTitleDeleted val="0"/>
    <c:view3D>
      <c:rotX val="50"/>
      <c:rotY val="0"/>
      <c:rAngAx val="0"/>
      <c:perspective val="30"/>
    </c:view3D>
    <c:floor>
      <c:spPr>
        <a:solidFill>
          <a:srgbClr val="d9d9d9"/>
        </a:solidFill>
        <a:ln>
          <a:noFill/>
        </a:ln>
      </c:spPr>
    </c:floor>
    <c:backWall>
      <c:spPr>
        <a:solidFill>
          <a:srgbClr val="d9d9d9"/>
        </a:solidFill>
        <a:ln>
          <a:noFill/>
        </a:ln>
      </c:spPr>
    </c:backWall>
    <c:plotArea>
      <c:pie3DChart>
        <c:varyColors val="1"/>
        <c:ser>
          <c:idx val="0"/>
          <c:order val="0"/>
          <c:spPr>
            <a:solidFill>
              <a:srgbClr val="4472c4"/>
            </a:solidFill>
            <a:ln>
              <a:noFill/>
            </a:ln>
          </c:spPr>
          <c:explosion val="0"/>
          <c:dPt>
            <c:idx val="0"/>
            <c:spPr>
              <a:solidFill>
                <a:srgbClr val="9dc3e6"/>
              </a:solidFill>
              <a:ln>
                <a:noFill/>
              </a:ln>
            </c:spPr>
          </c:dPt>
          <c:dPt>
            <c:idx val="1"/>
            <c:spPr>
              <a:solidFill>
                <a:srgbClr val="ca0828"/>
              </a:solidFill>
              <a:ln>
                <a:noFill/>
              </a:ln>
            </c:spPr>
          </c:dPt>
          <c:dLbls>
            <c:numFmt formatCode="#,##0" sourceLinked="1"/>
            <c:dLbl>
              <c:idx val="0"/>
              <c:dLblPos val="ctr"/>
              <c:showLegendKey val="0"/>
              <c:showVal val="1"/>
              <c:showCatName val="0"/>
              <c:showSerName val="0"/>
              <c:showPercent val="1"/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1"/>
            </c:dLbl>
            <c:dLblPos val="ctr"/>
            <c:showLegendKey val="0"/>
            <c:showVal val="1"/>
            <c:showCatName val="0"/>
            <c:showSerName val="0"/>
            <c:showPercent val="1"/>
            <c:showLeaderLines val="0"/>
          </c:dLbls>
          <c:cat>
            <c:strRef>
              <c:f>categories</c:f>
              <c:strCache>
                <c:ptCount val="2"/>
                <c:pt idx="0">
                  <c:v>Contributo Regione</c:v>
                </c:pt>
                <c:pt idx="1">
                  <c:v>Spesa EPS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599996</c:v>
                </c:pt>
                <c:pt idx="1">
                  <c:v>688252</c:v>
                </c:pt>
              </c:numCache>
            </c:numRef>
          </c:val>
        </c:ser>
      </c:pie3DChart>
      <c:spPr>
        <a:solidFill>
          <a:srgbClr val="d9d9d9"/>
        </a:solidFill>
        <a:ln>
          <a:noFill/>
        </a:ln>
      </c:spPr>
    </c:plotArea>
    <c:legend>
      <c:legendPos val="b"/>
      <c:overlay val="0"/>
      <c:spPr>
        <a:solidFill>
          <a:srgbClr val="f2f2f2">
            <a:alpha val="39000"/>
          </a:srgbClr>
        </a:solidFill>
        <a:ln>
          <a:noFill/>
        </a:ln>
      </c:spPr>
      <c:txPr>
        <a:bodyPr/>
        <a:lstStyle/>
        <a:p>
          <a:pPr>
            <a:defRPr b="0" sz="900" spc="-1" strike="noStrike">
              <a:solidFill>
                <a:srgbClr val="40404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936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200" spc="-1" strike="noStrike">
                <a:solidFill>
                  <a:srgbClr val="404040"/>
                </a:solidFill>
                <a:latin typeface="Calibri"/>
              </a:defRPr>
            </a:pPr>
            <a:r>
              <a:rPr b="1" sz="1200" spc="-1" strike="noStrike">
                <a:solidFill>
                  <a:srgbClr val="404040"/>
                </a:solidFill>
                <a:latin typeface="Calibri"/>
              </a:rPr>
              <a:t>Comuni</a:t>
            </a:r>
          </a:p>
        </c:rich>
      </c:tx>
      <c:overlay val="0"/>
    </c:title>
    <c:autoTitleDeleted val="0"/>
    <c:view3D>
      <c:rotX val="50"/>
      <c:rotY val="0"/>
      <c:rAngAx val="0"/>
      <c:perspective val="30"/>
    </c:view3D>
    <c:floor>
      <c:spPr>
        <a:solidFill>
          <a:srgbClr val="d9d9d9"/>
        </a:solidFill>
        <a:ln>
          <a:noFill/>
        </a:ln>
      </c:spPr>
    </c:floor>
    <c:backWall>
      <c:spPr>
        <a:solidFill>
          <a:srgbClr val="d9d9d9"/>
        </a:solidFill>
        <a:ln>
          <a:noFill/>
        </a:ln>
      </c:spPr>
    </c:backWall>
    <c:plotArea>
      <c:pie3DChart>
        <c:varyColors val="1"/>
        <c:ser>
          <c:idx val="0"/>
          <c:order val="0"/>
          <c:spPr>
            <a:solidFill>
              <a:srgbClr val="5b9bd5"/>
            </a:solidFill>
            <a:ln>
              <a:noFill/>
            </a:ln>
          </c:spPr>
          <c:explosion val="0"/>
          <c:dPt>
            <c:idx val="0"/>
            <c:spPr>
              <a:solidFill>
                <a:srgbClr val="9dc3e6"/>
              </a:solidFill>
              <a:ln>
                <a:noFill/>
              </a:ln>
            </c:spPr>
          </c:dPt>
          <c:dPt>
            <c:idx val="1"/>
            <c:spPr>
              <a:solidFill>
                <a:srgbClr val="ca0828"/>
              </a:solidFill>
              <a:ln>
                <a:noFill/>
              </a:ln>
            </c:spPr>
          </c:dPt>
          <c:dLbls>
            <c:numFmt formatCode="_-* #,##0_-;\-* #,##0_-;_-* \-??_-;_-@_-" sourceLinked="1"/>
            <c:dLbl>
              <c:idx val="0"/>
              <c:dLblPos val="ctr"/>
              <c:showLegendKey val="0"/>
              <c:showVal val="1"/>
              <c:showCatName val="0"/>
              <c:showSerName val="0"/>
              <c:showPercent val="1"/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1"/>
            </c:dLbl>
            <c:dLblPos val="ctr"/>
            <c:showLegendKey val="0"/>
            <c:showVal val="1"/>
            <c:showCatName val="0"/>
            <c:showSerName val="0"/>
            <c:showPercent val="1"/>
            <c:showLeaderLines val="0"/>
          </c:dLbls>
          <c:cat>
            <c:strRef>
              <c:f>categories</c:f>
              <c:strCache>
                <c:ptCount val="2"/>
                <c:pt idx="0">
                  <c:v>Contributo Regione</c:v>
                </c:pt>
                <c:pt idx="1">
                  <c:v>Spesa Comuni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178000</c:v>
                </c:pt>
                <c:pt idx="1">
                  <c:v>283732</c:v>
                </c:pt>
              </c:numCache>
            </c:numRef>
          </c:val>
        </c:ser>
      </c:pie3DChart>
      <c:spPr>
        <a:solidFill>
          <a:srgbClr val="d9d9d9"/>
        </a:solidFill>
        <a:ln>
          <a:noFill/>
        </a:ln>
      </c:spPr>
    </c:plotArea>
    <c:legend>
      <c:legendPos val="b"/>
      <c:overlay val="0"/>
      <c:spPr>
        <a:solidFill>
          <a:srgbClr val="f2f2f2">
            <a:alpha val="39000"/>
          </a:srgbClr>
        </a:solidFill>
        <a:ln>
          <a:noFill/>
        </a:ln>
      </c:spPr>
      <c:txPr>
        <a:bodyPr/>
        <a:lstStyle/>
        <a:p>
          <a:pPr>
            <a:defRPr b="0" sz="900" spc="-1" strike="noStrike">
              <a:solidFill>
                <a:srgbClr val="40404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936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800" spc="-1" strike="noStrike">
                <a:solidFill>
                  <a:srgbClr val="595959"/>
                </a:solidFill>
                <a:latin typeface="Calibri"/>
              </a:defRPr>
            </a:pPr>
            <a:r>
              <a:rPr b="1" sz="1800" spc="-1" strike="noStrike">
                <a:solidFill>
                  <a:srgbClr val="595959"/>
                </a:solidFill>
                <a:latin typeface="Calibri"/>
              </a:rPr>
              <a:t>Composizione entrate</a:t>
            </a:r>
          </a:p>
        </c:rich>
      </c:tx>
      <c:overlay val="0"/>
    </c:title>
    <c:autoTitleDeleted val="0"/>
    <c:plotArea>
      <c:barChart>
        <c:barDir val="col"/>
        <c:grouping val="clustered"/>
        <c:varyColors val="0"/>
        <c:ser>
          <c:idx val="0"/>
          <c:order val="0"/>
          <c:spPr>
            <a:solidFill>
              <a:srgbClr val="ca0828"/>
            </a:solidFill>
            <a:ln>
              <a:noFill/>
            </a:ln>
          </c:spPr>
          <c:invertIfNegative val="0"/>
          <c:dLbls>
            <c:numFmt formatCode="#,##0" sourceLinked="1"/>
            <c:dLblPos val="in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6"/>
                <c:pt idx="0">
                  <c:v>Sponsor</c:v>
                </c:pt>
                <c:pt idx="1">
                  <c:v>Altri Enti Pubblici</c:v>
                </c:pt>
                <c:pt idx="2">
                  <c:v>Privati</c:v>
                </c:pt>
                <c:pt idx="3">
                  <c:v>Iscrizioni</c:v>
                </c:pt>
                <c:pt idx="4">
                  <c:v>Biglietti</c:v>
                </c:pt>
                <c:pt idx="5">
                  <c:v>Altro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489300</c:v>
                </c:pt>
                <c:pt idx="1">
                  <c:v>235000</c:v>
                </c:pt>
                <c:pt idx="2">
                  <c:v>618000</c:v>
                </c:pt>
                <c:pt idx="3">
                  <c:v>87000</c:v>
                </c:pt>
                <c:pt idx="4">
                  <c:v>110000</c:v>
                </c:pt>
                <c:pt idx="5">
                  <c:v>877000</c:v>
                </c:pt>
              </c:numCache>
            </c:numRef>
          </c:val>
        </c:ser>
        <c:gapWidth val="41"/>
        <c:overlap val="0"/>
        <c:axId val="99981069"/>
        <c:axId val="89715769"/>
      </c:barChart>
      <c:catAx>
        <c:axId val="99981069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89715769"/>
        <c:crosses val="autoZero"/>
        <c:auto val="1"/>
        <c:lblAlgn val="ctr"/>
        <c:lblOffset val="100"/>
      </c:catAx>
      <c:valAx>
        <c:axId val="89715769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99981069"/>
        <c:crosses val="autoZero"/>
      </c:valAx>
      <c:spPr>
        <a:noFill/>
        <a:ln>
          <a:noFill/>
        </a:ln>
      </c:spPr>
    </c:plotArea>
    <c:plotVisOnly val="1"/>
    <c:dispBlanksAs val="gap"/>
  </c:chart>
  <c:spPr>
    <a:solidFill>
      <a:srgbClr val="ffffff"/>
    </a:solidFill>
    <a:ln w="9360"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800" spc="-1" strike="noStrike">
                <a:solidFill>
                  <a:srgbClr val="595959"/>
                </a:solidFill>
                <a:latin typeface="Calibri"/>
              </a:defRPr>
            </a:pPr>
            <a:r>
              <a:rPr b="1" sz="1800" spc="-1" strike="noStrike">
                <a:solidFill>
                  <a:srgbClr val="595959"/>
                </a:solidFill>
                <a:latin typeface="Calibri"/>
              </a:rPr>
              <a:t>Composizione uscite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0212705815843403"/>
          <c:y val="0.169244887257472"/>
          <c:w val="0.947989541375168"/>
          <c:h val="0.61470896696381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dc3e6"/>
            </a:solidFill>
            <a:ln>
              <a:noFill/>
            </a:ln>
          </c:spPr>
          <c:invertIfNegative val="0"/>
          <c:dLbls>
            <c:numFmt formatCode="#,##0" sourceLinked="1"/>
            <c:dLblPos val="in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1"/>
                <c:pt idx="0">
                  <c:v>Affitti</c:v>
                </c:pt>
                <c:pt idx="1">
                  <c:v>Acquisti</c:v>
                </c:pt>
                <c:pt idx="2">
                  <c:v>Assicurazioni</c:v>
                </c:pt>
                <c:pt idx="3">
                  <c:v>Ingaggi</c:v>
                </c:pt>
                <c:pt idx="4">
                  <c:v>Tasse</c:v>
                </c:pt>
                <c:pt idx="5">
                  <c:v>Trasporti</c:v>
                </c:pt>
                <c:pt idx="6">
                  <c:v>Sanità</c:v>
                </c:pt>
                <c:pt idx="7">
                  <c:v>Pubblicità</c:v>
                </c:pt>
                <c:pt idx="8">
                  <c:v>Compensi</c:v>
                </c:pt>
                <c:pt idx="9">
                  <c:v>Rimborsi</c:v>
                </c:pt>
                <c:pt idx="10">
                  <c:v>Altro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447000</c:v>
                </c:pt>
                <c:pt idx="1">
                  <c:v>1506974</c:v>
                </c:pt>
                <c:pt idx="2">
                  <c:v>80500</c:v>
                </c:pt>
                <c:pt idx="3">
                  <c:v>788400</c:v>
                </c:pt>
                <c:pt idx="4">
                  <c:v>24207</c:v>
                </c:pt>
                <c:pt idx="5">
                  <c:v>1492608</c:v>
                </c:pt>
                <c:pt idx="6">
                  <c:v>117573</c:v>
                </c:pt>
                <c:pt idx="7">
                  <c:v>634634</c:v>
                </c:pt>
                <c:pt idx="8">
                  <c:v>587068</c:v>
                </c:pt>
                <c:pt idx="9">
                  <c:v>63700</c:v>
                </c:pt>
                <c:pt idx="10">
                  <c:v>447782</c:v>
                </c:pt>
              </c:numCache>
            </c:numRef>
          </c:val>
        </c:ser>
        <c:gapWidth val="41"/>
        <c:overlap val="0"/>
        <c:axId val="16513540"/>
        <c:axId val="87053877"/>
      </c:barChart>
      <c:catAx>
        <c:axId val="16513540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87053877"/>
        <c:crosses val="autoZero"/>
        <c:auto val="1"/>
        <c:lblAlgn val="ctr"/>
        <c:lblOffset val="100"/>
      </c:catAx>
      <c:valAx>
        <c:axId val="87053877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6513540"/>
        <c:crosses val="autoZero"/>
      </c:valAx>
      <c:spPr>
        <a:noFill/>
        <a:ln>
          <a:noFill/>
        </a:ln>
      </c:spPr>
    </c:plotArea>
    <c:plotVisOnly val="1"/>
    <c:dispBlanksAs val="gap"/>
  </c:chart>
  <c:spPr>
    <a:solidFill>
      <a:srgbClr val="ffffff"/>
    </a:solidFill>
    <a:ln w="9360"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800" spc="-1" strike="noStrike">
                <a:solidFill>
                  <a:srgbClr val="595959"/>
                </a:solidFill>
                <a:latin typeface="Calibri"/>
              </a:defRPr>
            </a:pPr>
            <a:r>
              <a:rPr b="1" sz="1800" spc="-1" strike="noStrike">
                <a:solidFill>
                  <a:srgbClr val="595959"/>
                </a:solidFill>
                <a:latin typeface="Calibri"/>
              </a:rPr>
              <a:t>Composizione delle entrate</a:t>
            </a:r>
          </a:p>
        </c:rich>
      </c:tx>
      <c:overlay val="0"/>
    </c:title>
    <c:autoTitleDeleted val="0"/>
    <c:plotArea>
      <c:barChart>
        <c:barDir val="col"/>
        <c:grouping val="clustered"/>
        <c:varyColors val="0"/>
        <c:ser>
          <c:idx val="0"/>
          <c:order val="0"/>
          <c:spPr>
            <a:solidFill>
              <a:srgbClr val="ca0828"/>
            </a:solidFill>
            <a:ln>
              <a:noFill/>
            </a:ln>
          </c:spPr>
          <c:invertIfNegative val="0"/>
          <c:dLbls>
            <c:numFmt formatCode="#,##0" sourceLinked="1"/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in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6"/>
                <c:pt idx="0">
                  <c:v>Sponsor</c:v>
                </c:pt>
                <c:pt idx="1">
                  <c:v>Altri Enti Pubblici</c:v>
                </c:pt>
                <c:pt idx="2">
                  <c:v>Privati</c:v>
                </c:pt>
                <c:pt idx="3">
                  <c:v>Iscrizioni</c:v>
                </c:pt>
                <c:pt idx="4">
                  <c:v>Biglietti</c:v>
                </c:pt>
                <c:pt idx="5">
                  <c:v>Altro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342395</c:v>
                </c:pt>
                <c:pt idx="1">
                  <c:v>70350</c:v>
                </c:pt>
                <c:pt idx="2">
                  <c:v>45532</c:v>
                </c:pt>
                <c:pt idx="3">
                  <c:v>671328</c:v>
                </c:pt>
                <c:pt idx="4">
                  <c:v>41603</c:v>
                </c:pt>
                <c:pt idx="5">
                  <c:v>15500</c:v>
                </c:pt>
              </c:numCache>
            </c:numRef>
          </c:val>
        </c:ser>
        <c:gapWidth val="41"/>
        <c:overlap val="0"/>
        <c:axId val="81447853"/>
        <c:axId val="24884794"/>
      </c:barChart>
      <c:catAx>
        <c:axId val="81447853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24884794"/>
        <c:crosses val="autoZero"/>
        <c:auto val="1"/>
        <c:lblAlgn val="ctr"/>
        <c:lblOffset val="100"/>
      </c:catAx>
      <c:valAx>
        <c:axId val="24884794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81447853"/>
        <c:crosses val="autoZero"/>
      </c:valAx>
      <c:spPr>
        <a:noFill/>
        <a:ln>
          <a:noFill/>
        </a:ln>
      </c:spPr>
    </c:plotArea>
    <c:plotVisOnly val="1"/>
    <c:dispBlanksAs val="gap"/>
  </c:chart>
  <c:spPr>
    <a:solidFill>
      <a:srgbClr val="ffffff"/>
    </a:solidFill>
    <a:ln w="9360"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800" spc="-1" strike="noStrike">
                <a:solidFill>
                  <a:srgbClr val="595959"/>
                </a:solidFill>
                <a:latin typeface="Calibri"/>
              </a:defRPr>
            </a:pPr>
            <a:r>
              <a:rPr b="1" sz="1800" spc="-1" strike="noStrike">
                <a:solidFill>
                  <a:srgbClr val="595959"/>
                </a:solidFill>
                <a:latin typeface="Calibri"/>
              </a:rPr>
              <a:t>Composizione delle uscite</a:t>
            </a:r>
          </a:p>
        </c:rich>
      </c:tx>
      <c:layout>
        <c:manualLayout>
          <c:xMode val="edge"/>
          <c:yMode val="edge"/>
          <c:x val="0.335870867695778"/>
          <c:y val="0.0245721271393643"/>
        </c:manualLayout>
      </c:layout>
      <c:overlay val="0"/>
    </c:title>
    <c:autoTitleDeleted val="0"/>
    <c:plotArea>
      <c:barChart>
        <c:barDir val="col"/>
        <c:grouping val="clustered"/>
        <c:varyColors val="0"/>
        <c:ser>
          <c:idx val="0"/>
          <c:order val="0"/>
          <c:spPr>
            <a:solidFill>
              <a:srgbClr val="9dc3e6"/>
            </a:solidFill>
            <a:ln>
              <a:noFill/>
            </a:ln>
          </c:spPr>
          <c:invertIfNegative val="0"/>
          <c:dLbls>
            <c:numFmt formatCode="#,##0" sourceLinked="1"/>
            <c:dLblPos val="in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1"/>
                <c:pt idx="0">
                  <c:v>Affitti</c:v>
                </c:pt>
                <c:pt idx="1">
                  <c:v>Acquisti</c:v>
                </c:pt>
                <c:pt idx="2">
                  <c:v>Assicurazioni</c:v>
                </c:pt>
                <c:pt idx="3">
                  <c:v>Ingaggi</c:v>
                </c:pt>
                <c:pt idx="4">
                  <c:v>Tasse</c:v>
                </c:pt>
                <c:pt idx="5">
                  <c:v>Trasporti</c:v>
                </c:pt>
                <c:pt idx="6">
                  <c:v>Sanità</c:v>
                </c:pt>
                <c:pt idx="7">
                  <c:v>Pubblicità</c:v>
                </c:pt>
                <c:pt idx="8">
                  <c:v>Compensi</c:v>
                </c:pt>
                <c:pt idx="9">
                  <c:v>Rimborsi</c:v>
                </c:pt>
                <c:pt idx="10">
                  <c:v>Altro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155922</c:v>
                </c:pt>
                <c:pt idx="1">
                  <c:v>501739</c:v>
                </c:pt>
                <c:pt idx="2">
                  <c:v>98459</c:v>
                </c:pt>
                <c:pt idx="3">
                  <c:v>344727</c:v>
                </c:pt>
                <c:pt idx="4">
                  <c:v>75498</c:v>
                </c:pt>
                <c:pt idx="5">
                  <c:v>418150</c:v>
                </c:pt>
                <c:pt idx="6">
                  <c:v>157589</c:v>
                </c:pt>
                <c:pt idx="7">
                  <c:v>321505</c:v>
                </c:pt>
                <c:pt idx="8">
                  <c:v>316309</c:v>
                </c:pt>
                <c:pt idx="9">
                  <c:v>86074</c:v>
                </c:pt>
                <c:pt idx="10">
                  <c:v>182207</c:v>
                </c:pt>
              </c:numCache>
            </c:numRef>
          </c:val>
        </c:ser>
        <c:gapWidth val="41"/>
        <c:overlap val="0"/>
        <c:axId val="73837042"/>
        <c:axId val="69643472"/>
      </c:barChart>
      <c:catAx>
        <c:axId val="73837042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69643472"/>
        <c:crosses val="autoZero"/>
        <c:auto val="1"/>
        <c:lblAlgn val="ctr"/>
        <c:lblOffset val="100"/>
      </c:catAx>
      <c:valAx>
        <c:axId val="69643472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73837042"/>
        <c:crosses val="autoZero"/>
      </c:valAx>
      <c:spPr>
        <a:noFill/>
        <a:ln>
          <a:noFill/>
        </a:ln>
      </c:spPr>
    </c:plotArea>
    <c:plotVisOnly val="1"/>
    <c:dispBlanksAs val="gap"/>
  </c:chart>
  <c:spPr>
    <a:solidFill>
      <a:srgbClr val="ffffff"/>
    </a:solidFill>
    <a:ln w="9360">
      <a:noFill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800" spc="-1" strike="noStrike">
                <a:solidFill>
                  <a:srgbClr val="595959"/>
                </a:solidFill>
                <a:latin typeface="Calibri"/>
              </a:defRPr>
            </a:pPr>
            <a:r>
              <a:rPr b="1" sz="1800" spc="-1" strike="noStrike">
                <a:solidFill>
                  <a:srgbClr val="595959"/>
                </a:solidFill>
                <a:latin typeface="Calibri"/>
              </a:rPr>
              <a:t>Composizione delle entrate</a:t>
            </a:r>
          </a:p>
        </c:rich>
      </c:tx>
      <c:overlay val="0"/>
    </c:title>
    <c:autoTitleDeleted val="0"/>
    <c:plotArea>
      <c:barChart>
        <c:barDir val="col"/>
        <c:grouping val="clustered"/>
        <c:varyColors val="0"/>
        <c:ser>
          <c:idx val="0"/>
          <c:order val="0"/>
          <c:spPr>
            <a:ln>
              <a:noFill/>
            </a:ln>
          </c:spPr>
          <c:invertIfNegative val="0"/>
          <c:dLbls>
            <c:numFmt formatCode="General" sourceLinked="1"/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</c:dLbl>
            <c:dLblPos val="in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6"/>
                <c:pt idx="0">
                  <c:v>Sponsor</c:v>
                </c:pt>
                <c:pt idx="1">
                  <c:v>Altri Enti Pubblici</c:v>
                </c:pt>
                <c:pt idx="2">
                  <c:v>Privati</c:v>
                </c:pt>
                <c:pt idx="3">
                  <c:v>Iscrizioni</c:v>
                </c:pt>
                <c:pt idx="4">
                  <c:v>Biglietti</c:v>
                </c:pt>
                <c:pt idx="5">
                  <c:v>Altro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185500</c:v>
                </c:pt>
                <c:pt idx="4">
                  <c:v>0</c:v>
                </c:pt>
                <c:pt idx="5">
                  <c:v>114300</c:v>
                </c:pt>
              </c:numCache>
            </c:numRef>
          </c:val>
        </c:ser>
        <c:gapWidth val="41"/>
        <c:overlap val="0"/>
        <c:axId val="4643437"/>
        <c:axId val="68508287"/>
      </c:barChart>
      <c:catAx>
        <c:axId val="4643437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68508287"/>
        <c:crosses val="autoZero"/>
        <c:auto val="1"/>
        <c:lblAlgn val="ctr"/>
        <c:lblOffset val="100"/>
      </c:catAx>
      <c:valAx>
        <c:axId val="68508287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643437"/>
        <c:crosses val="autoZero"/>
      </c:valAx>
      <c:spPr>
        <a:noFill/>
        <a:ln>
          <a:noFill/>
        </a:ln>
      </c:spPr>
    </c:plotArea>
    <c:plotVisOnly val="1"/>
    <c:dispBlanksAs val="gap"/>
  </c:chart>
  <c:spPr>
    <a:solidFill>
      <a:srgbClr val="ffffff"/>
    </a:solidFill>
    <a:ln w="9360"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9E4A4C5-0A0F-4ACD-B18A-2F0094EF4D85}" type="datetime1">
              <a:rPr b="0" lang="it-IT" sz="1200" spc="-1" strike="noStrike">
                <a:solidFill>
                  <a:srgbClr val="8b8b8b"/>
                </a:solidFill>
                <a:latin typeface="Calibri"/>
              </a:rPr>
              <a:t>03/03/2023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E5D191D-FB95-4F0D-B373-0C86B77ECED7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Secondo livello struttura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Terzo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Quarto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Quinto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Sesto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Settimo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457B9B2-B646-4C2F-B2F3-D88D42D54273}" type="datetime">
              <a:rPr b="0" lang="it-IT" sz="1200" spc="-1" strike="noStrike">
                <a:solidFill>
                  <a:srgbClr val="8b8b8b"/>
                </a:solidFill>
                <a:latin typeface="Calibri"/>
              </a:rPr>
              <a:t>03/03/23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A7D5E24-E0EB-47EF-A781-CB624127899B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Fai clic per modificare il formato del testo del titolo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Secondo livello struttura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Terzo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Quarto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Quinto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Sesto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Settimo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Relationship Id="rId4" Type="http://schemas.openxmlformats.org/officeDocument/2006/relationships/image" Target="../media/image6.png"/><Relationship Id="rId5" Type="http://schemas.openxmlformats.org/officeDocument/2006/relationships/chart" Target="../charts/chart4.xml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chart" Target="../charts/chart5.xml"/><Relationship Id="rId2" Type="http://schemas.openxmlformats.org/officeDocument/2006/relationships/chart" Target="../charts/chart6.xml"/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5" Type="http://schemas.openxmlformats.org/officeDocument/2006/relationships/image" Target="../media/image18.png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chart" Target="../charts/chart11.xml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microsoft.com/office/2007/relationships/hdphoto" Target="../media/hdphoto1.wdp"/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47840" y="2349360"/>
            <a:ext cx="8214120" cy="4690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d91d22"/>
                </a:solidFill>
                <a:latin typeface="Lucida Sans"/>
              </a:rPr>
              <a:t>Le ricadute economiche degli eventi sportivi nel 2022</a:t>
            </a:r>
            <a:endParaRPr b="0" lang="en-US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1807920" y="4718160"/>
            <a:ext cx="5502600" cy="3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it-IT" sz="2000" spc="-1" strike="noStrike">
                <a:solidFill>
                  <a:srgbClr val="8b8b8b"/>
                </a:solidFill>
                <a:latin typeface="Lucida Sans"/>
              </a:rPr>
              <a:t>Carlo Alberto Dondona, Ires Piemonte</a:t>
            </a:r>
            <a:endParaRPr b="0" lang="it-IT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it-IT" sz="2000" spc="-1" strike="noStrike">
                <a:solidFill>
                  <a:srgbClr val="8b8b8b"/>
                </a:solidFill>
                <a:latin typeface="Lucida Sans"/>
              </a:rPr>
              <a:t>3 marzo 2023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84" name="Immagine 7" descr=""/>
          <p:cNvPicPr/>
          <p:nvPr/>
        </p:nvPicPr>
        <p:blipFill>
          <a:blip r:embed="rId1"/>
          <a:stretch/>
        </p:blipFill>
        <p:spPr>
          <a:xfrm>
            <a:off x="2435400" y="5928480"/>
            <a:ext cx="605520" cy="656280"/>
          </a:xfrm>
          <a:prstGeom prst="rect">
            <a:avLst/>
          </a:prstGeom>
          <a:ln>
            <a:noFill/>
          </a:ln>
        </p:spPr>
      </p:pic>
      <p:pic>
        <p:nvPicPr>
          <p:cNvPr id="85" name="Immagine 8" descr=""/>
          <p:cNvPicPr/>
          <p:nvPr/>
        </p:nvPicPr>
        <p:blipFill>
          <a:blip r:embed="rId2"/>
          <a:stretch/>
        </p:blipFill>
        <p:spPr>
          <a:xfrm>
            <a:off x="3172320" y="6083640"/>
            <a:ext cx="878040" cy="371520"/>
          </a:xfrm>
          <a:prstGeom prst="rect">
            <a:avLst/>
          </a:prstGeom>
          <a:ln>
            <a:noFill/>
          </a:ln>
        </p:spPr>
      </p:pic>
      <p:pic>
        <p:nvPicPr>
          <p:cNvPr id="86" name="Immagine 9" descr=""/>
          <p:cNvPicPr/>
          <p:nvPr/>
        </p:nvPicPr>
        <p:blipFill>
          <a:blip r:embed="rId3"/>
          <a:stretch/>
        </p:blipFill>
        <p:spPr>
          <a:xfrm>
            <a:off x="4268160" y="5970240"/>
            <a:ext cx="1096920" cy="614880"/>
          </a:xfrm>
          <a:prstGeom prst="rect">
            <a:avLst/>
          </a:prstGeom>
          <a:ln>
            <a:noFill/>
          </a:ln>
        </p:spPr>
      </p:pic>
      <p:sp>
        <p:nvSpPr>
          <p:cNvPr id="87" name="Line 3"/>
          <p:cNvSpPr/>
          <p:nvPr/>
        </p:nvSpPr>
        <p:spPr>
          <a:xfrm flipV="1">
            <a:off x="671760" y="3881520"/>
            <a:ext cx="7884000" cy="18360"/>
          </a:xfrm>
          <a:prstGeom prst="line">
            <a:avLst/>
          </a:prstGeom>
          <a:ln w="22320"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Table 1"/>
          <p:cNvGraphicFramePr/>
          <p:nvPr/>
        </p:nvGraphicFramePr>
        <p:xfrm>
          <a:off x="244080" y="1234800"/>
          <a:ext cx="4954320" cy="1710720"/>
        </p:xfrm>
        <a:graphic>
          <a:graphicData uri="http://schemas.openxmlformats.org/drawingml/2006/table">
            <a:tbl>
              <a:tblPr/>
              <a:tblGrid>
                <a:gridCol w="1967400"/>
                <a:gridCol w="1597680"/>
                <a:gridCol w="1389240"/>
              </a:tblGrid>
              <a:tr h="381240">
                <a:tc>
                  <a:txBody>
                    <a:bodyPr lIns="51120" rIns="51120" tIns="0" bIns="0" anchor="ctr"/>
                    <a:p>
                      <a:pPr marL="71640" algn="just">
                        <a:lnSpc>
                          <a:spcPts val="1500"/>
                        </a:lnSpc>
                        <a:spcAft>
                          <a:spcPts val="201"/>
                        </a:spcAft>
                      </a:pPr>
                      <a:r>
                        <a:rPr b="0" lang="it-IT" sz="1400" spc="-1" strike="noStrike">
                          <a:solidFill>
                            <a:srgbClr val="404040"/>
                          </a:solidFill>
                          <a:latin typeface="Century Gothic"/>
                          <a:ea typeface="MS Gothic"/>
                        </a:rPr>
                        <a:t> 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 lIns="51120" rIns="51120" tIns="0" bIns="0" anchor="ctr"/>
                    <a:p>
                      <a:pPr marL="71640" algn="ctr">
                        <a:lnSpc>
                          <a:spcPts val="1500"/>
                        </a:lnSpc>
                        <a:spcAft>
                          <a:spcPts val="201"/>
                        </a:spcAft>
                      </a:pPr>
                      <a:r>
                        <a:rPr b="1" lang="it-IT" sz="1400" spc="-1" strike="noStrike">
                          <a:solidFill>
                            <a:srgbClr val="404040"/>
                          </a:solidFill>
                          <a:latin typeface="Century Gothic"/>
                          <a:ea typeface="MS Gothic"/>
                        </a:rPr>
                        <a:t>Costo Eventi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 lIns="51120" rIns="51120" tIns="0" bIns="0" anchor="ctr"/>
                    <a:p>
                      <a:pPr marL="71640" algn="ctr">
                        <a:lnSpc>
                          <a:spcPts val="1500"/>
                        </a:lnSpc>
                        <a:spcAft>
                          <a:spcPts val="201"/>
                        </a:spcAft>
                      </a:pPr>
                      <a:r>
                        <a:rPr b="1" lang="it-IT" sz="1400" spc="-1" strike="noStrike">
                          <a:solidFill>
                            <a:srgbClr val="404040"/>
                          </a:solidFill>
                          <a:latin typeface="Century Gothic"/>
                          <a:ea typeface="MS Gothic"/>
                        </a:rPr>
                        <a:t>Contributo Regione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noFill/>
                  </a:tcPr>
                </a:tc>
              </a:tr>
              <a:tr h="266040">
                <a:tc>
                  <a:txBody>
                    <a:bodyPr lIns="51120" rIns="51120" tIns="0" bIns="0" anchor="ctr"/>
                    <a:p>
                      <a:pPr marL="71640" algn="just">
                        <a:lnSpc>
                          <a:spcPts val="1500"/>
                        </a:lnSpc>
                        <a:spcAft>
                          <a:spcPts val="201"/>
                        </a:spcAft>
                      </a:pPr>
                      <a:r>
                        <a:rPr b="0" lang="it-IT" sz="1400" spc="-1" strike="noStrike">
                          <a:solidFill>
                            <a:srgbClr val="404040"/>
                          </a:solidFill>
                          <a:latin typeface="Century Gothic"/>
                          <a:ea typeface="MS Gothic"/>
                        </a:rPr>
                        <a:t>Grandi eventi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 lIns="51120" rIns="51120" tIns="0" bIns="0" anchor="ctr"/>
                    <a:p>
                      <a:pPr marL="71640" algn="ctr">
                        <a:lnSpc>
                          <a:spcPts val="1500"/>
                        </a:lnSpc>
                        <a:spcAft>
                          <a:spcPts val="201"/>
                        </a:spcAft>
                      </a:pPr>
                      <a:r>
                        <a:rPr b="1" lang="it-IT" sz="1400" spc="-1" strike="noStrike">
                          <a:solidFill>
                            <a:srgbClr val="404040"/>
                          </a:solidFill>
                          <a:latin typeface="Century Gothic"/>
                          <a:ea typeface="MS Gothic"/>
                        </a:rPr>
                        <a:t>6.277.946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 lIns="51120" rIns="51120" tIns="0" bIns="0" anchor="ctr"/>
                    <a:p>
                      <a:pPr marL="71640" algn="ctr">
                        <a:lnSpc>
                          <a:spcPts val="1500"/>
                        </a:lnSpc>
                        <a:spcAft>
                          <a:spcPts val="201"/>
                        </a:spcAft>
                      </a:pPr>
                      <a:r>
                        <a:rPr b="1" lang="it-IT" sz="1400" spc="-1" strike="noStrike">
                          <a:solidFill>
                            <a:srgbClr val="404040"/>
                          </a:solidFill>
                          <a:latin typeface="Century Gothic"/>
                          <a:ea typeface="MS Gothic"/>
                        </a:rPr>
                        <a:t>2.375.000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noFill/>
                  </a:tcPr>
                </a:tc>
              </a:tr>
              <a:tr h="266040">
                <a:tc>
                  <a:txBody>
                    <a:bodyPr lIns="51120" rIns="51120" tIns="0" bIns="0" anchor="ctr"/>
                    <a:p>
                      <a:pPr marL="71640" algn="just">
                        <a:lnSpc>
                          <a:spcPts val="1500"/>
                        </a:lnSpc>
                        <a:spcAft>
                          <a:spcPts val="201"/>
                        </a:spcAft>
                      </a:pPr>
                      <a:r>
                        <a:rPr b="0" lang="it-IT" sz="1400" spc="-1" strike="noStrike">
                          <a:solidFill>
                            <a:srgbClr val="404040"/>
                          </a:solidFill>
                          <a:latin typeface="Century Gothic"/>
                          <a:ea typeface="MS Gothic"/>
                        </a:rPr>
                        <a:t>Federazioni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 lIns="51120" rIns="51120" tIns="0" bIns="0" anchor="ctr"/>
                    <a:p>
                      <a:pPr marL="71640" algn="ctr">
                        <a:lnSpc>
                          <a:spcPts val="1500"/>
                        </a:lnSpc>
                        <a:spcAft>
                          <a:spcPts val="201"/>
                        </a:spcAft>
                      </a:pPr>
                      <a:r>
                        <a:rPr b="0" lang="it-IT" sz="1400" spc="-1" strike="noStrike">
                          <a:solidFill>
                            <a:srgbClr val="404040"/>
                          </a:solidFill>
                          <a:latin typeface="Century Gothic"/>
                          <a:ea typeface="MS Gothic"/>
                        </a:rPr>
                        <a:t>8.854.102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 lIns="51120" rIns="51120" tIns="0" bIns="0" anchor="ctr"/>
                    <a:p>
                      <a:pPr marL="71640" algn="ctr">
                        <a:lnSpc>
                          <a:spcPts val="1500"/>
                        </a:lnSpc>
                        <a:spcAft>
                          <a:spcPts val="201"/>
                        </a:spcAft>
                      </a:pPr>
                      <a:r>
                        <a:rPr b="0" lang="it-IT" sz="1400" spc="-1" strike="noStrike">
                          <a:solidFill>
                            <a:srgbClr val="404040"/>
                          </a:solidFill>
                          <a:latin typeface="Century Gothic"/>
                          <a:ea typeface="MS Gothic"/>
                        </a:rPr>
                        <a:t>3.372.454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noFill/>
                  </a:tcPr>
                </a:tc>
              </a:tr>
              <a:tr h="266040">
                <a:tc>
                  <a:txBody>
                    <a:bodyPr lIns="51120" rIns="51120" tIns="0" bIns="0" anchor="ctr"/>
                    <a:p>
                      <a:pPr marL="71640" algn="just">
                        <a:lnSpc>
                          <a:spcPts val="1500"/>
                        </a:lnSpc>
                        <a:spcAft>
                          <a:spcPts val="201"/>
                        </a:spcAft>
                      </a:pPr>
                      <a:r>
                        <a:rPr b="0" lang="it-IT" sz="1400" spc="-1" strike="noStrike">
                          <a:solidFill>
                            <a:srgbClr val="404040"/>
                          </a:solidFill>
                          <a:latin typeface="Century Gothic"/>
                          <a:ea typeface="MS Gothic"/>
                        </a:rPr>
                        <a:t>EPS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 lIns="51120" rIns="51120" tIns="0" bIns="0" anchor="ctr"/>
                    <a:p>
                      <a:pPr marL="71640" algn="ctr">
                        <a:lnSpc>
                          <a:spcPts val="1500"/>
                        </a:lnSpc>
                        <a:spcAft>
                          <a:spcPts val="201"/>
                        </a:spcAft>
                      </a:pPr>
                      <a:r>
                        <a:rPr b="0" lang="it-IT" sz="1400" spc="-1" strike="noStrike">
                          <a:solidFill>
                            <a:srgbClr val="404040"/>
                          </a:solidFill>
                          <a:latin typeface="Century Gothic"/>
                          <a:ea typeface="MS Gothic"/>
                        </a:rPr>
                        <a:t>1.288.248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 lIns="51120" rIns="51120" tIns="0" bIns="0" anchor="ctr"/>
                    <a:p>
                      <a:pPr marL="71640" algn="ctr">
                        <a:lnSpc>
                          <a:spcPts val="1500"/>
                        </a:lnSpc>
                        <a:spcAft>
                          <a:spcPts val="201"/>
                        </a:spcAft>
                      </a:pPr>
                      <a:r>
                        <a:rPr b="0" lang="it-IT" sz="1400" spc="-1" strike="noStrike">
                          <a:solidFill>
                            <a:srgbClr val="404040"/>
                          </a:solidFill>
                          <a:latin typeface="Century Gothic"/>
                          <a:ea typeface="MS Gothic"/>
                        </a:rPr>
                        <a:t>599.996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noFill/>
                  </a:tcPr>
                </a:tc>
              </a:tr>
              <a:tr h="266040">
                <a:tc>
                  <a:txBody>
                    <a:bodyPr lIns="51120" rIns="51120" tIns="0" bIns="0" anchor="ctr"/>
                    <a:p>
                      <a:pPr marL="71640" algn="just">
                        <a:lnSpc>
                          <a:spcPts val="1500"/>
                        </a:lnSpc>
                        <a:spcAft>
                          <a:spcPts val="201"/>
                        </a:spcAft>
                      </a:pPr>
                      <a:r>
                        <a:rPr b="0" lang="it-IT" sz="1400" spc="-1" strike="noStrike">
                          <a:solidFill>
                            <a:srgbClr val="404040"/>
                          </a:solidFill>
                          <a:latin typeface="Century Gothic"/>
                          <a:ea typeface="MS Gothic"/>
                        </a:rPr>
                        <a:t>Comuni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 lIns="51120" rIns="51120" tIns="0" bIns="0" anchor="ctr"/>
                    <a:p>
                      <a:pPr marL="71640" algn="ctr">
                        <a:lnSpc>
                          <a:spcPts val="1500"/>
                        </a:lnSpc>
                        <a:spcAft>
                          <a:spcPts val="201"/>
                        </a:spcAft>
                      </a:pPr>
                      <a:r>
                        <a:rPr b="0" lang="it-IT" sz="1400" spc="-1" strike="noStrike">
                          <a:solidFill>
                            <a:srgbClr val="404040"/>
                          </a:solidFill>
                          <a:latin typeface="Century Gothic"/>
                          <a:ea typeface="MS Gothic"/>
                        </a:rPr>
                        <a:t>461.733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 lIns="51120" rIns="51120" tIns="0" bIns="0" anchor="ctr"/>
                    <a:p>
                      <a:pPr marL="71640" algn="ctr">
                        <a:lnSpc>
                          <a:spcPts val="1500"/>
                        </a:lnSpc>
                        <a:spcAft>
                          <a:spcPts val="201"/>
                        </a:spcAft>
                      </a:pPr>
                      <a:r>
                        <a:rPr b="1" lang="it-IT" sz="1400" spc="-1" strike="noStrike">
                          <a:solidFill>
                            <a:srgbClr val="404040"/>
                          </a:solidFill>
                          <a:latin typeface="Century Gothic"/>
                          <a:ea typeface="MS Gothic"/>
                        </a:rPr>
                        <a:t>178.000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noFill/>
                  </a:tcPr>
                </a:tc>
              </a:tr>
              <a:tr h="265320">
                <a:tc>
                  <a:txBody>
                    <a:bodyPr lIns="51120" rIns="51120" tIns="0" bIns="0" anchor="ctr"/>
                    <a:p>
                      <a:pPr marL="71640" algn="just">
                        <a:lnSpc>
                          <a:spcPts val="1500"/>
                        </a:lnSpc>
                        <a:spcAft>
                          <a:spcPts val="201"/>
                        </a:spcAft>
                      </a:pPr>
                      <a:r>
                        <a:rPr b="0" lang="it-IT" sz="1400" spc="-1" strike="noStrike">
                          <a:solidFill>
                            <a:srgbClr val="404040"/>
                          </a:solidFill>
                          <a:latin typeface="Century Gothic"/>
                          <a:ea typeface="MS Gothic"/>
                        </a:rPr>
                        <a:t>Totale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 lIns="51120" rIns="51120" tIns="0" bIns="0" anchor="ctr"/>
                    <a:p>
                      <a:pPr marL="71640" algn="ctr">
                        <a:lnSpc>
                          <a:spcPts val="1500"/>
                        </a:lnSpc>
                        <a:spcAft>
                          <a:spcPts val="201"/>
                        </a:spcAft>
                      </a:pPr>
                      <a:r>
                        <a:rPr b="1" lang="it-IT" sz="1400" spc="-1" strike="noStrike">
                          <a:solidFill>
                            <a:srgbClr val="404040"/>
                          </a:solidFill>
                          <a:latin typeface="Century Gothic"/>
                          <a:ea typeface="MS Gothic"/>
                        </a:rPr>
                        <a:t>16.882.029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 lIns="51120" rIns="51120" tIns="0" bIns="0" anchor="ctr"/>
                    <a:p>
                      <a:pPr marL="71640" algn="ctr">
                        <a:lnSpc>
                          <a:spcPts val="1500"/>
                        </a:lnSpc>
                        <a:spcAft>
                          <a:spcPts val="201"/>
                        </a:spcAft>
                      </a:pPr>
                      <a:r>
                        <a:rPr b="1" lang="it-IT" sz="1400" spc="-1" strike="noStrike">
                          <a:solidFill>
                            <a:srgbClr val="404040"/>
                          </a:solidFill>
                          <a:latin typeface="Century Gothic"/>
                          <a:ea typeface="MS Gothic"/>
                        </a:rPr>
                        <a:t>6.525.450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9" name="Grafico 18"/>
          <p:cNvGraphicFramePr/>
          <p:nvPr/>
        </p:nvGraphicFramePr>
        <p:xfrm>
          <a:off x="-127800" y="3136320"/>
          <a:ext cx="2565720" cy="256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90" name="Grafico 19"/>
          <p:cNvGraphicFramePr/>
          <p:nvPr/>
        </p:nvGraphicFramePr>
        <p:xfrm>
          <a:off x="2396520" y="3125880"/>
          <a:ext cx="2378880" cy="253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1" name="Grafico 20"/>
          <p:cNvGraphicFramePr/>
          <p:nvPr/>
        </p:nvGraphicFramePr>
        <p:xfrm>
          <a:off x="4609080" y="3146040"/>
          <a:ext cx="2563560" cy="252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" name="CustomShape 2"/>
          <p:cNvSpPr/>
          <p:nvPr/>
        </p:nvSpPr>
        <p:spPr>
          <a:xfrm flipH="1">
            <a:off x="244080" y="325800"/>
            <a:ext cx="538344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c00000"/>
                </a:solidFill>
                <a:latin typeface="Calibri"/>
              </a:rPr>
              <a:t>LA SPESA PER GLI EVENTI SPORTIVI E IL PESO DEL CONTRIBUTO REGIONALE</a:t>
            </a:r>
            <a:endParaRPr b="0" lang="it-IT" sz="2400" spc="-1" strike="noStrike">
              <a:latin typeface="Arial"/>
            </a:endParaRPr>
          </a:p>
        </p:txBody>
      </p:sp>
      <p:pic>
        <p:nvPicPr>
          <p:cNvPr id="93" name="Immagine 1" descr=""/>
          <p:cNvPicPr/>
          <p:nvPr/>
        </p:nvPicPr>
        <p:blipFill>
          <a:blip r:embed="rId4"/>
          <a:stretch/>
        </p:blipFill>
        <p:spPr>
          <a:xfrm>
            <a:off x="5312520" y="826920"/>
            <a:ext cx="3720600" cy="2421720"/>
          </a:xfrm>
          <a:prstGeom prst="rect">
            <a:avLst/>
          </a:prstGeom>
          <a:ln>
            <a:noFill/>
          </a:ln>
        </p:spPr>
      </p:pic>
      <p:graphicFrame>
        <p:nvGraphicFramePr>
          <p:cNvPr id="94" name="Grafico 15"/>
          <p:cNvGraphicFramePr/>
          <p:nvPr/>
        </p:nvGraphicFramePr>
        <p:xfrm>
          <a:off x="6933960" y="3198960"/>
          <a:ext cx="2338200" cy="249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5" name="Immagine 11" descr=""/>
          <p:cNvPicPr/>
          <p:nvPr/>
        </p:nvPicPr>
        <p:blipFill>
          <a:blip r:embed="rId6"/>
          <a:stretch/>
        </p:blipFill>
        <p:spPr>
          <a:xfrm>
            <a:off x="2780640" y="6064920"/>
            <a:ext cx="552960" cy="533880"/>
          </a:xfrm>
          <a:prstGeom prst="rect">
            <a:avLst/>
          </a:prstGeom>
          <a:ln>
            <a:noFill/>
          </a:ln>
        </p:spPr>
      </p:pic>
      <p:pic>
        <p:nvPicPr>
          <p:cNvPr id="96" name="Immagine 16" descr=""/>
          <p:cNvPicPr/>
          <p:nvPr/>
        </p:nvPicPr>
        <p:blipFill>
          <a:blip r:embed="rId7"/>
          <a:stretch/>
        </p:blipFill>
        <p:spPr>
          <a:xfrm>
            <a:off x="3662280" y="6206760"/>
            <a:ext cx="927720" cy="371160"/>
          </a:xfrm>
          <a:prstGeom prst="rect">
            <a:avLst/>
          </a:prstGeom>
          <a:ln>
            <a:noFill/>
          </a:ln>
        </p:spPr>
      </p:pic>
      <p:pic>
        <p:nvPicPr>
          <p:cNvPr id="97" name="Immagine 17" descr=""/>
          <p:cNvPicPr/>
          <p:nvPr/>
        </p:nvPicPr>
        <p:blipFill>
          <a:blip r:embed="rId8"/>
          <a:stretch/>
        </p:blipFill>
        <p:spPr>
          <a:xfrm>
            <a:off x="4822920" y="6064920"/>
            <a:ext cx="1110240" cy="622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 flipH="1">
            <a:off x="357120" y="515160"/>
            <a:ext cx="28400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c00000"/>
                </a:solidFill>
                <a:latin typeface="Calibri"/>
              </a:rPr>
              <a:t>I GRANDI EVENTI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 flipH="1">
            <a:off x="348480" y="1033200"/>
            <a:ext cx="2859120" cy="466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c00000"/>
                </a:solidFill>
                <a:latin typeface="Calibri"/>
              </a:rPr>
              <a:t>12</a:t>
            </a:r>
            <a:r>
              <a:rPr b="1" i="1" lang="it-IT" sz="1800" spc="-1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1" i="1" lang="it-IT" sz="1800" spc="-1" strike="noStrike">
                <a:solidFill>
                  <a:srgbClr val="000000"/>
                </a:solidFill>
                <a:latin typeface="Calibri"/>
              </a:rPr>
              <a:t> Eventi in totale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c00000"/>
                </a:solidFill>
                <a:latin typeface="Calibri"/>
              </a:rPr>
              <a:t>6,2 milioni </a:t>
            </a:r>
            <a:r>
              <a:rPr b="1" i="1" lang="it-IT" sz="1800" spc="-1" strike="noStrike">
                <a:solidFill>
                  <a:srgbClr val="000000"/>
                </a:solidFill>
                <a:latin typeface="Calibri"/>
              </a:rPr>
              <a:t>€ di spesa totale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c00000"/>
                </a:solidFill>
                <a:latin typeface="Calibri"/>
              </a:rPr>
              <a:t>2,37 milioni </a:t>
            </a:r>
            <a:r>
              <a:rPr b="1" i="1" lang="it-IT" sz="1800" spc="-1" strike="noStrike">
                <a:solidFill>
                  <a:srgbClr val="000000"/>
                </a:solidFill>
                <a:latin typeface="Calibri"/>
              </a:rPr>
              <a:t>€ contributo Regione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c00000"/>
                </a:solidFill>
                <a:latin typeface="Calibri"/>
              </a:rPr>
              <a:t>532 mila </a:t>
            </a:r>
            <a:r>
              <a:rPr b="1" i="1" lang="it-IT" sz="1800" spc="-1" strike="noStrike">
                <a:solidFill>
                  <a:srgbClr val="000000"/>
                </a:solidFill>
                <a:latin typeface="Calibri"/>
              </a:rPr>
              <a:t>€ costo medio per evento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c00000"/>
                </a:solidFill>
                <a:latin typeface="Calibri"/>
              </a:rPr>
              <a:t>29,1 milioni </a:t>
            </a:r>
            <a:r>
              <a:rPr b="1" i="1" lang="it-IT" sz="1800" spc="-1" strike="noStrike">
                <a:solidFill>
                  <a:srgbClr val="000000"/>
                </a:solidFill>
                <a:latin typeface="Calibri"/>
              </a:rPr>
              <a:t>€ le ricadute, oltre 4,6 volte la spesa iniziale e </a:t>
            </a:r>
            <a:r>
              <a:rPr b="1" i="1" lang="it-IT" sz="1800" spc="-1" strike="noStrike">
                <a:solidFill>
                  <a:srgbClr val="00b050"/>
                </a:solidFill>
                <a:latin typeface="Calibri"/>
              </a:rPr>
              <a:t>12 volte il contributo regionale</a:t>
            </a:r>
            <a:endParaRPr b="0" lang="it-IT" sz="1800" spc="-1" strike="noStrike">
              <a:latin typeface="Arial"/>
            </a:endParaRPr>
          </a:p>
        </p:txBody>
      </p:sp>
      <p:graphicFrame>
        <p:nvGraphicFramePr>
          <p:cNvPr id="100" name="Grafico 6"/>
          <p:cNvGraphicFramePr/>
          <p:nvPr/>
        </p:nvGraphicFramePr>
        <p:xfrm>
          <a:off x="3686040" y="396360"/>
          <a:ext cx="5140080" cy="264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01" name="Grafico 7"/>
          <p:cNvGraphicFramePr/>
          <p:nvPr/>
        </p:nvGraphicFramePr>
        <p:xfrm>
          <a:off x="3732480" y="3165120"/>
          <a:ext cx="5094000" cy="274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" name="Immagine 9" descr=""/>
          <p:cNvPicPr/>
          <p:nvPr/>
        </p:nvPicPr>
        <p:blipFill>
          <a:blip r:embed="rId3"/>
          <a:stretch/>
        </p:blipFill>
        <p:spPr>
          <a:xfrm>
            <a:off x="2559960" y="6169680"/>
            <a:ext cx="552960" cy="533880"/>
          </a:xfrm>
          <a:prstGeom prst="rect">
            <a:avLst/>
          </a:prstGeom>
          <a:ln>
            <a:noFill/>
          </a:ln>
        </p:spPr>
      </p:pic>
      <p:pic>
        <p:nvPicPr>
          <p:cNvPr id="103" name="Immagine 10" descr=""/>
          <p:cNvPicPr/>
          <p:nvPr/>
        </p:nvPicPr>
        <p:blipFill>
          <a:blip r:embed="rId4"/>
          <a:stretch/>
        </p:blipFill>
        <p:spPr>
          <a:xfrm>
            <a:off x="3441600" y="6311520"/>
            <a:ext cx="927720" cy="371160"/>
          </a:xfrm>
          <a:prstGeom prst="rect">
            <a:avLst/>
          </a:prstGeom>
          <a:ln>
            <a:noFill/>
          </a:ln>
        </p:spPr>
      </p:pic>
      <p:pic>
        <p:nvPicPr>
          <p:cNvPr id="104" name="Immagine 11" descr=""/>
          <p:cNvPicPr/>
          <p:nvPr/>
        </p:nvPicPr>
        <p:blipFill>
          <a:blip r:embed="rId5"/>
          <a:stretch/>
        </p:blipFill>
        <p:spPr>
          <a:xfrm>
            <a:off x="4602240" y="6169680"/>
            <a:ext cx="1110240" cy="622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magine 2" descr=""/>
          <p:cNvPicPr/>
          <p:nvPr/>
        </p:nvPicPr>
        <p:blipFill>
          <a:blip r:embed="rId1"/>
          <a:stretch/>
        </p:blipFill>
        <p:spPr>
          <a:xfrm>
            <a:off x="2780640" y="6064920"/>
            <a:ext cx="552960" cy="533880"/>
          </a:xfrm>
          <a:prstGeom prst="rect">
            <a:avLst/>
          </a:prstGeom>
          <a:ln>
            <a:noFill/>
          </a:ln>
        </p:spPr>
      </p:pic>
      <p:pic>
        <p:nvPicPr>
          <p:cNvPr id="106" name="Immagine 3" descr=""/>
          <p:cNvPicPr/>
          <p:nvPr/>
        </p:nvPicPr>
        <p:blipFill>
          <a:blip r:embed="rId2"/>
          <a:stretch/>
        </p:blipFill>
        <p:spPr>
          <a:xfrm>
            <a:off x="3662280" y="6206760"/>
            <a:ext cx="927720" cy="371160"/>
          </a:xfrm>
          <a:prstGeom prst="rect">
            <a:avLst/>
          </a:prstGeom>
          <a:ln>
            <a:noFill/>
          </a:ln>
        </p:spPr>
      </p:pic>
      <p:sp>
        <p:nvSpPr>
          <p:cNvPr id="107" name="CustomShape 1"/>
          <p:cNvSpPr/>
          <p:nvPr/>
        </p:nvSpPr>
        <p:spPr>
          <a:xfrm flipH="1">
            <a:off x="370080" y="326160"/>
            <a:ext cx="365472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c00000"/>
                </a:solidFill>
                <a:latin typeface="Calibri"/>
              </a:rPr>
              <a:t>GLI EVENTI DELLE FEDERAZIONI SPORTIVE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 flipH="1">
            <a:off x="369360" y="1157040"/>
            <a:ext cx="3246120" cy="475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c00000"/>
                </a:solidFill>
                <a:latin typeface="Calibri"/>
              </a:rPr>
              <a:t>40</a:t>
            </a:r>
            <a:r>
              <a:rPr b="1" i="1" lang="it-IT" sz="1800" spc="-1" strike="noStrike">
                <a:solidFill>
                  <a:srgbClr val="c00000"/>
                </a:solidFill>
                <a:latin typeface="Calibri"/>
              </a:rPr>
              <a:t>  </a:t>
            </a:r>
            <a:r>
              <a:rPr b="1" i="1" lang="it-IT" sz="1800" spc="-1" strike="noStrike">
                <a:solidFill>
                  <a:srgbClr val="000000"/>
                </a:solidFill>
                <a:latin typeface="Calibri"/>
              </a:rPr>
              <a:t>Federazioni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c00000"/>
                </a:solidFill>
                <a:latin typeface="Calibri"/>
              </a:rPr>
              <a:t>145</a:t>
            </a:r>
            <a:r>
              <a:rPr b="1" i="1" lang="it-IT" sz="1800" spc="-1" strike="noStrike">
                <a:solidFill>
                  <a:srgbClr val="c00000"/>
                </a:solidFill>
                <a:latin typeface="Calibri"/>
              </a:rPr>
              <a:t> </a:t>
            </a:r>
            <a:r>
              <a:rPr b="1" i="1" lang="it-IT" sz="1800" spc="-1" strike="noStrike">
                <a:solidFill>
                  <a:srgbClr val="000000"/>
                </a:solidFill>
                <a:latin typeface="Calibri"/>
              </a:rPr>
              <a:t> Eventi organizzati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c00000"/>
                </a:solidFill>
                <a:latin typeface="Calibri"/>
              </a:rPr>
              <a:t>8,8 milioni </a:t>
            </a:r>
            <a:r>
              <a:rPr b="1" i="1" lang="it-IT" sz="1800" spc="-1" strike="noStrike">
                <a:solidFill>
                  <a:srgbClr val="000000"/>
                </a:solidFill>
                <a:latin typeface="Calibri"/>
              </a:rPr>
              <a:t>€ di spesa totale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c00000"/>
                </a:solidFill>
                <a:latin typeface="Calibri"/>
              </a:rPr>
              <a:t>3,37 milioni </a:t>
            </a:r>
            <a:r>
              <a:rPr b="1" i="1" lang="it-IT" sz="1800" spc="-1" strike="noStrike">
                <a:solidFill>
                  <a:srgbClr val="000000"/>
                </a:solidFill>
                <a:latin typeface="Calibri"/>
              </a:rPr>
              <a:t>€ contributo Regione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c00000"/>
                </a:solidFill>
                <a:latin typeface="Calibri"/>
              </a:rPr>
              <a:t>61 mila </a:t>
            </a:r>
            <a:r>
              <a:rPr b="1" i="1" lang="it-IT" sz="1800" spc="-1" strike="noStrike">
                <a:solidFill>
                  <a:srgbClr val="000000"/>
                </a:solidFill>
                <a:latin typeface="Calibri"/>
              </a:rPr>
              <a:t>€ costo medio per evento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c00000"/>
                </a:solidFill>
                <a:latin typeface="Calibri"/>
              </a:rPr>
              <a:t>16,7 milioni </a:t>
            </a:r>
            <a:r>
              <a:rPr b="1" i="1" lang="it-IT" sz="1800" spc="-1" strike="noStrike">
                <a:solidFill>
                  <a:srgbClr val="000000"/>
                </a:solidFill>
                <a:latin typeface="Calibri"/>
              </a:rPr>
              <a:t>€ le ricadute, 2 volte la spesa iniziale e </a:t>
            </a:r>
            <a:r>
              <a:rPr b="1" i="1" lang="it-IT" sz="1800" spc="-1" strike="noStrike">
                <a:solidFill>
                  <a:srgbClr val="00b050"/>
                </a:solidFill>
                <a:latin typeface="Calibri"/>
              </a:rPr>
              <a:t>5 volte il contributo regionale</a:t>
            </a:r>
            <a:endParaRPr b="0" lang="it-IT" sz="1800" spc="-1" strike="noStrike">
              <a:latin typeface="Arial"/>
            </a:endParaRPr>
          </a:p>
        </p:txBody>
      </p:sp>
      <p:graphicFrame>
        <p:nvGraphicFramePr>
          <p:cNvPr id="109" name="Grafico 6"/>
          <p:cNvGraphicFramePr/>
          <p:nvPr/>
        </p:nvGraphicFramePr>
        <p:xfrm>
          <a:off x="3732480" y="582840"/>
          <a:ext cx="5065920" cy="243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0" name="Grafico 7"/>
          <p:cNvGraphicFramePr/>
          <p:nvPr/>
        </p:nvGraphicFramePr>
        <p:xfrm>
          <a:off x="3616920" y="3017520"/>
          <a:ext cx="5106960" cy="294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1" name="Immagine 8" descr=""/>
          <p:cNvPicPr/>
          <p:nvPr/>
        </p:nvPicPr>
        <p:blipFill>
          <a:blip r:embed="rId5"/>
          <a:stretch/>
        </p:blipFill>
        <p:spPr>
          <a:xfrm>
            <a:off x="4822920" y="6064920"/>
            <a:ext cx="1110240" cy="622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magine 3" descr=""/>
          <p:cNvPicPr/>
          <p:nvPr/>
        </p:nvPicPr>
        <p:blipFill>
          <a:blip r:embed="rId1"/>
          <a:stretch/>
        </p:blipFill>
        <p:spPr>
          <a:xfrm>
            <a:off x="2481840" y="6046560"/>
            <a:ext cx="531000" cy="491760"/>
          </a:xfrm>
          <a:prstGeom prst="rect">
            <a:avLst/>
          </a:prstGeom>
          <a:ln>
            <a:noFill/>
          </a:ln>
        </p:spPr>
      </p:pic>
      <p:pic>
        <p:nvPicPr>
          <p:cNvPr id="113" name="Immagine 4" descr=""/>
          <p:cNvPicPr/>
          <p:nvPr/>
        </p:nvPicPr>
        <p:blipFill>
          <a:blip r:embed="rId2"/>
          <a:stretch/>
        </p:blipFill>
        <p:spPr>
          <a:xfrm>
            <a:off x="3175200" y="6145560"/>
            <a:ext cx="791640" cy="293040"/>
          </a:xfrm>
          <a:prstGeom prst="rect">
            <a:avLst/>
          </a:prstGeom>
          <a:ln>
            <a:noFill/>
          </a:ln>
        </p:spPr>
      </p:pic>
      <p:sp>
        <p:nvSpPr>
          <p:cNvPr id="114" name="CustomShape 1"/>
          <p:cNvSpPr/>
          <p:nvPr/>
        </p:nvSpPr>
        <p:spPr>
          <a:xfrm flipH="1">
            <a:off x="155520" y="566280"/>
            <a:ext cx="461664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c00000"/>
                </a:solidFill>
                <a:latin typeface="Calibri"/>
              </a:rPr>
              <a:t>GLI EVENTI DEGLI ENTI DI PROMOZIONE SPORTIVA (EPS)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 flipH="1">
            <a:off x="154800" y="1548720"/>
            <a:ext cx="3444120" cy="42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c00000"/>
                </a:solidFill>
                <a:latin typeface="Calibri"/>
              </a:rPr>
              <a:t>12</a:t>
            </a:r>
            <a:r>
              <a:rPr b="1" i="1" lang="it-IT" sz="1800" spc="-1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1" i="1" lang="it-IT" sz="1800" spc="-1" strike="noStrike">
                <a:solidFill>
                  <a:srgbClr val="000000"/>
                </a:solidFill>
                <a:latin typeface="Calibri"/>
              </a:rPr>
              <a:t> Enti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c00000"/>
                </a:solidFill>
                <a:latin typeface="Calibri"/>
              </a:rPr>
              <a:t>277 </a:t>
            </a:r>
            <a:r>
              <a:rPr b="1" i="1" lang="it-IT" sz="1800" spc="-1" strike="noStrike">
                <a:solidFill>
                  <a:srgbClr val="000000"/>
                </a:solidFill>
                <a:latin typeface="Calibri"/>
              </a:rPr>
              <a:t> Eventi organizzati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c00000"/>
                </a:solidFill>
                <a:latin typeface="Calibri"/>
              </a:rPr>
              <a:t>1,28 milioni </a:t>
            </a:r>
            <a:r>
              <a:rPr b="1" i="1" lang="it-IT" sz="1800" spc="-1" strike="noStrike">
                <a:solidFill>
                  <a:srgbClr val="000000"/>
                </a:solidFill>
                <a:latin typeface="Calibri"/>
              </a:rPr>
              <a:t>€ di spesa totale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c00000"/>
                </a:solidFill>
                <a:latin typeface="Calibri"/>
              </a:rPr>
              <a:t>600 mila </a:t>
            </a:r>
            <a:r>
              <a:rPr b="1" i="1" lang="it-IT" sz="1800" spc="-1" strike="noStrike">
                <a:solidFill>
                  <a:srgbClr val="000000"/>
                </a:solidFill>
                <a:latin typeface="Calibri"/>
              </a:rPr>
              <a:t>€ contributo Regione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c00000"/>
                </a:solidFill>
                <a:latin typeface="Calibri"/>
              </a:rPr>
              <a:t>4.651</a:t>
            </a:r>
            <a:r>
              <a:rPr b="1" i="1" lang="it-IT" sz="2400" spc="-1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1" i="1" lang="it-IT" sz="1800" spc="-1" strike="noStrike">
                <a:solidFill>
                  <a:srgbClr val="000000"/>
                </a:solidFill>
                <a:latin typeface="Calibri"/>
              </a:rPr>
              <a:t>€ costo medio per evento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c00000"/>
                </a:solidFill>
                <a:latin typeface="Calibri"/>
              </a:rPr>
              <a:t>2,43 milioni </a:t>
            </a:r>
            <a:r>
              <a:rPr b="1" i="1" lang="it-IT" sz="1800" spc="-1" strike="noStrike">
                <a:solidFill>
                  <a:srgbClr val="000000"/>
                </a:solidFill>
                <a:latin typeface="Calibri"/>
              </a:rPr>
              <a:t>€ le ricadute, 2 volte la spesa iniziale, </a:t>
            </a:r>
            <a:r>
              <a:rPr b="1" i="1" lang="it-IT" sz="1800" spc="-1" strike="noStrike">
                <a:solidFill>
                  <a:srgbClr val="00b050"/>
                </a:solidFill>
                <a:latin typeface="Calibri"/>
              </a:rPr>
              <a:t>4 volte contributo regionale</a:t>
            </a:r>
            <a:endParaRPr b="0" lang="it-IT" sz="1800" spc="-1" strike="noStrike">
              <a:latin typeface="Arial"/>
            </a:endParaRPr>
          </a:p>
        </p:txBody>
      </p:sp>
      <p:graphicFrame>
        <p:nvGraphicFramePr>
          <p:cNvPr id="116" name="Grafico 7"/>
          <p:cNvGraphicFramePr/>
          <p:nvPr/>
        </p:nvGraphicFramePr>
        <p:xfrm>
          <a:off x="4287600" y="273600"/>
          <a:ext cx="4856040" cy="255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7" name="Grafico 8"/>
          <p:cNvGraphicFramePr/>
          <p:nvPr/>
        </p:nvGraphicFramePr>
        <p:xfrm>
          <a:off x="4443120" y="2826360"/>
          <a:ext cx="4457880" cy="339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8" name="Immagine 9" descr=""/>
          <p:cNvPicPr/>
          <p:nvPr/>
        </p:nvPicPr>
        <p:blipFill>
          <a:blip r:embed="rId5"/>
          <a:stretch/>
        </p:blipFill>
        <p:spPr>
          <a:xfrm>
            <a:off x="4014000" y="6060960"/>
            <a:ext cx="857520" cy="480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magine 2" descr=""/>
          <p:cNvPicPr/>
          <p:nvPr/>
        </p:nvPicPr>
        <p:blipFill>
          <a:blip r:embed="rId1"/>
          <a:stretch/>
        </p:blipFill>
        <p:spPr>
          <a:xfrm>
            <a:off x="2416680" y="5951160"/>
            <a:ext cx="534240" cy="588600"/>
          </a:xfrm>
          <a:prstGeom prst="rect">
            <a:avLst/>
          </a:prstGeom>
          <a:ln>
            <a:noFill/>
          </a:ln>
        </p:spPr>
      </p:pic>
      <p:pic>
        <p:nvPicPr>
          <p:cNvPr id="120" name="Immagine 3" descr=""/>
          <p:cNvPicPr/>
          <p:nvPr/>
        </p:nvPicPr>
        <p:blipFill>
          <a:blip r:embed="rId2"/>
          <a:stretch/>
        </p:blipFill>
        <p:spPr>
          <a:xfrm>
            <a:off x="3229560" y="6179400"/>
            <a:ext cx="791640" cy="29304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 flipH="1">
            <a:off x="316080" y="254160"/>
            <a:ext cx="473544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c00000"/>
                </a:solidFill>
                <a:latin typeface="Calibri"/>
              </a:rPr>
              <a:t>GLI EVENTI SPORTIVI ORGANIZZATI DAI COMUNI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 flipH="1">
            <a:off x="316080" y="1117440"/>
            <a:ext cx="3193920" cy="475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c00000"/>
                </a:solidFill>
                <a:latin typeface="Calibri"/>
              </a:rPr>
              <a:t>2O</a:t>
            </a:r>
            <a:r>
              <a:rPr b="1" i="1" lang="it-IT" sz="1800" spc="-1" strike="noStrike">
                <a:solidFill>
                  <a:srgbClr val="c00000"/>
                </a:solidFill>
                <a:latin typeface="Calibri"/>
              </a:rPr>
              <a:t>  </a:t>
            </a:r>
            <a:r>
              <a:rPr b="1" i="1" lang="it-IT" sz="1800" spc="-1" strike="noStrike">
                <a:solidFill>
                  <a:srgbClr val="000000"/>
                </a:solidFill>
                <a:latin typeface="Calibri"/>
              </a:rPr>
              <a:t>Comuni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c00000"/>
                </a:solidFill>
                <a:latin typeface="Calibri"/>
              </a:rPr>
              <a:t>20</a:t>
            </a:r>
            <a:r>
              <a:rPr b="1" i="1" lang="it-IT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i="1" lang="it-IT" sz="1800" spc="-1" strike="noStrike">
                <a:solidFill>
                  <a:srgbClr val="000000"/>
                </a:solidFill>
                <a:latin typeface="Calibri"/>
              </a:rPr>
              <a:t>Eventi organizzati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c00000"/>
                </a:solidFill>
                <a:latin typeface="Calibri"/>
              </a:rPr>
              <a:t>461.733</a:t>
            </a:r>
            <a:r>
              <a:rPr b="1" i="1" lang="it-IT" sz="2400" spc="-1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1" i="1" lang="it-IT" sz="1800" spc="-1" strike="noStrike">
                <a:solidFill>
                  <a:srgbClr val="000000"/>
                </a:solidFill>
                <a:latin typeface="Calibri"/>
              </a:rPr>
              <a:t>€ di spesa totale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c00000"/>
                </a:solidFill>
                <a:latin typeface="Calibri"/>
              </a:rPr>
              <a:t>178 mila </a:t>
            </a:r>
            <a:r>
              <a:rPr b="1" i="1" lang="it-IT" sz="1800" spc="-1" strike="noStrike">
                <a:solidFill>
                  <a:srgbClr val="000000"/>
                </a:solidFill>
                <a:latin typeface="Calibri"/>
              </a:rPr>
              <a:t>€ contributo Regione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c00000"/>
                </a:solidFill>
                <a:latin typeface="Calibri"/>
              </a:rPr>
              <a:t>23.000</a:t>
            </a:r>
            <a:r>
              <a:rPr b="1" i="1" lang="it-IT" sz="2400" spc="-1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1" i="1" lang="it-IT" sz="1800" spc="-1" strike="noStrike">
                <a:solidFill>
                  <a:srgbClr val="000000"/>
                </a:solidFill>
                <a:latin typeface="Calibri"/>
              </a:rPr>
              <a:t>€ costo medio per evento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c00000"/>
                </a:solidFill>
                <a:latin typeface="Calibri"/>
              </a:rPr>
              <a:t>870 mila </a:t>
            </a:r>
            <a:r>
              <a:rPr b="1" i="1" lang="it-IT" sz="1800" spc="-1" strike="noStrike">
                <a:solidFill>
                  <a:srgbClr val="000000"/>
                </a:solidFill>
                <a:latin typeface="Calibri"/>
              </a:rPr>
              <a:t>€ le ricadute, 2 volte la spesa iniziale, </a:t>
            </a:r>
            <a:r>
              <a:rPr b="1" i="1" lang="it-IT" sz="1800" spc="-1" strike="noStrike">
                <a:solidFill>
                  <a:srgbClr val="00b050"/>
                </a:solidFill>
                <a:latin typeface="Calibri"/>
              </a:rPr>
              <a:t>2,5 del contributo regionale</a:t>
            </a:r>
            <a:endParaRPr b="0" lang="it-IT" sz="1800" spc="-1" strike="noStrike">
              <a:latin typeface="Arial"/>
            </a:endParaRPr>
          </a:p>
        </p:txBody>
      </p:sp>
      <p:graphicFrame>
        <p:nvGraphicFramePr>
          <p:cNvPr id="123" name="Grafico 6"/>
          <p:cNvGraphicFramePr/>
          <p:nvPr/>
        </p:nvGraphicFramePr>
        <p:xfrm>
          <a:off x="3726000" y="1366200"/>
          <a:ext cx="4870440" cy="29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4" name="Immagine 7" descr=""/>
          <p:cNvPicPr/>
          <p:nvPr/>
        </p:nvPicPr>
        <p:blipFill>
          <a:blip r:embed="rId4"/>
          <a:stretch/>
        </p:blipFill>
        <p:spPr>
          <a:xfrm>
            <a:off x="4248000" y="6085440"/>
            <a:ext cx="857520" cy="480600"/>
          </a:xfrm>
          <a:prstGeom prst="rect">
            <a:avLst/>
          </a:prstGeom>
          <a:ln>
            <a:noFill/>
          </a:ln>
        </p:spPr>
      </p:pic>
      <p:sp>
        <p:nvSpPr>
          <p:cNvPr id="125" name="CustomShape 3"/>
          <p:cNvSpPr/>
          <p:nvPr/>
        </p:nvSpPr>
        <p:spPr>
          <a:xfrm flipH="1">
            <a:off x="3827880" y="5158080"/>
            <a:ext cx="476856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Calibri"/>
              </a:rPr>
              <a:t>Nota: la ricostruzione delle principali voci di uscita per gli eventi dei Comuni è largamente incompleta poiché i dati disponibili forniti da Comuni si riferiscono a solo 4 eventi sui 20 totali</a:t>
            </a:r>
            <a:endParaRPr b="0" lang="it-IT" sz="12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magine 6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-350640"/>
            <a:ext cx="9350640" cy="722124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262080" y="90720"/>
            <a:ext cx="58212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ff0000"/>
                </a:solidFill>
                <a:latin typeface="Century Gothic"/>
              </a:rPr>
              <a:t>6,5 ml € il finanziamento pubblico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1927800" y="1760760"/>
            <a:ext cx="480384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333f4f"/>
                </a:solidFill>
                <a:latin typeface="Century Gothic"/>
              </a:rPr>
              <a:t>16,8 ml € la spesa complessiva per gli eventi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3630600" y="2899440"/>
            <a:ext cx="423468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it-IT" sz="2800" spc="-1" strike="noStrike">
                <a:solidFill>
                  <a:srgbClr val="ed7d31"/>
                </a:solidFill>
                <a:latin typeface="Century Gothic"/>
              </a:rPr>
              <a:t>29,1 ml € le ricadute dei Grandi Eventi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30" name="CustomShape 4"/>
          <p:cNvSpPr/>
          <p:nvPr/>
        </p:nvSpPr>
        <p:spPr>
          <a:xfrm>
            <a:off x="5011920" y="4133880"/>
            <a:ext cx="457128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it-IT" sz="3200" spc="-1" strike="noStrike">
                <a:solidFill>
                  <a:srgbClr val="0070c0"/>
                </a:solidFill>
                <a:latin typeface="Century Gothic"/>
              </a:rPr>
              <a:t>49,19 ml € le ricadute complessive</a:t>
            </a:r>
            <a:endParaRPr b="0" lang="it-IT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it-IT" sz="3200" spc="-1" strike="noStrike">
                <a:solidFill>
                  <a:srgbClr val="00b050"/>
                </a:solidFill>
                <a:latin typeface="Century Gothic"/>
              </a:rPr>
              <a:t>Pari a 7,5 volte l’investimento da parte della Regione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131" name="CustomShape 5"/>
          <p:cNvSpPr/>
          <p:nvPr/>
        </p:nvSpPr>
        <p:spPr>
          <a:xfrm>
            <a:off x="1008000" y="889560"/>
            <a:ext cx="61480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0070c0"/>
                </a:solidFill>
                <a:latin typeface="Century Gothic"/>
              </a:rPr>
              <a:t>10,3 ml € il finanziamento privato</a:t>
            </a:r>
            <a:endParaRPr b="0" lang="it-IT" sz="2400" spc="-1" strike="noStrike">
              <a:latin typeface="Arial"/>
            </a:endParaRPr>
          </a:p>
        </p:txBody>
      </p:sp>
      <p:pic>
        <p:nvPicPr>
          <p:cNvPr id="132" name="Immagine 15" descr=""/>
          <p:cNvPicPr/>
          <p:nvPr/>
        </p:nvPicPr>
        <p:blipFill>
          <a:blip r:embed="rId3"/>
          <a:stretch/>
        </p:blipFill>
        <p:spPr>
          <a:xfrm>
            <a:off x="382680" y="6113520"/>
            <a:ext cx="552960" cy="533880"/>
          </a:xfrm>
          <a:prstGeom prst="rect">
            <a:avLst/>
          </a:prstGeom>
          <a:ln>
            <a:noFill/>
          </a:ln>
        </p:spPr>
      </p:pic>
      <p:pic>
        <p:nvPicPr>
          <p:cNvPr id="133" name="Immagine 16" descr=""/>
          <p:cNvPicPr/>
          <p:nvPr/>
        </p:nvPicPr>
        <p:blipFill>
          <a:blip r:embed="rId4"/>
          <a:stretch/>
        </p:blipFill>
        <p:spPr>
          <a:xfrm>
            <a:off x="1264320" y="6255000"/>
            <a:ext cx="927720" cy="371160"/>
          </a:xfrm>
          <a:prstGeom prst="rect">
            <a:avLst/>
          </a:prstGeom>
          <a:ln>
            <a:noFill/>
          </a:ln>
        </p:spPr>
      </p:pic>
      <p:pic>
        <p:nvPicPr>
          <p:cNvPr id="134" name="Immagine 17" descr=""/>
          <p:cNvPicPr/>
          <p:nvPr/>
        </p:nvPicPr>
        <p:blipFill>
          <a:blip r:embed="rId5"/>
          <a:stretch/>
        </p:blipFill>
        <p:spPr>
          <a:xfrm>
            <a:off x="2424960" y="6113520"/>
            <a:ext cx="1110240" cy="62244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a39096"/>
      </a:accent1>
      <a:accent2>
        <a:srgbClr val="cf543f"/>
      </a:accent2>
      <a:accent3>
        <a:srgbClr val="b2c346"/>
      </a:accent3>
      <a:accent4>
        <a:srgbClr val="8a9d74"/>
      </a:accent4>
      <a:accent5>
        <a:srgbClr val="e8a137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377</TotalTime>
  <Application>LibreOffice/6.0.3.2$Windows_x86 LibreOffice_project/8f48d515416608e3a835360314dac7e47fd0b821</Application>
  <Words>332</Words>
  <Paragraphs>86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2010-04-12T23:12:02Z</dcterms:created>
  <dc:creator>Diana</dc:creator>
  <dc:description/>
  <dc:language>it-IT</dc:language>
  <cp:lastModifiedBy>Carlo Alberto</cp:lastModifiedBy>
  <dcterms:modified xsi:type="dcterms:W3CDTF">2023-02-28T10:05:02Z</dcterms:modified>
  <cp:revision>66</cp:revision>
  <dc:subject/>
  <dc:title>FileNewTemplate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0x0101000DE64AEEDD9B7A4D93545ACBE97D4615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Presentazione su schermo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7</vt:i4>
  </property>
  <property fmtid="{D5CDD505-2E9C-101B-9397-08002B2CF9AE}" pid="13" name="contentStatus">
    <vt:lpwstr>Draft</vt:lpwstr>
  </property>
</Properties>
</file>