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34" r:id="rId11"/>
    <p:sldId id="333" r:id="rId12"/>
    <p:sldId id="266" r:id="rId13"/>
    <p:sldId id="267" r:id="rId14"/>
    <p:sldId id="335" r:id="rId15"/>
    <p:sldId id="292" r:id="rId16"/>
  </p:sldIdLst>
  <p:sldSz cx="10693400" cy="7556500"/>
  <p:notesSz cx="10693400" cy="7556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20" autoAdjust="0"/>
    <p:restoredTop sz="96357" autoAdjust="0"/>
  </p:normalViewPr>
  <p:slideViewPr>
    <p:cSldViewPr>
      <p:cViewPr varScale="1">
        <p:scale>
          <a:sx n="71" d="100"/>
          <a:sy n="71" d="100"/>
        </p:scale>
        <p:origin x="72" y="306"/>
      </p:cViewPr>
      <p:guideLst>
        <p:guide orient="horz" pos="2908"/>
        <p:guide pos="2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44391" y="6353555"/>
            <a:ext cx="360045" cy="287020"/>
          </a:xfrm>
          <a:custGeom>
            <a:avLst/>
            <a:gdLst/>
            <a:ahLst/>
            <a:cxnLst/>
            <a:rect l="l" t="t" r="r" b="b"/>
            <a:pathLst>
              <a:path w="360045" h="287020">
                <a:moveTo>
                  <a:pt x="359664" y="143255"/>
                </a:moveTo>
                <a:lnTo>
                  <a:pt x="353222" y="105127"/>
                </a:lnTo>
                <a:lnTo>
                  <a:pt x="335054" y="70894"/>
                </a:lnTo>
                <a:lnTo>
                  <a:pt x="306895" y="41909"/>
                </a:lnTo>
                <a:lnTo>
                  <a:pt x="270481" y="19529"/>
                </a:lnTo>
                <a:lnTo>
                  <a:pt x="227548" y="5108"/>
                </a:lnTo>
                <a:lnTo>
                  <a:pt x="179832" y="0"/>
                </a:lnTo>
                <a:lnTo>
                  <a:pt x="131850" y="5108"/>
                </a:lnTo>
                <a:lnTo>
                  <a:pt x="88843" y="19529"/>
                </a:lnTo>
                <a:lnTo>
                  <a:pt x="52482" y="41909"/>
                </a:lnTo>
                <a:lnTo>
                  <a:pt x="24440" y="70894"/>
                </a:lnTo>
                <a:lnTo>
                  <a:pt x="6388" y="105127"/>
                </a:lnTo>
                <a:lnTo>
                  <a:pt x="0" y="143255"/>
                </a:lnTo>
                <a:lnTo>
                  <a:pt x="6388" y="181384"/>
                </a:lnTo>
                <a:lnTo>
                  <a:pt x="24440" y="215617"/>
                </a:lnTo>
                <a:lnTo>
                  <a:pt x="52482" y="244601"/>
                </a:lnTo>
                <a:lnTo>
                  <a:pt x="88843" y="266982"/>
                </a:lnTo>
                <a:lnTo>
                  <a:pt x="131850" y="281403"/>
                </a:lnTo>
                <a:lnTo>
                  <a:pt x="179832" y="286511"/>
                </a:lnTo>
                <a:lnTo>
                  <a:pt x="227548" y="281403"/>
                </a:lnTo>
                <a:lnTo>
                  <a:pt x="270481" y="266982"/>
                </a:lnTo>
                <a:lnTo>
                  <a:pt x="306895" y="244601"/>
                </a:lnTo>
                <a:lnTo>
                  <a:pt x="335054" y="215617"/>
                </a:lnTo>
                <a:lnTo>
                  <a:pt x="353222" y="181384"/>
                </a:lnTo>
                <a:lnTo>
                  <a:pt x="359664" y="143255"/>
                </a:lnTo>
                <a:close/>
              </a:path>
            </a:pathLst>
          </a:custGeom>
          <a:solidFill>
            <a:srgbClr val="00B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302" y="2901950"/>
            <a:ext cx="9528794" cy="596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12388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F49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12388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12388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03" y="6187554"/>
            <a:ext cx="2059910" cy="5988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90435" y="1518666"/>
            <a:ext cx="857250" cy="59690"/>
          </a:xfrm>
          <a:custGeom>
            <a:avLst/>
            <a:gdLst/>
            <a:ahLst/>
            <a:cxnLst/>
            <a:rect l="l" t="t" r="r" b="b"/>
            <a:pathLst>
              <a:path w="857250" h="59690">
                <a:moveTo>
                  <a:pt x="857250" y="59436"/>
                </a:moveTo>
                <a:lnTo>
                  <a:pt x="857250" y="0"/>
                </a:lnTo>
                <a:lnTo>
                  <a:pt x="0" y="0"/>
                </a:lnTo>
                <a:lnTo>
                  <a:pt x="0" y="59436"/>
                </a:lnTo>
                <a:lnTo>
                  <a:pt x="857250" y="59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0871" y="949705"/>
            <a:ext cx="9551657" cy="382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12388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9888" y="1579118"/>
            <a:ext cx="9833622" cy="3717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1F49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zi.regione.piemonte.it/catalogo/gestionale-finanziament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id.gov.it/richied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id.gov.it/it/piattaforme/firm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taidentita.interno.gov.i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zi.regione.piemonte.it/come-accedere-ai-serviz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4391" y="6353555"/>
            <a:ext cx="360045" cy="287020"/>
          </a:xfrm>
          <a:custGeom>
            <a:avLst/>
            <a:gdLst/>
            <a:ahLst/>
            <a:cxnLst/>
            <a:rect l="l" t="t" r="r" b="b"/>
            <a:pathLst>
              <a:path w="360045" h="287020">
                <a:moveTo>
                  <a:pt x="359664" y="143255"/>
                </a:moveTo>
                <a:lnTo>
                  <a:pt x="353222" y="105127"/>
                </a:lnTo>
                <a:lnTo>
                  <a:pt x="335054" y="70894"/>
                </a:lnTo>
                <a:lnTo>
                  <a:pt x="306895" y="41909"/>
                </a:lnTo>
                <a:lnTo>
                  <a:pt x="270481" y="19529"/>
                </a:lnTo>
                <a:lnTo>
                  <a:pt x="227548" y="5108"/>
                </a:lnTo>
                <a:lnTo>
                  <a:pt x="179832" y="0"/>
                </a:lnTo>
                <a:lnTo>
                  <a:pt x="131850" y="5108"/>
                </a:lnTo>
                <a:lnTo>
                  <a:pt x="88843" y="19529"/>
                </a:lnTo>
                <a:lnTo>
                  <a:pt x="52482" y="41909"/>
                </a:lnTo>
                <a:lnTo>
                  <a:pt x="24440" y="70894"/>
                </a:lnTo>
                <a:lnTo>
                  <a:pt x="6388" y="105127"/>
                </a:lnTo>
                <a:lnTo>
                  <a:pt x="0" y="143255"/>
                </a:lnTo>
                <a:lnTo>
                  <a:pt x="6388" y="181384"/>
                </a:lnTo>
                <a:lnTo>
                  <a:pt x="24440" y="215617"/>
                </a:lnTo>
                <a:lnTo>
                  <a:pt x="52482" y="244601"/>
                </a:lnTo>
                <a:lnTo>
                  <a:pt x="88843" y="266982"/>
                </a:lnTo>
                <a:lnTo>
                  <a:pt x="131850" y="281403"/>
                </a:lnTo>
                <a:lnTo>
                  <a:pt x="179832" y="286511"/>
                </a:lnTo>
                <a:lnTo>
                  <a:pt x="227548" y="281403"/>
                </a:lnTo>
                <a:lnTo>
                  <a:pt x="270481" y="266982"/>
                </a:lnTo>
                <a:lnTo>
                  <a:pt x="306895" y="244601"/>
                </a:lnTo>
                <a:lnTo>
                  <a:pt x="335054" y="215617"/>
                </a:lnTo>
                <a:lnTo>
                  <a:pt x="353222" y="181384"/>
                </a:lnTo>
                <a:lnTo>
                  <a:pt x="359664" y="143255"/>
                </a:lnTo>
                <a:close/>
              </a:path>
            </a:pathLst>
          </a:custGeom>
          <a:solidFill>
            <a:srgbClr val="00B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02887" y="6453187"/>
            <a:ext cx="46355" cy="9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700" b="1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700" y="625855"/>
            <a:ext cx="10680700" cy="6014720"/>
            <a:chOff x="12833" y="771906"/>
            <a:chExt cx="10680700" cy="6014720"/>
          </a:xfrm>
        </p:grpSpPr>
        <p:sp>
          <p:nvSpPr>
            <p:cNvPr id="5" name="object 5"/>
            <p:cNvSpPr/>
            <p:nvPr/>
          </p:nvSpPr>
          <p:spPr>
            <a:xfrm>
              <a:off x="12833" y="771906"/>
              <a:ext cx="10680192" cy="60144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58848" y="4419600"/>
              <a:ext cx="287655" cy="285750"/>
            </a:xfrm>
            <a:custGeom>
              <a:avLst/>
              <a:gdLst/>
              <a:ahLst/>
              <a:cxnLst/>
              <a:rect l="l" t="t" r="r" b="b"/>
              <a:pathLst>
                <a:path w="287654" h="285750">
                  <a:moveTo>
                    <a:pt x="287274" y="143256"/>
                  </a:moveTo>
                  <a:lnTo>
                    <a:pt x="279983" y="97926"/>
                  </a:lnTo>
                  <a:lnTo>
                    <a:pt x="259671" y="58594"/>
                  </a:lnTo>
                  <a:lnTo>
                    <a:pt x="228679" y="27602"/>
                  </a:lnTo>
                  <a:lnTo>
                    <a:pt x="189347" y="7290"/>
                  </a:lnTo>
                  <a:lnTo>
                    <a:pt x="144018" y="0"/>
                  </a:lnTo>
                  <a:lnTo>
                    <a:pt x="98316" y="7290"/>
                  </a:lnTo>
                  <a:lnTo>
                    <a:pt x="58759" y="27602"/>
                  </a:lnTo>
                  <a:lnTo>
                    <a:pt x="27651" y="58594"/>
                  </a:lnTo>
                  <a:lnTo>
                    <a:pt x="7296" y="97926"/>
                  </a:lnTo>
                  <a:lnTo>
                    <a:pt x="0" y="143256"/>
                  </a:lnTo>
                  <a:lnTo>
                    <a:pt x="7296" y="188214"/>
                  </a:lnTo>
                  <a:lnTo>
                    <a:pt x="27651" y="227319"/>
                  </a:lnTo>
                  <a:lnTo>
                    <a:pt x="58759" y="258196"/>
                  </a:lnTo>
                  <a:lnTo>
                    <a:pt x="98316" y="278465"/>
                  </a:lnTo>
                  <a:lnTo>
                    <a:pt x="144018" y="285750"/>
                  </a:lnTo>
                  <a:lnTo>
                    <a:pt x="189347" y="278465"/>
                  </a:lnTo>
                  <a:lnTo>
                    <a:pt x="228679" y="258196"/>
                  </a:lnTo>
                  <a:lnTo>
                    <a:pt x="259671" y="227319"/>
                  </a:lnTo>
                  <a:lnTo>
                    <a:pt x="279983" y="188214"/>
                  </a:lnTo>
                  <a:lnTo>
                    <a:pt x="287274" y="143256"/>
                  </a:lnTo>
                  <a:close/>
                </a:path>
              </a:pathLst>
            </a:custGeom>
            <a:solidFill>
              <a:srgbClr val="00B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491" y="6136385"/>
              <a:ext cx="144779" cy="1447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99598" y="4781550"/>
              <a:ext cx="144779" cy="1432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6051" y="1386840"/>
              <a:ext cx="2181504" cy="7216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0435" y="4076700"/>
              <a:ext cx="857250" cy="88900"/>
            </a:xfrm>
            <a:custGeom>
              <a:avLst/>
              <a:gdLst/>
              <a:ahLst/>
              <a:cxnLst/>
              <a:rect l="l" t="t" r="r" b="b"/>
              <a:pathLst>
                <a:path w="857250" h="88900">
                  <a:moveTo>
                    <a:pt x="857250" y="88391"/>
                  </a:moveTo>
                  <a:lnTo>
                    <a:pt x="857250" y="0"/>
                  </a:lnTo>
                  <a:lnTo>
                    <a:pt x="0" y="0"/>
                  </a:lnTo>
                  <a:lnTo>
                    <a:pt x="0" y="88391"/>
                  </a:lnTo>
                  <a:lnTo>
                    <a:pt x="857250" y="88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7248" y="2738120"/>
            <a:ext cx="8199122" cy="7219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it-IT" dirty="0"/>
              <a:t>TUTORIAL INFORMAZIONI DI ACCESSO AL GESTIONALE FINANZIAMENTI</a:t>
            </a:r>
            <a:endParaRPr sz="4200" dirty="0"/>
          </a:p>
        </p:txBody>
      </p:sp>
      <p:sp>
        <p:nvSpPr>
          <p:cNvPr id="12" name="object 12"/>
          <p:cNvSpPr txBox="1"/>
          <p:nvPr/>
        </p:nvSpPr>
        <p:spPr>
          <a:xfrm>
            <a:off x="572395" y="4901438"/>
            <a:ext cx="2175159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spc="-80" dirty="0" err="1">
                <a:latin typeface="Trebuchet MS"/>
                <a:cs typeface="Trebuchet MS"/>
              </a:rPr>
              <a:t>Csi</a:t>
            </a:r>
            <a:r>
              <a:rPr sz="1600" b="1" spc="-125" dirty="0">
                <a:latin typeface="Trebuchet MS"/>
                <a:cs typeface="Trebuchet MS"/>
              </a:rPr>
              <a:t> </a:t>
            </a:r>
            <a:r>
              <a:rPr sz="1600" b="1" spc="-75" dirty="0">
                <a:latin typeface="Trebuchet MS"/>
                <a:cs typeface="Trebuchet MS"/>
              </a:rPr>
              <a:t>Piemonte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90C4AD58-B3EB-4D6A-BB5F-2369BC0BBB9E}"/>
              </a:ext>
            </a:extLst>
          </p:cNvPr>
          <p:cNvSpPr/>
          <p:nvPr/>
        </p:nvSpPr>
        <p:spPr>
          <a:xfrm>
            <a:off x="5404427" y="4267025"/>
            <a:ext cx="5082095" cy="2821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FA58857-2CB7-4AF5-A3F2-0371834650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806" y="958850"/>
            <a:ext cx="4237355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105" dirty="0"/>
              <a:t>Segnalazioni </a:t>
            </a:r>
            <a:r>
              <a:rPr spc="-100" dirty="0"/>
              <a:t>di </a:t>
            </a:r>
            <a:r>
              <a:rPr spc="-145" dirty="0"/>
              <a:t>errore </a:t>
            </a:r>
            <a:r>
              <a:rPr spc="-110" dirty="0"/>
              <a:t>del</a:t>
            </a:r>
            <a:r>
              <a:rPr spc="-360" dirty="0"/>
              <a:t> </a:t>
            </a:r>
            <a:r>
              <a:rPr spc="-105" dirty="0"/>
              <a:t>browser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DAF241C2-A11A-4B10-8298-13C6955EF175}"/>
              </a:ext>
            </a:extLst>
          </p:cNvPr>
          <p:cNvSpPr/>
          <p:nvPr/>
        </p:nvSpPr>
        <p:spPr>
          <a:xfrm>
            <a:off x="371806" y="4267025"/>
            <a:ext cx="4710684" cy="3006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721709C6-E387-4AF1-A5B9-CE3C720C5997}"/>
              </a:ext>
            </a:extLst>
          </p:cNvPr>
          <p:cNvSpPr txBox="1"/>
          <p:nvPr/>
        </p:nvSpPr>
        <p:spPr>
          <a:xfrm>
            <a:off x="4889501" y="367984"/>
            <a:ext cx="5217913" cy="17147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90"/>
              </a:spcBef>
            </a:pPr>
            <a:r>
              <a:rPr spc="-15" dirty="0">
                <a:latin typeface="Trebuchet MS"/>
                <a:cs typeface="Trebuchet MS"/>
              </a:rPr>
              <a:t>Quando </a:t>
            </a:r>
            <a:r>
              <a:rPr spc="-50" dirty="0">
                <a:latin typeface="Trebuchet MS"/>
                <a:cs typeface="Trebuchet MS"/>
              </a:rPr>
              <a:t>si </a:t>
            </a:r>
            <a:r>
              <a:rPr spc="-60" dirty="0">
                <a:latin typeface="Trebuchet MS"/>
                <a:cs typeface="Trebuchet MS"/>
              </a:rPr>
              <a:t>incorre </a:t>
            </a:r>
            <a:r>
              <a:rPr spc="-50" dirty="0">
                <a:latin typeface="Trebuchet MS"/>
                <a:cs typeface="Trebuchet MS"/>
              </a:rPr>
              <a:t>in </a:t>
            </a:r>
            <a:r>
              <a:rPr spc="-20" dirty="0">
                <a:latin typeface="Trebuchet MS"/>
                <a:cs typeface="Trebuchet MS"/>
              </a:rPr>
              <a:t>un </a:t>
            </a:r>
            <a:r>
              <a:rPr lang="it-IT" spc="-55" dirty="0">
                <a:latin typeface="Trebuchet MS"/>
                <a:cs typeface="Trebuchet MS"/>
              </a:rPr>
              <a:t>ERRORE IMPREVISTO </a:t>
            </a:r>
            <a:r>
              <a:rPr spc="-60" dirty="0">
                <a:latin typeface="Trebuchet MS"/>
                <a:cs typeface="Trebuchet MS"/>
              </a:rPr>
              <a:t>è  fondamentale </a:t>
            </a:r>
            <a:r>
              <a:rPr spc="-65" dirty="0">
                <a:latin typeface="Trebuchet MS"/>
                <a:cs typeface="Trebuchet MS"/>
              </a:rPr>
              <a:t>eliminare </a:t>
            </a:r>
            <a:r>
              <a:rPr spc="-60" dirty="0">
                <a:latin typeface="Trebuchet MS"/>
                <a:cs typeface="Trebuchet MS"/>
              </a:rPr>
              <a:t>cronologia, </a:t>
            </a:r>
            <a:r>
              <a:rPr spc="-70" dirty="0">
                <a:latin typeface="Trebuchet MS"/>
                <a:cs typeface="Trebuchet MS"/>
              </a:rPr>
              <a:t>cache </a:t>
            </a:r>
            <a:r>
              <a:rPr spc="-60" dirty="0">
                <a:latin typeface="Trebuchet MS"/>
                <a:cs typeface="Trebuchet MS"/>
              </a:rPr>
              <a:t>e</a:t>
            </a:r>
            <a:r>
              <a:rPr spc="-335" dirty="0">
                <a:latin typeface="Trebuchet MS"/>
                <a:cs typeface="Trebuchet MS"/>
              </a:rPr>
              <a:t> </a:t>
            </a:r>
            <a:r>
              <a:rPr spc="-55" dirty="0">
                <a:latin typeface="Trebuchet MS"/>
                <a:cs typeface="Trebuchet MS"/>
              </a:rPr>
              <a:t>cookie  </a:t>
            </a:r>
            <a:r>
              <a:rPr spc="-65" dirty="0">
                <a:latin typeface="Trebuchet MS"/>
                <a:cs typeface="Trebuchet MS"/>
              </a:rPr>
              <a:t>del </a:t>
            </a:r>
            <a:r>
              <a:rPr spc="-40" dirty="0">
                <a:latin typeface="Trebuchet MS"/>
                <a:cs typeface="Trebuchet MS"/>
              </a:rPr>
              <a:t>browser </a:t>
            </a:r>
            <a:r>
              <a:rPr spc="-95" dirty="0">
                <a:latin typeface="Trebuchet MS"/>
                <a:cs typeface="Trebuchet MS"/>
              </a:rPr>
              <a:t>utilizzato. </a:t>
            </a:r>
            <a:endParaRPr lang="it-IT" spc="-95" dirty="0">
              <a:latin typeface="Trebuchet MS"/>
              <a:cs typeface="Trebuchet MS"/>
            </a:endParaRPr>
          </a:p>
          <a:p>
            <a:pPr marL="12700" marR="5080">
              <a:lnSpc>
                <a:spcPct val="102299"/>
              </a:lnSpc>
              <a:spcBef>
                <a:spcPts val="90"/>
              </a:spcBef>
            </a:pPr>
            <a:r>
              <a:rPr b="1" spc="-65" dirty="0">
                <a:latin typeface="Trebuchet MS"/>
                <a:cs typeface="Trebuchet MS"/>
              </a:rPr>
              <a:t>CHIUDERE </a:t>
            </a:r>
            <a:r>
              <a:rPr b="1" spc="-130" dirty="0">
                <a:latin typeface="Trebuchet MS"/>
                <a:cs typeface="Trebuchet MS"/>
              </a:rPr>
              <a:t>TUTTE </a:t>
            </a:r>
            <a:r>
              <a:rPr b="1" spc="-160" dirty="0">
                <a:latin typeface="Trebuchet MS"/>
                <a:cs typeface="Trebuchet MS"/>
              </a:rPr>
              <a:t>LE  </a:t>
            </a:r>
            <a:r>
              <a:rPr b="1" spc="-90" dirty="0">
                <a:latin typeface="Trebuchet MS"/>
                <a:cs typeface="Trebuchet MS"/>
              </a:rPr>
              <a:t>VIDEATE </a:t>
            </a:r>
            <a:r>
              <a:rPr b="1" spc="-105" dirty="0">
                <a:latin typeface="Trebuchet MS"/>
                <a:cs typeface="Trebuchet MS"/>
              </a:rPr>
              <a:t>DEL </a:t>
            </a:r>
            <a:r>
              <a:rPr b="1" spc="-45" dirty="0">
                <a:latin typeface="Trebuchet MS"/>
                <a:cs typeface="Trebuchet MS"/>
              </a:rPr>
              <a:t>BROWSER </a:t>
            </a:r>
            <a:r>
              <a:rPr b="1" spc="-90" dirty="0">
                <a:latin typeface="Trebuchet MS"/>
                <a:cs typeface="Trebuchet MS"/>
              </a:rPr>
              <a:t>RIPULITO</a:t>
            </a:r>
            <a:r>
              <a:rPr spc="-90" dirty="0">
                <a:latin typeface="Trebuchet MS"/>
                <a:cs typeface="Trebuchet MS"/>
              </a:rPr>
              <a:t>. </a:t>
            </a:r>
            <a:endParaRPr lang="it-IT" spc="-90" dirty="0">
              <a:latin typeface="Trebuchet MS"/>
              <a:cs typeface="Trebuchet MS"/>
            </a:endParaRPr>
          </a:p>
          <a:p>
            <a:pPr marL="12700" marR="5080">
              <a:lnSpc>
                <a:spcPct val="102299"/>
              </a:lnSpc>
              <a:spcBef>
                <a:spcPts val="90"/>
              </a:spcBef>
            </a:pPr>
            <a:r>
              <a:rPr spc="-50" dirty="0" err="1">
                <a:latin typeface="Trebuchet MS"/>
                <a:cs typeface="Trebuchet MS"/>
              </a:rPr>
              <a:t>Aprire</a:t>
            </a:r>
            <a:r>
              <a:rPr spc="-250" dirty="0">
                <a:latin typeface="Trebuchet MS"/>
                <a:cs typeface="Trebuchet MS"/>
              </a:rPr>
              <a:t> </a:t>
            </a:r>
            <a:r>
              <a:rPr spc="-35" dirty="0">
                <a:latin typeface="Trebuchet MS"/>
                <a:cs typeface="Trebuchet MS"/>
              </a:rPr>
              <a:t>una</a:t>
            </a:r>
            <a:r>
              <a:rPr lang="it-IT" dirty="0">
                <a:latin typeface="Trebuchet MS"/>
                <a:cs typeface="Trebuchet MS"/>
              </a:rPr>
              <a:t> </a:t>
            </a:r>
            <a:r>
              <a:rPr spc="-35" dirty="0" err="1">
                <a:latin typeface="Trebuchet MS"/>
                <a:cs typeface="Trebuchet MS"/>
              </a:rPr>
              <a:t>nuova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spc="-50" dirty="0">
                <a:latin typeface="Trebuchet MS"/>
                <a:cs typeface="Trebuchet MS"/>
              </a:rPr>
              <a:t>pagina </a:t>
            </a:r>
            <a:r>
              <a:rPr spc="-60" dirty="0">
                <a:latin typeface="Trebuchet MS"/>
                <a:cs typeface="Trebuchet MS"/>
              </a:rPr>
              <a:t>e </a:t>
            </a:r>
            <a:r>
              <a:rPr spc="-75" dirty="0">
                <a:latin typeface="Trebuchet MS"/>
                <a:cs typeface="Trebuchet MS"/>
              </a:rPr>
              <a:t>accedere </a:t>
            </a:r>
            <a:r>
              <a:rPr spc="-80" dirty="0">
                <a:latin typeface="Trebuchet MS"/>
                <a:cs typeface="Trebuchet MS"/>
              </a:rPr>
              <a:t>alla</a:t>
            </a:r>
            <a:r>
              <a:rPr spc="-330" dirty="0">
                <a:latin typeface="Trebuchet MS"/>
                <a:cs typeface="Trebuchet MS"/>
              </a:rPr>
              <a:t> </a:t>
            </a:r>
            <a:r>
              <a:rPr spc="-55" dirty="0">
                <a:latin typeface="Trebuchet MS"/>
                <a:cs typeface="Trebuchet MS"/>
              </a:rPr>
              <a:t>procedura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329B937B-4B5A-4013-9B00-BED2053EAC12}"/>
              </a:ext>
            </a:extLst>
          </p:cNvPr>
          <p:cNvSpPr/>
          <p:nvPr/>
        </p:nvSpPr>
        <p:spPr>
          <a:xfrm>
            <a:off x="291757" y="2772285"/>
            <a:ext cx="4796506" cy="1190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242C261-A546-44D6-8514-8F9A0B89B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09" y="2542326"/>
            <a:ext cx="4796506" cy="1404112"/>
          </a:xfrm>
          <a:prstGeom prst="rect">
            <a:avLst/>
          </a:prstGeom>
        </p:spPr>
      </p:pic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id="{936D81C1-F583-4F68-90D0-CB99698AC9AF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26042" y="3923792"/>
            <a:ext cx="762000" cy="470916"/>
          </a:xfrm>
          <a:prstGeom prst="bent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a gomito 16">
            <a:extLst>
              <a:ext uri="{FF2B5EF4-FFF2-40B4-BE49-F238E27FC236}">
                <a16:creationId xmlns:a16="http://schemas.microsoft.com/office/drawing/2014/main" id="{D71E689D-7EE2-4941-BDEC-FBDC8153C456}"/>
              </a:ext>
            </a:extLst>
          </p:cNvPr>
          <p:cNvCxnSpPr>
            <a:cxnSpLocks/>
          </p:cNvCxnSpPr>
          <p:nvPr/>
        </p:nvCxnSpPr>
        <p:spPr>
          <a:xfrm rot="5400000">
            <a:off x="4241800" y="3816351"/>
            <a:ext cx="838202" cy="457201"/>
          </a:xfrm>
          <a:prstGeom prst="bent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8FEC84A-2F3D-4C2B-91A6-8C44BD1E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269671"/>
            <a:ext cx="6400800" cy="546645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55AAE25-80B1-4D72-9926-340BF502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16581"/>
            <a:ext cx="9551657" cy="353943"/>
          </a:xfrm>
        </p:spPr>
        <p:txBody>
          <a:bodyPr/>
          <a:lstStyle/>
          <a:p>
            <a:r>
              <a:rPr lang="it-IT" spc="-105" dirty="0"/>
              <a:t>Richieste di Assistenza</a:t>
            </a:r>
            <a:endParaRPr lang="it-IT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81DFC34-B033-42D8-8565-77342FBD9CD5}"/>
              </a:ext>
            </a:extLst>
          </p:cNvPr>
          <p:cNvSpPr txBox="1"/>
          <p:nvPr/>
        </p:nvSpPr>
        <p:spPr>
          <a:xfrm>
            <a:off x="469900" y="699761"/>
            <a:ext cx="9210359" cy="111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latin typeface="Trebuchet MS"/>
                <a:cs typeface="Trebuchet MS"/>
              </a:rPr>
              <a:t>Qualora, </a:t>
            </a:r>
            <a:r>
              <a:rPr sz="1400" spc="-50" dirty="0">
                <a:latin typeface="Trebuchet MS"/>
                <a:cs typeface="Trebuchet MS"/>
              </a:rPr>
              <a:t>in </a:t>
            </a:r>
            <a:r>
              <a:rPr sz="1400" spc="-70" dirty="0">
                <a:latin typeface="Trebuchet MS"/>
                <a:cs typeface="Trebuchet MS"/>
              </a:rPr>
              <a:t>fase </a:t>
            </a:r>
            <a:r>
              <a:rPr sz="1400" spc="-65" dirty="0">
                <a:latin typeface="Trebuchet MS"/>
                <a:cs typeface="Trebuchet MS"/>
              </a:rPr>
              <a:t>di compilazione </a:t>
            </a:r>
            <a:r>
              <a:rPr sz="1400" spc="-75" dirty="0">
                <a:latin typeface="Trebuchet MS"/>
                <a:cs typeface="Trebuchet MS"/>
              </a:rPr>
              <a:t>della </a:t>
            </a:r>
            <a:r>
              <a:rPr sz="1400" spc="-65" dirty="0">
                <a:latin typeface="Trebuchet MS"/>
                <a:cs typeface="Trebuchet MS"/>
              </a:rPr>
              <a:t>domanda, </a:t>
            </a:r>
            <a:r>
              <a:rPr sz="1400" spc="-55" dirty="0">
                <a:latin typeface="Trebuchet MS"/>
                <a:cs typeface="Trebuchet MS"/>
              </a:rPr>
              <a:t>venissero </a:t>
            </a:r>
            <a:r>
              <a:rPr sz="1400" spc="-70" dirty="0">
                <a:latin typeface="Trebuchet MS"/>
                <a:cs typeface="Trebuchet MS"/>
              </a:rPr>
              <a:t>evidenziati degli </a:t>
            </a:r>
            <a:r>
              <a:rPr sz="1400" spc="-65" dirty="0">
                <a:latin typeface="Trebuchet MS"/>
                <a:cs typeface="Trebuchet MS"/>
              </a:rPr>
              <a:t>errori </a:t>
            </a:r>
            <a:r>
              <a:rPr sz="1400" spc="-60" dirty="0">
                <a:latin typeface="Trebuchet MS"/>
                <a:cs typeface="Trebuchet MS"/>
              </a:rPr>
              <a:t>nei </a:t>
            </a:r>
            <a:r>
              <a:rPr sz="1400" spc="-75" dirty="0">
                <a:latin typeface="Trebuchet MS"/>
                <a:cs typeface="Trebuchet MS"/>
              </a:rPr>
              <a:t>dati </a:t>
            </a:r>
            <a:r>
              <a:rPr sz="1400" spc="-65" dirty="0">
                <a:latin typeface="Trebuchet MS"/>
                <a:cs typeface="Trebuchet MS"/>
              </a:rPr>
              <a:t>riportati </a:t>
            </a:r>
            <a:r>
              <a:rPr sz="1400" spc="-60" dirty="0">
                <a:latin typeface="Trebuchet MS"/>
                <a:cs typeface="Trebuchet MS"/>
              </a:rPr>
              <a:t>o </a:t>
            </a:r>
            <a:r>
              <a:rPr sz="1400" spc="-50" dirty="0">
                <a:latin typeface="Trebuchet MS"/>
                <a:cs typeface="Trebuchet MS"/>
              </a:rPr>
              <a:t>sul </a:t>
            </a:r>
            <a:r>
              <a:rPr sz="1400" spc="-60" dirty="0">
                <a:latin typeface="Trebuchet MS"/>
                <a:cs typeface="Trebuchet MS"/>
              </a:rPr>
              <a:t>funzionamento </a:t>
            </a:r>
            <a:r>
              <a:rPr sz="1400" spc="-75" dirty="0">
                <a:latin typeface="Trebuchet MS"/>
                <a:cs typeface="Trebuchet MS"/>
              </a:rPr>
              <a:t>della  Piattaforma </a:t>
            </a:r>
            <a:r>
              <a:rPr sz="1400" spc="-65" dirty="0">
                <a:latin typeface="Trebuchet MS"/>
                <a:cs typeface="Trebuchet MS"/>
              </a:rPr>
              <a:t>di </a:t>
            </a:r>
            <a:r>
              <a:rPr sz="1400" spc="-60" dirty="0">
                <a:latin typeface="Trebuchet MS"/>
                <a:cs typeface="Trebuchet MS"/>
              </a:rPr>
              <a:t>presentazione </a:t>
            </a:r>
            <a:r>
              <a:rPr sz="1400" spc="-75" dirty="0">
                <a:latin typeface="Trebuchet MS"/>
                <a:cs typeface="Trebuchet MS"/>
              </a:rPr>
              <a:t>delle </a:t>
            </a:r>
            <a:r>
              <a:rPr sz="1400" spc="-65" dirty="0">
                <a:latin typeface="Trebuchet MS"/>
                <a:cs typeface="Trebuchet MS"/>
              </a:rPr>
              <a:t>domande, è </a:t>
            </a:r>
            <a:r>
              <a:rPr sz="1400" spc="-55" dirty="0" err="1">
                <a:latin typeface="Trebuchet MS"/>
                <a:cs typeface="Trebuchet MS"/>
              </a:rPr>
              <a:t>possibile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lang="it-IT" sz="1400" spc="-70" dirty="0">
                <a:latin typeface="Trebuchet MS"/>
                <a:cs typeface="Trebuchet MS"/>
              </a:rPr>
              <a:t>chiedere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lang="it-IT" sz="1400" spc="-70" dirty="0">
                <a:latin typeface="Trebuchet MS"/>
                <a:cs typeface="Trebuchet MS"/>
              </a:rPr>
              <a:t>l’</a:t>
            </a:r>
            <a:r>
              <a:rPr lang="it-IT" sz="1400" spc="-60" dirty="0">
                <a:latin typeface="Trebuchet MS"/>
                <a:cs typeface="Trebuchet MS"/>
              </a:rPr>
              <a:t>ASSISTENZA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lang="it-IT" sz="1400" spc="-60" dirty="0">
                <a:latin typeface="Trebuchet MS"/>
                <a:cs typeface="Trebuchet MS"/>
              </a:rPr>
              <a:t>compilando il </a:t>
            </a:r>
            <a:r>
              <a:rPr lang="it-IT" sz="1400" b="1" spc="-60" dirty="0">
                <a:solidFill>
                  <a:srgbClr val="FF0000"/>
                </a:solidFill>
                <a:latin typeface="Trebuchet MS"/>
                <a:cs typeface="Trebuchet MS"/>
              </a:rPr>
              <a:t>FORM DI ASSISTENZA</a:t>
            </a:r>
            <a:r>
              <a:rPr lang="it-IT" sz="1400" spc="-60" dirty="0">
                <a:latin typeface="Trebuchet MS"/>
                <a:cs typeface="Trebuchet MS"/>
              </a:rPr>
              <a:t>: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it-IT" sz="14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it-IT" sz="14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rebuchet MS"/>
              <a:cs typeface="Trebuchet MS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EDC46940-603F-49EF-8487-F17D8B619740}"/>
              </a:ext>
            </a:extLst>
          </p:cNvPr>
          <p:cNvCxnSpPr>
            <a:cxnSpLocks/>
          </p:cNvCxnSpPr>
          <p:nvPr/>
        </p:nvCxnSpPr>
        <p:spPr>
          <a:xfrm>
            <a:off x="4356100" y="5226050"/>
            <a:ext cx="9144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A0EC1073-AC79-410E-B0CE-67BBB019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00" y="1439862"/>
            <a:ext cx="3790950" cy="4676775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6BBE7A57-CA38-4485-AA5E-1C7BE725BA79}"/>
              </a:ext>
            </a:extLst>
          </p:cNvPr>
          <p:cNvCxnSpPr>
            <a:cxnSpLocks/>
          </p:cNvCxnSpPr>
          <p:nvPr/>
        </p:nvCxnSpPr>
        <p:spPr>
          <a:xfrm flipV="1">
            <a:off x="6413500" y="4387850"/>
            <a:ext cx="457200" cy="99060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02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573F11F-619D-43D8-B140-462342F1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882650"/>
            <a:ext cx="9551657" cy="353943"/>
          </a:xfrm>
        </p:spPr>
        <p:txBody>
          <a:bodyPr/>
          <a:lstStyle/>
          <a:p>
            <a:r>
              <a:rPr lang="it-IT" dirty="0"/>
              <a:t>Form di richiesta di assistenza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5B6A9E9-DB3E-49FC-972C-2E9BB38FB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644650"/>
            <a:ext cx="10246207" cy="48768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1F1EE04-48A0-4927-B2A4-AACAADFD5F18}"/>
              </a:ext>
            </a:extLst>
          </p:cNvPr>
          <p:cNvSpPr txBox="1"/>
          <p:nvPr/>
        </p:nvSpPr>
        <p:spPr>
          <a:xfrm>
            <a:off x="7175500" y="2966125"/>
            <a:ext cx="3084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ATTENZIONE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inserire l’indirizzo e-mail in entrambi i campi A MANO</a:t>
            </a:r>
          </a:p>
          <a:p>
            <a:pPr algn="ctr"/>
            <a:r>
              <a:rPr lang="it-IT" dirty="0"/>
              <a:t>per evitare di copiare il dato con eventuali errori di battitura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D799241-857A-48F9-ADC5-C6B02FECB617}"/>
              </a:ext>
            </a:extLst>
          </p:cNvPr>
          <p:cNvSpPr txBox="1"/>
          <p:nvPr/>
        </p:nvSpPr>
        <p:spPr>
          <a:xfrm>
            <a:off x="9822824" y="2635250"/>
            <a:ext cx="585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435" y="4076700"/>
            <a:ext cx="857250" cy="88900"/>
          </a:xfrm>
          <a:custGeom>
            <a:avLst/>
            <a:gdLst/>
            <a:ahLst/>
            <a:cxnLst/>
            <a:rect l="l" t="t" r="r" b="b"/>
            <a:pathLst>
              <a:path w="857250" h="88900">
                <a:moveTo>
                  <a:pt x="857250" y="88391"/>
                </a:moveTo>
                <a:lnTo>
                  <a:pt x="857250" y="0"/>
                </a:lnTo>
                <a:lnTo>
                  <a:pt x="0" y="0"/>
                </a:lnTo>
                <a:lnTo>
                  <a:pt x="0" y="88391"/>
                </a:lnTo>
                <a:lnTo>
                  <a:pt x="857250" y="883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0435" y="2485218"/>
            <a:ext cx="8609451" cy="68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99"/>
              </a:lnSpc>
              <a:spcBef>
                <a:spcPts val="100"/>
              </a:spcBef>
            </a:pPr>
            <a:r>
              <a:rPr lang="it-IT" sz="4200" spc="-240" dirty="0">
                <a:solidFill>
                  <a:srgbClr val="0F3A8A"/>
                </a:solidFill>
              </a:rPr>
              <a:t>Gestionale </a:t>
            </a:r>
            <a:r>
              <a:rPr sz="4200" spc="-240" dirty="0">
                <a:solidFill>
                  <a:srgbClr val="0F3A8A"/>
                </a:solidFill>
              </a:rPr>
              <a:t>F</a:t>
            </a:r>
            <a:r>
              <a:rPr lang="it-IT" sz="4200" spc="-240" dirty="0">
                <a:solidFill>
                  <a:srgbClr val="0F3A8A"/>
                </a:solidFill>
              </a:rPr>
              <a:t>in</a:t>
            </a:r>
            <a:r>
              <a:rPr sz="4200" spc="-240" dirty="0" err="1">
                <a:solidFill>
                  <a:srgbClr val="0F3A8A"/>
                </a:solidFill>
              </a:rPr>
              <a:t>anziamenti</a:t>
            </a:r>
            <a:endParaRPr sz="4200" dirty="0"/>
          </a:p>
        </p:txBody>
      </p:sp>
      <p:sp>
        <p:nvSpPr>
          <p:cNvPr id="4" name="object 4"/>
          <p:cNvSpPr/>
          <p:nvPr/>
        </p:nvSpPr>
        <p:spPr>
          <a:xfrm>
            <a:off x="469900" y="4386992"/>
            <a:ext cx="9601200" cy="1067658"/>
          </a:xfrm>
          <a:custGeom>
            <a:avLst/>
            <a:gdLst/>
            <a:ahLst/>
            <a:cxnLst/>
            <a:rect l="l" t="t" r="r" b="b"/>
            <a:pathLst>
              <a:path w="9624060" h="681354">
                <a:moveTo>
                  <a:pt x="9624060" y="681227"/>
                </a:moveTo>
                <a:lnTo>
                  <a:pt x="9624060" y="0"/>
                </a:lnTo>
                <a:lnTo>
                  <a:pt x="0" y="0"/>
                </a:lnTo>
                <a:lnTo>
                  <a:pt x="0" y="681228"/>
                </a:lnTo>
                <a:lnTo>
                  <a:pt x="16763" y="681228"/>
                </a:lnTo>
                <a:lnTo>
                  <a:pt x="16764" y="33528"/>
                </a:lnTo>
                <a:lnTo>
                  <a:pt x="33527" y="16764"/>
                </a:lnTo>
                <a:lnTo>
                  <a:pt x="33527" y="33528"/>
                </a:lnTo>
                <a:lnTo>
                  <a:pt x="9591293" y="33527"/>
                </a:lnTo>
                <a:lnTo>
                  <a:pt x="9591293" y="16763"/>
                </a:lnTo>
                <a:lnTo>
                  <a:pt x="9608058" y="33527"/>
                </a:lnTo>
                <a:lnTo>
                  <a:pt x="9608058" y="681227"/>
                </a:lnTo>
                <a:lnTo>
                  <a:pt x="9624060" y="681227"/>
                </a:lnTo>
                <a:close/>
              </a:path>
              <a:path w="9624060" h="681354">
                <a:moveTo>
                  <a:pt x="33527" y="33528"/>
                </a:moveTo>
                <a:lnTo>
                  <a:pt x="33527" y="16764"/>
                </a:lnTo>
                <a:lnTo>
                  <a:pt x="16764" y="33528"/>
                </a:lnTo>
                <a:lnTo>
                  <a:pt x="33527" y="33528"/>
                </a:lnTo>
                <a:close/>
              </a:path>
              <a:path w="9624060" h="681354">
                <a:moveTo>
                  <a:pt x="33527" y="647700"/>
                </a:moveTo>
                <a:lnTo>
                  <a:pt x="33527" y="33528"/>
                </a:lnTo>
                <a:lnTo>
                  <a:pt x="16764" y="33528"/>
                </a:lnTo>
                <a:lnTo>
                  <a:pt x="16764" y="647700"/>
                </a:lnTo>
                <a:lnTo>
                  <a:pt x="33527" y="647700"/>
                </a:lnTo>
                <a:close/>
              </a:path>
              <a:path w="9624060" h="681354">
                <a:moveTo>
                  <a:pt x="9608058" y="647699"/>
                </a:moveTo>
                <a:lnTo>
                  <a:pt x="16764" y="647700"/>
                </a:lnTo>
                <a:lnTo>
                  <a:pt x="33527" y="664463"/>
                </a:lnTo>
                <a:lnTo>
                  <a:pt x="33527" y="681228"/>
                </a:lnTo>
                <a:lnTo>
                  <a:pt x="9591293" y="681227"/>
                </a:lnTo>
                <a:lnTo>
                  <a:pt x="9591293" y="664463"/>
                </a:lnTo>
                <a:lnTo>
                  <a:pt x="9608058" y="647699"/>
                </a:lnTo>
                <a:close/>
              </a:path>
              <a:path w="9624060" h="681354">
                <a:moveTo>
                  <a:pt x="33527" y="681228"/>
                </a:moveTo>
                <a:lnTo>
                  <a:pt x="33527" y="664463"/>
                </a:lnTo>
                <a:lnTo>
                  <a:pt x="16764" y="647700"/>
                </a:lnTo>
                <a:lnTo>
                  <a:pt x="16763" y="681228"/>
                </a:lnTo>
                <a:lnTo>
                  <a:pt x="33527" y="681228"/>
                </a:lnTo>
                <a:close/>
              </a:path>
              <a:path w="9624060" h="681354">
                <a:moveTo>
                  <a:pt x="9608058" y="33527"/>
                </a:moveTo>
                <a:lnTo>
                  <a:pt x="9591293" y="16763"/>
                </a:lnTo>
                <a:lnTo>
                  <a:pt x="9591293" y="33527"/>
                </a:lnTo>
                <a:lnTo>
                  <a:pt x="9608058" y="33527"/>
                </a:lnTo>
                <a:close/>
              </a:path>
              <a:path w="9624060" h="681354">
                <a:moveTo>
                  <a:pt x="9608058" y="647699"/>
                </a:moveTo>
                <a:lnTo>
                  <a:pt x="9608058" y="33527"/>
                </a:lnTo>
                <a:lnTo>
                  <a:pt x="9591293" y="33527"/>
                </a:lnTo>
                <a:lnTo>
                  <a:pt x="9591293" y="647699"/>
                </a:lnTo>
                <a:lnTo>
                  <a:pt x="9608058" y="647699"/>
                </a:lnTo>
                <a:close/>
              </a:path>
              <a:path w="9624060" h="681354">
                <a:moveTo>
                  <a:pt x="9608058" y="681227"/>
                </a:moveTo>
                <a:lnTo>
                  <a:pt x="9608058" y="647699"/>
                </a:lnTo>
                <a:lnTo>
                  <a:pt x="9591293" y="664463"/>
                </a:lnTo>
                <a:lnTo>
                  <a:pt x="9591293" y="681227"/>
                </a:lnTo>
                <a:lnTo>
                  <a:pt x="9608058" y="6812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98EA8DA-4EB3-45CE-8109-BBE8E2CB22CB}"/>
              </a:ext>
            </a:extLst>
          </p:cNvPr>
          <p:cNvSpPr txBox="1"/>
          <p:nvPr/>
        </p:nvSpPr>
        <p:spPr>
          <a:xfrm>
            <a:off x="622300" y="4636255"/>
            <a:ext cx="929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hlinkClick r:id="rId2"/>
              </a:rPr>
              <a:t>https://servizi.regione.piemonte.it/catalogo/gestionale-finanziamenti</a:t>
            </a:r>
            <a:endParaRPr lang="it-IT" sz="2000" b="1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FD13850-9FCF-4C37-8B9C-AD739B241A9E}"/>
              </a:ext>
            </a:extLst>
          </p:cNvPr>
          <p:cNvSpPr txBox="1"/>
          <p:nvPr/>
        </p:nvSpPr>
        <p:spPr>
          <a:xfrm>
            <a:off x="488820" y="3602898"/>
            <a:ext cx="921035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it-IT" sz="1600" spc="-70" dirty="0">
                <a:latin typeface="Trebuchet MS"/>
                <a:cs typeface="Trebuchet MS"/>
              </a:rPr>
              <a:t>Per accedere al Gestionale, digitare il seguente link sul motore di ricerca utilizzato: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5AAE25-80B1-4D72-9926-340BF502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16581"/>
            <a:ext cx="9551657" cy="353943"/>
          </a:xfrm>
        </p:spPr>
        <p:txBody>
          <a:bodyPr/>
          <a:lstStyle/>
          <a:p>
            <a:r>
              <a:rPr lang="it-IT" spc="-105" dirty="0"/>
              <a:t>Richieste di abilitazione</a:t>
            </a:r>
            <a:endParaRPr lang="it-IT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81DFC34-B033-42D8-8565-77342FBD9CD5}"/>
              </a:ext>
            </a:extLst>
          </p:cNvPr>
          <p:cNvSpPr txBox="1"/>
          <p:nvPr/>
        </p:nvSpPr>
        <p:spPr>
          <a:xfrm>
            <a:off x="469900" y="699761"/>
            <a:ext cx="9210359" cy="111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it-IT" sz="1400" spc="-70" dirty="0">
                <a:latin typeface="Trebuchet MS"/>
                <a:cs typeface="Trebuchet MS"/>
              </a:rPr>
              <a:t>Per richiedere l’abilitazione ad operare sul sistema come beneficiario è necessario che il Legale Rappresentante acceda con il suo dispositivo all’attività Gestione dati del progetto --  Soggetti --  ed inserisca i dati del Soggetto da abilitare: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it-IT" sz="14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it-IT" sz="14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rebuchet MS"/>
              <a:cs typeface="Trebuchet M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156375B-8A77-40EB-83D7-FDE14CF4F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256323"/>
            <a:ext cx="3276600" cy="386829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674EFE8-3458-46BC-8C7E-1E850C1F5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100" y="1256323"/>
            <a:ext cx="6880077" cy="2051399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F83BCA9-F411-4465-ACDD-8B5661BF5AA4}"/>
              </a:ext>
            </a:extLst>
          </p:cNvPr>
          <p:cNvCxnSpPr/>
          <p:nvPr/>
        </p:nvCxnSpPr>
        <p:spPr>
          <a:xfrm flipV="1">
            <a:off x="1993900" y="1492250"/>
            <a:ext cx="1600200" cy="327660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EC59DA5C-CB7C-46B1-BD14-22E578017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476" y="3311598"/>
            <a:ext cx="5014912" cy="4099782"/>
          </a:xfrm>
          <a:prstGeom prst="rect">
            <a:avLst/>
          </a:prstGeom>
        </p:spPr>
      </p:pic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1D5B67EC-B03E-4574-A5E2-24AF3C52B2FA}"/>
              </a:ext>
            </a:extLst>
          </p:cNvPr>
          <p:cNvCxnSpPr/>
          <p:nvPr/>
        </p:nvCxnSpPr>
        <p:spPr>
          <a:xfrm flipH="1">
            <a:off x="6261100" y="2482850"/>
            <a:ext cx="3284288" cy="106680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133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79253" y="6453187"/>
            <a:ext cx="92075" cy="9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700" b="1" spc="-55" dirty="0">
                <a:solidFill>
                  <a:srgbClr val="FFFFFF"/>
                </a:solidFill>
                <a:latin typeface="Trebuchet MS"/>
                <a:cs typeface="Trebuchet MS"/>
              </a:rPr>
              <a:t>37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833" y="771906"/>
            <a:ext cx="10680700" cy="6014720"/>
            <a:chOff x="12833" y="771906"/>
            <a:chExt cx="10680700" cy="6014720"/>
          </a:xfrm>
        </p:grpSpPr>
        <p:sp>
          <p:nvSpPr>
            <p:cNvPr id="4" name="object 4"/>
            <p:cNvSpPr/>
            <p:nvPr/>
          </p:nvSpPr>
          <p:spPr>
            <a:xfrm>
              <a:off x="12833" y="771906"/>
              <a:ext cx="10680192" cy="60144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58848" y="4419600"/>
              <a:ext cx="287655" cy="285750"/>
            </a:xfrm>
            <a:custGeom>
              <a:avLst/>
              <a:gdLst/>
              <a:ahLst/>
              <a:cxnLst/>
              <a:rect l="l" t="t" r="r" b="b"/>
              <a:pathLst>
                <a:path w="287654" h="285750">
                  <a:moveTo>
                    <a:pt x="287274" y="143256"/>
                  </a:moveTo>
                  <a:lnTo>
                    <a:pt x="279983" y="97926"/>
                  </a:lnTo>
                  <a:lnTo>
                    <a:pt x="259671" y="58594"/>
                  </a:lnTo>
                  <a:lnTo>
                    <a:pt x="228679" y="27602"/>
                  </a:lnTo>
                  <a:lnTo>
                    <a:pt x="189347" y="7290"/>
                  </a:lnTo>
                  <a:lnTo>
                    <a:pt x="144018" y="0"/>
                  </a:lnTo>
                  <a:lnTo>
                    <a:pt x="98316" y="7290"/>
                  </a:lnTo>
                  <a:lnTo>
                    <a:pt x="58759" y="27602"/>
                  </a:lnTo>
                  <a:lnTo>
                    <a:pt x="27651" y="58594"/>
                  </a:lnTo>
                  <a:lnTo>
                    <a:pt x="7296" y="97926"/>
                  </a:lnTo>
                  <a:lnTo>
                    <a:pt x="0" y="143256"/>
                  </a:lnTo>
                  <a:lnTo>
                    <a:pt x="7296" y="188214"/>
                  </a:lnTo>
                  <a:lnTo>
                    <a:pt x="27651" y="227319"/>
                  </a:lnTo>
                  <a:lnTo>
                    <a:pt x="58759" y="258196"/>
                  </a:lnTo>
                  <a:lnTo>
                    <a:pt x="98316" y="278465"/>
                  </a:lnTo>
                  <a:lnTo>
                    <a:pt x="144018" y="285750"/>
                  </a:lnTo>
                  <a:lnTo>
                    <a:pt x="189347" y="278465"/>
                  </a:lnTo>
                  <a:lnTo>
                    <a:pt x="228679" y="258196"/>
                  </a:lnTo>
                  <a:lnTo>
                    <a:pt x="259671" y="227319"/>
                  </a:lnTo>
                  <a:lnTo>
                    <a:pt x="279983" y="188214"/>
                  </a:lnTo>
                  <a:lnTo>
                    <a:pt x="287274" y="143256"/>
                  </a:lnTo>
                  <a:close/>
                </a:path>
              </a:pathLst>
            </a:custGeom>
            <a:solidFill>
              <a:srgbClr val="00B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91491" y="6136385"/>
              <a:ext cx="144779" cy="1447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99598" y="4781550"/>
              <a:ext cx="144779" cy="1432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6051" y="1386840"/>
              <a:ext cx="2181504" cy="7216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0435" y="3734562"/>
              <a:ext cx="857250" cy="89535"/>
            </a:xfrm>
            <a:custGeom>
              <a:avLst/>
              <a:gdLst/>
              <a:ahLst/>
              <a:cxnLst/>
              <a:rect l="l" t="t" r="r" b="b"/>
              <a:pathLst>
                <a:path w="857250" h="89535">
                  <a:moveTo>
                    <a:pt x="857250" y="89153"/>
                  </a:moveTo>
                  <a:lnTo>
                    <a:pt x="857250" y="0"/>
                  </a:lnTo>
                  <a:lnTo>
                    <a:pt x="0" y="0"/>
                  </a:lnTo>
                  <a:lnTo>
                    <a:pt x="0" y="89153"/>
                  </a:lnTo>
                  <a:lnTo>
                    <a:pt x="857250" y="89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82302" y="2901950"/>
            <a:ext cx="1267460" cy="596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750" b="1" spc="-254" dirty="0">
                <a:solidFill>
                  <a:srgbClr val="0F3A8A"/>
                </a:solidFill>
                <a:latin typeface="Trebuchet MS"/>
                <a:cs typeface="Trebuchet MS"/>
              </a:rPr>
              <a:t>G</a:t>
            </a:r>
            <a:r>
              <a:rPr sz="3750" b="1" spc="-245" dirty="0">
                <a:solidFill>
                  <a:srgbClr val="0F3A8A"/>
                </a:solidFill>
                <a:latin typeface="Trebuchet MS"/>
                <a:cs typeface="Trebuchet MS"/>
              </a:rPr>
              <a:t>r</a:t>
            </a:r>
            <a:r>
              <a:rPr sz="3750" b="1" spc="-280" dirty="0">
                <a:solidFill>
                  <a:srgbClr val="0F3A8A"/>
                </a:solidFill>
                <a:latin typeface="Trebuchet MS"/>
                <a:cs typeface="Trebuchet MS"/>
              </a:rPr>
              <a:t>azie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396" y="4098290"/>
            <a:ext cx="4164704" cy="30008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z="1850" spc="-80" dirty="0">
                <a:latin typeface="Trebuchet MS"/>
                <a:cs typeface="Trebuchet MS"/>
              </a:rPr>
              <a:t>Antonella Siragusa- </a:t>
            </a:r>
            <a:r>
              <a:rPr sz="1850" spc="-80" dirty="0" err="1">
                <a:latin typeface="Trebuchet MS"/>
                <a:cs typeface="Trebuchet MS"/>
              </a:rPr>
              <a:t>Csi</a:t>
            </a:r>
            <a:r>
              <a:rPr sz="1850" spc="-215" dirty="0">
                <a:latin typeface="Trebuchet MS"/>
                <a:cs typeface="Trebuchet MS"/>
              </a:rPr>
              <a:t> </a:t>
            </a:r>
            <a:r>
              <a:rPr sz="1850" spc="-70" dirty="0">
                <a:latin typeface="Trebuchet MS"/>
                <a:cs typeface="Trebuchet MS"/>
              </a:rPr>
              <a:t>Piemonte</a:t>
            </a:r>
            <a:endParaRPr sz="18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871" y="949705"/>
            <a:ext cx="2451735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40" dirty="0"/>
              <a:t>Modalità </a:t>
            </a:r>
            <a:r>
              <a:rPr spc="-100" dirty="0"/>
              <a:t>di</a:t>
            </a:r>
            <a:r>
              <a:rPr spc="-380" dirty="0"/>
              <a:t> </a:t>
            </a:r>
            <a:r>
              <a:rPr spc="-110" dirty="0"/>
              <a:t>accesso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259" y="1859533"/>
            <a:ext cx="9438005" cy="41262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350">
              <a:lnSpc>
                <a:spcPct val="102499"/>
              </a:lnSpc>
              <a:spcBef>
                <a:spcPts val="90"/>
              </a:spcBef>
            </a:pPr>
            <a:r>
              <a:rPr sz="1600" spc="-95" dirty="0">
                <a:latin typeface="Trebuchet MS"/>
                <a:cs typeface="Trebuchet MS"/>
              </a:rPr>
              <a:t>La </a:t>
            </a:r>
            <a:r>
              <a:rPr sz="1600" spc="-55" dirty="0">
                <a:latin typeface="Trebuchet MS"/>
                <a:cs typeface="Trebuchet MS"/>
              </a:rPr>
              <a:t>procedura </a:t>
            </a:r>
            <a:r>
              <a:rPr sz="1600" spc="10" dirty="0">
                <a:latin typeface="Trebuchet MS"/>
                <a:cs typeface="Trebuchet MS"/>
              </a:rPr>
              <a:t>FINDOM‐</a:t>
            </a:r>
            <a:r>
              <a:rPr sz="1600" spc="-34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Finanziamento </a:t>
            </a:r>
            <a:r>
              <a:rPr sz="1600" spc="-30" dirty="0">
                <a:latin typeface="Trebuchet MS"/>
                <a:cs typeface="Trebuchet MS"/>
              </a:rPr>
              <a:t>Domande </a:t>
            </a:r>
            <a:r>
              <a:rPr sz="1600" spc="-60" dirty="0">
                <a:latin typeface="Trebuchet MS"/>
                <a:cs typeface="Trebuchet MS"/>
              </a:rPr>
              <a:t>è </a:t>
            </a:r>
            <a:r>
              <a:rPr sz="1600" spc="-75" dirty="0">
                <a:latin typeface="Trebuchet MS"/>
                <a:cs typeface="Trebuchet MS"/>
              </a:rPr>
              <a:t>stata </a:t>
            </a:r>
            <a:r>
              <a:rPr sz="1600" spc="-90" dirty="0">
                <a:latin typeface="Trebuchet MS"/>
                <a:cs typeface="Trebuchet MS"/>
              </a:rPr>
              <a:t>realizzata </a:t>
            </a:r>
            <a:r>
              <a:rPr sz="1600" spc="-50" dirty="0">
                <a:latin typeface="Trebuchet MS"/>
                <a:cs typeface="Trebuchet MS"/>
              </a:rPr>
              <a:t>per </a:t>
            </a:r>
            <a:r>
              <a:rPr sz="1600" spc="-55" dirty="0">
                <a:latin typeface="Trebuchet MS"/>
                <a:cs typeface="Trebuchet MS"/>
              </a:rPr>
              <a:t>consentire </a:t>
            </a:r>
            <a:r>
              <a:rPr sz="1600" spc="-70" dirty="0">
                <a:latin typeface="Trebuchet MS"/>
                <a:cs typeface="Trebuchet MS"/>
              </a:rPr>
              <a:t>agli </a:t>
            </a:r>
            <a:r>
              <a:rPr sz="1600" spc="-65" dirty="0">
                <a:latin typeface="Trebuchet MS"/>
                <a:cs typeface="Trebuchet MS"/>
              </a:rPr>
              <a:t>utenti </a:t>
            </a:r>
            <a:r>
              <a:rPr sz="1600" spc="-60" dirty="0">
                <a:latin typeface="Trebuchet MS"/>
                <a:cs typeface="Trebuchet MS"/>
              </a:rPr>
              <a:t>pubblici e </a:t>
            </a:r>
            <a:r>
              <a:rPr sz="1600" spc="-70" dirty="0">
                <a:latin typeface="Trebuchet MS"/>
                <a:cs typeface="Trebuchet MS"/>
              </a:rPr>
              <a:t>privati </a:t>
            </a:r>
            <a:r>
              <a:rPr sz="1600" spc="-65" dirty="0">
                <a:latin typeface="Trebuchet MS"/>
                <a:cs typeface="Trebuchet MS"/>
              </a:rPr>
              <a:t>di  </a:t>
            </a:r>
            <a:r>
              <a:rPr sz="1600" spc="-70" dirty="0">
                <a:latin typeface="Trebuchet MS"/>
                <a:cs typeface="Trebuchet MS"/>
              </a:rPr>
              <a:t>accedere </a:t>
            </a:r>
            <a:r>
              <a:rPr sz="1600" spc="-80" dirty="0">
                <a:latin typeface="Trebuchet MS"/>
                <a:cs typeface="Trebuchet MS"/>
              </a:rPr>
              <a:t>alle </a:t>
            </a:r>
            <a:r>
              <a:rPr sz="1600" spc="-60" dirty="0">
                <a:latin typeface="Trebuchet MS"/>
                <a:cs typeface="Trebuchet MS"/>
              </a:rPr>
              <a:t>manifestazioni di interesse </a:t>
            </a:r>
            <a:r>
              <a:rPr sz="1600" spc="-75" dirty="0">
                <a:latin typeface="Trebuchet MS"/>
                <a:cs typeface="Trebuchet MS"/>
              </a:rPr>
              <a:t>della </a:t>
            </a:r>
            <a:r>
              <a:rPr sz="1600" spc="-45" dirty="0">
                <a:latin typeface="Trebuchet MS"/>
                <a:cs typeface="Trebuchet MS"/>
              </a:rPr>
              <a:t>Regione</a:t>
            </a:r>
            <a:r>
              <a:rPr sz="1600" spc="-32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Piemonte.</a:t>
            </a:r>
            <a:endParaRPr sz="1600" dirty="0">
              <a:latin typeface="Trebuchet MS"/>
              <a:cs typeface="Trebuchet MS"/>
            </a:endParaRPr>
          </a:p>
          <a:p>
            <a:pPr marL="12700" marR="5715">
              <a:lnSpc>
                <a:spcPts val="1970"/>
              </a:lnSpc>
              <a:spcBef>
                <a:spcPts val="65"/>
              </a:spcBef>
            </a:pPr>
            <a:r>
              <a:rPr sz="1600" spc="-95" dirty="0">
                <a:latin typeface="Trebuchet MS"/>
                <a:cs typeface="Trebuchet MS"/>
              </a:rPr>
              <a:t>La </a:t>
            </a:r>
            <a:r>
              <a:rPr sz="1600" spc="-55" dirty="0">
                <a:latin typeface="Trebuchet MS"/>
                <a:cs typeface="Trebuchet MS"/>
              </a:rPr>
              <a:t>procedura </a:t>
            </a:r>
            <a:r>
              <a:rPr sz="1600" spc="-35" dirty="0">
                <a:latin typeface="Trebuchet MS"/>
                <a:cs typeface="Trebuchet MS"/>
              </a:rPr>
              <a:t>FinDom </a:t>
            </a:r>
            <a:r>
              <a:rPr sz="1600" spc="-60" dirty="0">
                <a:latin typeface="Trebuchet MS"/>
                <a:cs typeface="Trebuchet MS"/>
              </a:rPr>
              <a:t>richiede </a:t>
            </a:r>
            <a:r>
              <a:rPr sz="1600" spc="-75" dirty="0">
                <a:latin typeface="Trebuchet MS"/>
                <a:cs typeface="Trebuchet MS"/>
              </a:rPr>
              <a:t>l’acquisizione </a:t>
            </a:r>
            <a:r>
              <a:rPr sz="1600" spc="-60" dirty="0">
                <a:latin typeface="Trebuchet MS"/>
                <a:cs typeface="Trebuchet MS"/>
              </a:rPr>
              <a:t>di </a:t>
            </a:r>
            <a:r>
              <a:rPr sz="1600" spc="-35" dirty="0">
                <a:latin typeface="Trebuchet MS"/>
                <a:cs typeface="Trebuchet MS"/>
              </a:rPr>
              <a:t>opportune </a:t>
            </a:r>
            <a:r>
              <a:rPr sz="1600" spc="-75" dirty="0">
                <a:latin typeface="Trebuchet MS"/>
                <a:cs typeface="Trebuchet MS"/>
              </a:rPr>
              <a:t>credenziali </a:t>
            </a:r>
            <a:r>
              <a:rPr sz="1600" spc="-60" dirty="0">
                <a:latin typeface="Trebuchet MS"/>
                <a:cs typeface="Trebuchet MS"/>
              </a:rPr>
              <a:t>di </a:t>
            </a:r>
            <a:r>
              <a:rPr sz="1600" spc="-70" dirty="0">
                <a:latin typeface="Trebuchet MS"/>
                <a:cs typeface="Trebuchet MS"/>
              </a:rPr>
              <a:t>autenticazione; gli </a:t>
            </a:r>
            <a:r>
              <a:rPr sz="1600" spc="-50" dirty="0">
                <a:latin typeface="Trebuchet MS"/>
                <a:cs typeface="Trebuchet MS"/>
              </a:rPr>
              <a:t>strumenti </a:t>
            </a:r>
            <a:r>
              <a:rPr sz="1600" spc="-30" dirty="0">
                <a:latin typeface="Trebuchet MS"/>
                <a:cs typeface="Trebuchet MS"/>
              </a:rPr>
              <a:t>devono  </a:t>
            </a:r>
            <a:r>
              <a:rPr sz="1600" spc="-45" dirty="0">
                <a:latin typeface="Trebuchet MS"/>
                <a:cs typeface="Trebuchet MS"/>
              </a:rPr>
              <a:t>essere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acquisiti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autonomamente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dal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Beneficiario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che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desidera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partecipare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al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bando.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-35" dirty="0">
                <a:latin typeface="Trebuchet MS"/>
                <a:cs typeface="Trebuchet MS"/>
              </a:rPr>
              <a:t>I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metodi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di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autenticazione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previsti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per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accedere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alla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procedura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sono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150" dirty="0">
                <a:latin typeface="Trebuchet MS"/>
                <a:cs typeface="Trebuchet MS"/>
              </a:rPr>
              <a:t>: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 dirty="0">
              <a:latin typeface="Trebuchet MS"/>
              <a:cs typeface="Trebuchet MS"/>
            </a:endParaRPr>
          </a:p>
          <a:p>
            <a:pPr marL="346075" indent="-334010">
              <a:lnSpc>
                <a:spcPct val="100000"/>
              </a:lnSpc>
              <a:spcBef>
                <a:spcPts val="5"/>
              </a:spcBef>
              <a:buFont typeface="Trebuchet MS"/>
              <a:buChar char="‐"/>
              <a:tabLst>
                <a:tab pos="346075" algn="l"/>
                <a:tab pos="346710" algn="l"/>
              </a:tabLst>
            </a:pPr>
            <a:r>
              <a:rPr sz="1600" b="1" spc="-95" dirty="0">
                <a:solidFill>
                  <a:srgbClr val="005FA0"/>
                </a:solidFill>
                <a:latin typeface="Trebuchet MS"/>
                <a:cs typeface="Trebuchet MS"/>
              </a:rPr>
              <a:t>Credenziali </a:t>
            </a:r>
            <a:r>
              <a:rPr sz="1600" b="1" spc="-30" dirty="0">
                <a:solidFill>
                  <a:srgbClr val="005FA0"/>
                </a:solidFill>
                <a:latin typeface="Trebuchet MS"/>
                <a:cs typeface="Trebuchet MS"/>
              </a:rPr>
              <a:t>SPID </a:t>
            </a:r>
            <a:r>
              <a:rPr sz="1600" b="1" spc="-70" dirty="0">
                <a:solidFill>
                  <a:srgbClr val="005FA0"/>
                </a:solidFill>
                <a:latin typeface="Trebuchet MS"/>
                <a:cs typeface="Trebuchet MS"/>
              </a:rPr>
              <a:t>personali </a:t>
            </a:r>
            <a:r>
              <a:rPr sz="1600" b="1" spc="-65" dirty="0">
                <a:solidFill>
                  <a:srgbClr val="005FA0"/>
                </a:solidFill>
                <a:latin typeface="Trebuchet MS"/>
                <a:cs typeface="Trebuchet MS"/>
              </a:rPr>
              <a:t>di </a:t>
            </a:r>
            <a:r>
              <a:rPr sz="1600" b="1" spc="-110" dirty="0">
                <a:solidFill>
                  <a:srgbClr val="005FA0"/>
                </a:solidFill>
                <a:latin typeface="Trebuchet MS"/>
                <a:cs typeface="Trebuchet MS"/>
              </a:rPr>
              <a:t>2 </a:t>
            </a:r>
            <a:r>
              <a:rPr sz="1600" b="1" spc="-75" dirty="0" err="1">
                <a:solidFill>
                  <a:srgbClr val="005FA0"/>
                </a:solidFill>
                <a:latin typeface="Trebuchet MS"/>
                <a:cs typeface="Trebuchet MS"/>
              </a:rPr>
              <a:t>livello</a:t>
            </a:r>
            <a:endParaRPr lang="it-IT" sz="1600" b="1" spc="-75" dirty="0">
              <a:solidFill>
                <a:srgbClr val="005FA0"/>
              </a:solidFill>
              <a:latin typeface="Trebuchet MS"/>
              <a:cs typeface="Trebuchet MS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  <a:tabLst>
                <a:tab pos="346075" algn="l"/>
                <a:tab pos="346710" algn="l"/>
              </a:tabLst>
            </a:pPr>
            <a:endParaRPr sz="1700" dirty="0">
              <a:latin typeface="Trebuchet MS"/>
              <a:cs typeface="Trebuchet MS"/>
            </a:endParaRPr>
          </a:p>
          <a:p>
            <a:pPr marL="346075" indent="-334010">
              <a:lnSpc>
                <a:spcPct val="100000"/>
              </a:lnSpc>
              <a:buFont typeface="Trebuchet MS"/>
              <a:buChar char="‐"/>
              <a:tabLst>
                <a:tab pos="346075" algn="l"/>
                <a:tab pos="346710" algn="l"/>
              </a:tabLst>
            </a:pPr>
            <a:r>
              <a:rPr sz="1600" b="1" spc="-90" dirty="0">
                <a:solidFill>
                  <a:srgbClr val="005FA0"/>
                </a:solidFill>
                <a:latin typeface="Trebuchet MS"/>
                <a:cs typeface="Trebuchet MS"/>
              </a:rPr>
              <a:t>Certificato </a:t>
            </a:r>
            <a:r>
              <a:rPr sz="1600" b="1" spc="-70" dirty="0">
                <a:solidFill>
                  <a:srgbClr val="005FA0"/>
                </a:solidFill>
                <a:latin typeface="Trebuchet MS"/>
                <a:cs typeface="Trebuchet MS"/>
              </a:rPr>
              <a:t>digitale </a:t>
            </a:r>
            <a:r>
              <a:rPr sz="1600" b="1" spc="-65" dirty="0">
                <a:solidFill>
                  <a:srgbClr val="005FA0"/>
                </a:solidFill>
                <a:latin typeface="Trebuchet MS"/>
                <a:cs typeface="Trebuchet MS"/>
              </a:rPr>
              <a:t>di </a:t>
            </a:r>
            <a:r>
              <a:rPr sz="1600" b="1" spc="-90" dirty="0">
                <a:solidFill>
                  <a:srgbClr val="005FA0"/>
                </a:solidFill>
                <a:latin typeface="Trebuchet MS"/>
                <a:cs typeface="Trebuchet MS"/>
              </a:rPr>
              <a:t>autenticazione </a:t>
            </a:r>
            <a:r>
              <a:rPr sz="1600" b="1" spc="-95" dirty="0">
                <a:solidFill>
                  <a:srgbClr val="005FA0"/>
                </a:solidFill>
                <a:latin typeface="Trebuchet MS"/>
                <a:cs typeface="Trebuchet MS"/>
              </a:rPr>
              <a:t>(Cns, </a:t>
            </a:r>
            <a:r>
              <a:rPr sz="1600" b="1" spc="-130" dirty="0">
                <a:solidFill>
                  <a:srgbClr val="005FA0"/>
                </a:solidFill>
                <a:latin typeface="Trebuchet MS"/>
                <a:cs typeface="Trebuchet MS"/>
              </a:rPr>
              <a:t>TS, </a:t>
            </a:r>
            <a:r>
              <a:rPr sz="1600" b="1" spc="-90" dirty="0">
                <a:solidFill>
                  <a:srgbClr val="005FA0"/>
                </a:solidFill>
                <a:latin typeface="Trebuchet MS"/>
                <a:cs typeface="Trebuchet MS"/>
              </a:rPr>
              <a:t>Firma</a:t>
            </a:r>
            <a:r>
              <a:rPr sz="1600" b="1" spc="-295" dirty="0">
                <a:solidFill>
                  <a:srgbClr val="005FA0"/>
                </a:solidFill>
                <a:latin typeface="Trebuchet MS"/>
                <a:cs typeface="Trebuchet MS"/>
              </a:rPr>
              <a:t> </a:t>
            </a:r>
            <a:r>
              <a:rPr sz="1600" b="1" spc="-65" dirty="0">
                <a:solidFill>
                  <a:srgbClr val="005FA0"/>
                </a:solidFill>
                <a:latin typeface="Trebuchet MS"/>
                <a:cs typeface="Trebuchet MS"/>
              </a:rPr>
              <a:t>Digitale)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5FA0"/>
              </a:buClr>
              <a:buFont typeface="Trebuchet MS"/>
              <a:buChar char="‐"/>
            </a:pPr>
            <a:endParaRPr sz="1700" dirty="0">
              <a:latin typeface="Trebuchet MS"/>
              <a:cs typeface="Trebuchet MS"/>
            </a:endParaRPr>
          </a:p>
          <a:p>
            <a:pPr marL="346075" indent="-334010">
              <a:lnSpc>
                <a:spcPct val="100000"/>
              </a:lnSpc>
              <a:buFont typeface="Trebuchet MS"/>
              <a:buChar char="‐"/>
              <a:tabLst>
                <a:tab pos="346075" algn="l"/>
                <a:tab pos="346710" algn="l"/>
              </a:tabLst>
            </a:pPr>
            <a:r>
              <a:rPr sz="1600" b="1" spc="-85" dirty="0">
                <a:solidFill>
                  <a:srgbClr val="005FA0"/>
                </a:solidFill>
                <a:latin typeface="Trebuchet MS"/>
                <a:cs typeface="Trebuchet MS"/>
              </a:rPr>
              <a:t>Carta </a:t>
            </a:r>
            <a:r>
              <a:rPr sz="1600" b="1" spc="-80" dirty="0">
                <a:solidFill>
                  <a:srgbClr val="005FA0"/>
                </a:solidFill>
                <a:latin typeface="Trebuchet MS"/>
                <a:cs typeface="Trebuchet MS"/>
              </a:rPr>
              <a:t>d’identità</a:t>
            </a:r>
            <a:r>
              <a:rPr sz="1600" b="1" spc="-170" dirty="0">
                <a:solidFill>
                  <a:srgbClr val="005FA0"/>
                </a:solidFill>
                <a:latin typeface="Trebuchet MS"/>
                <a:cs typeface="Trebuchet MS"/>
              </a:rPr>
              <a:t> </a:t>
            </a:r>
            <a:r>
              <a:rPr sz="1600" b="1" spc="-70" dirty="0">
                <a:solidFill>
                  <a:srgbClr val="005FA0"/>
                </a:solidFill>
                <a:latin typeface="Trebuchet MS"/>
                <a:cs typeface="Trebuchet MS"/>
              </a:rPr>
              <a:t>digitale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Trebuchet MS"/>
              <a:cs typeface="Trebuchet MS"/>
            </a:endParaRPr>
          </a:p>
          <a:p>
            <a:pPr marL="12700" marR="5080" indent="46990">
              <a:lnSpc>
                <a:spcPct val="102200"/>
              </a:lnSpc>
            </a:pPr>
            <a:r>
              <a:rPr lang="it-IT" b="1" spc="-95" dirty="0">
                <a:latin typeface="Trebuchet MS"/>
                <a:cs typeface="Trebuchet MS"/>
              </a:rPr>
              <a:t>I</a:t>
            </a:r>
            <a:r>
              <a:rPr b="1" spc="-95" dirty="0">
                <a:latin typeface="Trebuchet MS"/>
                <a:cs typeface="Trebuchet MS"/>
              </a:rPr>
              <a:t>l</a:t>
            </a:r>
            <a:r>
              <a:rPr b="1" spc="-100" dirty="0">
                <a:latin typeface="Trebuchet MS"/>
                <a:cs typeface="Trebuchet MS"/>
              </a:rPr>
              <a:t> </a:t>
            </a:r>
            <a:r>
              <a:rPr b="1" spc="-60" dirty="0">
                <a:latin typeface="Trebuchet MS"/>
                <a:cs typeface="Trebuchet MS"/>
              </a:rPr>
              <a:t>Beneficiario</a:t>
            </a:r>
            <a:r>
              <a:rPr b="1" spc="-90" dirty="0">
                <a:latin typeface="Trebuchet MS"/>
                <a:cs typeface="Trebuchet MS"/>
              </a:rPr>
              <a:t> </a:t>
            </a:r>
            <a:r>
              <a:rPr b="1" spc="-20" dirty="0">
                <a:latin typeface="Trebuchet MS"/>
                <a:cs typeface="Trebuchet MS"/>
              </a:rPr>
              <a:t>può</a:t>
            </a:r>
            <a:r>
              <a:rPr b="1" spc="-100" dirty="0">
                <a:latin typeface="Trebuchet MS"/>
                <a:cs typeface="Trebuchet MS"/>
              </a:rPr>
              <a:t> </a:t>
            </a:r>
            <a:r>
              <a:rPr b="1" spc="-65" dirty="0">
                <a:latin typeface="Trebuchet MS"/>
                <a:cs typeface="Trebuchet MS"/>
              </a:rPr>
              <a:t>scegliere</a:t>
            </a:r>
            <a:r>
              <a:rPr b="1" spc="-95" dirty="0">
                <a:latin typeface="Trebuchet MS"/>
                <a:cs typeface="Trebuchet MS"/>
              </a:rPr>
              <a:t> </a:t>
            </a:r>
            <a:r>
              <a:rPr b="1" spc="-65" dirty="0">
                <a:latin typeface="Trebuchet MS"/>
                <a:cs typeface="Trebuchet MS"/>
              </a:rPr>
              <a:t>alternativamente</a:t>
            </a:r>
            <a:r>
              <a:rPr b="1" spc="-90" dirty="0">
                <a:latin typeface="Trebuchet MS"/>
                <a:cs typeface="Trebuchet MS"/>
              </a:rPr>
              <a:t> </a:t>
            </a:r>
            <a:r>
              <a:rPr b="1" spc="-80" dirty="0">
                <a:latin typeface="Trebuchet MS"/>
                <a:cs typeface="Trebuchet MS"/>
              </a:rPr>
              <a:t>tra</a:t>
            </a:r>
            <a:r>
              <a:rPr b="1" spc="-90" dirty="0">
                <a:latin typeface="Trebuchet MS"/>
                <a:cs typeface="Trebuchet MS"/>
              </a:rPr>
              <a:t> </a:t>
            </a:r>
            <a:r>
              <a:rPr b="1" spc="-80" dirty="0">
                <a:latin typeface="Trebuchet MS"/>
                <a:cs typeface="Trebuchet MS"/>
              </a:rPr>
              <a:t>le</a:t>
            </a:r>
            <a:r>
              <a:rPr b="1" spc="-95" dirty="0">
                <a:latin typeface="Trebuchet MS"/>
                <a:cs typeface="Trebuchet MS"/>
              </a:rPr>
              <a:t> </a:t>
            </a:r>
            <a:r>
              <a:rPr b="1" spc="-60" dirty="0">
                <a:latin typeface="Trebuchet MS"/>
                <a:cs typeface="Trebuchet MS"/>
              </a:rPr>
              <a:t>modalità</a:t>
            </a:r>
            <a:r>
              <a:rPr b="1" spc="-90" dirty="0">
                <a:latin typeface="Trebuchet MS"/>
                <a:cs typeface="Trebuchet MS"/>
              </a:rPr>
              <a:t> </a:t>
            </a:r>
            <a:r>
              <a:rPr b="1" spc="-60" dirty="0">
                <a:latin typeface="Trebuchet MS"/>
                <a:cs typeface="Trebuchet MS"/>
              </a:rPr>
              <a:t>di</a:t>
            </a:r>
            <a:r>
              <a:rPr b="1" spc="-90" dirty="0">
                <a:latin typeface="Trebuchet MS"/>
                <a:cs typeface="Trebuchet MS"/>
              </a:rPr>
              <a:t> </a:t>
            </a:r>
            <a:r>
              <a:rPr b="1" spc="-65" dirty="0">
                <a:latin typeface="Trebuchet MS"/>
                <a:cs typeface="Trebuchet MS"/>
              </a:rPr>
              <a:t>accesso.</a:t>
            </a:r>
            <a:r>
              <a:rPr b="1" spc="-110" dirty="0">
                <a:latin typeface="Trebuchet MS"/>
                <a:cs typeface="Trebuchet MS"/>
              </a:rPr>
              <a:t> </a:t>
            </a:r>
            <a:endParaRPr lang="it-IT" b="1" spc="-45" dirty="0">
              <a:latin typeface="Trebuchet MS"/>
              <a:cs typeface="Trebuchet MS"/>
            </a:endParaRPr>
          </a:p>
          <a:p>
            <a:pPr marL="12700" marR="5080" indent="46990">
              <a:lnSpc>
                <a:spcPct val="102200"/>
              </a:lnSpc>
            </a:pPr>
            <a:endParaRPr b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871" y="949705"/>
            <a:ext cx="2451735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40" dirty="0"/>
              <a:t>Modalità </a:t>
            </a:r>
            <a:r>
              <a:rPr spc="-100" dirty="0"/>
              <a:t>di</a:t>
            </a:r>
            <a:r>
              <a:rPr spc="-380" dirty="0"/>
              <a:t> </a:t>
            </a:r>
            <a:r>
              <a:rPr spc="-110" dirty="0"/>
              <a:t>accesso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29888" y="1579118"/>
            <a:ext cx="9833622" cy="432009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ACCESSO TRAMITE </a:t>
            </a:r>
            <a:r>
              <a:rPr spc="15" dirty="0"/>
              <a:t>CREDENZIALI SPID </a:t>
            </a:r>
            <a:r>
              <a:rPr spc="20" dirty="0"/>
              <a:t>PERSONALI </a:t>
            </a:r>
            <a:r>
              <a:rPr spc="25" dirty="0"/>
              <a:t>E </a:t>
            </a:r>
            <a:r>
              <a:rPr spc="15" dirty="0"/>
              <a:t>DI </a:t>
            </a:r>
            <a:r>
              <a:rPr spc="20" dirty="0"/>
              <a:t>SECONDO</a:t>
            </a:r>
            <a:r>
              <a:rPr spc="-60" dirty="0"/>
              <a:t> </a:t>
            </a:r>
            <a:r>
              <a:rPr spc="20" dirty="0"/>
              <a:t>LIVELLO</a:t>
            </a:r>
          </a:p>
          <a:p>
            <a:pPr marL="144780">
              <a:lnSpc>
                <a:spcPct val="100000"/>
              </a:lnSpc>
            </a:pPr>
            <a:endParaRPr sz="1800" dirty="0"/>
          </a:p>
          <a:p>
            <a:pPr marL="208279" marR="421005">
              <a:lnSpc>
                <a:spcPct val="102499"/>
              </a:lnSpc>
              <a:spcBef>
                <a:spcPts val="1270"/>
              </a:spcBef>
            </a:pPr>
            <a:r>
              <a:rPr b="0" spc="-65" dirty="0">
                <a:solidFill>
                  <a:srgbClr val="000000"/>
                </a:solidFill>
                <a:latin typeface="Trebuchet MS"/>
                <a:cs typeface="Trebuchet MS"/>
              </a:rPr>
              <a:t>SPID,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95" dirty="0">
                <a:solidFill>
                  <a:srgbClr val="000000"/>
                </a:solidFill>
                <a:latin typeface="Trebuchet MS"/>
                <a:cs typeface="Trebuchet MS"/>
              </a:rPr>
              <a:t>il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55" dirty="0">
                <a:solidFill>
                  <a:srgbClr val="000000"/>
                </a:solidFill>
                <a:latin typeface="Trebuchet MS"/>
                <a:cs typeface="Trebuchet MS"/>
              </a:rPr>
              <a:t>Sistema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55" dirty="0">
                <a:solidFill>
                  <a:srgbClr val="000000"/>
                </a:solidFill>
                <a:latin typeface="Trebuchet MS"/>
                <a:cs typeface="Trebuchet MS"/>
              </a:rPr>
              <a:t>Pubblico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0" dirty="0">
                <a:solidFill>
                  <a:srgbClr val="000000"/>
                </a:solidFill>
                <a:latin typeface="Trebuchet MS"/>
                <a:cs typeface="Trebuchet MS"/>
              </a:rPr>
              <a:t>di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5" dirty="0">
                <a:solidFill>
                  <a:srgbClr val="000000"/>
                </a:solidFill>
                <a:latin typeface="Trebuchet MS"/>
                <a:cs typeface="Trebuchet MS"/>
              </a:rPr>
              <a:t>Identità</a:t>
            </a:r>
            <a:r>
              <a:rPr b="0" spc="-80" dirty="0">
                <a:solidFill>
                  <a:srgbClr val="000000"/>
                </a:solidFill>
                <a:latin typeface="Trebuchet MS"/>
                <a:cs typeface="Trebuchet MS"/>
              </a:rPr>
              <a:t> Digitale,</a:t>
            </a:r>
            <a:r>
              <a:rPr b="0" spc="-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0" dirty="0">
                <a:solidFill>
                  <a:srgbClr val="000000"/>
                </a:solidFill>
                <a:latin typeface="Trebuchet MS"/>
                <a:cs typeface="Trebuchet MS"/>
              </a:rPr>
              <a:t>è</a:t>
            </a:r>
            <a:r>
              <a:rPr b="0"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80" dirty="0">
                <a:solidFill>
                  <a:srgbClr val="000000"/>
                </a:solidFill>
                <a:latin typeface="Trebuchet MS"/>
                <a:cs typeface="Trebuchet MS"/>
              </a:rPr>
              <a:t>la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50" dirty="0">
                <a:solidFill>
                  <a:srgbClr val="000000"/>
                </a:solidFill>
                <a:latin typeface="Trebuchet MS"/>
                <a:cs typeface="Trebuchet MS"/>
              </a:rPr>
              <a:t>soluzione</a:t>
            </a:r>
            <a:r>
              <a:rPr b="0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0" dirty="0">
                <a:solidFill>
                  <a:srgbClr val="000000"/>
                </a:solidFill>
                <a:latin typeface="Trebuchet MS"/>
                <a:cs typeface="Trebuchet MS"/>
              </a:rPr>
              <a:t>che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90" dirty="0">
                <a:solidFill>
                  <a:srgbClr val="000000"/>
                </a:solidFill>
                <a:latin typeface="Trebuchet MS"/>
                <a:cs typeface="Trebuchet MS"/>
              </a:rPr>
              <a:t>ti</a:t>
            </a:r>
            <a:r>
              <a:rPr b="0" spc="-1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70" dirty="0">
                <a:solidFill>
                  <a:srgbClr val="000000"/>
                </a:solidFill>
                <a:latin typeface="Trebuchet MS"/>
                <a:cs typeface="Trebuchet MS"/>
              </a:rPr>
              <a:t>permette</a:t>
            </a:r>
            <a:r>
              <a:rPr b="0" spc="-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0" dirty="0">
                <a:solidFill>
                  <a:srgbClr val="000000"/>
                </a:solidFill>
                <a:latin typeface="Trebuchet MS"/>
                <a:cs typeface="Trebuchet MS"/>
              </a:rPr>
              <a:t>di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50" dirty="0">
                <a:solidFill>
                  <a:srgbClr val="000000"/>
                </a:solidFill>
                <a:latin typeface="Trebuchet MS"/>
                <a:cs typeface="Trebuchet MS"/>
              </a:rPr>
              <a:t>ACCEDERE</a:t>
            </a:r>
            <a:r>
              <a:rPr b="0" spc="-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0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80" dirty="0">
                <a:solidFill>
                  <a:srgbClr val="000000"/>
                </a:solidFill>
                <a:latin typeface="Trebuchet MS"/>
                <a:cs typeface="Trebuchet MS"/>
              </a:rPr>
              <a:t>tutti </a:t>
            </a:r>
            <a:r>
              <a:rPr b="0" spc="-85" dirty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5" dirty="0">
                <a:solidFill>
                  <a:srgbClr val="000000"/>
                </a:solidFill>
                <a:latin typeface="Trebuchet MS"/>
                <a:cs typeface="Trebuchet MS"/>
              </a:rPr>
              <a:t>servizi</a:t>
            </a:r>
            <a:r>
              <a:rPr b="0"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50" dirty="0">
                <a:solidFill>
                  <a:srgbClr val="000000"/>
                </a:solidFill>
                <a:latin typeface="Trebuchet MS"/>
                <a:cs typeface="Trebuchet MS"/>
              </a:rPr>
              <a:t>online  </a:t>
            </a:r>
            <a:r>
              <a:rPr b="0" spc="-75" dirty="0">
                <a:solidFill>
                  <a:srgbClr val="000000"/>
                </a:solidFill>
                <a:latin typeface="Trebuchet MS"/>
                <a:cs typeface="Trebuchet MS"/>
              </a:rPr>
              <a:t>della </a:t>
            </a:r>
            <a:r>
              <a:rPr b="0" spc="-65" dirty="0">
                <a:solidFill>
                  <a:srgbClr val="000000"/>
                </a:solidFill>
                <a:latin typeface="Trebuchet MS"/>
                <a:cs typeface="Trebuchet MS"/>
              </a:rPr>
              <a:t>Pubblica </a:t>
            </a:r>
            <a:r>
              <a:rPr b="0" spc="-50" dirty="0">
                <a:solidFill>
                  <a:srgbClr val="000000"/>
                </a:solidFill>
                <a:latin typeface="Trebuchet MS"/>
                <a:cs typeface="Trebuchet MS"/>
              </a:rPr>
              <a:t>Amministrazione </a:t>
            </a:r>
            <a:r>
              <a:rPr b="0" spc="-45" dirty="0">
                <a:solidFill>
                  <a:srgbClr val="000000"/>
                </a:solidFill>
                <a:latin typeface="Trebuchet MS"/>
                <a:cs typeface="Trebuchet MS"/>
              </a:rPr>
              <a:t>con </a:t>
            </a:r>
            <a:r>
              <a:rPr b="0" spc="-30" dirty="0">
                <a:solidFill>
                  <a:srgbClr val="000000"/>
                </a:solidFill>
                <a:latin typeface="Trebuchet MS"/>
                <a:cs typeface="Trebuchet MS"/>
              </a:rPr>
              <a:t>un'unica </a:t>
            </a:r>
            <a:r>
              <a:rPr b="0" spc="-65" dirty="0">
                <a:solidFill>
                  <a:srgbClr val="000000"/>
                </a:solidFill>
                <a:latin typeface="Trebuchet MS"/>
                <a:cs typeface="Trebuchet MS"/>
              </a:rPr>
              <a:t>Identità</a:t>
            </a:r>
            <a:r>
              <a:rPr b="0" spc="-3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80" dirty="0">
                <a:solidFill>
                  <a:srgbClr val="000000"/>
                </a:solidFill>
                <a:latin typeface="Trebuchet MS"/>
                <a:cs typeface="Trebuchet MS"/>
              </a:rPr>
              <a:t>Digitale.</a:t>
            </a:r>
          </a:p>
          <a:p>
            <a:pPr marL="144780"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Trebuchet MS"/>
              <a:cs typeface="Trebuchet MS"/>
            </a:endParaRPr>
          </a:p>
          <a:p>
            <a:pPr marL="208279" marR="5080">
              <a:lnSpc>
                <a:spcPct val="102200"/>
              </a:lnSpc>
              <a:spcBef>
                <a:spcPts val="5"/>
              </a:spcBef>
            </a:pPr>
            <a:r>
              <a:rPr b="0" spc="-95" dirty="0">
                <a:solidFill>
                  <a:srgbClr val="000000"/>
                </a:solidFill>
                <a:latin typeface="Trebuchet MS"/>
                <a:cs typeface="Trebuchet MS"/>
              </a:rPr>
              <a:t>Le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75" dirty="0">
                <a:solidFill>
                  <a:srgbClr val="000000"/>
                </a:solidFill>
                <a:latin typeface="Trebuchet MS"/>
                <a:cs typeface="Trebuchet MS"/>
              </a:rPr>
              <a:t>credenziali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25" dirty="0">
                <a:solidFill>
                  <a:srgbClr val="000000"/>
                </a:solidFill>
                <a:latin typeface="Trebuchet MS"/>
                <a:cs typeface="Trebuchet MS"/>
              </a:rPr>
              <a:t>SPID</a:t>
            </a:r>
            <a:r>
              <a:rPr b="0"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10" dirty="0">
                <a:solidFill>
                  <a:srgbClr val="000000"/>
                </a:solidFill>
                <a:latin typeface="Trebuchet MS"/>
                <a:cs typeface="Trebuchet MS"/>
              </a:rPr>
              <a:t>sono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50" dirty="0">
                <a:solidFill>
                  <a:srgbClr val="000000"/>
                </a:solidFill>
                <a:latin typeface="Trebuchet MS"/>
                <a:cs typeface="Trebuchet MS"/>
              </a:rPr>
              <a:t>univoche</a:t>
            </a:r>
            <a:r>
              <a:rPr b="0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0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75" dirty="0">
                <a:solidFill>
                  <a:srgbClr val="000000"/>
                </a:solidFill>
                <a:latin typeface="Trebuchet MS"/>
                <a:cs typeface="Trebuchet MS"/>
              </a:rPr>
              <a:t>livello</a:t>
            </a:r>
            <a:r>
              <a:rPr b="0" spc="-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55" dirty="0">
                <a:solidFill>
                  <a:srgbClr val="000000"/>
                </a:solidFill>
                <a:latin typeface="Trebuchet MS"/>
                <a:cs typeface="Trebuchet MS"/>
              </a:rPr>
              <a:t>nazionale</a:t>
            </a:r>
            <a:r>
              <a:rPr b="0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0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50" dirty="0">
                <a:solidFill>
                  <a:srgbClr val="000000"/>
                </a:solidFill>
                <a:latin typeface="Trebuchet MS"/>
                <a:cs typeface="Trebuchet MS"/>
              </a:rPr>
              <a:t>si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10" dirty="0">
                <a:solidFill>
                  <a:srgbClr val="000000"/>
                </a:solidFill>
                <a:latin typeface="Trebuchet MS"/>
                <a:cs typeface="Trebuchet MS"/>
              </a:rPr>
              <a:t>possono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5" dirty="0">
                <a:solidFill>
                  <a:srgbClr val="000000"/>
                </a:solidFill>
                <a:latin typeface="Trebuchet MS"/>
                <a:cs typeface="Trebuchet MS"/>
              </a:rPr>
              <a:t>ottenere</a:t>
            </a:r>
            <a:r>
              <a:rPr b="0" spc="-7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30" dirty="0">
                <a:solidFill>
                  <a:srgbClr val="000000"/>
                </a:solidFill>
                <a:latin typeface="Trebuchet MS"/>
                <a:cs typeface="Trebuchet MS"/>
              </a:rPr>
              <a:t>seguendo</a:t>
            </a:r>
            <a:r>
              <a:rPr b="0" spc="-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80" dirty="0">
                <a:solidFill>
                  <a:srgbClr val="000000"/>
                </a:solidFill>
                <a:latin typeface="Trebuchet MS"/>
                <a:cs typeface="Trebuchet MS"/>
              </a:rPr>
              <a:t>le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5" dirty="0">
                <a:solidFill>
                  <a:srgbClr val="000000"/>
                </a:solidFill>
                <a:latin typeface="Trebuchet MS"/>
                <a:cs typeface="Trebuchet MS"/>
              </a:rPr>
              <a:t>indicazioni</a:t>
            </a:r>
            <a:r>
              <a:rPr b="0" spc="-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5" dirty="0">
                <a:solidFill>
                  <a:srgbClr val="000000"/>
                </a:solidFill>
                <a:latin typeface="Trebuchet MS"/>
                <a:cs typeface="Trebuchet MS"/>
              </a:rPr>
              <a:t>fornite</a:t>
            </a:r>
            <a:r>
              <a:rPr b="0" spc="-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5" dirty="0">
                <a:solidFill>
                  <a:srgbClr val="000000"/>
                </a:solidFill>
                <a:latin typeface="Trebuchet MS"/>
                <a:cs typeface="Trebuchet MS"/>
              </a:rPr>
              <a:t>dal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70" dirty="0">
                <a:solidFill>
                  <a:srgbClr val="000000"/>
                </a:solidFill>
                <a:latin typeface="Trebuchet MS"/>
                <a:cs typeface="Trebuchet MS"/>
              </a:rPr>
              <a:t>sito:  </a:t>
            </a:r>
            <a:r>
              <a:rPr b="0" u="sng" spc="-85" dirty="0">
                <a:solidFill>
                  <a:srgbClr val="007AFF"/>
                </a:solidFill>
                <a:uFill>
                  <a:solidFill>
                    <a:srgbClr val="007AFF"/>
                  </a:solidFill>
                </a:uFill>
                <a:latin typeface="Trebuchet MS"/>
                <a:cs typeface="Trebuchet MS"/>
              </a:rPr>
              <a:t>ht</a:t>
            </a:r>
            <a:r>
              <a:rPr b="0" u="sng" spc="-85" dirty="0">
                <a:solidFill>
                  <a:srgbClr val="007AFF"/>
                </a:solidFill>
                <a:uFill>
                  <a:solidFill>
                    <a:srgbClr val="007AFF"/>
                  </a:solidFill>
                </a:uFill>
                <a:latin typeface="Trebuchet MS"/>
                <a:cs typeface="Trebuchet MS"/>
                <a:hlinkClick r:id="rId2"/>
              </a:rPr>
              <a:t>tps://ww</a:t>
            </a:r>
            <a:r>
              <a:rPr b="0" u="sng" spc="-85" dirty="0">
                <a:solidFill>
                  <a:srgbClr val="007AFF"/>
                </a:solidFill>
                <a:uFill>
                  <a:solidFill>
                    <a:srgbClr val="007AFF"/>
                  </a:solidFill>
                </a:uFill>
                <a:latin typeface="Trebuchet MS"/>
                <a:cs typeface="Trebuchet MS"/>
              </a:rPr>
              <a:t>w</a:t>
            </a:r>
            <a:r>
              <a:rPr b="0" u="sng" spc="-85" dirty="0">
                <a:solidFill>
                  <a:srgbClr val="007AFF"/>
                </a:solidFill>
                <a:uFill>
                  <a:solidFill>
                    <a:srgbClr val="007AFF"/>
                  </a:solidFill>
                </a:uFill>
                <a:latin typeface="Trebuchet MS"/>
                <a:cs typeface="Trebuchet MS"/>
                <a:hlinkClick r:id="rId2"/>
              </a:rPr>
              <a:t>.spid.</a:t>
            </a:r>
            <a:r>
              <a:rPr b="0" u="sng" spc="-85" dirty="0">
                <a:solidFill>
                  <a:srgbClr val="007AFF"/>
                </a:solidFill>
                <a:uFill>
                  <a:solidFill>
                    <a:srgbClr val="007AFF"/>
                  </a:solidFill>
                </a:uFill>
                <a:latin typeface="Trebuchet MS"/>
                <a:cs typeface="Trebuchet MS"/>
              </a:rPr>
              <a:t>gov.i</a:t>
            </a:r>
            <a:r>
              <a:rPr b="0" u="sng" spc="-85" dirty="0">
                <a:solidFill>
                  <a:srgbClr val="007AFF"/>
                </a:solidFill>
                <a:uFill>
                  <a:solidFill>
                    <a:srgbClr val="007AFF"/>
                  </a:solidFill>
                </a:uFill>
                <a:latin typeface="Trebuchet MS"/>
                <a:cs typeface="Trebuchet MS"/>
                <a:hlinkClick r:id="rId2"/>
              </a:rPr>
              <a:t>t/richiedi‐spid</a:t>
            </a:r>
          </a:p>
          <a:p>
            <a:pPr marL="144780"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rebuchet MS"/>
              <a:cs typeface="Trebuchet MS"/>
            </a:endParaRPr>
          </a:p>
          <a:p>
            <a:pPr marL="208279" marR="850900">
              <a:lnSpc>
                <a:spcPct val="102499"/>
              </a:lnSpc>
              <a:spcBef>
                <a:spcPts val="5"/>
              </a:spcBef>
            </a:pPr>
            <a:r>
              <a:rPr spc="-135" dirty="0">
                <a:solidFill>
                  <a:srgbClr val="000000"/>
                </a:solidFill>
                <a:latin typeface="Trebuchet MS"/>
                <a:cs typeface="Trebuchet MS"/>
              </a:rPr>
              <a:t>L’ACCESSO</a:t>
            </a:r>
            <a:r>
              <a:rPr spc="-110" dirty="0">
                <a:solidFill>
                  <a:srgbClr val="000000"/>
                </a:solidFill>
                <a:latin typeface="Trebuchet MS"/>
                <a:cs typeface="Trebuchet MS"/>
              </a:rPr>
              <a:t> ALLA </a:t>
            </a:r>
            <a:r>
              <a:rPr spc="-60" dirty="0">
                <a:solidFill>
                  <a:srgbClr val="000000"/>
                </a:solidFill>
                <a:latin typeface="Trebuchet MS"/>
                <a:cs typeface="Trebuchet MS"/>
              </a:rPr>
              <a:t>PROCEDURA</a:t>
            </a:r>
            <a:r>
              <a:rPr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35" dirty="0">
                <a:solidFill>
                  <a:srgbClr val="000000"/>
                </a:solidFill>
                <a:latin typeface="Trebuchet MS"/>
                <a:cs typeface="Trebuchet MS"/>
              </a:rPr>
              <a:t>FINANZIAMENTI</a:t>
            </a:r>
            <a:r>
              <a:rPr spc="-9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10" dirty="0">
                <a:solidFill>
                  <a:srgbClr val="000000"/>
                </a:solidFill>
                <a:latin typeface="Trebuchet MS"/>
                <a:cs typeface="Trebuchet MS"/>
              </a:rPr>
              <a:t>DOMANDE</a:t>
            </a:r>
            <a:r>
              <a:rPr spc="-9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65" dirty="0">
                <a:solidFill>
                  <a:srgbClr val="000000"/>
                </a:solidFill>
                <a:latin typeface="Trebuchet MS"/>
                <a:cs typeface="Trebuchet MS"/>
              </a:rPr>
              <a:t>RICHIEDE</a:t>
            </a:r>
            <a:r>
              <a:rPr spc="-1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105" dirty="0">
                <a:solidFill>
                  <a:srgbClr val="000000"/>
                </a:solidFill>
                <a:latin typeface="Trebuchet MS"/>
                <a:cs typeface="Trebuchet MS"/>
              </a:rPr>
              <a:t>IL</a:t>
            </a:r>
            <a:r>
              <a:rPr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114" dirty="0">
                <a:solidFill>
                  <a:srgbClr val="000000"/>
                </a:solidFill>
                <a:latin typeface="Trebuchet MS"/>
                <a:cs typeface="Trebuchet MS"/>
              </a:rPr>
              <a:t>LIVELLO</a:t>
            </a:r>
            <a:r>
              <a:rPr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000000"/>
                </a:solidFill>
                <a:latin typeface="Trebuchet MS"/>
                <a:cs typeface="Trebuchet MS"/>
              </a:rPr>
              <a:t>DI</a:t>
            </a:r>
            <a:r>
              <a:rPr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70" dirty="0">
                <a:solidFill>
                  <a:srgbClr val="000000"/>
                </a:solidFill>
                <a:latin typeface="Trebuchet MS"/>
                <a:cs typeface="Trebuchet MS"/>
              </a:rPr>
              <a:t>SICUREZZA</a:t>
            </a:r>
            <a:r>
              <a:rPr spc="-110" dirty="0">
                <a:solidFill>
                  <a:srgbClr val="000000"/>
                </a:solidFill>
                <a:latin typeface="Trebuchet MS"/>
                <a:cs typeface="Trebuchet MS"/>
              </a:rPr>
              <a:t> 2 </a:t>
            </a:r>
            <a:r>
              <a:rPr spc="-20" dirty="0">
                <a:solidFill>
                  <a:srgbClr val="000000"/>
                </a:solidFill>
                <a:latin typeface="Trebuchet MS"/>
                <a:cs typeface="Trebuchet MS"/>
              </a:rPr>
              <a:t>(NON</a:t>
            </a:r>
            <a:r>
              <a:rPr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114" dirty="0">
                <a:solidFill>
                  <a:srgbClr val="000000"/>
                </a:solidFill>
                <a:latin typeface="Trebuchet MS"/>
                <a:cs typeface="Trebuchet MS"/>
              </a:rPr>
              <a:t>È  </a:t>
            </a:r>
            <a:r>
              <a:rPr spc="-60" dirty="0">
                <a:solidFill>
                  <a:srgbClr val="000000"/>
                </a:solidFill>
                <a:latin typeface="Trebuchet MS"/>
                <a:cs typeface="Trebuchet MS"/>
              </a:rPr>
              <a:t>NECESSARIO</a:t>
            </a:r>
            <a:r>
              <a:rPr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105" dirty="0">
                <a:solidFill>
                  <a:srgbClr val="000000"/>
                </a:solidFill>
                <a:latin typeface="Trebuchet MS"/>
                <a:cs typeface="Trebuchet MS"/>
              </a:rPr>
              <a:t>IL</a:t>
            </a:r>
            <a:r>
              <a:rPr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114" dirty="0">
                <a:solidFill>
                  <a:srgbClr val="000000"/>
                </a:solidFill>
                <a:latin typeface="Trebuchet MS"/>
                <a:cs typeface="Trebuchet MS"/>
              </a:rPr>
              <a:t>LIVELLO </a:t>
            </a:r>
            <a:r>
              <a:rPr spc="-110" dirty="0">
                <a:solidFill>
                  <a:srgbClr val="000000"/>
                </a:solidFill>
                <a:latin typeface="Trebuchet MS"/>
                <a:cs typeface="Trebuchet MS"/>
              </a:rPr>
              <a:t>3 </a:t>
            </a:r>
            <a:r>
              <a:rPr spc="-114" dirty="0">
                <a:solidFill>
                  <a:srgbClr val="000000"/>
                </a:solidFill>
                <a:latin typeface="Trebuchet MS"/>
                <a:cs typeface="Trebuchet MS"/>
              </a:rPr>
              <a:t>E </a:t>
            </a:r>
            <a:r>
              <a:rPr dirty="0">
                <a:solidFill>
                  <a:srgbClr val="000000"/>
                </a:solidFill>
                <a:latin typeface="Trebuchet MS"/>
                <a:cs typeface="Trebuchet MS"/>
              </a:rPr>
              <a:t>NON</a:t>
            </a:r>
            <a:r>
              <a:rPr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140" dirty="0">
                <a:solidFill>
                  <a:srgbClr val="000000"/>
                </a:solidFill>
                <a:latin typeface="Trebuchet MS"/>
                <a:cs typeface="Trebuchet MS"/>
              </a:rPr>
              <a:t>E’</a:t>
            </a:r>
            <a:r>
              <a:rPr spc="-1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000000"/>
                </a:solidFill>
                <a:latin typeface="Trebuchet MS"/>
                <a:cs typeface="Trebuchet MS"/>
              </a:rPr>
              <a:t>AMMISSIBILE</a:t>
            </a:r>
            <a:r>
              <a:rPr spc="-114" dirty="0">
                <a:solidFill>
                  <a:srgbClr val="000000"/>
                </a:solidFill>
                <a:latin typeface="Trebuchet MS"/>
                <a:cs typeface="Trebuchet MS"/>
              </a:rPr>
              <a:t> L’UTILIZZO</a:t>
            </a:r>
            <a:r>
              <a:rPr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000000"/>
                </a:solidFill>
                <a:latin typeface="Trebuchet MS"/>
                <a:cs typeface="Trebuchet MS"/>
              </a:rPr>
              <a:t>DI</a:t>
            </a:r>
            <a:r>
              <a:rPr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70" dirty="0">
                <a:solidFill>
                  <a:srgbClr val="000000"/>
                </a:solidFill>
                <a:latin typeface="Trebuchet MS"/>
                <a:cs typeface="Trebuchet MS"/>
              </a:rPr>
              <a:t>CREDENZIALI</a:t>
            </a:r>
            <a:r>
              <a:rPr spc="-1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35" dirty="0">
                <a:solidFill>
                  <a:srgbClr val="000000"/>
                </a:solidFill>
                <a:latin typeface="Trebuchet MS"/>
                <a:cs typeface="Trebuchet MS"/>
              </a:rPr>
              <a:t>SPID</a:t>
            </a:r>
            <a:r>
              <a:rPr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75" dirty="0">
                <a:solidFill>
                  <a:srgbClr val="000000"/>
                </a:solidFill>
                <a:latin typeface="Trebuchet MS"/>
                <a:cs typeface="Trebuchet MS"/>
              </a:rPr>
              <a:t>AZIENDALI).</a:t>
            </a:r>
            <a:endParaRPr lang="it-IT" spc="-75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208279" marR="850900">
              <a:lnSpc>
                <a:spcPct val="102499"/>
              </a:lnSpc>
              <a:spcBef>
                <a:spcPts val="5"/>
              </a:spcBef>
            </a:pPr>
            <a:endParaRPr lang="it-IT" spc="-75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208279" marR="850900">
              <a:lnSpc>
                <a:spcPct val="102499"/>
              </a:lnSpc>
              <a:spcBef>
                <a:spcPts val="5"/>
              </a:spcBef>
            </a:pPr>
            <a:r>
              <a:rPr lang="it-IT" spc="-75" dirty="0">
                <a:solidFill>
                  <a:srgbClr val="FF0000"/>
                </a:solidFill>
                <a:latin typeface="Trebuchet MS"/>
                <a:cs typeface="Trebuchet MS"/>
              </a:rPr>
              <a:t>LE CREDENZIALI SPID NON DEVONO ESSERE OBBLIGATORIAMENTE INTESTATE AL RICHIEDENTE</a:t>
            </a:r>
            <a:endParaRPr spc="-75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144780">
              <a:lnSpc>
                <a:spcPct val="100000"/>
              </a:lnSpc>
            </a:pPr>
            <a:endParaRPr spc="-75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144780"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rebuchet MS"/>
              <a:cs typeface="Trebuchet MS"/>
            </a:endParaRPr>
          </a:p>
          <a:p>
            <a:pPr marL="208279" marR="603885">
              <a:lnSpc>
                <a:spcPct val="102200"/>
              </a:lnSpc>
            </a:pPr>
            <a:r>
              <a:rPr spc="-105" dirty="0">
                <a:solidFill>
                  <a:srgbClr val="000000"/>
                </a:solidFill>
                <a:latin typeface="Trebuchet MS"/>
                <a:cs typeface="Trebuchet MS"/>
              </a:rPr>
              <a:t>NOTA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:</a:t>
            </a:r>
            <a:r>
              <a:rPr b="0" spc="-1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80" dirty="0">
                <a:solidFill>
                  <a:srgbClr val="000000"/>
                </a:solidFill>
                <a:latin typeface="Trebuchet MS"/>
                <a:cs typeface="Trebuchet MS"/>
              </a:rPr>
              <a:t>la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55" dirty="0">
                <a:solidFill>
                  <a:srgbClr val="000000"/>
                </a:solidFill>
                <a:latin typeface="Trebuchet MS"/>
                <a:cs typeface="Trebuchet MS"/>
              </a:rPr>
              <a:t>configurazione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75" dirty="0">
                <a:solidFill>
                  <a:srgbClr val="000000"/>
                </a:solidFill>
                <a:latin typeface="Trebuchet MS"/>
                <a:cs typeface="Trebuchet MS"/>
              </a:rPr>
              <a:t>delle</a:t>
            </a:r>
            <a:r>
              <a:rPr b="0" spc="-9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75" dirty="0">
                <a:solidFill>
                  <a:srgbClr val="000000"/>
                </a:solidFill>
                <a:latin typeface="Trebuchet MS"/>
                <a:cs typeface="Trebuchet MS"/>
              </a:rPr>
              <a:t>credenziali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25" dirty="0">
                <a:solidFill>
                  <a:srgbClr val="000000"/>
                </a:solidFill>
                <a:latin typeface="Trebuchet MS"/>
                <a:cs typeface="Trebuchet MS"/>
              </a:rPr>
              <a:t>SPID</a:t>
            </a:r>
            <a:r>
              <a:rPr b="0"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0" dirty="0">
                <a:solidFill>
                  <a:srgbClr val="000000"/>
                </a:solidFill>
                <a:latin typeface="Trebuchet MS"/>
                <a:cs typeface="Trebuchet MS"/>
              </a:rPr>
              <a:t>è</a:t>
            </a:r>
            <a:r>
              <a:rPr b="0" spc="-1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0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b="0"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70" dirty="0">
                <a:solidFill>
                  <a:srgbClr val="000000"/>
                </a:solidFill>
                <a:latin typeface="Trebuchet MS"/>
                <a:cs typeface="Trebuchet MS"/>
              </a:rPr>
              <a:t>carico</a:t>
            </a:r>
            <a:r>
              <a:rPr b="0"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80" dirty="0">
                <a:solidFill>
                  <a:srgbClr val="000000"/>
                </a:solidFill>
                <a:latin typeface="Trebuchet MS"/>
                <a:cs typeface="Trebuchet MS"/>
              </a:rPr>
              <a:t>dell’utente</a:t>
            </a:r>
            <a:r>
              <a:rPr b="0" spc="-7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5" dirty="0">
                <a:solidFill>
                  <a:srgbClr val="000000"/>
                </a:solidFill>
                <a:latin typeface="Trebuchet MS"/>
                <a:cs typeface="Trebuchet MS"/>
              </a:rPr>
              <a:t>che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85" dirty="0">
                <a:solidFill>
                  <a:srgbClr val="000000"/>
                </a:solidFill>
                <a:latin typeface="Trebuchet MS"/>
                <a:cs typeface="Trebuchet MS"/>
              </a:rPr>
              <a:t>effettua</a:t>
            </a:r>
            <a:r>
              <a:rPr b="0" spc="-90" dirty="0">
                <a:solidFill>
                  <a:srgbClr val="000000"/>
                </a:solidFill>
                <a:latin typeface="Trebuchet MS"/>
                <a:cs typeface="Trebuchet MS"/>
              </a:rPr>
              <a:t> l’autenticazione.</a:t>
            </a:r>
            <a:r>
              <a:rPr b="0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25" dirty="0">
                <a:solidFill>
                  <a:srgbClr val="000000"/>
                </a:solidFill>
                <a:latin typeface="Trebuchet MS"/>
                <a:cs typeface="Trebuchet MS"/>
              </a:rPr>
              <a:t>In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45" dirty="0">
                <a:solidFill>
                  <a:srgbClr val="000000"/>
                </a:solidFill>
                <a:latin typeface="Trebuchet MS"/>
                <a:cs typeface="Trebuchet MS"/>
              </a:rPr>
              <a:t>caso</a:t>
            </a:r>
            <a:r>
              <a:rPr b="0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5" dirty="0">
                <a:solidFill>
                  <a:srgbClr val="000000"/>
                </a:solidFill>
                <a:latin typeface="Trebuchet MS"/>
                <a:cs typeface="Trebuchet MS"/>
              </a:rPr>
              <a:t>di  </a:t>
            </a:r>
            <a:r>
              <a:rPr b="0" spc="-55" dirty="0">
                <a:solidFill>
                  <a:srgbClr val="000000"/>
                </a:solidFill>
                <a:latin typeface="Trebuchet MS"/>
                <a:cs typeface="Trebuchet MS"/>
              </a:rPr>
              <a:t>problemi</a:t>
            </a:r>
            <a:r>
              <a:rPr b="0"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80" dirty="0">
                <a:solidFill>
                  <a:srgbClr val="000000"/>
                </a:solidFill>
                <a:latin typeface="Trebuchet MS"/>
                <a:cs typeface="Trebuchet MS"/>
              </a:rPr>
              <a:t>tecnici</a:t>
            </a:r>
            <a:r>
              <a:rPr b="0" spc="-1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0" dirty="0">
                <a:solidFill>
                  <a:srgbClr val="000000"/>
                </a:solidFill>
                <a:latin typeface="Trebuchet MS"/>
                <a:cs typeface="Trebuchet MS"/>
              </a:rPr>
              <a:t>è</a:t>
            </a:r>
            <a:r>
              <a:rPr b="0"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50" dirty="0">
                <a:solidFill>
                  <a:srgbClr val="000000"/>
                </a:solidFill>
                <a:latin typeface="Trebuchet MS"/>
                <a:cs typeface="Trebuchet MS"/>
              </a:rPr>
              <a:t>necessario</a:t>
            </a:r>
            <a:r>
              <a:rPr b="0"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0" dirty="0">
                <a:solidFill>
                  <a:srgbClr val="000000"/>
                </a:solidFill>
                <a:latin typeface="Trebuchet MS"/>
                <a:cs typeface="Trebuchet MS"/>
              </a:rPr>
              <a:t>rivolgersi</a:t>
            </a:r>
            <a:r>
              <a:rPr b="0" spc="-1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80" dirty="0">
                <a:solidFill>
                  <a:srgbClr val="000000"/>
                </a:solidFill>
                <a:latin typeface="Trebuchet MS"/>
                <a:cs typeface="Trebuchet MS"/>
              </a:rPr>
              <a:t>al</a:t>
            </a:r>
            <a:r>
              <a:rPr b="0"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45" dirty="0">
                <a:solidFill>
                  <a:srgbClr val="000000"/>
                </a:solidFill>
                <a:latin typeface="Trebuchet MS"/>
                <a:cs typeface="Trebuchet MS"/>
              </a:rPr>
              <a:t>soggetto</a:t>
            </a:r>
            <a:r>
              <a:rPr b="0"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60" dirty="0">
                <a:solidFill>
                  <a:srgbClr val="000000"/>
                </a:solidFill>
                <a:latin typeface="Trebuchet MS"/>
                <a:cs typeface="Trebuchet MS"/>
              </a:rPr>
              <a:t>che</a:t>
            </a:r>
            <a:r>
              <a:rPr b="0"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40" dirty="0">
                <a:solidFill>
                  <a:srgbClr val="000000"/>
                </a:solidFill>
                <a:latin typeface="Trebuchet MS"/>
                <a:cs typeface="Trebuchet MS"/>
              </a:rPr>
              <a:t>ha</a:t>
            </a:r>
            <a:r>
              <a:rPr b="0"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55" dirty="0">
                <a:solidFill>
                  <a:srgbClr val="000000"/>
                </a:solidFill>
                <a:latin typeface="Trebuchet MS"/>
                <a:cs typeface="Trebuchet MS"/>
              </a:rPr>
              <a:t>fornito</a:t>
            </a:r>
            <a:r>
              <a:rPr b="0"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80" dirty="0">
                <a:solidFill>
                  <a:srgbClr val="000000"/>
                </a:solidFill>
                <a:latin typeface="Trebuchet MS"/>
                <a:cs typeface="Trebuchet MS"/>
              </a:rPr>
              <a:t>le</a:t>
            </a:r>
            <a:r>
              <a:rPr b="0"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0" spc="-80" dirty="0">
                <a:solidFill>
                  <a:srgbClr val="000000"/>
                </a:solidFill>
                <a:latin typeface="Trebuchet MS"/>
                <a:cs typeface="Trebuchet MS"/>
              </a:rPr>
              <a:t>credenziali.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871" y="949705"/>
            <a:ext cx="2451735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40" dirty="0"/>
              <a:t>Modalità </a:t>
            </a:r>
            <a:r>
              <a:rPr spc="-100" dirty="0"/>
              <a:t>di</a:t>
            </a:r>
            <a:r>
              <a:rPr spc="-380" dirty="0"/>
              <a:t> </a:t>
            </a:r>
            <a:r>
              <a:rPr spc="-110" dirty="0"/>
              <a:t>accesso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2593" y="1524533"/>
            <a:ext cx="8921115" cy="6400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600" b="1" spc="-65" dirty="0">
                <a:solidFill>
                  <a:srgbClr val="1F497C"/>
                </a:solidFill>
                <a:latin typeface="Trebuchet MS"/>
                <a:cs typeface="Trebuchet MS"/>
              </a:rPr>
              <a:t>PAGINE </a:t>
            </a:r>
            <a:r>
              <a:rPr sz="1600" b="1" spc="-5" dirty="0">
                <a:solidFill>
                  <a:srgbClr val="1F497C"/>
                </a:solidFill>
                <a:latin typeface="Trebuchet MS"/>
                <a:cs typeface="Trebuchet MS"/>
              </a:rPr>
              <a:t>DI </a:t>
            </a:r>
            <a:r>
              <a:rPr sz="1600" b="1" spc="-75" dirty="0">
                <a:solidFill>
                  <a:srgbClr val="1F497C"/>
                </a:solidFill>
                <a:latin typeface="Trebuchet MS"/>
                <a:cs typeface="Trebuchet MS"/>
              </a:rPr>
              <a:t>ACCESSO </a:t>
            </a:r>
            <a:r>
              <a:rPr sz="1600" b="1" spc="-45" dirty="0">
                <a:solidFill>
                  <a:srgbClr val="1F497C"/>
                </a:solidFill>
                <a:latin typeface="Trebuchet MS"/>
                <a:cs typeface="Trebuchet MS"/>
              </a:rPr>
              <a:t>CON</a:t>
            </a:r>
            <a:r>
              <a:rPr sz="1600" b="1" spc="-320" dirty="0">
                <a:solidFill>
                  <a:srgbClr val="1F497C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1F497C"/>
                </a:solidFill>
                <a:latin typeface="Trebuchet MS"/>
                <a:cs typeface="Trebuchet MS"/>
              </a:rPr>
              <a:t>SPID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spc="-65" dirty="0">
                <a:latin typeface="Trebuchet MS"/>
                <a:cs typeface="Trebuchet MS"/>
              </a:rPr>
              <a:t>Premere </a:t>
            </a:r>
            <a:r>
              <a:rPr sz="1400" spc="-90" dirty="0">
                <a:latin typeface="Trebuchet MS"/>
                <a:cs typeface="Trebuchet MS"/>
              </a:rPr>
              <a:t>il </a:t>
            </a:r>
            <a:r>
              <a:rPr sz="1400" spc="-70" dirty="0">
                <a:latin typeface="Trebuchet MS"/>
                <a:cs typeface="Trebuchet MS"/>
              </a:rPr>
              <a:t>tasto </a:t>
            </a:r>
            <a:r>
              <a:rPr sz="1400" b="1" spc="-95" dirty="0">
                <a:latin typeface="Trebuchet MS"/>
                <a:cs typeface="Trebuchet MS"/>
              </a:rPr>
              <a:t>Entra </a:t>
            </a:r>
            <a:r>
              <a:rPr sz="1400" b="1" spc="-85" dirty="0">
                <a:latin typeface="Trebuchet MS"/>
                <a:cs typeface="Trebuchet MS"/>
              </a:rPr>
              <a:t>con Spid</a:t>
            </a:r>
            <a:r>
              <a:rPr sz="1400" spc="-85" dirty="0">
                <a:latin typeface="Trebuchet MS"/>
                <a:cs typeface="Trebuchet MS"/>
              </a:rPr>
              <a:t>. </a:t>
            </a:r>
            <a:r>
              <a:rPr sz="1400" spc="-75" dirty="0">
                <a:latin typeface="Trebuchet MS"/>
                <a:cs typeface="Trebuchet MS"/>
              </a:rPr>
              <a:t>Scegliere </a:t>
            </a:r>
            <a:r>
              <a:rPr sz="1400" spc="-90" dirty="0">
                <a:latin typeface="Trebuchet MS"/>
                <a:cs typeface="Trebuchet MS"/>
              </a:rPr>
              <a:t>il </a:t>
            </a:r>
            <a:r>
              <a:rPr sz="1400" spc="-50" dirty="0">
                <a:latin typeface="Trebuchet MS"/>
                <a:cs typeface="Trebuchet MS"/>
              </a:rPr>
              <a:t>proprio </a:t>
            </a:r>
            <a:r>
              <a:rPr sz="1400" spc="-65" dirty="0">
                <a:latin typeface="Trebuchet MS"/>
                <a:cs typeface="Trebuchet MS"/>
              </a:rPr>
              <a:t>Identity </a:t>
            </a:r>
            <a:r>
              <a:rPr sz="1400" spc="-60" dirty="0">
                <a:latin typeface="Trebuchet MS"/>
                <a:cs typeface="Trebuchet MS"/>
              </a:rPr>
              <a:t>Provider </a:t>
            </a:r>
            <a:r>
              <a:rPr sz="1400" spc="-65" dirty="0">
                <a:latin typeface="Trebuchet MS"/>
                <a:cs typeface="Trebuchet MS"/>
              </a:rPr>
              <a:t>e inserire </a:t>
            </a:r>
            <a:r>
              <a:rPr sz="1400" spc="-80" dirty="0">
                <a:latin typeface="Trebuchet MS"/>
                <a:cs typeface="Trebuchet MS"/>
              </a:rPr>
              <a:t>le </a:t>
            </a:r>
            <a:r>
              <a:rPr sz="1400" spc="-75" dirty="0">
                <a:latin typeface="Trebuchet MS"/>
                <a:cs typeface="Trebuchet MS"/>
              </a:rPr>
              <a:t>credenziali rilasciate </a:t>
            </a:r>
            <a:r>
              <a:rPr sz="1400" spc="-70" dirty="0">
                <a:latin typeface="Trebuchet MS"/>
                <a:cs typeface="Trebuchet MS"/>
              </a:rPr>
              <a:t>dal </a:t>
            </a:r>
            <a:r>
              <a:rPr sz="1400" spc="-65" dirty="0">
                <a:latin typeface="Trebuchet MS"/>
                <a:cs typeface="Trebuchet MS"/>
              </a:rPr>
              <a:t>Identity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Provider.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0435" y="2314193"/>
            <a:ext cx="2727960" cy="3893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1577" y="2756916"/>
            <a:ext cx="1850135" cy="2905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96101" y="2401062"/>
            <a:ext cx="3061716" cy="3719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871" y="949705"/>
            <a:ext cx="2451735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40" dirty="0"/>
              <a:t>Modalità </a:t>
            </a:r>
            <a:r>
              <a:rPr spc="-100" dirty="0"/>
              <a:t>di</a:t>
            </a:r>
            <a:r>
              <a:rPr spc="-380" dirty="0"/>
              <a:t> </a:t>
            </a:r>
            <a:r>
              <a:rPr spc="-110" dirty="0"/>
              <a:t>accesso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0871" y="1632457"/>
            <a:ext cx="9421495" cy="4215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80" dirty="0">
                <a:solidFill>
                  <a:srgbClr val="1F497C"/>
                </a:solidFill>
                <a:latin typeface="Trebuchet MS"/>
                <a:cs typeface="Trebuchet MS"/>
              </a:rPr>
              <a:t>ACCESSO </a:t>
            </a:r>
            <a:r>
              <a:rPr sz="1400" b="1" spc="-60" dirty="0">
                <a:solidFill>
                  <a:srgbClr val="1F497C"/>
                </a:solidFill>
                <a:latin typeface="Trebuchet MS"/>
                <a:cs typeface="Trebuchet MS"/>
              </a:rPr>
              <a:t>TRAMITE </a:t>
            </a:r>
            <a:r>
              <a:rPr sz="1400" b="1" spc="-110" dirty="0">
                <a:solidFill>
                  <a:srgbClr val="1F497C"/>
                </a:solidFill>
                <a:latin typeface="Trebuchet MS"/>
                <a:cs typeface="Trebuchet MS"/>
              </a:rPr>
              <a:t>CERTIFICATO </a:t>
            </a:r>
            <a:r>
              <a:rPr sz="1400" b="1" spc="-90" dirty="0">
                <a:solidFill>
                  <a:srgbClr val="1F497C"/>
                </a:solidFill>
                <a:latin typeface="Trebuchet MS"/>
                <a:cs typeface="Trebuchet MS"/>
              </a:rPr>
              <a:t>DIGITALE </a:t>
            </a:r>
            <a:r>
              <a:rPr sz="1400" b="1" spc="-20" dirty="0">
                <a:solidFill>
                  <a:srgbClr val="1F497C"/>
                </a:solidFill>
                <a:latin typeface="Trebuchet MS"/>
                <a:cs typeface="Trebuchet MS"/>
              </a:rPr>
              <a:t>DI</a:t>
            </a:r>
            <a:r>
              <a:rPr sz="1400" b="1" spc="-114" dirty="0">
                <a:solidFill>
                  <a:srgbClr val="1F497C"/>
                </a:solidFill>
                <a:latin typeface="Trebuchet MS"/>
                <a:cs typeface="Trebuchet MS"/>
              </a:rPr>
              <a:t> </a:t>
            </a:r>
            <a:r>
              <a:rPr sz="1400" b="1" spc="-75" dirty="0">
                <a:solidFill>
                  <a:srgbClr val="1F497C"/>
                </a:solidFill>
                <a:latin typeface="Trebuchet MS"/>
                <a:cs typeface="Trebuchet MS"/>
              </a:rPr>
              <a:t>AUTENTICAZIONE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rebuchet MS"/>
              <a:cs typeface="Trebuchet MS"/>
            </a:endParaRPr>
          </a:p>
          <a:p>
            <a:pPr marL="81280" marR="5080">
              <a:lnSpc>
                <a:spcPct val="102299"/>
              </a:lnSpc>
              <a:spcBef>
                <a:spcPts val="5"/>
              </a:spcBef>
            </a:pPr>
            <a:r>
              <a:rPr sz="1600" spc="-85" dirty="0">
                <a:latin typeface="Trebuchet MS"/>
                <a:cs typeface="Trebuchet MS"/>
              </a:rPr>
              <a:t>L’identificazione </a:t>
            </a:r>
            <a:r>
              <a:rPr sz="1600" spc="-75" dirty="0">
                <a:latin typeface="Trebuchet MS"/>
                <a:cs typeface="Trebuchet MS"/>
              </a:rPr>
              <a:t>elettronica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è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un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processo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in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cui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si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usano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i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dati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di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autenticazione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personale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in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forma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elettronica  </a:t>
            </a:r>
            <a:r>
              <a:rPr sz="1600" spc="-50" dirty="0">
                <a:latin typeface="Trebuchet MS"/>
                <a:cs typeface="Trebuchet MS"/>
              </a:rPr>
              <a:t>per </a:t>
            </a:r>
            <a:r>
              <a:rPr sz="1600" spc="-75" dirty="0">
                <a:latin typeface="Trebuchet MS"/>
                <a:cs typeface="Trebuchet MS"/>
              </a:rPr>
              <a:t>identificare </a:t>
            </a:r>
            <a:r>
              <a:rPr sz="1600" spc="-65" dirty="0">
                <a:latin typeface="Trebuchet MS"/>
                <a:cs typeface="Trebuchet MS"/>
              </a:rPr>
              <a:t>univocamente: </a:t>
            </a:r>
            <a:r>
              <a:rPr sz="1600" spc="-35" dirty="0">
                <a:latin typeface="Trebuchet MS"/>
                <a:cs typeface="Trebuchet MS"/>
              </a:rPr>
              <a:t>una </a:t>
            </a:r>
            <a:r>
              <a:rPr sz="1600" spc="-40" dirty="0">
                <a:latin typeface="Trebuchet MS"/>
                <a:cs typeface="Trebuchet MS"/>
              </a:rPr>
              <a:t>persona </a:t>
            </a:r>
            <a:r>
              <a:rPr sz="1600" spc="-95" dirty="0">
                <a:latin typeface="Trebuchet MS"/>
                <a:cs typeface="Trebuchet MS"/>
              </a:rPr>
              <a:t>fisica, </a:t>
            </a:r>
            <a:r>
              <a:rPr sz="1600" spc="-35" dirty="0">
                <a:latin typeface="Trebuchet MS"/>
                <a:cs typeface="Trebuchet MS"/>
              </a:rPr>
              <a:t>una </a:t>
            </a:r>
            <a:r>
              <a:rPr sz="1600" spc="-40" dirty="0">
                <a:latin typeface="Trebuchet MS"/>
                <a:cs typeface="Trebuchet MS"/>
              </a:rPr>
              <a:t>persona </a:t>
            </a:r>
            <a:r>
              <a:rPr sz="1600" spc="-90" dirty="0">
                <a:latin typeface="Trebuchet MS"/>
                <a:cs typeface="Trebuchet MS"/>
              </a:rPr>
              <a:t>legale, </a:t>
            </a:r>
            <a:r>
              <a:rPr sz="1600" spc="-35" dirty="0">
                <a:latin typeface="Trebuchet MS"/>
                <a:cs typeface="Trebuchet MS"/>
              </a:rPr>
              <a:t>una </a:t>
            </a:r>
            <a:r>
              <a:rPr sz="1600" spc="-40" dirty="0">
                <a:latin typeface="Trebuchet MS"/>
                <a:cs typeface="Trebuchet MS"/>
              </a:rPr>
              <a:t>persona </a:t>
            </a:r>
            <a:r>
              <a:rPr sz="1600" spc="-80" dirty="0">
                <a:latin typeface="Trebuchet MS"/>
                <a:cs typeface="Trebuchet MS"/>
              </a:rPr>
              <a:t>fisica </a:t>
            </a:r>
            <a:r>
              <a:rPr sz="1600" spc="-60" dirty="0">
                <a:latin typeface="Trebuchet MS"/>
                <a:cs typeface="Trebuchet MS"/>
              </a:rPr>
              <a:t>che rappresenti </a:t>
            </a:r>
            <a:r>
              <a:rPr sz="1600" spc="-35" dirty="0">
                <a:latin typeface="Trebuchet MS"/>
                <a:cs typeface="Trebuchet MS"/>
              </a:rPr>
              <a:t>una  </a:t>
            </a:r>
            <a:r>
              <a:rPr sz="1600" spc="-40" dirty="0">
                <a:latin typeface="Trebuchet MS"/>
                <a:cs typeface="Trebuchet MS"/>
              </a:rPr>
              <a:t>persona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legale.</a:t>
            </a:r>
            <a:endParaRPr sz="1600">
              <a:latin typeface="Trebuchet MS"/>
              <a:cs typeface="Trebuchet MS"/>
            </a:endParaRPr>
          </a:p>
          <a:p>
            <a:pPr marL="81280" marR="63500">
              <a:lnSpc>
                <a:spcPct val="102200"/>
              </a:lnSpc>
              <a:spcBef>
                <a:spcPts val="395"/>
              </a:spcBef>
            </a:pPr>
            <a:r>
              <a:rPr sz="1600" spc="-85" dirty="0">
                <a:latin typeface="Trebuchet MS"/>
                <a:cs typeface="Trebuchet MS"/>
              </a:rPr>
              <a:t>L’identificazione </a:t>
            </a:r>
            <a:r>
              <a:rPr sz="1600" spc="-80" dirty="0">
                <a:latin typeface="Trebuchet MS"/>
                <a:cs typeface="Trebuchet MS"/>
              </a:rPr>
              <a:t>elettronica, detta </a:t>
            </a:r>
            <a:r>
              <a:rPr sz="1600" spc="-55" dirty="0">
                <a:latin typeface="Trebuchet MS"/>
                <a:cs typeface="Trebuchet MS"/>
              </a:rPr>
              <a:t>anche </a:t>
            </a:r>
            <a:r>
              <a:rPr sz="1600" spc="-80" dirty="0">
                <a:latin typeface="Trebuchet MS"/>
                <a:cs typeface="Trebuchet MS"/>
              </a:rPr>
              <a:t>certificato </a:t>
            </a:r>
            <a:r>
              <a:rPr sz="1600" spc="-75" dirty="0">
                <a:latin typeface="Trebuchet MS"/>
                <a:cs typeface="Trebuchet MS"/>
              </a:rPr>
              <a:t>digitale </a:t>
            </a:r>
            <a:r>
              <a:rPr sz="1600" spc="-60" dirty="0">
                <a:latin typeface="Trebuchet MS"/>
                <a:cs typeface="Trebuchet MS"/>
              </a:rPr>
              <a:t>di </a:t>
            </a:r>
            <a:r>
              <a:rPr sz="1600" spc="-75" dirty="0">
                <a:latin typeface="Trebuchet MS"/>
                <a:cs typeface="Trebuchet MS"/>
              </a:rPr>
              <a:t>autenticazione, </a:t>
            </a:r>
            <a:r>
              <a:rPr sz="1600" spc="-55" dirty="0">
                <a:latin typeface="Trebuchet MS"/>
                <a:cs typeface="Trebuchet MS"/>
              </a:rPr>
              <a:t>viene </a:t>
            </a:r>
            <a:r>
              <a:rPr sz="1600" spc="-90" dirty="0">
                <a:latin typeface="Trebuchet MS"/>
                <a:cs typeface="Trebuchet MS"/>
              </a:rPr>
              <a:t>utilizzata </a:t>
            </a:r>
            <a:r>
              <a:rPr sz="1600" spc="-50" dirty="0">
                <a:latin typeface="Trebuchet MS"/>
                <a:cs typeface="Trebuchet MS"/>
              </a:rPr>
              <a:t>per ACCEDERE </a:t>
            </a:r>
            <a:r>
              <a:rPr sz="1600" spc="-60" dirty="0">
                <a:latin typeface="Trebuchet MS"/>
                <a:cs typeface="Trebuchet MS"/>
              </a:rPr>
              <a:t>a  </a:t>
            </a:r>
            <a:r>
              <a:rPr sz="1600" spc="-65" dirty="0">
                <a:latin typeface="Trebuchet MS"/>
                <a:cs typeface="Trebuchet MS"/>
              </a:rPr>
              <a:t>servizi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online.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Trebuchet MS"/>
              <a:cs typeface="Trebuchet MS"/>
            </a:endParaRPr>
          </a:p>
          <a:p>
            <a:pPr marL="81280" marR="614680">
              <a:lnSpc>
                <a:spcPct val="102200"/>
              </a:lnSpc>
            </a:pPr>
            <a:r>
              <a:rPr sz="1600" spc="-65" dirty="0">
                <a:latin typeface="Trebuchet MS"/>
                <a:cs typeface="Trebuchet MS"/>
              </a:rPr>
              <a:t>Il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certificato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digitale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è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presente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all'interno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di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un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dispositivo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(nel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formato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Smart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Card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180" dirty="0">
                <a:latin typeface="Trebuchet MS"/>
                <a:cs typeface="Trebuchet MS"/>
              </a:rPr>
              <a:t>,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Token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USB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5" dirty="0">
                <a:latin typeface="Trebuchet MS"/>
                <a:cs typeface="Trebuchet MS"/>
              </a:rPr>
              <a:t>o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Carta  </a:t>
            </a:r>
            <a:r>
              <a:rPr sz="1600" spc="-60" dirty="0">
                <a:latin typeface="Trebuchet MS"/>
                <a:cs typeface="Trebuchet MS"/>
              </a:rPr>
              <a:t>nazionale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dei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servizi,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Firma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digitale), </a:t>
            </a:r>
            <a:r>
              <a:rPr sz="1600" spc="-70" dirty="0">
                <a:latin typeface="Trebuchet MS"/>
                <a:cs typeface="Trebuchet MS"/>
              </a:rPr>
              <a:t>rilasciato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da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una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Certification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Authority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(CA)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autorizzata.</a:t>
            </a:r>
            <a:endParaRPr sz="1600">
              <a:latin typeface="Trebuchet MS"/>
              <a:cs typeface="Trebuchet MS"/>
            </a:endParaRPr>
          </a:p>
          <a:p>
            <a:pPr marL="81280" marR="695960">
              <a:lnSpc>
                <a:spcPct val="102499"/>
              </a:lnSpc>
              <a:spcBef>
                <a:spcPts val="390"/>
              </a:spcBef>
            </a:pPr>
            <a:r>
              <a:rPr sz="1600" spc="-50" dirty="0">
                <a:latin typeface="Trebuchet MS"/>
                <a:cs typeface="Trebuchet MS"/>
              </a:rPr>
              <a:t>Consente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di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effettuare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un’autenticazione forte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nei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siti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web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che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richiedono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come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credenziale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di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accesso  </a:t>
            </a:r>
            <a:r>
              <a:rPr sz="1600" spc="-95" dirty="0">
                <a:latin typeface="Trebuchet MS"/>
                <a:cs typeface="Trebuchet MS"/>
              </a:rPr>
              <a:t>l’utilizzo </a:t>
            </a:r>
            <a:r>
              <a:rPr sz="1600" spc="-60" dirty="0">
                <a:latin typeface="Trebuchet MS"/>
                <a:cs typeface="Trebuchet MS"/>
              </a:rPr>
              <a:t>di </a:t>
            </a:r>
            <a:r>
              <a:rPr sz="1600" spc="-20" dirty="0">
                <a:latin typeface="Trebuchet MS"/>
                <a:cs typeface="Trebuchet MS"/>
              </a:rPr>
              <a:t>un </a:t>
            </a:r>
            <a:r>
              <a:rPr sz="1600" spc="-80" dirty="0">
                <a:latin typeface="Trebuchet MS"/>
                <a:cs typeface="Trebuchet MS"/>
              </a:rPr>
              <a:t>certificato</a:t>
            </a:r>
            <a:r>
              <a:rPr sz="1600" spc="-27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digitale</a:t>
            </a:r>
            <a:r>
              <a:rPr sz="1400" spc="-80" dirty="0"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 marL="12700" marR="3762375">
              <a:lnSpc>
                <a:spcPct val="151800"/>
              </a:lnSpc>
              <a:spcBef>
                <a:spcPts val="1410"/>
              </a:spcBef>
            </a:pPr>
            <a:r>
              <a:rPr sz="1400" spc="-80" dirty="0">
                <a:solidFill>
                  <a:srgbClr val="1F497C"/>
                </a:solidFill>
                <a:latin typeface="Trebuchet MS"/>
                <a:cs typeface="Trebuchet MS"/>
              </a:rPr>
              <a:t>Link </a:t>
            </a:r>
            <a:r>
              <a:rPr sz="1400" spc="-90" dirty="0">
                <a:solidFill>
                  <a:srgbClr val="1F497C"/>
                </a:solidFill>
                <a:latin typeface="Trebuchet MS"/>
                <a:cs typeface="Trebuchet MS"/>
              </a:rPr>
              <a:t>utili:  </a:t>
            </a:r>
            <a:r>
              <a:rPr sz="1400" spc="-90" dirty="0">
                <a:latin typeface="Trebuchet MS"/>
                <a:cs typeface="Trebuchet MS"/>
              </a:rPr>
              <a:t>ht</a:t>
            </a:r>
            <a:r>
              <a:rPr sz="1400" spc="-90" dirty="0">
                <a:latin typeface="Trebuchet MS"/>
                <a:cs typeface="Trebuchet MS"/>
                <a:hlinkClick r:id="rId2"/>
              </a:rPr>
              <a:t>tps://www</a:t>
            </a:r>
            <a:r>
              <a:rPr sz="1400" spc="-90" dirty="0">
                <a:latin typeface="Trebuchet MS"/>
                <a:cs typeface="Trebuchet MS"/>
              </a:rPr>
              <a:t>.agid.</a:t>
            </a:r>
            <a:r>
              <a:rPr sz="1400" spc="-90" dirty="0">
                <a:latin typeface="Trebuchet MS"/>
                <a:cs typeface="Trebuchet MS"/>
                <a:hlinkClick r:id="rId2"/>
              </a:rPr>
              <a:t>gov.it/it/piattaforme/firma‐elet</a:t>
            </a:r>
            <a:r>
              <a:rPr sz="1400" spc="-90" dirty="0">
                <a:latin typeface="Trebuchet MS"/>
                <a:cs typeface="Trebuchet MS"/>
              </a:rPr>
              <a:t>tronica‐qualificata/certificati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spc="-85" dirty="0">
                <a:solidFill>
                  <a:srgbClr val="1F497C"/>
                </a:solidFill>
                <a:latin typeface="Trebuchet MS"/>
                <a:cs typeface="Trebuchet MS"/>
              </a:rPr>
              <a:t>ht</a:t>
            </a:r>
            <a:r>
              <a:rPr sz="1400" spc="-85" dirty="0">
                <a:solidFill>
                  <a:srgbClr val="1F497C"/>
                </a:solidFill>
                <a:latin typeface="Trebuchet MS"/>
                <a:cs typeface="Trebuchet MS"/>
                <a:hlinkClick r:id="rId2"/>
              </a:rPr>
              <a:t>tps://www</a:t>
            </a:r>
            <a:r>
              <a:rPr sz="1400" spc="-85" dirty="0">
                <a:solidFill>
                  <a:srgbClr val="1F497C"/>
                </a:solidFill>
                <a:latin typeface="Trebuchet MS"/>
                <a:cs typeface="Trebuchet MS"/>
              </a:rPr>
              <a:t>.agid.</a:t>
            </a:r>
            <a:r>
              <a:rPr sz="1400" spc="-85" dirty="0">
                <a:solidFill>
                  <a:srgbClr val="1F497C"/>
                </a:solidFill>
                <a:latin typeface="Trebuchet MS"/>
                <a:cs typeface="Trebuchet MS"/>
                <a:hlinkClick r:id="rId2"/>
              </a:rPr>
              <a:t>gov.it/it/piattaforme/firma‐elet</a:t>
            </a:r>
            <a:r>
              <a:rPr sz="1400" spc="-85" dirty="0">
                <a:solidFill>
                  <a:srgbClr val="1F497C"/>
                </a:solidFill>
                <a:latin typeface="Trebuchet MS"/>
                <a:cs typeface="Trebuchet MS"/>
              </a:rPr>
              <a:t>tronica‐qualificata/prestatori‐di‐servizi‐fiduciari‐attivi‐in‐italia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871" y="949705"/>
            <a:ext cx="2451735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40" dirty="0"/>
              <a:t>Modalità </a:t>
            </a:r>
            <a:r>
              <a:rPr spc="-100" dirty="0"/>
              <a:t>di</a:t>
            </a:r>
            <a:r>
              <a:rPr spc="-380" dirty="0"/>
              <a:t> </a:t>
            </a:r>
            <a:r>
              <a:rPr spc="-110" dirty="0"/>
              <a:t>accesso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3456" y="1436312"/>
            <a:ext cx="8543925" cy="167449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225"/>
              </a:spcBef>
            </a:pPr>
            <a:r>
              <a:rPr sz="1600" b="1" spc="-65" dirty="0">
                <a:solidFill>
                  <a:srgbClr val="1F497C"/>
                </a:solidFill>
                <a:latin typeface="Trebuchet MS"/>
                <a:cs typeface="Trebuchet MS"/>
              </a:rPr>
              <a:t>PAGINE </a:t>
            </a:r>
            <a:r>
              <a:rPr sz="1600" b="1" spc="-5" dirty="0">
                <a:solidFill>
                  <a:srgbClr val="1F497C"/>
                </a:solidFill>
                <a:latin typeface="Trebuchet MS"/>
                <a:cs typeface="Trebuchet MS"/>
              </a:rPr>
              <a:t>DI </a:t>
            </a:r>
            <a:r>
              <a:rPr sz="1600" b="1" spc="-75" dirty="0">
                <a:solidFill>
                  <a:srgbClr val="1F497C"/>
                </a:solidFill>
                <a:latin typeface="Trebuchet MS"/>
                <a:cs typeface="Trebuchet MS"/>
              </a:rPr>
              <a:t>ACCESSO </a:t>
            </a:r>
            <a:r>
              <a:rPr sz="1600" b="1" spc="-45" dirty="0">
                <a:solidFill>
                  <a:srgbClr val="1F497C"/>
                </a:solidFill>
                <a:latin typeface="Trebuchet MS"/>
                <a:cs typeface="Trebuchet MS"/>
              </a:rPr>
              <a:t>CON</a:t>
            </a:r>
            <a:r>
              <a:rPr sz="1600" b="1" spc="-365" dirty="0">
                <a:solidFill>
                  <a:srgbClr val="1F497C"/>
                </a:solidFill>
                <a:latin typeface="Trebuchet MS"/>
                <a:cs typeface="Trebuchet MS"/>
              </a:rPr>
              <a:t> </a:t>
            </a:r>
            <a:r>
              <a:rPr sz="1600" b="1" spc="-110" dirty="0">
                <a:solidFill>
                  <a:srgbClr val="1F497C"/>
                </a:solidFill>
                <a:latin typeface="Trebuchet MS"/>
                <a:cs typeface="Trebuchet MS"/>
              </a:rPr>
              <a:t>CERTIFICATO </a:t>
            </a:r>
            <a:r>
              <a:rPr sz="1600" b="1" spc="-85" dirty="0">
                <a:solidFill>
                  <a:srgbClr val="1F497C"/>
                </a:solidFill>
                <a:latin typeface="Trebuchet MS"/>
                <a:cs typeface="Trebuchet MS"/>
              </a:rPr>
              <a:t>DIGITALE</a:t>
            </a:r>
            <a:endParaRPr sz="1600">
              <a:latin typeface="Trebuchet MS"/>
              <a:cs typeface="Trebuchet MS"/>
            </a:endParaRPr>
          </a:p>
          <a:p>
            <a:pPr marL="12700" marR="734695">
              <a:lnSpc>
                <a:spcPct val="102499"/>
              </a:lnSpc>
              <a:spcBef>
                <a:spcPts val="1085"/>
              </a:spcBef>
            </a:pPr>
            <a:r>
              <a:rPr sz="1600" spc="-125" dirty="0">
                <a:latin typeface="Trebuchet MS"/>
                <a:cs typeface="Trebuchet MS"/>
              </a:rPr>
              <a:t>E’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sempre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disponibile</a:t>
            </a:r>
            <a:r>
              <a:rPr sz="1600" spc="-80" dirty="0">
                <a:latin typeface="Trebuchet MS"/>
                <a:cs typeface="Trebuchet MS"/>
              </a:rPr>
              <a:t> l’accesso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con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Certificato </a:t>
            </a:r>
            <a:r>
              <a:rPr sz="1600" spc="-75" dirty="0">
                <a:latin typeface="Trebuchet MS"/>
                <a:cs typeface="Trebuchet MS"/>
              </a:rPr>
              <a:t>digitale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emesso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da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una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Certification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Authority  </a:t>
            </a:r>
            <a:r>
              <a:rPr sz="1600" spc="-55" dirty="0">
                <a:latin typeface="Trebuchet MS"/>
                <a:cs typeface="Trebuchet MS"/>
              </a:rPr>
              <a:t>riconosciuta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a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livello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nazionale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5" dirty="0">
                <a:latin typeface="Trebuchet MS"/>
                <a:cs typeface="Trebuchet MS"/>
              </a:rPr>
              <a:t>o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CNS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abilitata.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02200"/>
              </a:lnSpc>
              <a:spcBef>
                <a:spcPts val="985"/>
              </a:spcBef>
            </a:pPr>
            <a:r>
              <a:rPr sz="1600" spc="-95" dirty="0">
                <a:latin typeface="Trebuchet MS"/>
                <a:cs typeface="Trebuchet MS"/>
              </a:rPr>
              <a:t>La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pagina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di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accesso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al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servizio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mostrerà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il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link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per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gli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utenti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che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dispongono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certificato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digitale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5" dirty="0">
                <a:latin typeface="Trebuchet MS"/>
                <a:cs typeface="Trebuchet MS"/>
              </a:rPr>
              <a:t>o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CNS  </a:t>
            </a:r>
            <a:r>
              <a:rPr sz="1600" spc="-90" dirty="0">
                <a:latin typeface="Trebuchet MS"/>
                <a:cs typeface="Trebuchet MS"/>
              </a:rPr>
              <a:t>abilitata.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070" y="5458609"/>
            <a:ext cx="8601830" cy="122725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200" spc="-25" dirty="0">
                <a:latin typeface="Trebuchet MS"/>
                <a:cs typeface="Trebuchet MS"/>
              </a:rPr>
              <a:t>Per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problemi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durante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l’accesso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alle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procedure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di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Sistema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Piemonte,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non</a:t>
            </a:r>
            <a:r>
              <a:rPr sz="1200" spc="-35" dirty="0">
                <a:latin typeface="Trebuchet MS"/>
                <a:cs typeface="Trebuchet MS"/>
              </a:rPr>
              <a:t> attribuibili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ai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dispositivi </a:t>
            </a:r>
            <a:r>
              <a:rPr sz="1200" spc="-45" dirty="0">
                <a:latin typeface="Trebuchet MS"/>
                <a:cs typeface="Trebuchet MS"/>
              </a:rPr>
              <a:t>elettronici,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contattare: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spc="-35" dirty="0">
                <a:latin typeface="Trebuchet MS"/>
                <a:cs typeface="Trebuchet MS"/>
              </a:rPr>
              <a:t>Assistenza </a:t>
            </a:r>
            <a:r>
              <a:rPr sz="1200" b="1" spc="-40" dirty="0">
                <a:latin typeface="Trebuchet MS"/>
                <a:cs typeface="Trebuchet MS"/>
              </a:rPr>
              <a:t>Csi</a:t>
            </a:r>
            <a:r>
              <a:rPr sz="1200" b="1" spc="100" dirty="0">
                <a:latin typeface="Trebuchet MS"/>
                <a:cs typeface="Trebuchet MS"/>
              </a:rPr>
              <a:t> </a:t>
            </a:r>
            <a:r>
              <a:rPr sz="1200" b="1" spc="-65" dirty="0">
                <a:latin typeface="Trebuchet MS"/>
                <a:cs typeface="Trebuchet MS"/>
              </a:rPr>
              <a:t>011.0824407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it-IT" sz="1200" b="1" spc="-40" dirty="0">
                <a:latin typeface="Trebuchet MS"/>
                <a:cs typeface="Trebuchet MS"/>
              </a:rPr>
              <a:t>Form di Assistenza</a:t>
            </a: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endParaRPr lang="it-IT" sz="900" b="1" spc="-4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endParaRPr sz="9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5111" y="3265932"/>
            <a:ext cx="5913882" cy="1953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871" y="949705"/>
            <a:ext cx="2451735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40" dirty="0"/>
              <a:t>Modalità </a:t>
            </a:r>
            <a:r>
              <a:rPr spc="-100" dirty="0"/>
              <a:t>di</a:t>
            </a:r>
            <a:r>
              <a:rPr spc="-380" dirty="0"/>
              <a:t> </a:t>
            </a:r>
            <a:r>
              <a:rPr spc="-110" dirty="0"/>
              <a:t>accesso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0871" y="1574545"/>
            <a:ext cx="9271000" cy="47071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spc="-75" dirty="0">
                <a:solidFill>
                  <a:srgbClr val="1F497C"/>
                </a:solidFill>
                <a:latin typeface="Trebuchet MS"/>
                <a:cs typeface="Trebuchet MS"/>
              </a:rPr>
              <a:t>ACCESSO </a:t>
            </a:r>
            <a:r>
              <a:rPr sz="1600" b="1" spc="-45" dirty="0">
                <a:solidFill>
                  <a:srgbClr val="1F497C"/>
                </a:solidFill>
                <a:latin typeface="Trebuchet MS"/>
                <a:cs typeface="Trebuchet MS"/>
              </a:rPr>
              <a:t>CON </a:t>
            </a:r>
            <a:r>
              <a:rPr sz="1600" b="1" spc="-110" dirty="0">
                <a:solidFill>
                  <a:srgbClr val="1F497C"/>
                </a:solidFill>
                <a:latin typeface="Trebuchet MS"/>
                <a:cs typeface="Trebuchet MS"/>
              </a:rPr>
              <a:t>CARTA </a:t>
            </a:r>
            <a:r>
              <a:rPr sz="1600" b="1" spc="-5" dirty="0">
                <a:solidFill>
                  <a:srgbClr val="1F497C"/>
                </a:solidFill>
                <a:latin typeface="Trebuchet MS"/>
                <a:cs typeface="Trebuchet MS"/>
              </a:rPr>
              <a:t>DI </a:t>
            </a:r>
            <a:r>
              <a:rPr sz="1600" b="1" spc="-95" dirty="0">
                <a:solidFill>
                  <a:srgbClr val="1F497C"/>
                </a:solidFill>
                <a:latin typeface="Trebuchet MS"/>
                <a:cs typeface="Trebuchet MS"/>
              </a:rPr>
              <a:t>IDENTITA’</a:t>
            </a:r>
            <a:r>
              <a:rPr sz="1600" b="1" spc="-365" dirty="0">
                <a:solidFill>
                  <a:srgbClr val="1F497C"/>
                </a:solidFill>
                <a:latin typeface="Trebuchet MS"/>
                <a:cs typeface="Trebuchet MS"/>
              </a:rPr>
              <a:t> </a:t>
            </a:r>
            <a:r>
              <a:rPr sz="1600" b="1" spc="-90" dirty="0">
                <a:solidFill>
                  <a:srgbClr val="1F497C"/>
                </a:solidFill>
                <a:latin typeface="Trebuchet MS"/>
                <a:cs typeface="Trebuchet MS"/>
              </a:rPr>
              <a:t>ELETTRONICA</a:t>
            </a:r>
            <a:endParaRPr sz="1600" dirty="0">
              <a:latin typeface="Trebuchet MS"/>
              <a:cs typeface="Trebuchet MS"/>
            </a:endParaRPr>
          </a:p>
          <a:p>
            <a:pPr marL="12700" marR="2813050">
              <a:lnSpc>
                <a:spcPct val="126899"/>
              </a:lnSpc>
              <a:spcBef>
                <a:spcPts val="1295"/>
              </a:spcBef>
            </a:pPr>
            <a:r>
              <a:rPr sz="1600" spc="-95" dirty="0">
                <a:latin typeface="Trebuchet MS"/>
                <a:cs typeface="Trebuchet MS"/>
              </a:rPr>
              <a:t>La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CIE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(Carta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d'identità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elettronica)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è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il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nuovo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documento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d'identità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in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Italia.  </a:t>
            </a:r>
            <a:r>
              <a:rPr sz="1600" spc="-60" dirty="0">
                <a:latin typeface="Trebuchet MS"/>
                <a:cs typeface="Trebuchet MS"/>
              </a:rPr>
              <a:t>È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rilasciata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sia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ai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cittadini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italiani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che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stranieri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(UE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5" dirty="0">
                <a:latin typeface="Trebuchet MS"/>
                <a:cs typeface="Trebuchet MS"/>
              </a:rPr>
              <a:t>o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extra‐UE).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 dirty="0">
              <a:latin typeface="Trebuchet MS"/>
              <a:cs typeface="Trebuchet MS"/>
            </a:endParaRPr>
          </a:p>
          <a:p>
            <a:pPr marL="12700" marR="5080">
              <a:lnSpc>
                <a:spcPct val="102499"/>
              </a:lnSpc>
              <a:spcBef>
                <a:spcPts val="1035"/>
              </a:spcBef>
            </a:pPr>
            <a:r>
              <a:rPr sz="1600" spc="-65" dirty="0">
                <a:latin typeface="Trebuchet MS"/>
                <a:cs typeface="Trebuchet MS"/>
              </a:rPr>
              <a:t>Oltre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alle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funzioni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della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precedente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carta, </a:t>
            </a:r>
            <a:r>
              <a:rPr sz="1600" spc="-65" dirty="0">
                <a:latin typeface="Trebuchet MS"/>
                <a:cs typeface="Trebuchet MS"/>
              </a:rPr>
              <a:t>permette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l'accesso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ai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servizi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digitali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della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Pubblica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Amministrazione  come previsto </a:t>
            </a:r>
            <a:r>
              <a:rPr sz="1600" spc="-75" dirty="0">
                <a:latin typeface="Trebuchet MS"/>
                <a:cs typeface="Trebuchet MS"/>
              </a:rPr>
              <a:t>dalla</a:t>
            </a:r>
            <a:r>
              <a:rPr sz="1600" spc="-24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normativa.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600" spc="-45" dirty="0">
                <a:latin typeface="Trebuchet MS"/>
                <a:cs typeface="Trebuchet MS"/>
              </a:rPr>
              <a:t>L'accesso </a:t>
            </a:r>
            <a:r>
              <a:rPr sz="1600" spc="-20" dirty="0">
                <a:latin typeface="Trebuchet MS"/>
                <a:cs typeface="Trebuchet MS"/>
              </a:rPr>
              <a:t>può</a:t>
            </a:r>
            <a:r>
              <a:rPr sz="1600" spc="-19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avvenire: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 dirty="0">
              <a:latin typeface="Trebuchet MS"/>
              <a:cs typeface="Trebuchet MS"/>
            </a:endParaRPr>
          </a:p>
          <a:p>
            <a:pPr marL="532765" indent="-52070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532765" algn="l"/>
                <a:tab pos="533400" algn="l"/>
              </a:tabLst>
            </a:pPr>
            <a:r>
              <a:rPr sz="1600" b="1" spc="-50" dirty="0">
                <a:latin typeface="Trebuchet MS"/>
                <a:cs typeface="Trebuchet MS"/>
              </a:rPr>
              <a:t>da </a:t>
            </a:r>
            <a:r>
              <a:rPr sz="1600" b="1" spc="-65" dirty="0">
                <a:latin typeface="Trebuchet MS"/>
                <a:cs typeface="Trebuchet MS"/>
              </a:rPr>
              <a:t>PC </a:t>
            </a:r>
            <a:r>
              <a:rPr sz="1600" b="1" spc="-70" dirty="0">
                <a:latin typeface="Trebuchet MS"/>
                <a:cs typeface="Trebuchet MS"/>
              </a:rPr>
              <a:t>(utilizzando </a:t>
            </a:r>
            <a:r>
              <a:rPr sz="1600" b="1" spc="-20" dirty="0">
                <a:latin typeface="Trebuchet MS"/>
                <a:cs typeface="Trebuchet MS"/>
              </a:rPr>
              <a:t>un</a:t>
            </a:r>
            <a:r>
              <a:rPr sz="1600" b="1" spc="-355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apposito </a:t>
            </a:r>
            <a:r>
              <a:rPr sz="1600" b="1" spc="-65" dirty="0">
                <a:latin typeface="Trebuchet MS"/>
                <a:cs typeface="Trebuchet MS"/>
              </a:rPr>
              <a:t>lettore NFC)</a:t>
            </a:r>
            <a:endParaRPr sz="1600" b="1" dirty="0">
              <a:latin typeface="Trebuchet MS"/>
              <a:cs typeface="Trebuchet MS"/>
            </a:endParaRPr>
          </a:p>
          <a:p>
            <a:pPr marL="346075" marR="799465" indent="-334010">
              <a:lnSpc>
                <a:spcPct val="102499"/>
              </a:lnSpc>
              <a:spcBef>
                <a:spcPts val="464"/>
              </a:spcBef>
              <a:buFont typeface="Arial"/>
              <a:buChar char="•"/>
              <a:tabLst>
                <a:tab pos="532765" algn="l"/>
                <a:tab pos="533400" algn="l"/>
              </a:tabLst>
            </a:pPr>
            <a:r>
              <a:rPr dirty="0"/>
              <a:t>	</a:t>
            </a:r>
            <a:r>
              <a:rPr sz="1600" spc="-50" dirty="0">
                <a:latin typeface="Trebuchet MS"/>
                <a:cs typeface="Trebuchet MS"/>
              </a:rPr>
              <a:t>da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smartphone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5" dirty="0">
                <a:latin typeface="Trebuchet MS"/>
                <a:cs typeface="Trebuchet MS"/>
              </a:rPr>
              <a:t>o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tablet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(dotati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di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tecnologia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NFC,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sistema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operativo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Android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6.x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5" dirty="0">
                <a:latin typeface="Trebuchet MS"/>
                <a:cs typeface="Trebuchet MS"/>
              </a:rPr>
              <a:t>o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superiore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e  dell'applicazione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"CIE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40" dirty="0">
                <a:latin typeface="Trebuchet MS"/>
                <a:cs typeface="Trebuchet MS"/>
              </a:rPr>
              <a:t>ID"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del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Poligrafico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che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è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possibile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scaricare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dal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Play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Store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Android)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rebuchet MS"/>
              <a:cs typeface="Trebuchet MS"/>
            </a:endParaRPr>
          </a:p>
          <a:p>
            <a:pPr marL="12700" marR="5729605">
              <a:lnSpc>
                <a:spcPct val="126899"/>
              </a:lnSpc>
            </a:pPr>
            <a:r>
              <a:rPr sz="1600" spc="-55" dirty="0">
                <a:latin typeface="Trebuchet MS"/>
                <a:cs typeface="Trebuchet MS"/>
              </a:rPr>
              <a:t>Per </a:t>
            </a:r>
            <a:r>
              <a:rPr sz="1600" spc="-45" dirty="0">
                <a:latin typeface="Trebuchet MS"/>
                <a:cs typeface="Trebuchet MS"/>
              </a:rPr>
              <a:t>maggiori </a:t>
            </a:r>
            <a:r>
              <a:rPr sz="1600" spc="-65" dirty="0">
                <a:latin typeface="Trebuchet MS"/>
                <a:cs typeface="Trebuchet MS"/>
              </a:rPr>
              <a:t>informazioni:  </a:t>
            </a:r>
            <a:r>
              <a:rPr sz="1600" spc="-80" dirty="0">
                <a:latin typeface="Trebuchet MS"/>
                <a:cs typeface="Trebuchet MS"/>
                <a:hlinkClick r:id="rId2"/>
              </a:rPr>
              <a:t>https://www.cartai</a:t>
            </a:r>
            <a:r>
              <a:rPr sz="1600" spc="-80" dirty="0">
                <a:latin typeface="Trebuchet MS"/>
                <a:cs typeface="Trebuchet MS"/>
              </a:rPr>
              <a:t>dentit</a:t>
            </a:r>
            <a:r>
              <a:rPr sz="1600" spc="-80" dirty="0">
                <a:latin typeface="Trebuchet MS"/>
                <a:cs typeface="Trebuchet MS"/>
                <a:hlinkClick r:id="rId2"/>
              </a:rPr>
              <a:t>a.i</a:t>
            </a:r>
            <a:r>
              <a:rPr sz="1600" spc="-80" dirty="0">
                <a:latin typeface="Trebuchet MS"/>
                <a:cs typeface="Trebuchet MS"/>
              </a:rPr>
              <a:t>n</a:t>
            </a:r>
            <a:r>
              <a:rPr sz="1600" spc="-80" dirty="0">
                <a:latin typeface="Trebuchet MS"/>
                <a:cs typeface="Trebuchet MS"/>
                <a:hlinkClick r:id="rId2"/>
              </a:rPr>
              <a:t>terno.gov.i</a:t>
            </a:r>
            <a:r>
              <a:rPr sz="1600" spc="-80" dirty="0">
                <a:latin typeface="Trebuchet MS"/>
                <a:cs typeface="Trebuchet MS"/>
              </a:rPr>
              <a:t>t</a:t>
            </a:r>
            <a:r>
              <a:rPr sz="1600" spc="-80" dirty="0">
                <a:latin typeface="Trebuchet MS"/>
                <a:cs typeface="Trebuchet MS"/>
                <a:hlinkClick r:id="rId2"/>
              </a:rPr>
              <a:t>/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871" y="949705"/>
            <a:ext cx="2451735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40" dirty="0"/>
              <a:t>Modalità </a:t>
            </a:r>
            <a:r>
              <a:rPr spc="-100" dirty="0"/>
              <a:t>di</a:t>
            </a:r>
            <a:r>
              <a:rPr spc="-380" dirty="0"/>
              <a:t> </a:t>
            </a:r>
            <a:r>
              <a:rPr spc="-110" dirty="0"/>
              <a:t>accesso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0871" y="1574545"/>
            <a:ext cx="4199890" cy="275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spc="-75" dirty="0">
                <a:solidFill>
                  <a:srgbClr val="1F497C"/>
                </a:solidFill>
                <a:latin typeface="Trebuchet MS"/>
                <a:cs typeface="Trebuchet MS"/>
              </a:rPr>
              <a:t>ACCESSO </a:t>
            </a:r>
            <a:r>
              <a:rPr sz="1600" b="1" spc="-45" dirty="0">
                <a:solidFill>
                  <a:srgbClr val="1F497C"/>
                </a:solidFill>
                <a:latin typeface="Trebuchet MS"/>
                <a:cs typeface="Trebuchet MS"/>
              </a:rPr>
              <a:t>CON </a:t>
            </a:r>
            <a:r>
              <a:rPr sz="1600" b="1" spc="-110" dirty="0">
                <a:solidFill>
                  <a:srgbClr val="1F497C"/>
                </a:solidFill>
                <a:latin typeface="Trebuchet MS"/>
                <a:cs typeface="Trebuchet MS"/>
              </a:rPr>
              <a:t>CARTA </a:t>
            </a:r>
            <a:r>
              <a:rPr sz="1600" b="1" spc="-5" dirty="0">
                <a:solidFill>
                  <a:srgbClr val="1F497C"/>
                </a:solidFill>
                <a:latin typeface="Trebuchet MS"/>
                <a:cs typeface="Trebuchet MS"/>
              </a:rPr>
              <a:t>DI</a:t>
            </a:r>
            <a:r>
              <a:rPr sz="1600" b="1" spc="-320" dirty="0">
                <a:solidFill>
                  <a:srgbClr val="1F497C"/>
                </a:solidFill>
                <a:latin typeface="Trebuchet MS"/>
                <a:cs typeface="Trebuchet MS"/>
              </a:rPr>
              <a:t> </a:t>
            </a:r>
            <a:r>
              <a:rPr sz="1600" b="1" spc="-95" dirty="0">
                <a:solidFill>
                  <a:srgbClr val="1F497C"/>
                </a:solidFill>
                <a:latin typeface="Trebuchet MS"/>
                <a:cs typeface="Trebuchet MS"/>
              </a:rPr>
              <a:t>IDENTITA’ </a:t>
            </a:r>
            <a:r>
              <a:rPr sz="1600" b="1" spc="-90" dirty="0">
                <a:solidFill>
                  <a:srgbClr val="1F497C"/>
                </a:solidFill>
                <a:latin typeface="Trebuchet MS"/>
                <a:cs typeface="Trebuchet MS"/>
              </a:rPr>
              <a:t>ELETTRONICA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851" y="1981961"/>
            <a:ext cx="7696961" cy="4028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871" y="949705"/>
            <a:ext cx="2141220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110" dirty="0"/>
              <a:t>Informazioni</a:t>
            </a:r>
            <a:r>
              <a:rPr spc="-195" dirty="0"/>
              <a:t> </a:t>
            </a:r>
            <a:r>
              <a:rPr spc="-110" dirty="0"/>
              <a:t>utili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8299" y="1493011"/>
            <a:ext cx="9225915" cy="5526512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1920" indent="-109855">
              <a:lnSpc>
                <a:spcPct val="100000"/>
              </a:lnSpc>
              <a:spcBef>
                <a:spcPts val="819"/>
              </a:spcBef>
              <a:buAutoNum type="arabicPlain"/>
              <a:tabLst>
                <a:tab pos="122555" algn="l"/>
              </a:tabLst>
            </a:pPr>
            <a:r>
              <a:rPr sz="1150" spc="-65" dirty="0">
                <a:latin typeface="Trebuchet MS"/>
                <a:cs typeface="Trebuchet MS"/>
              </a:rPr>
              <a:t>‐ </a:t>
            </a:r>
            <a:r>
              <a:rPr sz="1150" spc="-60" dirty="0">
                <a:latin typeface="Trebuchet MS"/>
                <a:cs typeface="Trebuchet MS"/>
              </a:rPr>
              <a:t>Pc </a:t>
            </a:r>
            <a:r>
              <a:rPr sz="1150" spc="-25" dirty="0">
                <a:latin typeface="Trebuchet MS"/>
                <a:cs typeface="Trebuchet MS"/>
              </a:rPr>
              <a:t>connesso </a:t>
            </a:r>
            <a:r>
              <a:rPr sz="1150" spc="-45" dirty="0">
                <a:latin typeface="Trebuchet MS"/>
                <a:cs typeface="Trebuchet MS"/>
              </a:rPr>
              <a:t>a</a:t>
            </a:r>
            <a:r>
              <a:rPr sz="1150" spc="-204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internet</a:t>
            </a:r>
            <a:endParaRPr sz="1150" dirty="0">
              <a:latin typeface="Trebuchet MS"/>
              <a:cs typeface="Trebuchet MS"/>
            </a:endParaRPr>
          </a:p>
          <a:p>
            <a:pPr marL="12700" marR="4099560">
              <a:lnSpc>
                <a:spcPct val="152600"/>
              </a:lnSpc>
              <a:buAutoNum type="arabicPlain"/>
              <a:tabLst>
                <a:tab pos="122555" algn="l"/>
              </a:tabLst>
            </a:pPr>
            <a:r>
              <a:rPr sz="1150" spc="-65" dirty="0">
                <a:latin typeface="Trebuchet MS"/>
                <a:cs typeface="Trebuchet MS"/>
              </a:rPr>
              <a:t>‐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65" dirty="0">
                <a:latin typeface="Trebuchet MS"/>
                <a:cs typeface="Trebuchet MS"/>
              </a:rPr>
              <a:t>Kit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Certificato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digitale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(chiavetta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10" dirty="0">
                <a:latin typeface="Trebuchet MS"/>
                <a:cs typeface="Trebuchet MS"/>
              </a:rPr>
              <a:t>USB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-5" dirty="0">
                <a:latin typeface="Trebuchet MS"/>
                <a:cs typeface="Trebuchet MS"/>
              </a:rPr>
              <a:t>o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Smart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Card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con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lettore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da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installare</a:t>
            </a:r>
            <a:r>
              <a:rPr sz="1150" spc="-100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sul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65" dirty="0">
                <a:latin typeface="Trebuchet MS"/>
                <a:cs typeface="Trebuchet MS"/>
              </a:rPr>
              <a:t>pc)  </a:t>
            </a:r>
            <a:r>
              <a:rPr sz="1150" spc="-15" dirty="0">
                <a:latin typeface="Trebuchet MS"/>
                <a:cs typeface="Trebuchet MS"/>
              </a:rPr>
              <a:t>3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160" dirty="0">
                <a:latin typeface="Trebuchet MS"/>
                <a:cs typeface="Trebuchet MS"/>
              </a:rPr>
              <a:t>–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Credenziali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20" dirty="0">
                <a:latin typeface="Trebuchet MS"/>
                <a:cs typeface="Trebuchet MS"/>
              </a:rPr>
              <a:t>SPID</a:t>
            </a:r>
            <a:r>
              <a:rPr sz="1150" spc="-10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(in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alternativa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al</a:t>
            </a:r>
            <a:r>
              <a:rPr sz="1150" spc="-10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certificato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digitale‐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b="1" spc="-80" dirty="0">
                <a:latin typeface="Trebuchet MS"/>
                <a:cs typeface="Trebuchet MS"/>
              </a:rPr>
              <a:t>LIVELLO </a:t>
            </a:r>
            <a:r>
              <a:rPr sz="1150" b="1" spc="-85" dirty="0">
                <a:latin typeface="Trebuchet MS"/>
                <a:cs typeface="Trebuchet MS"/>
              </a:rPr>
              <a:t>2</a:t>
            </a:r>
            <a:r>
              <a:rPr sz="1150" b="1" spc="-80" dirty="0">
                <a:latin typeface="Trebuchet MS"/>
                <a:cs typeface="Trebuchet MS"/>
              </a:rPr>
              <a:t> </a:t>
            </a:r>
            <a:r>
              <a:rPr sz="1150" b="1" spc="-55" dirty="0">
                <a:latin typeface="Trebuchet MS"/>
                <a:cs typeface="Trebuchet MS"/>
              </a:rPr>
              <a:t>personale</a:t>
            </a:r>
            <a:r>
              <a:rPr sz="1150" spc="-55" dirty="0">
                <a:latin typeface="Trebuchet MS"/>
                <a:cs typeface="Trebuchet MS"/>
              </a:rPr>
              <a:t>)</a:t>
            </a:r>
            <a:endParaRPr sz="1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150" spc="-15" dirty="0">
                <a:latin typeface="Trebuchet MS"/>
                <a:cs typeface="Trebuchet MS"/>
              </a:rPr>
              <a:t>4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65" dirty="0">
                <a:latin typeface="Trebuchet MS"/>
                <a:cs typeface="Trebuchet MS"/>
              </a:rPr>
              <a:t>‐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30" dirty="0">
                <a:latin typeface="Trebuchet MS"/>
                <a:cs typeface="Trebuchet MS"/>
              </a:rPr>
              <a:t>Programma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di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gestione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della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firma</a:t>
            </a:r>
            <a:r>
              <a:rPr sz="1150" spc="-105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digitale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70" dirty="0">
                <a:latin typeface="Trebuchet MS"/>
                <a:cs typeface="Trebuchet MS"/>
              </a:rPr>
              <a:t>(es.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Dike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5" dirty="0">
                <a:latin typeface="Trebuchet MS"/>
                <a:cs typeface="Trebuchet MS"/>
              </a:rPr>
              <a:t>o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30" dirty="0">
                <a:latin typeface="Trebuchet MS"/>
                <a:cs typeface="Trebuchet MS"/>
              </a:rPr>
              <a:t>analogo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fornito</a:t>
            </a:r>
            <a:r>
              <a:rPr sz="1150" spc="-10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dal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provider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del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Kit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di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firma)</a:t>
            </a:r>
            <a:r>
              <a:rPr sz="1150" spc="-105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installato</a:t>
            </a:r>
            <a:r>
              <a:rPr sz="1150" spc="-10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nella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postazione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da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cui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si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intende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operare</a:t>
            </a:r>
            <a:endParaRPr sz="1150" dirty="0">
              <a:latin typeface="Trebuchet MS"/>
              <a:cs typeface="Trebuchet MS"/>
            </a:endParaRPr>
          </a:p>
          <a:p>
            <a:pPr marL="12700" marR="1470025" indent="-635">
              <a:lnSpc>
                <a:spcPct val="152600"/>
              </a:lnSpc>
            </a:pPr>
            <a:r>
              <a:rPr sz="1150" b="1" spc="-70" dirty="0">
                <a:latin typeface="Trebuchet MS"/>
                <a:cs typeface="Trebuchet MS"/>
              </a:rPr>
              <a:t>Per</a:t>
            </a:r>
            <a:r>
              <a:rPr sz="1150" b="1" spc="-80" dirty="0">
                <a:latin typeface="Trebuchet MS"/>
                <a:cs typeface="Trebuchet MS"/>
              </a:rPr>
              <a:t> </a:t>
            </a:r>
            <a:r>
              <a:rPr sz="1150" b="1" spc="-55" dirty="0">
                <a:latin typeface="Trebuchet MS"/>
                <a:cs typeface="Trebuchet MS"/>
              </a:rPr>
              <a:t>assistenza</a:t>
            </a:r>
            <a:r>
              <a:rPr sz="1150" b="1" spc="-85" dirty="0">
                <a:latin typeface="Trebuchet MS"/>
                <a:cs typeface="Trebuchet MS"/>
              </a:rPr>
              <a:t> </a:t>
            </a:r>
            <a:r>
              <a:rPr sz="1150" b="1" spc="-45" dirty="0">
                <a:latin typeface="Trebuchet MS"/>
                <a:cs typeface="Trebuchet MS"/>
              </a:rPr>
              <a:t>sulla</a:t>
            </a:r>
            <a:r>
              <a:rPr sz="1150" b="1" spc="-75" dirty="0">
                <a:latin typeface="Trebuchet MS"/>
                <a:cs typeface="Trebuchet MS"/>
              </a:rPr>
              <a:t> </a:t>
            </a:r>
            <a:r>
              <a:rPr sz="1150" b="1" spc="-65" dirty="0">
                <a:latin typeface="Trebuchet MS"/>
                <a:cs typeface="Trebuchet MS"/>
              </a:rPr>
              <a:t>configurazione</a:t>
            </a:r>
            <a:r>
              <a:rPr sz="1150" b="1" spc="-105" dirty="0">
                <a:latin typeface="Trebuchet MS"/>
                <a:cs typeface="Trebuchet MS"/>
              </a:rPr>
              <a:t> </a:t>
            </a:r>
            <a:r>
              <a:rPr sz="1150" b="1" spc="-55" dirty="0">
                <a:latin typeface="Trebuchet MS"/>
                <a:cs typeface="Trebuchet MS"/>
              </a:rPr>
              <a:t>del</a:t>
            </a:r>
            <a:r>
              <a:rPr sz="1150" b="1" spc="-70" dirty="0">
                <a:latin typeface="Trebuchet MS"/>
                <a:cs typeface="Trebuchet MS"/>
              </a:rPr>
              <a:t> certificato</a:t>
            </a:r>
            <a:r>
              <a:rPr sz="1150" b="1" spc="-90" dirty="0">
                <a:latin typeface="Trebuchet MS"/>
                <a:cs typeface="Trebuchet MS"/>
              </a:rPr>
              <a:t> </a:t>
            </a:r>
            <a:r>
              <a:rPr sz="1150" b="1" spc="-50" dirty="0">
                <a:latin typeface="Trebuchet MS"/>
                <a:cs typeface="Trebuchet MS"/>
              </a:rPr>
              <a:t>digitale</a:t>
            </a:r>
            <a:r>
              <a:rPr sz="1150" b="1" spc="-75" dirty="0">
                <a:latin typeface="Trebuchet MS"/>
                <a:cs typeface="Trebuchet MS"/>
              </a:rPr>
              <a:t> </a:t>
            </a:r>
            <a:r>
              <a:rPr sz="1150" b="1" spc="-60" dirty="0">
                <a:latin typeface="Trebuchet MS"/>
                <a:cs typeface="Trebuchet MS"/>
              </a:rPr>
              <a:t>rivolgersi</a:t>
            </a:r>
            <a:r>
              <a:rPr sz="1150" b="1" spc="-75" dirty="0">
                <a:latin typeface="Trebuchet MS"/>
                <a:cs typeface="Trebuchet MS"/>
              </a:rPr>
              <a:t> </a:t>
            </a:r>
            <a:r>
              <a:rPr sz="1150" b="1" spc="-45" dirty="0">
                <a:latin typeface="Trebuchet MS"/>
                <a:cs typeface="Trebuchet MS"/>
              </a:rPr>
              <a:t>al</a:t>
            </a:r>
            <a:r>
              <a:rPr sz="1150" b="1" spc="-75" dirty="0">
                <a:latin typeface="Trebuchet MS"/>
                <a:cs typeface="Trebuchet MS"/>
              </a:rPr>
              <a:t> </a:t>
            </a:r>
            <a:r>
              <a:rPr sz="1150" b="1" spc="-65" dirty="0">
                <a:latin typeface="Trebuchet MS"/>
                <a:cs typeface="Trebuchet MS"/>
              </a:rPr>
              <a:t>servizio</a:t>
            </a:r>
            <a:r>
              <a:rPr sz="1150" b="1" spc="-75" dirty="0">
                <a:latin typeface="Trebuchet MS"/>
                <a:cs typeface="Trebuchet MS"/>
              </a:rPr>
              <a:t> </a:t>
            </a:r>
            <a:r>
              <a:rPr sz="1150" b="1" spc="-55" dirty="0">
                <a:latin typeface="Trebuchet MS"/>
                <a:cs typeface="Trebuchet MS"/>
              </a:rPr>
              <a:t>assistenza</a:t>
            </a:r>
            <a:r>
              <a:rPr sz="1150" b="1" spc="-85" dirty="0">
                <a:latin typeface="Trebuchet MS"/>
                <a:cs typeface="Trebuchet MS"/>
              </a:rPr>
              <a:t> </a:t>
            </a:r>
            <a:r>
              <a:rPr sz="1150" b="1" spc="-70" dirty="0">
                <a:latin typeface="Trebuchet MS"/>
                <a:cs typeface="Trebuchet MS"/>
              </a:rPr>
              <a:t>dell’ente</a:t>
            </a:r>
            <a:r>
              <a:rPr sz="1150" b="1" spc="-75" dirty="0">
                <a:latin typeface="Trebuchet MS"/>
                <a:cs typeface="Trebuchet MS"/>
              </a:rPr>
              <a:t> </a:t>
            </a:r>
            <a:r>
              <a:rPr sz="1150" b="1" spc="-80" dirty="0">
                <a:latin typeface="Trebuchet MS"/>
                <a:cs typeface="Trebuchet MS"/>
              </a:rPr>
              <a:t>che</a:t>
            </a:r>
            <a:r>
              <a:rPr sz="1150" b="1" spc="-95" dirty="0">
                <a:latin typeface="Trebuchet MS"/>
                <a:cs typeface="Trebuchet MS"/>
              </a:rPr>
              <a:t> </a:t>
            </a:r>
            <a:r>
              <a:rPr sz="1150" b="1" spc="-45" dirty="0">
                <a:latin typeface="Trebuchet MS"/>
                <a:cs typeface="Trebuchet MS"/>
              </a:rPr>
              <a:t>ha</a:t>
            </a:r>
            <a:r>
              <a:rPr sz="1150" b="1" spc="-80" dirty="0">
                <a:latin typeface="Trebuchet MS"/>
                <a:cs typeface="Trebuchet MS"/>
              </a:rPr>
              <a:t> </a:t>
            </a:r>
            <a:r>
              <a:rPr sz="1150" b="1" spc="-50" dirty="0">
                <a:latin typeface="Trebuchet MS"/>
                <a:cs typeface="Trebuchet MS"/>
              </a:rPr>
              <a:t>emesso</a:t>
            </a:r>
            <a:r>
              <a:rPr sz="1150" b="1" spc="-90" dirty="0">
                <a:latin typeface="Trebuchet MS"/>
                <a:cs typeface="Trebuchet MS"/>
              </a:rPr>
              <a:t> </a:t>
            </a:r>
            <a:r>
              <a:rPr sz="1150" b="1" spc="-55" dirty="0">
                <a:latin typeface="Trebuchet MS"/>
                <a:cs typeface="Trebuchet MS"/>
              </a:rPr>
              <a:t>il</a:t>
            </a:r>
            <a:r>
              <a:rPr sz="1150" b="1" spc="-75" dirty="0">
                <a:latin typeface="Trebuchet MS"/>
                <a:cs typeface="Trebuchet MS"/>
              </a:rPr>
              <a:t> </a:t>
            </a:r>
            <a:r>
              <a:rPr sz="1150" b="1" spc="-70" dirty="0">
                <a:latin typeface="Trebuchet MS"/>
                <a:cs typeface="Trebuchet MS"/>
              </a:rPr>
              <a:t>certificato</a:t>
            </a:r>
            <a:r>
              <a:rPr sz="1150" spc="-70" dirty="0">
                <a:latin typeface="Trebuchet MS"/>
                <a:cs typeface="Trebuchet MS"/>
              </a:rPr>
              <a:t>.  </a:t>
            </a:r>
            <a:r>
              <a:rPr sz="1150" b="1" spc="-55" dirty="0">
                <a:latin typeface="Trebuchet MS"/>
                <a:cs typeface="Trebuchet MS"/>
              </a:rPr>
              <a:t>NOTA:</a:t>
            </a:r>
            <a:endParaRPr sz="1150" dirty="0">
              <a:latin typeface="Trebuchet MS"/>
              <a:cs typeface="Trebuchet MS"/>
            </a:endParaRPr>
          </a:p>
          <a:p>
            <a:pPr marL="212725" marR="383540" indent="-200660">
              <a:lnSpc>
                <a:spcPct val="101699"/>
              </a:lnSpc>
              <a:spcBef>
                <a:spcPts val="705"/>
              </a:spcBef>
              <a:buChar char="‐"/>
              <a:tabLst>
                <a:tab pos="212725" algn="l"/>
                <a:tab pos="213360" algn="l"/>
              </a:tabLst>
            </a:pPr>
            <a:r>
              <a:rPr sz="1150" spc="-55" dirty="0">
                <a:latin typeface="Trebuchet MS"/>
                <a:cs typeface="Trebuchet MS"/>
              </a:rPr>
              <a:t>L’accesso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con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25" dirty="0">
                <a:latin typeface="Trebuchet MS"/>
                <a:cs typeface="Trebuchet MS"/>
              </a:rPr>
              <a:t>CNS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richiede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20" dirty="0">
                <a:latin typeface="Trebuchet MS"/>
                <a:cs typeface="Trebuchet MS"/>
              </a:rPr>
              <a:t>un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lettore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di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smart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card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in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grado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di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leggere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-70" dirty="0">
                <a:latin typeface="Trebuchet MS"/>
                <a:cs typeface="Trebuchet MS"/>
              </a:rPr>
              <a:t>il</a:t>
            </a:r>
            <a:r>
              <a:rPr sz="1150" spc="-100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certificato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presente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nella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Carta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70" dirty="0">
                <a:latin typeface="Trebuchet MS"/>
                <a:cs typeface="Trebuchet MS"/>
              </a:rPr>
              <a:t>il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cui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acquisto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è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a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carico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dell’utente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che  </a:t>
            </a:r>
            <a:r>
              <a:rPr sz="1150" spc="-55" dirty="0">
                <a:latin typeface="Trebuchet MS"/>
                <a:cs typeface="Trebuchet MS"/>
              </a:rPr>
              <a:t>effettua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65" dirty="0">
                <a:latin typeface="Trebuchet MS"/>
                <a:cs typeface="Trebuchet MS"/>
              </a:rPr>
              <a:t>l’accesso.</a:t>
            </a:r>
            <a:endParaRPr sz="1150" dirty="0">
              <a:latin typeface="Trebuchet MS"/>
              <a:cs typeface="Trebuchet MS"/>
            </a:endParaRPr>
          </a:p>
          <a:p>
            <a:pPr marL="212725" indent="-200660">
              <a:lnSpc>
                <a:spcPct val="100000"/>
              </a:lnSpc>
              <a:spcBef>
                <a:spcPts val="720"/>
              </a:spcBef>
              <a:buChar char="‐"/>
              <a:tabLst>
                <a:tab pos="212725" algn="l"/>
                <a:tab pos="213360" algn="l"/>
              </a:tabLst>
            </a:pPr>
            <a:r>
              <a:rPr sz="1150" spc="-55" dirty="0">
                <a:latin typeface="Trebuchet MS"/>
                <a:cs typeface="Trebuchet MS"/>
              </a:rPr>
              <a:t>L’accesso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con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Certificato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digitale</a:t>
            </a:r>
            <a:r>
              <a:rPr sz="1150" spc="-100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fornito</a:t>
            </a:r>
            <a:r>
              <a:rPr sz="1150" spc="-100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da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30" dirty="0">
                <a:latin typeface="Trebuchet MS"/>
                <a:cs typeface="Trebuchet MS"/>
              </a:rPr>
              <a:t>una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Certification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Authority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avviene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a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seconda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del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kit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fornito</a:t>
            </a:r>
            <a:r>
              <a:rPr sz="1150" spc="-10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(Smart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65" dirty="0">
                <a:latin typeface="Trebuchet MS"/>
                <a:cs typeface="Trebuchet MS"/>
              </a:rPr>
              <a:t>Card,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chiave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USB,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80" dirty="0">
                <a:latin typeface="Trebuchet MS"/>
                <a:cs typeface="Trebuchet MS"/>
              </a:rPr>
              <a:t>file).</a:t>
            </a:r>
            <a:endParaRPr sz="1150" dirty="0">
              <a:latin typeface="Trebuchet MS"/>
              <a:cs typeface="Trebuchet MS"/>
            </a:endParaRPr>
          </a:p>
          <a:p>
            <a:pPr marL="212725" marR="387985" indent="-200660">
              <a:lnSpc>
                <a:spcPct val="101699"/>
              </a:lnSpc>
              <a:spcBef>
                <a:spcPts val="700"/>
              </a:spcBef>
              <a:buChar char="‐"/>
              <a:tabLst>
                <a:tab pos="212725" algn="l"/>
                <a:tab pos="213360" algn="l"/>
              </a:tabLst>
            </a:pPr>
            <a:r>
              <a:rPr sz="1150" spc="-55" dirty="0">
                <a:latin typeface="Trebuchet MS"/>
                <a:cs typeface="Trebuchet MS"/>
              </a:rPr>
              <a:t>L’accesso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30" dirty="0">
                <a:latin typeface="Trebuchet MS"/>
                <a:cs typeface="Trebuchet MS"/>
              </a:rPr>
              <a:t>con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Spid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Livello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75" dirty="0">
                <a:latin typeface="Trebuchet MS"/>
                <a:cs typeface="Trebuchet MS"/>
              </a:rPr>
              <a:t>2, </a:t>
            </a:r>
            <a:r>
              <a:rPr sz="1150" spc="-45" dirty="0">
                <a:latin typeface="Trebuchet MS"/>
                <a:cs typeface="Trebuchet MS"/>
              </a:rPr>
              <a:t>prevede</a:t>
            </a:r>
            <a:r>
              <a:rPr sz="1150" spc="-6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l’inserimento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del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25" dirty="0">
                <a:latin typeface="Trebuchet MS"/>
                <a:cs typeface="Trebuchet MS"/>
              </a:rPr>
              <a:t>nome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utente, </a:t>
            </a:r>
            <a:r>
              <a:rPr sz="1150" spc="-30" dirty="0">
                <a:latin typeface="Trebuchet MS"/>
                <a:cs typeface="Trebuchet MS"/>
              </a:rPr>
              <a:t>password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scelti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65" dirty="0">
                <a:latin typeface="Trebuchet MS"/>
                <a:cs typeface="Trebuchet MS"/>
              </a:rPr>
              <a:t>dall’utente,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più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la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generazione</a:t>
            </a:r>
            <a:r>
              <a:rPr sz="1150" spc="-65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di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20" dirty="0">
                <a:latin typeface="Trebuchet MS"/>
                <a:cs typeface="Trebuchet MS"/>
              </a:rPr>
              <a:t>un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codice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30" dirty="0">
                <a:latin typeface="Trebuchet MS"/>
                <a:cs typeface="Trebuchet MS"/>
              </a:rPr>
              <a:t>temporaneo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di  </a:t>
            </a:r>
            <a:r>
              <a:rPr sz="1150" spc="-45" dirty="0">
                <a:latin typeface="Trebuchet MS"/>
                <a:cs typeface="Trebuchet MS"/>
              </a:rPr>
              <a:t>accesso </a:t>
            </a:r>
            <a:r>
              <a:rPr sz="1150" spc="-40" dirty="0">
                <a:latin typeface="Trebuchet MS"/>
                <a:cs typeface="Trebuchet MS"/>
              </a:rPr>
              <a:t>(one </a:t>
            </a:r>
            <a:r>
              <a:rPr sz="1150" spc="-55" dirty="0">
                <a:latin typeface="Trebuchet MS"/>
                <a:cs typeface="Trebuchet MS"/>
              </a:rPr>
              <a:t>time</a:t>
            </a:r>
            <a:r>
              <a:rPr sz="1150" spc="-170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password).</a:t>
            </a:r>
            <a:endParaRPr sz="1150" dirty="0">
              <a:latin typeface="Trebuchet MS"/>
              <a:cs typeface="Trebuchet MS"/>
            </a:endParaRPr>
          </a:p>
          <a:p>
            <a:pPr marL="212725" indent="-200660">
              <a:lnSpc>
                <a:spcPct val="100000"/>
              </a:lnSpc>
              <a:spcBef>
                <a:spcPts val="725"/>
              </a:spcBef>
              <a:buChar char="‐"/>
              <a:tabLst>
                <a:tab pos="212725" algn="l"/>
                <a:tab pos="213360" algn="l"/>
              </a:tabLst>
            </a:pPr>
            <a:r>
              <a:rPr sz="1150" spc="-25" dirty="0">
                <a:latin typeface="Trebuchet MS"/>
                <a:cs typeface="Trebuchet MS"/>
              </a:rPr>
              <a:t>In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entrambe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i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casi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l’installazione</a:t>
            </a:r>
            <a:r>
              <a:rPr sz="1150" spc="-105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e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la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configurazione</a:t>
            </a:r>
            <a:r>
              <a:rPr sz="1150" spc="-10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dei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lettori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70" dirty="0">
                <a:latin typeface="Trebuchet MS"/>
                <a:cs typeface="Trebuchet MS"/>
              </a:rPr>
              <a:t>e/o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del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kit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è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a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carico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dell’utente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che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effettua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65" dirty="0">
                <a:latin typeface="Trebuchet MS"/>
                <a:cs typeface="Trebuchet MS"/>
              </a:rPr>
              <a:t>l’autenticazione.</a:t>
            </a:r>
            <a:endParaRPr sz="1150" dirty="0">
              <a:latin typeface="Trebuchet MS"/>
              <a:cs typeface="Trebuchet MS"/>
            </a:endParaRPr>
          </a:p>
          <a:p>
            <a:pPr marL="212725" marR="43815" indent="-200660">
              <a:lnSpc>
                <a:spcPct val="101699"/>
              </a:lnSpc>
              <a:spcBef>
                <a:spcPts val="700"/>
              </a:spcBef>
              <a:buFont typeface="Trebuchet MS"/>
              <a:buChar char="‐"/>
              <a:tabLst>
                <a:tab pos="212725" algn="l"/>
                <a:tab pos="213360" algn="l"/>
              </a:tabLst>
            </a:pPr>
            <a:r>
              <a:rPr lang="it-IT" sz="1400" b="1" spc="-30" dirty="0">
                <a:latin typeface="Trebuchet MS"/>
                <a:cs typeface="Trebuchet MS"/>
              </a:rPr>
              <a:t>In caso di problemi tecnici nella configurazione del certificato è possibile seguire il Manuale di Verifica del Funzionamento alla pagina  </a:t>
            </a:r>
            <a:r>
              <a:rPr lang="it-IT" sz="1400" b="1" spc="-30" dirty="0">
                <a:latin typeface="Trebuchet MS"/>
                <a:cs typeface="Trebuchet MS"/>
                <a:hlinkClick r:id="rId2"/>
              </a:rPr>
              <a:t>https://servizi.regione.piemonte.it/come-accedere-ai-servizi</a:t>
            </a:r>
            <a:r>
              <a:rPr lang="it-IT" sz="1400" b="1" spc="-30" dirty="0">
                <a:latin typeface="Trebuchet MS"/>
                <a:cs typeface="Trebuchet MS"/>
              </a:rPr>
              <a:t> , mentre, per quanto riguarda le credenziali SPID, è necessario rivolgersi al proprio  Provider.</a:t>
            </a: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50" b="1" spc="-65" dirty="0">
                <a:solidFill>
                  <a:srgbClr val="C0504D"/>
                </a:solidFill>
                <a:latin typeface="Trebuchet MS"/>
                <a:cs typeface="Trebuchet MS"/>
              </a:rPr>
              <a:t>ATTENZIONE:</a:t>
            </a:r>
            <a:endParaRPr sz="1150" dirty="0">
              <a:latin typeface="Trebuchet MS"/>
              <a:cs typeface="Trebuchet MS"/>
            </a:endParaRPr>
          </a:p>
          <a:p>
            <a:pPr marL="12700" marR="298450">
              <a:lnSpc>
                <a:spcPct val="101299"/>
              </a:lnSpc>
              <a:spcBef>
                <a:spcPts val="705"/>
              </a:spcBef>
            </a:pPr>
            <a:r>
              <a:rPr sz="1150" spc="-35" dirty="0">
                <a:latin typeface="Trebuchet MS"/>
                <a:cs typeface="Trebuchet MS"/>
              </a:rPr>
              <a:t>Nel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caso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in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cui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65" dirty="0">
                <a:latin typeface="Trebuchet MS"/>
                <a:cs typeface="Trebuchet MS"/>
              </a:rPr>
              <a:t>l’utente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-15" dirty="0">
                <a:latin typeface="Trebuchet MS"/>
                <a:cs typeface="Trebuchet MS"/>
              </a:rPr>
              <a:t>non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riuscisse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né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a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raggiungere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i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portali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né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la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pagina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di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autenticazione,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70" dirty="0">
                <a:latin typeface="Trebuchet MS"/>
                <a:cs typeface="Trebuchet MS"/>
              </a:rPr>
              <a:t>il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30" dirty="0" err="1">
                <a:latin typeface="Trebuchet MS"/>
                <a:cs typeface="Trebuchet MS"/>
              </a:rPr>
              <a:t>motivo</a:t>
            </a:r>
            <a:r>
              <a:rPr sz="1150" spc="-100" dirty="0">
                <a:latin typeface="Trebuchet MS"/>
                <a:cs typeface="Trebuchet MS"/>
              </a:rPr>
              <a:t> </a:t>
            </a:r>
            <a:r>
              <a:rPr lang="it-IT" sz="1150" spc="-20" dirty="0">
                <a:latin typeface="Trebuchet MS"/>
                <a:cs typeface="Trebuchet MS"/>
              </a:rPr>
              <a:t>potrebbe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essere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30" dirty="0">
                <a:latin typeface="Trebuchet MS"/>
                <a:cs typeface="Trebuchet MS"/>
              </a:rPr>
              <a:t>dovuto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a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configurazioni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di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Proxy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5" dirty="0">
                <a:latin typeface="Trebuchet MS"/>
                <a:cs typeface="Trebuchet MS"/>
              </a:rPr>
              <a:t>o  </a:t>
            </a:r>
            <a:r>
              <a:rPr sz="1150" spc="-60" dirty="0">
                <a:latin typeface="Trebuchet MS"/>
                <a:cs typeface="Trebuchet MS"/>
              </a:rPr>
              <a:t>Firewall</a:t>
            </a:r>
            <a:r>
              <a:rPr sz="1150" spc="-105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che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15" dirty="0">
                <a:latin typeface="Trebuchet MS"/>
                <a:cs typeface="Trebuchet MS"/>
              </a:rPr>
              <a:t>non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25" dirty="0">
                <a:latin typeface="Trebuchet MS"/>
                <a:cs typeface="Trebuchet MS"/>
              </a:rPr>
              <a:t>consentono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l’accesso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agli</a:t>
            </a:r>
            <a:r>
              <a:rPr sz="1150" spc="-95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applicativi</a:t>
            </a:r>
            <a:r>
              <a:rPr sz="1150" spc="-100" dirty="0">
                <a:latin typeface="Trebuchet MS"/>
                <a:cs typeface="Trebuchet MS"/>
              </a:rPr>
              <a:t> </a:t>
            </a:r>
            <a:r>
              <a:rPr sz="1150" spc="-65" dirty="0">
                <a:latin typeface="Trebuchet MS"/>
                <a:cs typeface="Trebuchet MS"/>
              </a:rPr>
              <a:t>CSI.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DISATTIVARE</a:t>
            </a:r>
            <a:r>
              <a:rPr sz="1150" spc="-110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FIREWALL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CHE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" dirty="0">
                <a:latin typeface="Trebuchet MS"/>
                <a:cs typeface="Trebuchet MS"/>
              </a:rPr>
              <a:t>IMPEDISCONO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L’ACCESSO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5" dirty="0">
                <a:latin typeface="Trebuchet MS"/>
                <a:cs typeface="Trebuchet MS"/>
              </a:rPr>
              <a:t>A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70" dirty="0">
                <a:latin typeface="Trebuchet MS"/>
                <a:cs typeface="Trebuchet MS"/>
              </a:rPr>
              <a:t>HTTPS.</a:t>
            </a:r>
            <a:endParaRPr sz="1150" dirty="0">
              <a:latin typeface="Trebuchet MS"/>
              <a:cs typeface="Trebuchet MS"/>
            </a:endParaRPr>
          </a:p>
          <a:p>
            <a:pPr marL="12700" marR="148590" indent="33020">
              <a:lnSpc>
                <a:spcPct val="101699"/>
              </a:lnSpc>
              <a:spcBef>
                <a:spcPts val="705"/>
              </a:spcBef>
            </a:pPr>
            <a:r>
              <a:rPr sz="1150" spc="-90" dirty="0">
                <a:latin typeface="Trebuchet MS"/>
                <a:cs typeface="Trebuchet MS"/>
              </a:rPr>
              <a:t>E’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necessario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che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l’amministratore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del</a:t>
            </a:r>
            <a:r>
              <a:rPr sz="1150" spc="-85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sistema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del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70" dirty="0">
                <a:latin typeface="Trebuchet MS"/>
                <a:cs typeface="Trebuchet MS"/>
              </a:rPr>
              <a:t>cliente,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verifichi</a:t>
            </a:r>
            <a:r>
              <a:rPr sz="1150" spc="-105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le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proprie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configurazioni</a:t>
            </a:r>
            <a:r>
              <a:rPr sz="1150" spc="-9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e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che</a:t>
            </a:r>
            <a:r>
              <a:rPr sz="1150" spc="-70" dirty="0">
                <a:latin typeface="Trebuchet MS"/>
                <a:cs typeface="Trebuchet MS"/>
              </a:rPr>
              <a:t> </a:t>
            </a:r>
            <a:r>
              <a:rPr sz="1150" spc="-60" dirty="0">
                <a:latin typeface="Trebuchet MS"/>
                <a:cs typeface="Trebuchet MS"/>
              </a:rPr>
              <a:t>i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45" dirty="0">
                <a:latin typeface="Trebuchet MS"/>
                <a:cs typeface="Trebuchet MS"/>
              </a:rPr>
              <a:t>sistemi</a:t>
            </a:r>
            <a:r>
              <a:rPr sz="1150" spc="-10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del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CSI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75" dirty="0">
                <a:latin typeface="Trebuchet MS"/>
                <a:cs typeface="Trebuchet MS"/>
              </a:rPr>
              <a:t>(https://)</a:t>
            </a:r>
            <a:r>
              <a:rPr sz="1150" spc="-80" dirty="0">
                <a:latin typeface="Trebuchet MS"/>
                <a:cs typeface="Trebuchet MS"/>
              </a:rPr>
              <a:t> </a:t>
            </a:r>
            <a:r>
              <a:rPr sz="1150" spc="-30" dirty="0">
                <a:latin typeface="Trebuchet MS"/>
                <a:cs typeface="Trebuchet MS"/>
              </a:rPr>
              <a:t>siano</a:t>
            </a:r>
            <a:r>
              <a:rPr sz="1150" spc="-100" dirty="0">
                <a:latin typeface="Trebuchet MS"/>
                <a:cs typeface="Trebuchet MS"/>
              </a:rPr>
              <a:t> </a:t>
            </a:r>
            <a:r>
              <a:rPr sz="1150" spc="-40" dirty="0">
                <a:latin typeface="Trebuchet MS"/>
                <a:cs typeface="Trebuchet MS"/>
              </a:rPr>
              <a:t>da</a:t>
            </a:r>
            <a:r>
              <a:rPr sz="1150" spc="-75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loro</a:t>
            </a:r>
            <a:r>
              <a:rPr sz="1150" spc="-100" dirty="0">
                <a:latin typeface="Trebuchet MS"/>
                <a:cs typeface="Trebuchet MS"/>
              </a:rPr>
              <a:t> </a:t>
            </a:r>
            <a:r>
              <a:rPr sz="1150" spc="-55" dirty="0">
                <a:latin typeface="Trebuchet MS"/>
                <a:cs typeface="Trebuchet MS"/>
              </a:rPr>
              <a:t>raggiungibili.  Verificare </a:t>
            </a:r>
            <a:r>
              <a:rPr sz="1150" spc="-50" dirty="0">
                <a:latin typeface="Trebuchet MS"/>
                <a:cs typeface="Trebuchet MS"/>
              </a:rPr>
              <a:t>eventuali blocchi </a:t>
            </a:r>
            <a:r>
              <a:rPr sz="1150" spc="-40" dirty="0">
                <a:latin typeface="Trebuchet MS"/>
                <a:cs typeface="Trebuchet MS"/>
              </a:rPr>
              <a:t>dovuti</a:t>
            </a:r>
            <a:r>
              <a:rPr sz="1150" spc="-200" dirty="0">
                <a:latin typeface="Trebuchet MS"/>
                <a:cs typeface="Trebuchet MS"/>
              </a:rPr>
              <a:t> </a:t>
            </a:r>
            <a:r>
              <a:rPr sz="1150" spc="-65" dirty="0" err="1">
                <a:latin typeface="Trebuchet MS"/>
                <a:cs typeface="Trebuchet MS"/>
              </a:rPr>
              <a:t>all’antivirus</a:t>
            </a:r>
            <a:r>
              <a:rPr sz="1150" spc="-65" dirty="0">
                <a:latin typeface="Trebuchet MS"/>
                <a:cs typeface="Trebuchet MS"/>
              </a:rPr>
              <a:t>.</a:t>
            </a:r>
            <a:endParaRPr lang="it-IT" sz="1150" spc="-65" dirty="0">
              <a:latin typeface="Trebuchet MS"/>
              <a:cs typeface="Trebuchet MS"/>
            </a:endParaRPr>
          </a:p>
          <a:p>
            <a:pPr marL="12700" marR="148590" indent="33020">
              <a:lnSpc>
                <a:spcPct val="101699"/>
              </a:lnSpc>
              <a:spcBef>
                <a:spcPts val="705"/>
              </a:spcBef>
            </a:pPr>
            <a:r>
              <a:rPr lang="it-IT" sz="1100" dirty="0">
                <a:latin typeface="Trebuchet MS" panose="020B0603020202020204" pitchFamily="34" charset="0"/>
              </a:rPr>
              <a:t>Si consiglia di verificare se la versione del browser utilizzata rientra tra quelle riportate nell'elenco presente sul su </a:t>
            </a:r>
            <a:r>
              <a:rPr lang="it-IT" sz="1100" dirty="0" err="1">
                <a:latin typeface="Trebuchet MS" panose="020B0603020202020204" pitchFamily="34" charset="0"/>
              </a:rPr>
              <a:t>SistemaPiemonte</a:t>
            </a:r>
            <a:r>
              <a:rPr lang="it-IT" sz="1100" dirty="0">
                <a:latin typeface="Trebuchet MS" panose="020B0603020202020204" pitchFamily="34" charset="0"/>
              </a:rPr>
              <a:t>, in tal caso si raccomanda di procedere all'aggiornamento. Se il browser non verrà aggiornato a breve non sarà più possibile utilizzare i servizi protetti. </a:t>
            </a:r>
            <a:endParaRPr sz="1100" dirty="0">
              <a:latin typeface="Trebuchet MS" panose="020B06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</TotalTime>
  <Words>1222</Words>
  <Application>Microsoft Office PowerPoint</Application>
  <PresentationFormat>Personalizzato</PresentationFormat>
  <Paragraphs>99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 MS</vt:lpstr>
      <vt:lpstr>Office Theme</vt:lpstr>
      <vt:lpstr>TUTORIAL INFORMAZIONI DI ACCESSO AL GESTIONALE FINANZIAMENTI</vt:lpstr>
      <vt:lpstr>Modalità di accesso</vt:lpstr>
      <vt:lpstr>Modalità di accesso</vt:lpstr>
      <vt:lpstr>Modalità di accesso</vt:lpstr>
      <vt:lpstr>Modalità di accesso</vt:lpstr>
      <vt:lpstr>Modalità di accesso</vt:lpstr>
      <vt:lpstr>Modalità di accesso</vt:lpstr>
      <vt:lpstr>Modalità di accesso</vt:lpstr>
      <vt:lpstr>Informazioni utili</vt:lpstr>
      <vt:lpstr>Segnalazioni di errore del browser</vt:lpstr>
      <vt:lpstr>Richieste di Assistenza</vt:lpstr>
      <vt:lpstr>Form di richiesta di assistenza</vt:lpstr>
      <vt:lpstr>Gestionale Finanziamenti</vt:lpstr>
      <vt:lpstr>Richieste di abilitazione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Mobilità Sostenibile – Soggetti pubblici</dc:title>
  <dc:creator>SIRAGUSA Maria Antonella 1732</dc:creator>
  <cp:lastModifiedBy>SIRAGUSA Maria Antonella 1732</cp:lastModifiedBy>
  <cp:revision>177</cp:revision>
  <cp:lastPrinted>2020-11-26T09:31:31Z</cp:lastPrinted>
  <dcterms:created xsi:type="dcterms:W3CDTF">2020-08-27T14:45:06Z</dcterms:created>
  <dcterms:modified xsi:type="dcterms:W3CDTF">2023-01-18T13:16:28Z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2020-06-09T00:00:00Z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2020-08-27T00:00:00Z</vt:filetime>
  </property>
</Properties>
</file>