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spostare la diapositiva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A658903-DB98-4403-88DB-A30458F68EFE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Img"/>
          </p:nvPr>
        </p:nvSpPr>
        <p:spPr>
          <a:xfrm>
            <a:off x="479520" y="1279440"/>
            <a:ext cx="6139440" cy="3453480"/>
          </a:xfrm>
          <a:prstGeom prst="rect">
            <a:avLst/>
          </a:prstGeom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09920" y="4925520"/>
            <a:ext cx="5678280" cy="402876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0" y="0"/>
            <a:ext cx="3075120" cy="5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4"/>
          <p:cNvSpPr/>
          <p:nvPr/>
        </p:nvSpPr>
        <p:spPr>
          <a:xfrm>
            <a:off x="0" y="9721080"/>
            <a:ext cx="3075120" cy="5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000000"/>
                </a:solidFill>
                <a:latin typeface="Times New Roman"/>
              </a:rPr>
              <a:t>1</a:t>
            </a:r>
            <a:endParaRPr b="0" lang="it-IT" sz="1300" spc="-1" strike="noStrike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4021200" y="9721080"/>
            <a:ext cx="3075120" cy="5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1704BBAE-7B84-4AA9-AB75-4016B7AB02A3}" type="slidenum">
              <a:rPr b="0" lang="it-IT" sz="1300" spc="-1" strike="noStrike">
                <a:solidFill>
                  <a:srgbClr val="000000"/>
                </a:solidFill>
                <a:latin typeface="Times New Roman"/>
              </a:rPr>
              <a:t>&lt;numero&gt;</a:t>
            </a:fld>
            <a:endParaRPr b="0" lang="it-IT" sz="13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apprendistato.regione.piemonte.it/altoapprendistato" TargetMode="External"/><Relationship Id="rId2" Type="http://schemas.openxmlformats.org/officeDocument/2006/relationships/hyperlink" Target="https://apprendistato.regione.piemonte.it/altoapprendistato" TargetMode="Externa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regione.piemonte.it/web/temi/istruzione-formazione-lavoro/formazione-professionale/apprendistato/apprendistato-duale-alta-formazione-ricerca" TargetMode="External"/><Relationship Id="rId2" Type="http://schemas.openxmlformats.org/officeDocument/2006/relationships/hyperlink" Target="https://www.regione.piemonte.it/web/temi/istruzione-formazione-lavoro/formazione-professionale/apprendistato/apprendistato-duale-alta-formazione-ricerca" TargetMode="Externa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hyperlink" Target="https://infoapprendistato.regione.piemonte.it/" TargetMode="External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964080" y="2653200"/>
            <a:ext cx="10262520" cy="2259000"/>
          </a:xfrm>
          <a:prstGeom prst="rect">
            <a:avLst/>
          </a:prstGeom>
          <a:solidFill>
            <a:srgbClr val="203864"/>
          </a:solidFill>
          <a:ln cap="rnd" w="6480">
            <a:solidFill>
              <a:srgbClr val="000000"/>
            </a:solidFill>
            <a:miter/>
          </a:ln>
          <a:effectLst>
            <a:outerShdw dir="2700000" dist="228593">
              <a:srgbClr val="000000">
                <a:alpha val="3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0" lang="it-IT" sz="4200" spc="-1" strike="noStrike">
                <a:solidFill>
                  <a:srgbClr val="ffffff"/>
                </a:solidFill>
                <a:latin typeface="Calibri Light"/>
                <a:ea typeface="DejaVu Sans"/>
              </a:rPr>
              <a:t>VANTAGGI PER LE IMPRESE</a:t>
            </a:r>
            <a:br/>
            <a:r>
              <a:rPr b="0" lang="it-IT" sz="4200" spc="-1" strike="noStrike">
                <a:solidFill>
                  <a:srgbClr val="ffffff"/>
                </a:solidFill>
                <a:latin typeface="Calibri Light"/>
                <a:ea typeface="DejaVu Sans"/>
              </a:rPr>
              <a:t>DELL’APPRENDISTATO</a:t>
            </a:r>
            <a:br/>
            <a:r>
              <a:rPr b="0" lang="it-IT" sz="4200" spc="-1" strike="noStrike">
                <a:solidFill>
                  <a:srgbClr val="ffffff"/>
                </a:solidFill>
                <a:latin typeface="Calibri Light"/>
                <a:ea typeface="DejaVu Sans"/>
              </a:rPr>
              <a:t>DI ALTA FORMAZIONE E DI RICERCA</a:t>
            </a:r>
            <a:endParaRPr b="0" lang="it-IT" sz="4200" spc="-1" strike="noStrike">
              <a:latin typeface="Arial"/>
            </a:endParaRPr>
          </a:p>
        </p:txBody>
      </p:sp>
      <p:pic>
        <p:nvPicPr>
          <p:cNvPr id="45" name="Immagine 2" descr=""/>
          <p:cNvPicPr/>
          <p:nvPr/>
        </p:nvPicPr>
        <p:blipFill>
          <a:blip r:embed="rId1"/>
          <a:stretch/>
        </p:blipFill>
        <p:spPr>
          <a:xfrm>
            <a:off x="3038400" y="605520"/>
            <a:ext cx="6113880" cy="55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563400"/>
            <a:ext cx="12191040" cy="577080"/>
          </a:xfrm>
          <a:prstGeom prst="rect">
            <a:avLst/>
          </a:prstGeom>
          <a:solidFill>
            <a:srgbClr val="00206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Da dove iniziare?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450800" y="1543680"/>
            <a:ext cx="10470240" cy="141624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526320" indent="-45612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it-IT" sz="3000" spc="-1" strike="noStrike">
                <a:solidFill>
                  <a:srgbClr val="ffffff"/>
                </a:solidFill>
                <a:latin typeface="Calibri Light"/>
                <a:ea typeface="DejaVu Sans"/>
              </a:rPr>
              <a:t>INDIVIDUA I FABBISOGNI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 della tua impresa e realizza le verifiche preliminari per l’attivazione del contratto di apprendistato di alta formazione e di ricerca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1450800" y="3235680"/>
            <a:ext cx="10470240" cy="141732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526320" indent="-45612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CONSULTA LA </a:t>
            </a:r>
            <a:r>
              <a:rPr b="1" lang="it-IT" sz="2800" spc="-1" strike="noStrike" u="sng">
                <a:solidFill>
                  <a:srgbClr val="0563c1"/>
                </a:solidFill>
                <a:uFillTx/>
                <a:latin typeface="Calibri Light"/>
                <a:ea typeface="DejaVu Sans"/>
                <a:hlinkClick r:id="rId1"/>
              </a:rPr>
              <a:t>VETRINA DELL’OFFERTA FORMATIVA 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PUBBLICA </a:t>
            </a:r>
            <a:endParaRPr b="0" lang="it-IT" sz="2800" spc="-1" strike="noStrike">
              <a:latin typeface="Arial"/>
            </a:endParaRPr>
          </a:p>
          <a:p>
            <a:pPr marL="69120"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      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( </a:t>
            </a:r>
            <a:r>
              <a:rPr b="1" lang="it-IT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https://apprendistato.regione.piemonte.it/altoapprendistato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 )</a:t>
            </a:r>
            <a:endParaRPr b="0" lang="it-IT" sz="2800" spc="-1" strike="noStrike">
              <a:latin typeface="Arial"/>
            </a:endParaRPr>
          </a:p>
          <a:p>
            <a:pPr marL="69120"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      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e scopri le istituzioni formative e i relativi percorsi disponibili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1450800" y="4928760"/>
            <a:ext cx="10470240" cy="149868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526320" indent="-45612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CONTATTA L’ISTITUZIONE FORMATIVA di tuo interesse e inizia il confronto per l’individuazione dell’apprendista e la definizione del percorso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00" name="Elemento grafico 2" descr="Play contorno"/>
          <p:cNvPicPr/>
          <p:nvPr/>
        </p:nvPicPr>
        <p:blipFill>
          <a:blip r:embed="rId3"/>
          <a:stretch/>
        </p:blipFill>
        <p:spPr>
          <a:xfrm>
            <a:off x="273600" y="310140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101" name="Elemento grafico 7" descr="Segno di spunta contorno"/>
          <p:cNvPicPr/>
          <p:nvPr/>
        </p:nvPicPr>
        <p:blipFill>
          <a:blip r:embed="rId4"/>
          <a:stretch/>
        </p:blipFill>
        <p:spPr>
          <a:xfrm>
            <a:off x="273600" y="4051080"/>
            <a:ext cx="913320" cy="91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  <p:timing>
    <p:tnLst>
      <p:par>
        <p:cTn id="235" dur="indefinite" restart="never" nodeType="tmRoot">
          <p:childTnLst>
            <p:seq>
              <p:cTn id="236" dur="indefinite" nodeType="mainSeq">
                <p:childTnLst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563400"/>
            <a:ext cx="12191040" cy="577080"/>
          </a:xfrm>
          <a:prstGeom prst="rect">
            <a:avLst/>
          </a:prstGeom>
          <a:solidFill>
            <a:srgbClr val="00206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Informazioni utili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1110240" y="1687680"/>
            <a:ext cx="10702800" cy="30294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Per </a:t>
            </a:r>
            <a:r>
              <a:rPr b="1" lang="it-IT" sz="3000" spc="-1" strike="noStrike">
                <a:solidFill>
                  <a:srgbClr val="ffffff"/>
                </a:solidFill>
                <a:latin typeface="Calibri Light"/>
                <a:ea typeface="DejaVu Sans"/>
              </a:rPr>
              <a:t>INFORMAZIONI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 sull’Apprendistato duale di alta formazione e di ricerca si veda la </a:t>
            </a:r>
            <a:r>
              <a:rPr b="1" lang="it-IT" sz="2800" spc="-1" strike="noStrike" u="sng">
                <a:solidFill>
                  <a:srgbClr val="0563c1"/>
                </a:solidFill>
                <a:uFillTx/>
                <a:latin typeface="Calibri Light"/>
                <a:ea typeface="DejaVu Sans"/>
                <a:hlinkClick r:id="rId1"/>
              </a:rPr>
              <a:t>scheda informativa 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del sito regionale:</a:t>
            </a:r>
            <a:endParaRPr b="0" lang="it-IT" sz="2800" spc="-1" strike="noStrike">
              <a:latin typeface="Arial"/>
            </a:endParaRPr>
          </a:p>
          <a:p>
            <a:pPr marL="69120"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 marL="69120" algn="ctr">
              <a:lnSpc>
                <a:spcPct val="100000"/>
              </a:lnSpc>
            </a:pPr>
            <a:r>
              <a:rPr b="1" lang="it-IT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https://www.regione.piemonte.it/web/temi/istruzione-formazione-lavoro/formazione-professionale/apprendistato/apprendistato-duale-alta-formazione-ricerca</a:t>
            </a:r>
            <a:r>
              <a:rPr b="1" lang="it-IT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104" name="Elemento grafico 4" descr="Play contorno"/>
          <p:cNvPicPr/>
          <p:nvPr/>
        </p:nvPicPr>
        <p:blipFill>
          <a:blip r:embed="rId3"/>
          <a:stretch/>
        </p:blipFill>
        <p:spPr>
          <a:xfrm>
            <a:off x="117720" y="310140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105" name="Elemento grafico 5" descr="Segno di spunta contorno"/>
          <p:cNvPicPr/>
          <p:nvPr/>
        </p:nvPicPr>
        <p:blipFill>
          <a:blip r:embed="rId4"/>
          <a:stretch/>
        </p:blipFill>
        <p:spPr>
          <a:xfrm>
            <a:off x="117720" y="4051080"/>
            <a:ext cx="913320" cy="913320"/>
          </a:xfrm>
          <a:prstGeom prst="rect">
            <a:avLst/>
          </a:prstGeom>
          <a:ln w="0">
            <a:noFill/>
          </a:ln>
        </p:spPr>
      </p:pic>
      <p:sp>
        <p:nvSpPr>
          <p:cNvPr id="106" name="CustomShape 3"/>
          <p:cNvSpPr/>
          <p:nvPr/>
        </p:nvSpPr>
        <p:spPr>
          <a:xfrm>
            <a:off x="1110240" y="4877640"/>
            <a:ext cx="10702800" cy="141336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Per </a:t>
            </a:r>
            <a:r>
              <a:rPr b="1" lang="it-IT" sz="3000" spc="-1" strike="noStrike">
                <a:solidFill>
                  <a:srgbClr val="ffffff"/>
                </a:solidFill>
                <a:latin typeface="Calibri Light"/>
                <a:ea typeface="DejaVu Sans"/>
              </a:rPr>
              <a:t>DOMANDE SPECIFICHE:</a:t>
            </a:r>
            <a:endParaRPr b="0" lang="it-IT" sz="3000" spc="-1" strike="noStrike">
              <a:latin typeface="Arial"/>
            </a:endParaRPr>
          </a:p>
          <a:p>
            <a:pPr marL="69120" algn="ctr">
              <a:lnSpc>
                <a:spcPct val="100000"/>
              </a:lnSpc>
            </a:pPr>
            <a:r>
              <a:rPr b="1" lang="it-IT" sz="2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5"/>
              </a:rPr>
              <a:t>https://infoapprendistato.regione.piemonte.it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med" p14:dur="800"/>
    </mc:Choice>
    <mc:Fallback>
      <p:transition spd="med"/>
    </mc:Fallback>
  </mc:AlternateContent>
  <p:timing>
    <p:tnLst>
      <p:par>
        <p:cTn id="264" dur="indefinite" restart="never" nodeType="tmRoot">
          <p:childTnLst>
            <p:seq>
              <p:cTn id="265" dur="indefinite" nodeType="mainSeq">
                <p:childTnLst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563400"/>
            <a:ext cx="12191040" cy="577080"/>
          </a:xfrm>
          <a:prstGeom prst="rect">
            <a:avLst/>
          </a:prstGeom>
          <a:solidFill>
            <a:srgbClr val="00206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Cos’è  l’apprendistato di Alta Formazione e di Ricerca?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2133720" y="2438280"/>
            <a:ext cx="9648720" cy="260964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 algn="ctr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È un 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CONTRATTO DI LAVORO</a:t>
            </a: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 a tempo indeterminato </a:t>
            </a:r>
            <a:r>
              <a:rPr b="1" lang="it-IT" sz="2600" spc="-1" strike="noStrike">
                <a:solidFill>
                  <a:srgbClr val="ffffff"/>
                </a:solidFill>
                <a:latin typeface="Calibri"/>
                <a:ea typeface="DejaVu Sans"/>
              </a:rPr>
              <a:t>che permette ai giovani di accedere al mondo del </a:t>
            </a:r>
            <a:r>
              <a:rPr b="1" lang="it-IT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LAVORO </a:t>
            </a:r>
            <a:r>
              <a:rPr b="1" lang="it-IT" sz="2600" spc="-1" strike="noStrike">
                <a:solidFill>
                  <a:srgbClr val="ffffff"/>
                </a:solidFill>
                <a:latin typeface="Calibri"/>
                <a:ea typeface="DejaVu Sans"/>
              </a:rPr>
              <a:t>e nel contempo </a:t>
            </a:r>
            <a:r>
              <a:rPr b="1" lang="it-IT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CONSEGUIRE UN TITOLO</a:t>
            </a:r>
            <a:r>
              <a:rPr b="1" lang="it-IT" sz="26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it-IT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DI STUDIO TERZIARIO (</a:t>
            </a:r>
            <a:r>
              <a:rPr b="1" lang="it-IT" sz="2600" spc="-1" strike="noStrike">
                <a:solidFill>
                  <a:srgbClr val="ffffff"/>
                </a:solidFill>
                <a:latin typeface="Calibri"/>
                <a:ea typeface="DejaVu Sans"/>
              </a:rPr>
              <a:t>accademico o non accademico) oppure svolgere </a:t>
            </a:r>
            <a:r>
              <a:rPr b="1" lang="it-IT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ATTIVITÀ DI RICERCA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48" name="Elemento grafico 2" descr="Contratto contorno"/>
          <p:cNvPicPr/>
          <p:nvPr/>
        </p:nvPicPr>
        <p:blipFill>
          <a:blip r:embed="rId1"/>
          <a:stretch/>
        </p:blipFill>
        <p:spPr>
          <a:xfrm>
            <a:off x="342000" y="2607120"/>
            <a:ext cx="1352520" cy="1352520"/>
          </a:xfrm>
          <a:prstGeom prst="rect">
            <a:avLst/>
          </a:prstGeom>
          <a:ln w="0">
            <a:noFill/>
          </a:ln>
        </p:spPr>
      </p:pic>
      <p:pic>
        <p:nvPicPr>
          <p:cNvPr id="49" name="Elemento grafico 4" descr="Libri contorno"/>
          <p:cNvPicPr/>
          <p:nvPr/>
        </p:nvPicPr>
        <p:blipFill>
          <a:blip r:embed="rId2"/>
          <a:stretch/>
        </p:blipFill>
        <p:spPr>
          <a:xfrm>
            <a:off x="520560" y="4003560"/>
            <a:ext cx="995760" cy="99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0" y="563400"/>
            <a:ext cx="12191040" cy="577080"/>
          </a:xfrm>
          <a:prstGeom prst="rect">
            <a:avLst/>
          </a:prstGeom>
          <a:solidFill>
            <a:srgbClr val="00206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Chi può essere assunto e quali titoli può conseguire?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2177280" y="2284200"/>
            <a:ext cx="9190080" cy="20847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2000">
              <a:lnSpc>
                <a:spcPct val="100000"/>
              </a:lnSpc>
              <a:spcAft>
                <a:spcPts val="451"/>
              </a:spcAft>
              <a:buClr>
                <a:srgbClr val="00206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2060"/>
                </a:solidFill>
                <a:latin typeface="Calibri Light"/>
                <a:ea typeface="DejaVu Sans"/>
              </a:rPr>
              <a:t>Diploma di Istruzione Tecnica Superiore (ITS)</a:t>
            </a:r>
            <a:endParaRPr b="0" lang="it-IT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451"/>
              </a:spcAft>
              <a:buClr>
                <a:srgbClr val="00206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2060"/>
                </a:solidFill>
                <a:latin typeface="Calibri Light"/>
                <a:ea typeface="DejaVu Sans"/>
              </a:rPr>
              <a:t>Laurea</a:t>
            </a:r>
            <a:endParaRPr b="0" lang="it-IT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451"/>
              </a:spcAft>
              <a:buClr>
                <a:srgbClr val="00206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2060"/>
                </a:solidFill>
                <a:latin typeface="Calibri Light"/>
                <a:ea typeface="DejaVu Sans"/>
              </a:rPr>
              <a:t>Master</a:t>
            </a:r>
            <a:endParaRPr b="0" lang="it-IT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451"/>
              </a:spcAft>
              <a:buClr>
                <a:srgbClr val="00206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2060"/>
                </a:solidFill>
                <a:latin typeface="Calibri Light"/>
                <a:ea typeface="DejaVu Sans"/>
              </a:rPr>
              <a:t>Dottorato di ricerca</a:t>
            </a:r>
            <a:endParaRPr b="0" lang="it-IT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Aft>
                <a:spcPts val="451"/>
              </a:spcAft>
              <a:buClr>
                <a:srgbClr val="00206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2060"/>
                </a:solidFill>
                <a:latin typeface="Calibri Light"/>
                <a:ea typeface="DejaVu Sans"/>
              </a:rPr>
              <a:t>Titoli AFAM (Alta formazione artistica musicale e coreutica)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1847520" y="1329840"/>
            <a:ext cx="9519480" cy="65484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Possono essere assunti GIOVANI TRA I 18 E I 29 ANNI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53" name="CustomShape 4"/>
          <p:cNvSpPr/>
          <p:nvPr/>
        </p:nvSpPr>
        <p:spPr>
          <a:xfrm>
            <a:off x="1811520" y="4332240"/>
            <a:ext cx="10117440" cy="405720"/>
          </a:xfrm>
          <a:prstGeom prst="roundRect">
            <a:avLst>
              <a:gd name="adj" fmla="val 17416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54960" indent="-28476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it-IT" sz="1800" spc="-1" strike="noStrike">
                <a:solidFill>
                  <a:srgbClr val="002060"/>
                </a:solidFill>
                <a:latin typeface="Calibri Light"/>
                <a:ea typeface="DejaVu Sans"/>
              </a:rPr>
              <a:t>in possesso di Laurea magistrale se assunti per percorsi di APPRENDISTATO PER ATTIVITÀ DI RICERCA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4" name="CustomShape 5"/>
          <p:cNvSpPr/>
          <p:nvPr/>
        </p:nvSpPr>
        <p:spPr>
          <a:xfrm>
            <a:off x="1811520" y="4740840"/>
            <a:ext cx="10117440" cy="711000"/>
          </a:xfrm>
          <a:prstGeom prst="roundRect">
            <a:avLst>
              <a:gd name="adj" fmla="val 17416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54960" indent="-28476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it-IT" sz="1800" spc="-1" strike="noStrike">
                <a:solidFill>
                  <a:srgbClr val="002060"/>
                </a:solidFill>
                <a:latin typeface="Calibri Light"/>
                <a:ea typeface="DejaVu Sans"/>
              </a:rPr>
              <a:t>in possesso dei requisiti stabiliti dalla normativa vigente dei singoli ordini professionali, se assunti per il PRATICANTATO PER L’ACCESSO ALLE PROFESSIONI ORDINISTICHE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55" name="Elemento grafico 2" descr="Gruppo contorno"/>
          <p:cNvPicPr/>
          <p:nvPr/>
        </p:nvPicPr>
        <p:blipFill>
          <a:blip r:embed="rId1"/>
          <a:stretch/>
        </p:blipFill>
        <p:spPr>
          <a:xfrm>
            <a:off x="400680" y="2868840"/>
            <a:ext cx="1062720" cy="1062720"/>
          </a:xfrm>
          <a:prstGeom prst="rect">
            <a:avLst/>
          </a:prstGeom>
          <a:ln w="0">
            <a:noFill/>
          </a:ln>
        </p:spPr>
      </p:pic>
      <p:pic>
        <p:nvPicPr>
          <p:cNvPr id="56" name="Elemento grafico 6" descr="Pergamena diploma contorno"/>
          <p:cNvPicPr/>
          <p:nvPr/>
        </p:nvPicPr>
        <p:blipFill>
          <a:blip r:embed="rId2"/>
          <a:stretch/>
        </p:blipFill>
        <p:spPr>
          <a:xfrm>
            <a:off x="400680" y="3934440"/>
            <a:ext cx="1062720" cy="1062720"/>
          </a:xfrm>
          <a:prstGeom prst="rect">
            <a:avLst/>
          </a:prstGeom>
          <a:ln w="0">
            <a:noFill/>
          </a:ln>
        </p:spPr>
      </p:pic>
      <p:sp>
        <p:nvSpPr>
          <p:cNvPr id="57" name="CustomShape 6"/>
          <p:cNvSpPr/>
          <p:nvPr/>
        </p:nvSpPr>
        <p:spPr>
          <a:xfrm>
            <a:off x="1811520" y="2018160"/>
            <a:ext cx="10117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54960" indent="-28476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b="1" lang="it-IT" sz="1800" spc="-1" strike="noStrike">
                <a:solidFill>
                  <a:srgbClr val="002060"/>
                </a:solidFill>
                <a:latin typeface="Calibri Light"/>
                <a:ea typeface="DejaVu Sans"/>
              </a:rPr>
              <a:t> </a:t>
            </a:r>
            <a:r>
              <a:rPr b="1" lang="it-IT" sz="1800" spc="-1" strike="noStrike">
                <a:solidFill>
                  <a:srgbClr val="002060"/>
                </a:solidFill>
                <a:latin typeface="Calibri Light"/>
                <a:ea typeface="DejaVu Sans"/>
              </a:rPr>
              <a:t>iscritti ad uno dei seguenti percorsi per il rilascio di TITOLI TERZIARI: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8" name="CustomShape 7"/>
          <p:cNvSpPr/>
          <p:nvPr/>
        </p:nvSpPr>
        <p:spPr>
          <a:xfrm>
            <a:off x="1847520" y="5635440"/>
            <a:ext cx="9519480" cy="97524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La durata del contratto 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NON PUÒ ESSERE INFERIORE A 6 MESI</a:t>
            </a: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 e superiore a quanto previsto dalla normativa per il percorso specifico</a:t>
            </a:r>
            <a:endParaRPr b="0" lang="it-IT" sz="2600" spc="-1" strike="noStrike">
              <a:latin typeface="Arial"/>
            </a:endParaRPr>
          </a:p>
        </p:txBody>
      </p:sp>
    </p:spTree>
  </p:cSld>
  <mc:AlternateContent>
    <mc:Choice Requires="p14">
      <p:transition spd="med" p14:dur="800"/>
    </mc:Choice>
    <mc:Fallback>
      <p:transition spd="med"/>
    </mc:Fallback>
  </mc:AlternateContent>
  <p:timing>
    <p:tnLst>
      <p:par>
        <p:cTn id="20" dur="indefinite" restart="never" nodeType="tmRoot">
          <p:childTnLst>
            <p:seq>
              <p:cTn id="21" dur="indefinite" nodeType="mainSeq"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0" y="563400"/>
            <a:ext cx="12191040" cy="577080"/>
          </a:xfrm>
          <a:prstGeom prst="rect">
            <a:avLst/>
          </a:prstGeom>
          <a:solidFill>
            <a:srgbClr val="00206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Organizzazione didattica dei percorsi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1758960" y="4425120"/>
            <a:ext cx="9895320" cy="157752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LA FORMAZIONE, declinata nel piano formativo individuale, si articola in:</a:t>
            </a:r>
            <a:endParaRPr b="0" lang="it-IT" sz="2600" spc="-1" strike="noStrike">
              <a:latin typeface="Arial"/>
            </a:endParaRPr>
          </a:p>
          <a:p>
            <a:pPr marL="526320" indent="-45612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ESTERNA </a:t>
            </a:r>
            <a:r>
              <a:rPr b="1" lang="it-IT" sz="2600" spc="-1" strike="noStrike">
                <a:solidFill>
                  <a:srgbClr val="ffffff"/>
                </a:solidFill>
                <a:latin typeface="Wingdings"/>
                <a:ea typeface="DejaVu Sans"/>
              </a:rPr>
              <a:t></a:t>
            </a: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 presso L’ISTITUZIONE FORMATIVA</a:t>
            </a:r>
            <a:endParaRPr b="0" lang="it-IT" sz="2600" spc="-1" strike="noStrike">
              <a:latin typeface="Arial"/>
            </a:endParaRPr>
          </a:p>
          <a:p>
            <a:pPr marL="526320" indent="-45612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INTERNA </a:t>
            </a:r>
            <a:r>
              <a:rPr b="1" lang="it-IT" sz="2600" spc="-1" strike="noStrike">
                <a:solidFill>
                  <a:srgbClr val="ffffff"/>
                </a:solidFill>
                <a:latin typeface="Wingdings"/>
                <a:ea typeface="DejaVu Sans"/>
              </a:rPr>
              <a:t></a:t>
            </a: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 presso IL DATORE DI LAVORO</a:t>
            </a:r>
            <a:endParaRPr b="0" lang="it-IT" sz="2600" spc="-1" strike="noStrike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1758960" y="2132280"/>
            <a:ext cx="9895320" cy="207216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Ai fini dell’attivazione del contratto è necessario sottoscrivere:</a:t>
            </a:r>
            <a:endParaRPr b="0" lang="it-IT" sz="2800" spc="-1" strike="noStrike">
              <a:latin typeface="Arial"/>
            </a:endParaRPr>
          </a:p>
          <a:p>
            <a:pPr marL="526320" indent="-4561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un PROTOCOLLO con l’istituzione formativa</a:t>
            </a:r>
            <a:endParaRPr b="0" lang="it-IT" sz="2800" spc="-1" strike="noStrike">
              <a:latin typeface="Arial"/>
            </a:endParaRPr>
          </a:p>
          <a:p>
            <a:pPr marL="526320" indent="-45612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il PIANO FORMATIVO INDIVIDUALE con istituzione formativa e apprendista</a:t>
            </a:r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</p:txBody>
      </p:sp>
      <p:pic>
        <p:nvPicPr>
          <p:cNvPr id="62" name="Elemento grafico 6" descr="Contratto contorno"/>
          <p:cNvPicPr/>
          <p:nvPr/>
        </p:nvPicPr>
        <p:blipFill>
          <a:blip r:embed="rId1"/>
          <a:stretch/>
        </p:blipFill>
        <p:spPr>
          <a:xfrm>
            <a:off x="157680" y="2769120"/>
            <a:ext cx="1352520" cy="1352520"/>
          </a:xfrm>
          <a:prstGeom prst="rect">
            <a:avLst/>
          </a:prstGeom>
          <a:ln w="0">
            <a:noFill/>
          </a:ln>
        </p:spPr>
      </p:pic>
      <p:pic>
        <p:nvPicPr>
          <p:cNvPr id="63" name="Elemento grafico 2" descr="Aula contorno"/>
          <p:cNvPicPr/>
          <p:nvPr/>
        </p:nvPicPr>
        <p:blipFill>
          <a:blip r:embed="rId2"/>
          <a:stretch/>
        </p:blipFill>
        <p:spPr>
          <a:xfrm>
            <a:off x="283320" y="4122720"/>
            <a:ext cx="1100880" cy="110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  <p:timing>
    <p:tnLst>
      <p:par>
        <p:cTn id="62" dur="indefinite" restart="never" nodeType="tmRoot">
          <p:childTnLst>
            <p:seq>
              <p:cTn id="63" dur="indefinite" nodeType="mainSeq"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563400"/>
            <a:ext cx="12191040" cy="577080"/>
          </a:xfrm>
          <a:prstGeom prst="rect">
            <a:avLst/>
          </a:prstGeom>
          <a:solidFill>
            <a:srgbClr val="00206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Quali sono i vantaggi in termini di competenze per l’IMPRESA?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1788120" y="2181240"/>
            <a:ext cx="9858960" cy="155592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526320" indent="-45612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PARTECIPA ALLA PROGETTAZIONE </a:t>
            </a:r>
            <a:r>
              <a:rPr b="1" lang="it-IT" sz="2400" spc="-1" strike="noStrike">
                <a:solidFill>
                  <a:srgbClr val="ffffff"/>
                </a:solidFill>
                <a:latin typeface="Calibri Light"/>
                <a:ea typeface="DejaVu Sans"/>
              </a:rPr>
              <a:t>declinando il percorso dell’apprendista secondo i propri fabbisogni professionali, riuscendo a formare FIGURE NON “DISPONIBILI” sul mercato del lavoro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1774800" y="3998880"/>
            <a:ext cx="9858960" cy="99468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526320" indent="-45612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INTRODUCE INNOVAZIONE NEI PROCESSI AZIENDALI</a:t>
            </a:r>
            <a:r>
              <a:rPr b="1" lang="it-IT" sz="2400" spc="-1" strike="noStrike">
                <a:solidFill>
                  <a:srgbClr val="ffffff"/>
                </a:solidFill>
                <a:latin typeface="Calibri Light"/>
                <a:ea typeface="DejaVu Sans"/>
              </a:rPr>
              <a:t> grazie all’apporto di menti giovani maggiormente predisposte alle novità e ai cambiamenti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67" name="Elemento grafico 5" descr="Segna Pollice su contorno"/>
          <p:cNvPicPr/>
          <p:nvPr/>
        </p:nvPicPr>
        <p:blipFill>
          <a:blip r:embed="rId1"/>
          <a:stretch/>
        </p:blipFill>
        <p:spPr>
          <a:xfrm>
            <a:off x="397440" y="282384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68" name="Elemento grafico 2" descr="Testa con ingranaggi contorno"/>
          <p:cNvPicPr/>
          <p:nvPr/>
        </p:nvPicPr>
        <p:blipFill>
          <a:blip r:embed="rId2"/>
          <a:stretch/>
        </p:blipFill>
        <p:spPr>
          <a:xfrm>
            <a:off x="397440" y="3879720"/>
            <a:ext cx="913320" cy="913320"/>
          </a:xfrm>
          <a:prstGeom prst="rect">
            <a:avLst/>
          </a:prstGeom>
          <a:ln w="0">
            <a:noFill/>
          </a:ln>
        </p:spPr>
      </p:pic>
      <p:sp>
        <p:nvSpPr>
          <p:cNvPr id="69" name="CustomShape 4"/>
          <p:cNvSpPr/>
          <p:nvPr/>
        </p:nvSpPr>
        <p:spPr>
          <a:xfrm>
            <a:off x="1774800" y="5255280"/>
            <a:ext cx="9871920" cy="126432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526320" indent="-45612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può</a:t>
            </a: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 CONFRONTARSI CON CONOSCENZE E ATTREZZATURE tecnologicamente avanzate presenti nei laboratori e nelle strutture dell’istituzione formativa</a:t>
            </a:r>
            <a:endParaRPr b="0" lang="it-IT" sz="2600" spc="-1" strike="noStrike">
              <a:latin typeface="Arial"/>
            </a:endParaRPr>
          </a:p>
        </p:txBody>
      </p:sp>
      <p:sp>
        <p:nvSpPr>
          <p:cNvPr id="70" name="CustomShape 5"/>
          <p:cNvSpPr/>
          <p:nvPr/>
        </p:nvSpPr>
        <p:spPr>
          <a:xfrm>
            <a:off x="1788120" y="1458360"/>
            <a:ext cx="9846000" cy="48996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526320" indent="-45612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È SUPPORTATA DALL’ISTITUZIONE FORMATIVA </a:t>
            </a:r>
            <a:r>
              <a:rPr b="1" lang="it-IT" sz="2400" spc="-1" strike="noStrike">
                <a:solidFill>
                  <a:srgbClr val="ffffff"/>
                </a:solidFill>
                <a:latin typeface="Calibri Light"/>
                <a:ea typeface="DejaVu Sans"/>
              </a:rPr>
              <a:t>in tutto il percorso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800"/>
    </mc:Choice>
    <mc:Fallback>
      <p:transition spd="med"/>
    </mc:Fallback>
  </mc:AlternateContent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0" y="563400"/>
            <a:ext cx="12191040" cy="577080"/>
          </a:xfrm>
          <a:prstGeom prst="rect">
            <a:avLst/>
          </a:prstGeom>
          <a:solidFill>
            <a:srgbClr val="00206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Quali sono i vantaggi contributivi e fiscali?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3080520" y="2380320"/>
            <a:ext cx="8838000" cy="21106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451"/>
              </a:spcAft>
            </a:pPr>
            <a:r>
              <a:rPr b="1" lang="it-IT" sz="2400" spc="-1" strike="noStrike">
                <a:solidFill>
                  <a:srgbClr val="002060"/>
                </a:solidFill>
                <a:latin typeface="Calibri Light"/>
                <a:ea typeface="DejaVu Sans"/>
              </a:rPr>
              <a:t>Per le imprese </a:t>
            </a:r>
            <a:r>
              <a:rPr b="1" lang="it-IT" sz="2400" spc="-1" strike="noStrike" u="sng">
                <a:solidFill>
                  <a:srgbClr val="002060"/>
                </a:solidFill>
                <a:uFillTx/>
                <a:latin typeface="Calibri Light"/>
                <a:ea typeface="DejaVu Sans"/>
              </a:rPr>
              <a:t>fino a 9 dipendenti</a:t>
            </a:r>
            <a:r>
              <a:rPr b="1" lang="it-IT" sz="2400" spc="-1" strike="noStrike">
                <a:solidFill>
                  <a:srgbClr val="002060"/>
                </a:solidFill>
                <a:latin typeface="Calibri Light"/>
                <a:ea typeface="DejaVu Sans"/>
              </a:rPr>
              <a:t>: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51"/>
              </a:spcAft>
            </a:pPr>
            <a:r>
              <a:rPr b="1" lang="it-IT" sz="2400" spc="-1" strike="noStrike">
                <a:solidFill>
                  <a:srgbClr val="002060"/>
                </a:solidFill>
                <a:latin typeface="Calibri Light"/>
                <a:ea typeface="DejaVu Sans"/>
              </a:rPr>
              <a:t>3,11% il primo anno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51"/>
              </a:spcAft>
            </a:pPr>
            <a:r>
              <a:rPr b="1" lang="it-IT" sz="2400" spc="-1" strike="noStrike">
                <a:solidFill>
                  <a:srgbClr val="002060"/>
                </a:solidFill>
                <a:latin typeface="Calibri Light"/>
                <a:ea typeface="DejaVu Sans"/>
              </a:rPr>
              <a:t>4,61% il secondo anno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51"/>
              </a:spcAft>
            </a:pPr>
            <a:r>
              <a:rPr b="1" lang="it-IT" sz="2400" spc="-1" strike="noStrike">
                <a:solidFill>
                  <a:srgbClr val="002060"/>
                </a:solidFill>
                <a:latin typeface="Calibri Light"/>
                <a:ea typeface="DejaVu Sans"/>
              </a:rPr>
              <a:t>11,61% il terzo anno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73" name="CustomShape 3"/>
          <p:cNvSpPr/>
          <p:nvPr/>
        </p:nvSpPr>
        <p:spPr>
          <a:xfrm>
            <a:off x="3168000" y="4406040"/>
            <a:ext cx="7813080" cy="1023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451"/>
              </a:spcAft>
            </a:pPr>
            <a:r>
              <a:rPr b="1" lang="it-IT" sz="2400" spc="-1" strike="noStrike">
                <a:solidFill>
                  <a:srgbClr val="002060"/>
                </a:solidFill>
                <a:latin typeface="Calibri Light"/>
                <a:ea typeface="DejaVu Sans"/>
              </a:rPr>
              <a:t>Per le imprese con </a:t>
            </a:r>
            <a:r>
              <a:rPr b="1" lang="it-IT" sz="2400" spc="-1" strike="noStrike" u="sng">
                <a:solidFill>
                  <a:srgbClr val="002060"/>
                </a:solidFill>
                <a:uFillTx/>
                <a:latin typeface="Calibri Light"/>
                <a:ea typeface="DejaVu Sans"/>
              </a:rPr>
              <a:t>più di 9 dipendenti</a:t>
            </a:r>
            <a:r>
              <a:rPr b="0" lang="it-IT" sz="2400" spc="-1" strike="noStrike">
                <a:solidFill>
                  <a:srgbClr val="002060"/>
                </a:solidFill>
                <a:latin typeface="Calibri Light"/>
                <a:ea typeface="DejaVu Sans"/>
              </a:rPr>
              <a:t>: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51"/>
              </a:spcAft>
            </a:pPr>
            <a:r>
              <a:rPr b="1" lang="it-IT" sz="2400" spc="-1" strike="noStrike">
                <a:solidFill>
                  <a:srgbClr val="002060"/>
                </a:solidFill>
                <a:latin typeface="Calibri Light"/>
                <a:ea typeface="DejaVu Sans"/>
              </a:rPr>
              <a:t>11,61%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74" name="CustomShape 4"/>
          <p:cNvSpPr/>
          <p:nvPr/>
        </p:nvSpPr>
        <p:spPr>
          <a:xfrm>
            <a:off x="3168000" y="5599080"/>
            <a:ext cx="8492040" cy="10234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451"/>
              </a:spcAft>
            </a:pPr>
            <a:r>
              <a:rPr b="0" lang="it-IT" sz="2400" spc="-1" strike="noStrike">
                <a:solidFill>
                  <a:srgbClr val="002060"/>
                </a:solidFill>
                <a:latin typeface="Calibri Light"/>
                <a:ea typeface="DejaVu Sans"/>
              </a:rPr>
              <a:t>L’aliquota del </a:t>
            </a:r>
            <a:r>
              <a:rPr b="1" lang="it-IT" sz="2400" spc="-1" strike="noStrike">
                <a:solidFill>
                  <a:srgbClr val="002060"/>
                </a:solidFill>
                <a:latin typeface="Calibri Light"/>
                <a:ea typeface="DejaVu Sans"/>
              </a:rPr>
              <a:t>11,61% </a:t>
            </a:r>
            <a:r>
              <a:rPr b="0" lang="it-IT" sz="2400" spc="-1" strike="noStrike">
                <a:solidFill>
                  <a:srgbClr val="002060"/>
                </a:solidFill>
                <a:latin typeface="Calibri Light"/>
                <a:ea typeface="DejaVu Sans"/>
              </a:rPr>
              <a:t>viene mantenuta anche per i dodici mesi successivi in caso di consolidamento del contratto al termine dell’apprendistato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75" name="CustomShape 5"/>
          <p:cNvSpPr/>
          <p:nvPr/>
        </p:nvSpPr>
        <p:spPr>
          <a:xfrm>
            <a:off x="2193840" y="4601520"/>
            <a:ext cx="831960" cy="242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6"/>
          <p:cNvSpPr/>
          <p:nvPr/>
        </p:nvSpPr>
        <p:spPr>
          <a:xfrm>
            <a:off x="2193840" y="2706120"/>
            <a:ext cx="861480" cy="242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7"/>
          <p:cNvSpPr/>
          <p:nvPr/>
        </p:nvSpPr>
        <p:spPr>
          <a:xfrm>
            <a:off x="2193840" y="5623200"/>
            <a:ext cx="831960" cy="242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8"/>
          <p:cNvSpPr/>
          <p:nvPr/>
        </p:nvSpPr>
        <p:spPr>
          <a:xfrm>
            <a:off x="2191680" y="1557000"/>
            <a:ext cx="9727200" cy="80784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ffffff"/>
                </a:solidFill>
                <a:latin typeface="Calibri Light"/>
                <a:ea typeface="DejaVu Sans"/>
              </a:rPr>
              <a:t>ALIQUOTA CONTRIBUTIVA 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a carico del datore di lavoro </a:t>
            </a:r>
            <a:r>
              <a:rPr b="1" lang="it-IT" sz="3000" spc="-1" strike="noStrike">
                <a:solidFill>
                  <a:srgbClr val="ffffff"/>
                </a:solidFill>
                <a:latin typeface="Calibri Light"/>
                <a:ea typeface="DejaVu Sans"/>
              </a:rPr>
              <a:t>RIDOTTA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: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79" name="Elemento grafico 2" descr="Registro contorno"/>
          <p:cNvPicPr/>
          <p:nvPr/>
        </p:nvPicPr>
        <p:blipFill>
          <a:blip r:embed="rId1"/>
          <a:stretch/>
        </p:blipFill>
        <p:spPr>
          <a:xfrm>
            <a:off x="630360" y="323208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80" name="Elemento grafico 6" descr="Sedia da ufficio contorno"/>
          <p:cNvPicPr/>
          <p:nvPr/>
        </p:nvPicPr>
        <p:blipFill>
          <a:blip r:embed="rId2"/>
          <a:stretch/>
        </p:blipFill>
        <p:spPr>
          <a:xfrm>
            <a:off x="617760" y="4237200"/>
            <a:ext cx="913320" cy="91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  <p:timing>
    <p:tnLst>
      <p:par>
        <p:cTn id="120" dur="indefinite" restart="never" nodeType="tmRoot">
          <p:childTnLst>
            <p:seq>
              <p:cTn id="121" dur="indefinite" nodeType="mainSeq">
                <p:childTnLst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563400"/>
            <a:ext cx="12191040" cy="577080"/>
          </a:xfrm>
          <a:prstGeom prst="rect">
            <a:avLst/>
          </a:prstGeom>
          <a:solidFill>
            <a:srgbClr val="00206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Quali sono i vantaggi nella retribuzione?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901880" y="1487160"/>
            <a:ext cx="9940680" cy="132228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Per le ore di </a:t>
            </a:r>
            <a:r>
              <a:rPr b="1" lang="it-IT" sz="2600" spc="-1" strike="noStrike" u="sng">
                <a:solidFill>
                  <a:srgbClr val="ffffff"/>
                </a:solidFill>
                <a:uFillTx/>
                <a:latin typeface="Calibri Light"/>
                <a:ea typeface="DejaVu Sans"/>
              </a:rPr>
              <a:t>formazione esterna all’impresa</a:t>
            </a: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:</a:t>
            </a:r>
            <a:endParaRPr b="0" lang="it-IT" sz="2600" spc="-1" strike="noStrike">
              <a:latin typeface="Arial"/>
            </a:endParaRPr>
          </a:p>
          <a:p>
            <a:pPr marL="69120"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ESONERO RETRIBUTIVO TOTALE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1901880" y="2957760"/>
            <a:ext cx="9940680" cy="150984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Per le ore di </a:t>
            </a:r>
            <a:r>
              <a:rPr b="1" lang="it-IT" sz="2600" spc="-1" strike="noStrike" u="sng">
                <a:solidFill>
                  <a:srgbClr val="ffffff"/>
                </a:solidFill>
                <a:uFillTx/>
                <a:latin typeface="Calibri Light"/>
                <a:ea typeface="DejaVu Sans"/>
              </a:rPr>
              <a:t>formazione interna all’impresa</a:t>
            </a: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:</a:t>
            </a:r>
            <a:endParaRPr b="0" lang="it-IT" sz="2600" spc="-1" strike="noStrike">
              <a:latin typeface="Arial"/>
            </a:endParaRPr>
          </a:p>
          <a:p>
            <a:pPr marL="6912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RETRIBUZIONE DEL 10% rispetto a quella che sarebbe dovuta</a:t>
            </a:r>
            <a:endParaRPr b="0" lang="it-IT" sz="2600" spc="-1" strike="noStrike">
              <a:latin typeface="Arial"/>
            </a:endParaRPr>
          </a:p>
        </p:txBody>
      </p:sp>
      <p:pic>
        <p:nvPicPr>
          <p:cNvPr id="84" name="Elemento grafico 5" descr="Sedia da ufficio contorno"/>
          <p:cNvPicPr/>
          <p:nvPr/>
        </p:nvPicPr>
        <p:blipFill>
          <a:blip r:embed="rId1"/>
          <a:stretch/>
        </p:blipFill>
        <p:spPr>
          <a:xfrm>
            <a:off x="447120" y="380340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85" name="Elemento grafico 2" descr="Denaro contorno"/>
          <p:cNvPicPr/>
          <p:nvPr/>
        </p:nvPicPr>
        <p:blipFill>
          <a:blip r:embed="rId2"/>
          <a:stretch/>
        </p:blipFill>
        <p:spPr>
          <a:xfrm>
            <a:off x="447120" y="2746440"/>
            <a:ext cx="913320" cy="913320"/>
          </a:xfrm>
          <a:prstGeom prst="rect">
            <a:avLst/>
          </a:prstGeom>
          <a:ln w="0">
            <a:noFill/>
          </a:ln>
        </p:spPr>
      </p:pic>
      <p:sp>
        <p:nvSpPr>
          <p:cNvPr id="86" name="CustomShape 4"/>
          <p:cNvSpPr/>
          <p:nvPr/>
        </p:nvSpPr>
        <p:spPr>
          <a:xfrm>
            <a:off x="1897920" y="4615560"/>
            <a:ext cx="9940680" cy="186084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>
              <a:lnSpc>
                <a:spcPct val="100000"/>
              </a:lnSpc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PER LE ORE DI </a:t>
            </a:r>
            <a:r>
              <a:rPr b="1" lang="it-IT" sz="2600" spc="-1" strike="noStrike" u="sng">
                <a:solidFill>
                  <a:srgbClr val="ffffff"/>
                </a:solidFill>
                <a:uFillTx/>
                <a:latin typeface="Calibri Light"/>
                <a:ea typeface="DejaVu Sans"/>
              </a:rPr>
              <a:t>PRESTAZIONE LAVORATIVA</a:t>
            </a:r>
            <a:r>
              <a:rPr b="1" lang="it-IT" sz="2400" spc="-1" strike="noStrike">
                <a:solidFill>
                  <a:srgbClr val="ffffff"/>
                </a:solidFill>
                <a:latin typeface="Calibri Light"/>
                <a:ea typeface="DejaVu Sans"/>
              </a:rPr>
              <a:t>: retribuzione prevista dal CCNL applicato o dagli accordi interconfederali che prevedono di norma la possibilità di un sotto inquadramento rispetto al livello di destinazione finale o di una percentualizzazione della retribuzione rispetto al livello di destinazione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800"/>
    </mc:Choice>
    <mc:Fallback>
      <p:transition spd="med"/>
    </mc:Fallback>
  </mc:AlternateContent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563400"/>
            <a:ext cx="12191040" cy="577080"/>
          </a:xfrm>
          <a:prstGeom prst="rect">
            <a:avLst/>
          </a:prstGeom>
          <a:solidFill>
            <a:srgbClr val="00206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Quali sono ulteriori vantaggi?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2374560" y="2178360"/>
            <a:ext cx="8853120" cy="13644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>
              <a:lnSpc>
                <a:spcPct val="100000"/>
              </a:lnSpc>
            </a:pPr>
            <a:r>
              <a:rPr b="1" lang="it-IT" sz="3000" spc="-1" strike="noStrike">
                <a:solidFill>
                  <a:srgbClr val="ffffff"/>
                </a:solidFill>
                <a:latin typeface="Calibri Light"/>
                <a:ea typeface="DejaVu Sans"/>
              </a:rPr>
              <a:t>ESCLUSIONE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 delle </a:t>
            </a:r>
            <a:r>
              <a:rPr b="1" lang="it-IT" sz="3000" spc="-1" strike="noStrike">
                <a:solidFill>
                  <a:srgbClr val="ffffff"/>
                </a:solidFill>
                <a:latin typeface="Calibri Light"/>
                <a:ea typeface="DejaVu Sans"/>
              </a:rPr>
              <a:t>SPESE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 per la </a:t>
            </a:r>
            <a:r>
              <a:rPr b="1" lang="it-IT" sz="3000" spc="-1" strike="noStrike">
                <a:solidFill>
                  <a:srgbClr val="ffffff"/>
                </a:solidFill>
                <a:latin typeface="Calibri Light"/>
                <a:ea typeface="DejaVu Sans"/>
              </a:rPr>
              <a:t>FORMAZIONE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 dal calcolo dell’IRAP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2374560" y="4049640"/>
            <a:ext cx="8853120" cy="17586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it-IT" sz="3000" spc="-1" strike="noStrike">
                <a:solidFill>
                  <a:srgbClr val="ffffff"/>
                </a:solidFill>
                <a:latin typeface="Calibri Light"/>
                <a:ea typeface="DejaVu Sans"/>
              </a:rPr>
              <a:t>ESCLUSIONE DEGLI APPRENDISTI DAL COMPUTO DEI LIMITI NUMERICI</a:t>
            </a: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 previsti da leggi e contratti collettivi per l’applicazione di particolari normative e istituti</a:t>
            </a:r>
            <a:endParaRPr b="0" lang="it-IT" sz="2800" spc="-1" strike="noStrike">
              <a:latin typeface="Arial"/>
            </a:endParaRPr>
          </a:p>
        </p:txBody>
      </p:sp>
      <p:pic>
        <p:nvPicPr>
          <p:cNvPr id="90" name="Elemento grafico 4" descr="Segna Pollice su contorno"/>
          <p:cNvPicPr/>
          <p:nvPr/>
        </p:nvPicPr>
        <p:blipFill>
          <a:blip r:embed="rId1"/>
          <a:stretch/>
        </p:blipFill>
        <p:spPr>
          <a:xfrm>
            <a:off x="676800" y="2869920"/>
            <a:ext cx="913320" cy="913320"/>
          </a:xfrm>
          <a:prstGeom prst="rect">
            <a:avLst/>
          </a:prstGeom>
          <a:ln w="0">
            <a:noFill/>
          </a:ln>
        </p:spPr>
      </p:pic>
      <p:pic>
        <p:nvPicPr>
          <p:cNvPr id="91" name="Elemento grafico 5" descr="Sedia da ufficio contorno"/>
          <p:cNvPicPr/>
          <p:nvPr/>
        </p:nvPicPr>
        <p:blipFill>
          <a:blip r:embed="rId2"/>
          <a:stretch/>
        </p:blipFill>
        <p:spPr>
          <a:xfrm>
            <a:off x="676800" y="3896280"/>
            <a:ext cx="913320" cy="91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  <p:timing>
    <p:tnLst>
      <p:par>
        <p:cTn id="192" dur="indefinite" restart="never" nodeType="tmRoot">
          <p:childTnLst>
            <p:seq>
              <p:cTn id="193" dur="indefinite" nodeType="mainSeq">
                <p:childTnLst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563400"/>
            <a:ext cx="12191040" cy="1064520"/>
          </a:xfrm>
          <a:prstGeom prst="rect">
            <a:avLst/>
          </a:prstGeom>
          <a:solidFill>
            <a:srgbClr val="00206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ffffff"/>
                </a:solidFill>
                <a:latin typeface="Calibri Light"/>
                <a:ea typeface="DejaVu Sans"/>
              </a:rPr>
              <a:t>Cosa succede al termine dell’apprendistato di Alta Formazione e di Ricerca?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758960" y="2256480"/>
            <a:ext cx="10078200" cy="397476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69120">
              <a:lnSpc>
                <a:spcPct val="100000"/>
              </a:lnSpc>
            </a:pPr>
            <a:r>
              <a:rPr b="1" lang="it-IT" sz="2800" spc="-1" strike="noStrike">
                <a:solidFill>
                  <a:srgbClr val="ffffff"/>
                </a:solidFill>
                <a:latin typeface="Calibri Light"/>
                <a:ea typeface="DejaVu Sans"/>
              </a:rPr>
              <a:t>AL TERMINE DELL’APPRENDISTATO </a:t>
            </a: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il datore di lavoro può:</a:t>
            </a:r>
            <a:endParaRPr b="0" lang="it-IT" sz="2600" spc="-1" strike="noStrike">
              <a:latin typeface="Arial"/>
            </a:endParaRPr>
          </a:p>
          <a:p>
            <a:pPr marL="411840" indent="-342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it-IT" sz="2600" spc="-1" strike="noStrike">
                <a:solidFill>
                  <a:srgbClr val="ffffff"/>
                </a:solidFill>
                <a:latin typeface="Calibri Light"/>
                <a:ea typeface="DejaVu Sans"/>
              </a:rPr>
              <a:t>RECEDERE</a:t>
            </a:r>
            <a:r>
              <a:rPr b="1" lang="it-IT" sz="2400" spc="-1" strike="noStrike">
                <a:solidFill>
                  <a:srgbClr val="ffffff"/>
                </a:solidFill>
                <a:latin typeface="Calibri Light"/>
                <a:ea typeface="DejaVu Sans"/>
              </a:rPr>
              <a:t> dal rapporto senza giusta causa o giustificato motivo (salvo rispetto dei termini di preavviso stabiliti dal contratto)</a:t>
            </a:r>
            <a:endParaRPr b="0" lang="it-IT" sz="2400" spc="-1" strike="noStrike">
              <a:latin typeface="Arial"/>
            </a:endParaRPr>
          </a:p>
          <a:p>
            <a:pPr marL="411840" indent="-342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it-IT" sz="2600" spc="-1" strike="noStrike">
                <a:solidFill>
                  <a:srgbClr val="ffffff"/>
                </a:solidFill>
                <a:latin typeface="Calibri"/>
                <a:ea typeface="DejaVu Sans"/>
              </a:rPr>
              <a:t>CONTINUARE</a:t>
            </a:r>
            <a:r>
              <a:rPr b="1" lang="it-IT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 il rapporto a tempo indeterminato:</a:t>
            </a:r>
            <a:endParaRPr b="0" lang="it-IT" sz="2400" spc="-1" strike="noStrike">
              <a:latin typeface="Arial"/>
            </a:endParaRPr>
          </a:p>
          <a:p>
            <a:pPr lvl="1" marL="869040" indent="-342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fruendo per i 12 mesi successivi dell’aliquota dell’11,61%</a:t>
            </a:r>
            <a:endParaRPr b="0" lang="it-IT" sz="2400" spc="-1" strike="noStrike">
              <a:latin typeface="Arial"/>
            </a:endParaRPr>
          </a:p>
          <a:p>
            <a:pPr lvl="1" marL="869040" indent="-342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fruendo dell’incentivo previsto dalla Legge di Bilancio 2018 di esonero contributivo totale, con esclusione dei premi e contributi dovuti all’INAIL, per trentasei mesi, fermi restando il limite massimo di importo pari a 3.000 euro su base annua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94" name="Elemento grafico 4" descr="Cronometro 75% contorno"/>
          <p:cNvPicPr/>
          <p:nvPr/>
        </p:nvPicPr>
        <p:blipFill>
          <a:blip r:embed="rId1"/>
          <a:stretch/>
        </p:blipFill>
        <p:spPr>
          <a:xfrm>
            <a:off x="303120" y="4390920"/>
            <a:ext cx="1134360" cy="1134360"/>
          </a:xfrm>
          <a:prstGeom prst="rect">
            <a:avLst/>
          </a:prstGeom>
          <a:ln w="0">
            <a:noFill/>
          </a:ln>
        </p:spPr>
      </p:pic>
      <p:pic>
        <p:nvPicPr>
          <p:cNvPr id="95" name="Elemento grafico 6" descr="Contratto contorno"/>
          <p:cNvPicPr/>
          <p:nvPr/>
        </p:nvPicPr>
        <p:blipFill>
          <a:blip r:embed="rId2"/>
          <a:stretch/>
        </p:blipFill>
        <p:spPr>
          <a:xfrm>
            <a:off x="194400" y="3037320"/>
            <a:ext cx="1352520" cy="135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800"/>
    </mc:Choice>
    <mc:Fallback>
      <p:transition spd="med"/>
    </mc:Fallback>
  </mc:AlternateContent>
  <p:timing>
    <p:tnLst>
      <p:par>
        <p:cTn id="216" dur="indefinite" restart="never" nodeType="tmRoot">
          <p:childTnLst>
            <p:seq>
              <p:cTn id="217" dur="indefinite" nodeType="mainSeq">
                <p:childTnLst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LibreOffice/7.0.4.2$Windows_X86_64 LibreOffice_project/dcf040e67528d9187c66b2379df5ea4407429775</Application>
  <AppVersion>15.0000</AppVersion>
  <Words>724</Words>
  <Paragraphs>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2017-05-03T14:24:47Z</dcterms:created>
  <dc:creator>Andrea Fugolo</dc:creator>
  <dc:description/>
  <dc:language>it-IT</dc:language>
  <cp:lastModifiedBy/>
  <cp:lastPrinted>2018-05-17T14:34:45Z</cp:lastPrinted>
  <dcterms:modified xsi:type="dcterms:W3CDTF">2022-07-13T17:49:39Z</dcterms:modified>
  <cp:revision>714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Widescreen</vt:lpwstr>
  </property>
  <property fmtid="{D5CDD505-2E9C-101B-9397-08002B2CF9AE}" pid="4" name="Slides">
    <vt:r8>11</vt:r8>
  </property>
  <property fmtid="{D5CDD505-2E9C-101B-9397-08002B2CF9AE}" pid="5" name="_MarkAsFinal">
    <vt:bool>1</vt:bool>
  </property>
</Properties>
</file>