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7.png" ContentType="image/png"/>
  <Override PartName="/ppt/media/image28.jpeg" ContentType="image/jpeg"/>
  <Override PartName="/ppt/media/image1.png" ContentType="image/png"/>
  <Override PartName="/ppt/media/image58.png" ContentType="image/png"/>
  <Override PartName="/ppt/media/image2.png" ContentType="image/png"/>
  <Override PartName="/ppt/media/image4.jpeg" ContentType="image/jpeg"/>
  <Override PartName="/ppt/media/image59.png" ContentType="image/png"/>
  <Override PartName="/ppt/media/image3.png" ContentType="image/png"/>
  <Override PartName="/ppt/media/image71.png" ContentType="image/png"/>
  <Override PartName="/ppt/media/image5.png" ContentType="image/png"/>
  <Override PartName="/ppt/media/image6.jpeg" ContentType="image/jpeg"/>
  <Override PartName="/ppt/media/image21.png" ContentType="image/png"/>
  <Override PartName="/ppt/media/image7.png" ContentType="image/png"/>
  <Override PartName="/ppt/media/image8.jpeg" ContentType="image/jpeg"/>
  <Override PartName="/ppt/media/image41.png" ContentType="image/png"/>
  <Override PartName="/ppt/media/image75.png" ContentType="image/png"/>
  <Override PartName="/ppt/media/image9.png" ContentType="image/png"/>
  <Override PartName="/ppt/media/image10.jpeg" ContentType="image/jpeg"/>
  <Override PartName="/ppt/media/image56.png" ContentType="image/png"/>
  <Override PartName="/ppt/media/image11.png" ContentType="image/png"/>
  <Override PartName="/ppt/media/image12.jpeg" ContentType="image/jpeg"/>
  <Override PartName="/ppt/media/image13.png" ContentType="image/png"/>
  <Override PartName="/ppt/media/image46.jpeg" ContentType="image/jpeg"/>
  <Override PartName="/ppt/media/image14.jpeg" ContentType="image/jpeg"/>
  <Override PartName="/ppt/media/image29.png" ContentType="image/png"/>
  <Override PartName="/ppt/media/image15.png" ContentType="image/png"/>
  <Override PartName="/ppt/media/image35.jpeg" ContentType="image/jpeg"/>
  <Override PartName="/ppt/media/image16.jpeg" ContentType="image/jpeg"/>
  <Override PartName="/ppt/media/image49.png" ContentType="image/png"/>
  <Override PartName="/ppt/media/image17.png" ContentType="image/png"/>
  <Override PartName="/ppt/media/image24.jpeg" ContentType="image/jpeg"/>
  <Override PartName="/ppt/media/image18.jpeg" ContentType="image/jpeg"/>
  <Override PartName="/ppt/media/image19.png" ContentType="image/png"/>
  <Override PartName="/ppt/media/image20.jpeg" ContentType="image/jpeg"/>
  <Override PartName="/ppt/media/image44.png" ContentType="image/png"/>
  <Override PartName="/ppt/media/image22.jpeg" ContentType="image/jpeg"/>
  <Override PartName="/ppt/media/image64.png" ContentType="image/png"/>
  <Override PartName="/ppt/media/image23.png" ContentType="image/png"/>
  <Override PartName="/ppt/media/image47.jpeg" ContentType="image/jpeg"/>
  <Override PartName="/ppt/media/image25.png" ContentType="image/png"/>
  <Override PartName="/ppt/media/image26.jpeg" ContentType="image/jpeg"/>
  <Override PartName="/ppt/media/image37.png" ContentType="image/png"/>
  <Override PartName="/ppt/media/image27.png" ContentType="image/png"/>
  <Override PartName="/ppt/media/image30.png" ContentType="image/png"/>
  <Override PartName="/ppt/media/image31.jpeg" ContentType="image/jpeg"/>
  <Override PartName="/ppt/media/image32.png" ContentType="image/png"/>
  <Override PartName="/ppt/media/image33.jpeg" ContentType="image/jpeg"/>
  <Override PartName="/ppt/media/image62.png" ContentType="image/png"/>
  <Override PartName="/ppt/media/image34.png" ContentType="image/png"/>
  <Override PartName="/ppt/media/image36.png" ContentType="image/png"/>
  <Override PartName="/ppt/media/image38.png" ContentType="image/png"/>
  <Override PartName="/ppt/media/image39.png" ContentType="image/png"/>
  <Override PartName="/ppt/media/image40.png" ContentType="image/png"/>
  <Override PartName="/ppt/media/image42.jpeg" ContentType="image/jpeg"/>
  <Override PartName="/ppt/media/image43.png" ContentType="image/png"/>
  <Override PartName="/ppt/media/image45.png" ContentType="image/png"/>
  <Override PartName="/ppt/media/image48.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60.png" ContentType="image/png"/>
  <Override PartName="/ppt/media/image63.png" ContentType="image/png"/>
  <Override PartName="/ppt/media/image61.jpeg" ContentType="image/jpe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0.png" ContentType="image/png"/>
  <Override PartName="/ppt/media/image72.jpeg" ContentType="image/jpeg"/>
  <Override PartName="/ppt/media/image73.wmf" ContentType="image/x-wmf"/>
  <Override PartName="/ppt/media/image74.png" ContentType="image/png"/>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200.xml.rels" ContentType="application/vnd.openxmlformats-package.relationships+xml"/>
  <Override PartName="/ppt/slideLayouts/_rels/slideLayout62.xml.rels" ContentType="application/vnd.openxmlformats-package.relationships+xml"/>
  <Override PartName="/ppt/slideLayouts/_rels/slideLayout201.xml.rels" ContentType="application/vnd.openxmlformats-package.relationships+xml"/>
  <Override PartName="/ppt/slideLayouts/_rels/slideLayout63.xml.rels" ContentType="application/vnd.openxmlformats-package.relationships+xml"/>
  <Override PartName="/ppt/slideLayouts/_rels/slideLayout202.xml.rels" ContentType="application/vnd.openxmlformats-package.relationships+xml"/>
  <Override PartName="/ppt/slideLayouts/_rels/slideLayout64.xml.rels" ContentType="application/vnd.openxmlformats-package.relationships+xml"/>
  <Override PartName="/ppt/slideLayouts/_rels/slideLayout203.xml.rels" ContentType="application/vnd.openxmlformats-package.relationships+xml"/>
  <Override PartName="/ppt/slideLayouts/_rels/slideLayout65.xml.rels" ContentType="application/vnd.openxmlformats-package.relationships+xml"/>
  <Override PartName="/ppt/slideLayouts/_rels/slideLayout204.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158.xml.rels" ContentType="application/vnd.openxmlformats-package.relationships+xml"/>
  <Override PartName="/ppt/slideLayouts/_rels/slideLayout70.xml.rels" ContentType="application/vnd.openxmlformats-package.relationships+xml"/>
  <Override PartName="/ppt/slideLayouts/_rels/slideLayout159.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168.xml.rels" ContentType="application/vnd.openxmlformats-package.relationships+xml"/>
  <Override PartName="/ppt/slideLayouts/_rels/slideLayout80.xml.rels" ContentType="application/vnd.openxmlformats-package.relationships+xml"/>
  <Override PartName="/ppt/slideLayouts/_rels/slideLayout169.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178.xml.rels" ContentType="application/vnd.openxmlformats-package.relationships+xml"/>
  <Override PartName="/ppt/slideLayouts/_rels/slideLayout90.xml.rels" ContentType="application/vnd.openxmlformats-package.relationships+xml"/>
  <Override PartName="/ppt/slideLayouts/_rels/slideLayout179.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_rels/slideLayout157.xml.rels" ContentType="application/vnd.openxmlformats-package.relationships+xml"/>
  <Override PartName="/ppt/slideLayouts/_rels/slideLayout160.xml.rels" ContentType="application/vnd.openxmlformats-package.relationships+xml"/>
  <Override PartName="/ppt/slideLayouts/_rels/slideLayout161.xml.rels" ContentType="application/vnd.openxmlformats-package.relationships+xml"/>
  <Override PartName="/ppt/slideLayouts/_rels/slideLayout162.xml.rels" ContentType="application/vnd.openxmlformats-package.relationships+xml"/>
  <Override PartName="/ppt/slideLayouts/_rels/slideLayout163.xml.rels" ContentType="application/vnd.openxmlformats-package.relationships+xml"/>
  <Override PartName="/ppt/slideLayouts/_rels/slideLayout164.xml.rels" ContentType="application/vnd.openxmlformats-package.relationships+xml"/>
  <Override PartName="/ppt/slideLayouts/_rels/slideLayout165.xml.rels" ContentType="application/vnd.openxmlformats-package.relationships+xml"/>
  <Override PartName="/ppt/slideLayouts/_rels/slideLayout166.xml.rels" ContentType="application/vnd.openxmlformats-package.relationships+xml"/>
  <Override PartName="/ppt/slideLayouts/_rels/slideLayout167.xml.rels" ContentType="application/vnd.openxmlformats-package.relationships+xml"/>
  <Override PartName="/ppt/slideLayouts/_rels/slideLayout170.xml.rels" ContentType="application/vnd.openxmlformats-package.relationships+xml"/>
  <Override PartName="/ppt/slideLayouts/_rels/slideLayout171.xml.rels" ContentType="application/vnd.openxmlformats-package.relationships+xml"/>
  <Override PartName="/ppt/slideLayouts/_rels/slideLayout172.xml.rels" ContentType="application/vnd.openxmlformats-package.relationships+xml"/>
  <Override PartName="/ppt/slideLayouts/_rels/slideLayout173.xml.rels" ContentType="application/vnd.openxmlformats-package.relationships+xml"/>
  <Override PartName="/ppt/slideLayouts/_rels/slideLayout174.xml.rels" ContentType="application/vnd.openxmlformats-package.relationships+xml"/>
  <Override PartName="/ppt/slideLayouts/_rels/slideLayout175.xml.rels" ContentType="application/vnd.openxmlformats-package.relationships+xml"/>
  <Override PartName="/ppt/slideLayouts/_rels/slideLayout176.xml.rels" ContentType="application/vnd.openxmlformats-package.relationships+xml"/>
  <Override PartName="/ppt/slideLayouts/_rels/slideLayout177.xml.rels" ContentType="application/vnd.openxmlformats-package.relationships+xml"/>
  <Override PartName="/ppt/slideLayouts/_rels/slideLayout180.xml.rels" ContentType="application/vnd.openxmlformats-package.relationships+xml"/>
  <Override PartName="/ppt/slideLayouts/_rels/slideLayout181.xml.rels" ContentType="application/vnd.openxmlformats-package.relationships+xml"/>
  <Override PartName="/ppt/slideLayouts/_rels/slideLayout182.xml.rels" ContentType="application/vnd.openxmlformats-package.relationships+xml"/>
  <Override PartName="/ppt/slideLayouts/_rels/slideLayout183.xml.rels" ContentType="application/vnd.openxmlformats-package.relationships+xml"/>
  <Override PartName="/ppt/slideLayouts/_rels/slideLayout184.xml.rels" ContentType="application/vnd.openxmlformats-package.relationships+xml"/>
  <Override PartName="/ppt/slideLayouts/_rels/slideLayout185.xml.rels" ContentType="application/vnd.openxmlformats-package.relationships+xml"/>
  <Override PartName="/ppt/slideLayouts/_rels/slideLayout186.xml.rels" ContentType="application/vnd.openxmlformats-package.relationships+xml"/>
  <Override PartName="/ppt/slideLayouts/_rels/slideLayout187.xml.rels" ContentType="application/vnd.openxmlformats-package.relationships+xml"/>
  <Override PartName="/ppt/slideLayouts/_rels/slideLayout188.xml.rels" ContentType="application/vnd.openxmlformats-package.relationships+xml"/>
  <Override PartName="/ppt/slideLayouts/_rels/slideLayout189.xml.rels" ContentType="application/vnd.openxmlformats-package.relationships+xml"/>
  <Override PartName="/ppt/slideLayouts/_rels/slideLayout190.xml.rels" ContentType="application/vnd.openxmlformats-package.relationships+xml"/>
  <Override PartName="/ppt/slideLayouts/_rels/slideLayout191.xml.rels" ContentType="application/vnd.openxmlformats-package.relationships+xml"/>
  <Override PartName="/ppt/slideLayouts/_rels/slideLayout192.xml.rels" ContentType="application/vnd.openxmlformats-package.relationships+xml"/>
  <Override PartName="/ppt/slideLayouts/_rels/slideLayout193.xml.rels" ContentType="application/vnd.openxmlformats-package.relationships+xml"/>
  <Override PartName="/ppt/slideLayouts/_rels/slideLayout194.xml.rels" ContentType="application/vnd.openxmlformats-package.relationships+xml"/>
  <Override PartName="/ppt/slideLayouts/_rels/slideLayout195.xml.rels" ContentType="application/vnd.openxmlformats-package.relationships+xml"/>
  <Override PartName="/ppt/slideLayouts/_rels/slideLayout196.xml.rels" ContentType="application/vnd.openxmlformats-package.relationships+xml"/>
  <Override PartName="/ppt/slideLayouts/_rels/slideLayout197.xml.rels" ContentType="application/vnd.openxmlformats-package.relationships+xml"/>
  <Override PartName="/ppt/slideLayouts/_rels/slideLayout198.xml.rels" ContentType="application/vnd.openxmlformats-package.relationships+xml"/>
  <Override PartName="/ppt/slideLayouts/_rels/slideLayout199.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158.xml" ContentType="application/vnd.openxmlformats-officedocument.presentationml.slideLayout+xml"/>
  <Override PartName="/ppt/slideLayouts/slideLayout71.xml" ContentType="application/vnd.openxmlformats-officedocument.presentationml.slideLayout+xml"/>
  <Override PartName="/ppt/slideLayouts/slideLayout15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168.xml" ContentType="application/vnd.openxmlformats-officedocument.presentationml.slideLayout+xml"/>
  <Override PartName="/ppt/slideLayouts/slideLayout81.xml" ContentType="application/vnd.openxmlformats-officedocument.presentationml.slideLayout+xml"/>
  <Override PartName="/ppt/slideLayouts/slideLayout169.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178.xml" ContentType="application/vnd.openxmlformats-officedocument.presentationml.slideLayout+xml"/>
  <Override PartName="/ppt/slideLayouts/slideLayout91.xml" ContentType="application/vnd.openxmlformats-officedocument.presentationml.slideLayout+xml"/>
  <Override PartName="/ppt/slideLayouts/slideLayout179.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Lst>
  <p:notesMasterIdLst>
    <p:notesMasterId r:id="rId19"/>
  </p:notes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notesMaster" Target="notesMasters/notesMaster1.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40" Type="http://schemas.openxmlformats.org/officeDocument/2006/relationships/slide" Target="slides/slide21.xml"/>
</Relationships>
</file>

<file path=ppt/notesMasters/_rels/notesMaster1.xml.rels><?xml version="1.0" encoding="UTF-8"?>
<Relationships xmlns="http://schemas.openxmlformats.org/package/2006/relationships"><Relationship Id="rId1" Type="http://schemas.openxmlformats.org/officeDocument/2006/relationships/theme" Target="../theme/theme1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it-IT" sz="1400" spc="-1" strike="noStrike">
                <a:solidFill>
                  <a:srgbClr val="000000"/>
                </a:solidFill>
                <a:latin typeface="Arial"/>
              </a:rPr>
              <a:t>Fai clic per spostare la diapositiva</a:t>
            </a:r>
            <a:endParaRPr b="0" lang="it-IT" sz="1400" spc="-1" strike="noStrike">
              <a:solidFill>
                <a:srgbClr val="000000"/>
              </a:solidFill>
              <a:latin typeface="Arial"/>
            </a:endParaRPr>
          </a:p>
        </p:txBody>
      </p:sp>
      <p:sp>
        <p:nvSpPr>
          <p:cNvPr id="758" name="PlaceHolder 2"/>
          <p:cNvSpPr>
            <a:spLocks noGrp="1"/>
          </p:cNvSpPr>
          <p:nvPr>
            <p:ph type="body"/>
          </p:nvPr>
        </p:nvSpPr>
        <p:spPr>
          <a:xfrm>
            <a:off x="756000" y="5078520"/>
            <a:ext cx="6047640" cy="4811040"/>
          </a:xfrm>
          <a:prstGeom prst="rect">
            <a:avLst/>
          </a:prstGeom>
        </p:spPr>
        <p:txBody>
          <a:bodyPr lIns="0" rIns="0" tIns="0" bIns="0">
            <a:noAutofit/>
          </a:bodyPr>
          <a:p>
            <a:r>
              <a:rPr b="0" lang="it-IT" sz="2000" spc="-1" strike="noStrike">
                <a:latin typeface="Arial"/>
              </a:rPr>
              <a:t>Fai clic per modificare il formato delle note</a:t>
            </a:r>
            <a:endParaRPr b="0" lang="it-IT" sz="2000" spc="-1" strike="noStrike">
              <a:latin typeface="Arial"/>
            </a:endParaRPr>
          </a:p>
        </p:txBody>
      </p:sp>
      <p:sp>
        <p:nvSpPr>
          <p:cNvPr id="759" name="PlaceHolder 3"/>
          <p:cNvSpPr>
            <a:spLocks noGrp="1"/>
          </p:cNvSpPr>
          <p:nvPr>
            <p:ph type="hdr"/>
          </p:nvPr>
        </p:nvSpPr>
        <p:spPr>
          <a:xfrm>
            <a:off x="0" y="0"/>
            <a:ext cx="3280680" cy="534240"/>
          </a:xfrm>
          <a:prstGeom prst="rect">
            <a:avLst/>
          </a:prstGeom>
        </p:spPr>
        <p:txBody>
          <a:bodyPr lIns="0" rIns="0" tIns="0" bIns="0">
            <a:noAutofit/>
          </a:bodyPr>
          <a:p>
            <a:r>
              <a:rPr b="0" lang="it-IT" sz="1400" spc="-1" strike="noStrike">
                <a:latin typeface="Times New Roman"/>
              </a:rPr>
              <a:t>&lt;intestazione&gt;</a:t>
            </a:r>
            <a:endParaRPr b="0" lang="it-IT" sz="1400" spc="-1" strike="noStrike">
              <a:latin typeface="Times New Roman"/>
            </a:endParaRPr>
          </a:p>
        </p:txBody>
      </p:sp>
      <p:sp>
        <p:nvSpPr>
          <p:cNvPr id="760" name="PlaceHolder 4"/>
          <p:cNvSpPr>
            <a:spLocks noGrp="1"/>
          </p:cNvSpPr>
          <p:nvPr>
            <p:ph type="dt"/>
          </p:nvPr>
        </p:nvSpPr>
        <p:spPr>
          <a:xfrm>
            <a:off x="4278960" y="0"/>
            <a:ext cx="3280680" cy="534240"/>
          </a:xfrm>
          <a:prstGeom prst="rect">
            <a:avLst/>
          </a:prstGeom>
        </p:spPr>
        <p:txBody>
          <a:bodyPr lIns="0" rIns="0" tIns="0" bIns="0">
            <a:noAutofit/>
          </a:bodyPr>
          <a:p>
            <a:pPr algn="r"/>
            <a:r>
              <a:rPr b="0" lang="it-IT" sz="1400" spc="-1" strike="noStrike">
                <a:latin typeface="Times New Roman"/>
              </a:rPr>
              <a:t>&lt;data/ora&gt;</a:t>
            </a:r>
            <a:endParaRPr b="0" lang="it-IT" sz="1400" spc="-1" strike="noStrike">
              <a:latin typeface="Times New Roman"/>
            </a:endParaRPr>
          </a:p>
        </p:txBody>
      </p:sp>
      <p:sp>
        <p:nvSpPr>
          <p:cNvPr id="761" name="PlaceHolder 5"/>
          <p:cNvSpPr>
            <a:spLocks noGrp="1"/>
          </p:cNvSpPr>
          <p:nvPr>
            <p:ph type="ftr"/>
          </p:nvPr>
        </p:nvSpPr>
        <p:spPr>
          <a:xfrm>
            <a:off x="0" y="10157400"/>
            <a:ext cx="3280680" cy="534240"/>
          </a:xfrm>
          <a:prstGeom prst="rect">
            <a:avLst/>
          </a:prstGeom>
        </p:spPr>
        <p:txBody>
          <a:bodyPr lIns="0" rIns="0" tIns="0" bIns="0" anchor="b">
            <a:noAutofit/>
          </a:bodyPr>
          <a:p>
            <a:r>
              <a:rPr b="0" lang="it-IT" sz="1400" spc="-1" strike="noStrike">
                <a:latin typeface="Times New Roman"/>
              </a:rPr>
              <a:t>&lt;piè di pagina&gt;</a:t>
            </a:r>
            <a:endParaRPr b="0" lang="it-IT" sz="1400" spc="-1" strike="noStrike">
              <a:latin typeface="Times New Roman"/>
            </a:endParaRPr>
          </a:p>
        </p:txBody>
      </p:sp>
      <p:sp>
        <p:nvSpPr>
          <p:cNvPr id="762"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2C663493-BD8B-403C-B2C2-9FE81E6C6EDA}" type="slidenum">
              <a:rPr b="0" lang="it-IT" sz="1400" spc="-1" strike="noStrike">
                <a:latin typeface="Times New Roman"/>
              </a:rPr>
              <a:t>&lt;numero&gt;</a:t>
            </a:fld>
            <a:endParaRPr b="0" lang="it-IT"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4" name="PlaceHolder 1"/>
          <p:cNvSpPr>
            <a:spLocks noGrp="1"/>
          </p:cNvSpPr>
          <p:nvPr>
            <p:ph type="sldImg"/>
          </p:nvPr>
        </p:nvSpPr>
        <p:spPr>
          <a:xfrm>
            <a:off x="685800" y="1143000"/>
            <a:ext cx="5486040" cy="3085920"/>
          </a:xfrm>
          <a:prstGeom prst="rect">
            <a:avLst/>
          </a:prstGeom>
        </p:spPr>
      </p:sp>
      <p:sp>
        <p:nvSpPr>
          <p:cNvPr id="855" name="PlaceHolder 2"/>
          <p:cNvSpPr>
            <a:spLocks noGrp="1"/>
          </p:cNvSpPr>
          <p:nvPr>
            <p:ph type="body"/>
          </p:nvPr>
        </p:nvSpPr>
        <p:spPr>
          <a:xfrm>
            <a:off x="685800" y="4400640"/>
            <a:ext cx="5486040" cy="3600360"/>
          </a:xfrm>
          <a:prstGeom prst="rect">
            <a:avLst/>
          </a:prstGeom>
        </p:spPr>
        <p:txBody>
          <a:bodyPr>
            <a:noAutofit/>
          </a:bodyPr>
          <a:p>
            <a:endParaRPr b="0" lang="it-IT" sz="2000" spc="-1" strike="noStrike">
              <a:latin typeface="Arial"/>
            </a:endParaRPr>
          </a:p>
        </p:txBody>
      </p:sp>
      <p:sp>
        <p:nvSpPr>
          <p:cNvPr id="856" name="TextShape 3"/>
          <p:cNvSpPr txBox="1"/>
          <p:nvPr/>
        </p:nvSpPr>
        <p:spPr>
          <a:xfrm>
            <a:off x="3884760" y="8685360"/>
            <a:ext cx="2971440" cy="458280"/>
          </a:xfrm>
          <a:prstGeom prst="rect">
            <a:avLst/>
          </a:prstGeom>
          <a:noFill/>
          <a:ln w="0">
            <a:noFill/>
          </a:ln>
        </p:spPr>
        <p:txBody>
          <a:bodyPr anchor="b">
            <a:noAutofit/>
          </a:bodyPr>
          <a:p>
            <a:pPr algn="r">
              <a:lnSpc>
                <a:spcPct val="100000"/>
              </a:lnSpc>
              <a:tabLst>
                <a:tab algn="l" pos="0"/>
              </a:tabLst>
            </a:pPr>
            <a:fld id="{9CC5DE1B-44FD-4810-AFB6-FB07834703AE}" type="slidenum">
              <a:rPr b="0" lang="it-IT" sz="1400" spc="-1" strike="noStrike">
                <a:latin typeface="Times New Roman"/>
              </a:rPr>
              <a:t>&lt;numero&gt;</a:t>
            </a:fld>
            <a:endParaRPr b="0" lang="it-IT" sz="14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7" name="PlaceHolder 1"/>
          <p:cNvSpPr>
            <a:spLocks noGrp="1"/>
          </p:cNvSpPr>
          <p:nvPr>
            <p:ph type="sldImg"/>
          </p:nvPr>
        </p:nvSpPr>
        <p:spPr>
          <a:xfrm>
            <a:off x="685800" y="1143000"/>
            <a:ext cx="5486040" cy="3085920"/>
          </a:xfrm>
          <a:prstGeom prst="rect">
            <a:avLst/>
          </a:prstGeom>
        </p:spPr>
      </p:sp>
      <p:sp>
        <p:nvSpPr>
          <p:cNvPr id="858" name="PlaceHolder 2"/>
          <p:cNvSpPr>
            <a:spLocks noGrp="1"/>
          </p:cNvSpPr>
          <p:nvPr>
            <p:ph type="body"/>
          </p:nvPr>
        </p:nvSpPr>
        <p:spPr>
          <a:xfrm>
            <a:off x="685800" y="4400640"/>
            <a:ext cx="5486040" cy="3600360"/>
          </a:xfrm>
          <a:prstGeom prst="rect">
            <a:avLst/>
          </a:prstGeom>
        </p:spPr>
        <p:txBody>
          <a:bodyPr>
            <a:noAutofit/>
          </a:bodyPr>
          <a:p>
            <a:endParaRPr b="0" lang="it-IT" sz="2000" spc="-1" strike="noStrike">
              <a:latin typeface="Arial"/>
            </a:endParaRPr>
          </a:p>
        </p:txBody>
      </p:sp>
      <p:sp>
        <p:nvSpPr>
          <p:cNvPr id="859" name="TextShape 3"/>
          <p:cNvSpPr txBox="1"/>
          <p:nvPr/>
        </p:nvSpPr>
        <p:spPr>
          <a:xfrm>
            <a:off x="3884760" y="8685360"/>
            <a:ext cx="2971440" cy="458280"/>
          </a:xfrm>
          <a:prstGeom prst="rect">
            <a:avLst/>
          </a:prstGeom>
          <a:noFill/>
          <a:ln w="0">
            <a:noFill/>
          </a:ln>
        </p:spPr>
        <p:txBody>
          <a:bodyPr anchor="b">
            <a:noAutofit/>
          </a:bodyPr>
          <a:p>
            <a:pPr algn="r">
              <a:lnSpc>
                <a:spcPct val="100000"/>
              </a:lnSpc>
              <a:tabLst>
                <a:tab algn="l" pos="0"/>
              </a:tabLst>
            </a:pPr>
            <a:fld id="{56E3B997-8CDA-44D0-83B5-1F308FED9602}" type="slidenum">
              <a:rPr b="0" lang="it-IT" sz="1400" spc="-1" strike="noStrike">
                <a:latin typeface="Times New Roman"/>
              </a:rPr>
              <a:t>&lt;numero&gt;</a:t>
            </a:fld>
            <a:endParaRPr b="0" lang="it-IT" sz="14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8" name="PlaceHolder 1"/>
          <p:cNvSpPr>
            <a:spLocks noGrp="1"/>
          </p:cNvSpPr>
          <p:nvPr>
            <p:ph type="sldImg"/>
          </p:nvPr>
        </p:nvSpPr>
        <p:spPr>
          <a:xfrm>
            <a:off x="685800" y="1143000"/>
            <a:ext cx="5486040" cy="3085920"/>
          </a:xfrm>
          <a:prstGeom prst="rect">
            <a:avLst/>
          </a:prstGeom>
        </p:spPr>
      </p:sp>
      <p:sp>
        <p:nvSpPr>
          <p:cNvPr id="849" name="PlaceHolder 2"/>
          <p:cNvSpPr>
            <a:spLocks noGrp="1"/>
          </p:cNvSpPr>
          <p:nvPr>
            <p:ph type="body"/>
          </p:nvPr>
        </p:nvSpPr>
        <p:spPr>
          <a:xfrm>
            <a:off x="685800" y="4400640"/>
            <a:ext cx="5486040" cy="3600000"/>
          </a:xfrm>
          <a:prstGeom prst="rect">
            <a:avLst/>
          </a:prstGeom>
        </p:spPr>
        <p:txBody>
          <a:bodyPr>
            <a:noAutofit/>
          </a:bodyPr>
          <a:p>
            <a:endParaRPr b="0" lang="it-IT" sz="2000" spc="-1" strike="noStrike">
              <a:latin typeface="Arial"/>
            </a:endParaRPr>
          </a:p>
        </p:txBody>
      </p:sp>
      <p:sp>
        <p:nvSpPr>
          <p:cNvPr id="850" name="TextShape 3"/>
          <p:cNvSpPr txBox="1"/>
          <p:nvPr/>
        </p:nvSpPr>
        <p:spPr>
          <a:xfrm>
            <a:off x="3884760" y="8685360"/>
            <a:ext cx="2971440" cy="458280"/>
          </a:xfrm>
          <a:prstGeom prst="rect">
            <a:avLst/>
          </a:prstGeom>
          <a:noFill/>
          <a:ln w="0">
            <a:noFill/>
          </a:ln>
        </p:spPr>
        <p:txBody>
          <a:bodyPr anchor="b">
            <a:noAutofit/>
          </a:bodyPr>
          <a:p>
            <a:pPr algn="r">
              <a:lnSpc>
                <a:spcPct val="100000"/>
              </a:lnSpc>
              <a:tabLst>
                <a:tab algn="l" pos="0"/>
              </a:tabLst>
            </a:pPr>
            <a:fld id="{3801DD64-5D1B-419B-965B-5C16D3B128EB}" type="slidenum">
              <a:rPr b="0" lang="it-IT" sz="1400" spc="-1" strike="noStrike">
                <a:latin typeface="Times New Roman"/>
              </a:rPr>
              <a:t>&lt;numero&gt;</a:t>
            </a:fld>
            <a:endParaRPr b="0" lang="it-IT" sz="14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1" name="PlaceHolder 1"/>
          <p:cNvSpPr>
            <a:spLocks noGrp="1"/>
          </p:cNvSpPr>
          <p:nvPr>
            <p:ph type="sldImg"/>
          </p:nvPr>
        </p:nvSpPr>
        <p:spPr>
          <a:xfrm>
            <a:off x="685800" y="1143000"/>
            <a:ext cx="5486040" cy="3085920"/>
          </a:xfrm>
          <a:prstGeom prst="rect">
            <a:avLst/>
          </a:prstGeom>
        </p:spPr>
      </p:sp>
      <p:sp>
        <p:nvSpPr>
          <p:cNvPr id="852" name="PlaceHolder 2"/>
          <p:cNvSpPr>
            <a:spLocks noGrp="1"/>
          </p:cNvSpPr>
          <p:nvPr>
            <p:ph type="body"/>
          </p:nvPr>
        </p:nvSpPr>
        <p:spPr>
          <a:xfrm>
            <a:off x="685800" y="4400640"/>
            <a:ext cx="5486040" cy="3600360"/>
          </a:xfrm>
          <a:prstGeom prst="rect">
            <a:avLst/>
          </a:prstGeom>
        </p:spPr>
        <p:txBody>
          <a:bodyPr>
            <a:noAutofit/>
          </a:bodyPr>
          <a:p>
            <a:endParaRPr b="0" lang="it-IT" sz="2000" spc="-1" strike="noStrike">
              <a:latin typeface="Arial"/>
            </a:endParaRPr>
          </a:p>
        </p:txBody>
      </p:sp>
      <p:sp>
        <p:nvSpPr>
          <p:cNvPr id="853" name="TextShape 3"/>
          <p:cNvSpPr txBox="1"/>
          <p:nvPr/>
        </p:nvSpPr>
        <p:spPr>
          <a:xfrm>
            <a:off x="3884760" y="8685360"/>
            <a:ext cx="2971440" cy="458280"/>
          </a:xfrm>
          <a:prstGeom prst="rect">
            <a:avLst/>
          </a:prstGeom>
          <a:noFill/>
          <a:ln w="0">
            <a:noFill/>
          </a:ln>
        </p:spPr>
        <p:txBody>
          <a:bodyPr anchor="b">
            <a:noAutofit/>
          </a:bodyPr>
          <a:p>
            <a:pPr algn="r">
              <a:lnSpc>
                <a:spcPct val="100000"/>
              </a:lnSpc>
              <a:tabLst>
                <a:tab algn="l" pos="0"/>
              </a:tabLst>
            </a:pPr>
            <a:fld id="{32B43EDF-BD22-48A9-9EE3-736E4021DF28}" type="slidenum">
              <a:rPr b="0" lang="it-IT" sz="1400" spc="-1" strike="noStrike">
                <a:latin typeface="Times New Roman"/>
              </a:rPr>
              <a:t>&lt;numero&gt;</a:t>
            </a:fld>
            <a:endParaRPr b="0" lang="it-IT" sz="14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70"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37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7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7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7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7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37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79"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38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81"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83"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8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85"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87"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88"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9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91"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9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93"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95"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96"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97"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98"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99"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00"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3"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1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12"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14"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415"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1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1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19"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20"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421"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23"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42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25"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27"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28"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29"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31"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32"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34"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35"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36"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37"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5"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6"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7"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8"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9"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0"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39"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40"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41"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42"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43"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44"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5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5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57"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59"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460"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6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6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6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64"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65"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466"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6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68"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469"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70"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7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72"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73"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74"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7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76"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77"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79"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8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81"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82"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8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484"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85"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86"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87"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88"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489"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0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02"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04"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505"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09"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10"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511"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13"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51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15"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1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17"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18"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19"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2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21"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22"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24"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25"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26"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27"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2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29"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30"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31"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32"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33"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34"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4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4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47"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49"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550"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3"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54"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55"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556"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58"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559"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60"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6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62"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63"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64"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6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66"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67"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69"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7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71"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72"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74"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75"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76"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77"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78"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579"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9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9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93"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5"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5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595"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59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0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0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0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04"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05"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06"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08"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09"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10"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12"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13"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1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1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16"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1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18"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1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20"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21"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22"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23"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24"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25"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3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3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3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38"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3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40"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4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4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4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4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4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4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49"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5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51"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53"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5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55"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57"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58"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6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61"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6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63"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6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65"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66"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67"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68"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69"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70"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8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8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8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83"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8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85"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8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8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8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8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9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9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9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9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94"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95"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96"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98"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99"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00"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02"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03"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0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06"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0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08"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10"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11"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12"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13"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14"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15"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2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22"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2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24"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2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26"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727"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2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29"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3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31"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32"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733"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4"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65"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6"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3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35"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736"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37"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3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39"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4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41"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43"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44"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46"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47"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48"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49"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51"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52"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53"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54"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55"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56"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68"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69"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0"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2"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3"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7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6"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78"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80"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81"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82"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83"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84"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85"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9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98"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00"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0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0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0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0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09"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1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11"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13"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1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15"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17"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18"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2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21"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2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23"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25"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26"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27"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28"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29"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30"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4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43"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45"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4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5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5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5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54"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55"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56"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58"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59"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60"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62"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63"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6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66"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6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68"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70"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71"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72"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73"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74"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75"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8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88"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90"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9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9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9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9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99"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20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01"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03"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0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05"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07"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08"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1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11"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1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13"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15"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16"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17"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18"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19"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20"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3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33"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35"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23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4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4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24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44"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245"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46"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48"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49"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50"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1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1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52"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53"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5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56"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5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58"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60"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61"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62"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63"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64"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65"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7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78"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80"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28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8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8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28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89"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290"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91"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93"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9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95"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97"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98"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0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01"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0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03"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05"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06"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07"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08"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09"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10"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2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23"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25"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326"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3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31"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332"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34"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1400" spc="-1" strike="noStrike">
              <a:solidFill>
                <a:srgbClr val="000000"/>
              </a:solidFill>
              <a:latin typeface="Arial"/>
            </a:endParaRPr>
          </a:p>
        </p:txBody>
      </p:sp>
      <p:sp>
        <p:nvSpPr>
          <p:cNvPr id="335"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36"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38"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39"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40"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42"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43"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45"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46"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47"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48"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50"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51"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52"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53"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54"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
        <p:nvSpPr>
          <p:cNvPr id="355"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6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6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it-IT" sz="1400" spc="-1" strike="noStrike">
              <a:solidFill>
                <a:srgbClr val="000000"/>
              </a:solidFill>
              <a:latin typeface="Arial"/>
            </a:endParaRPr>
          </a:p>
        </p:txBody>
      </p:sp>
      <p:sp>
        <p:nvSpPr>
          <p:cNvPr id="368"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9.png"/><Relationship Id="rId3" Type="http://schemas.openxmlformats.org/officeDocument/2006/relationships/image" Target="../media/image20.jpeg"/><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slideLayout" Target="../slideLayouts/slideLayout119.xml"/><Relationship Id="rId15"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21.png"/><Relationship Id="rId3" Type="http://schemas.openxmlformats.org/officeDocument/2006/relationships/image" Target="../media/image22.jpeg"/><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23.png"/><Relationship Id="rId3" Type="http://schemas.openxmlformats.org/officeDocument/2006/relationships/image" Target="../media/image24.jpeg"/><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 Id="rId11" Type="http://schemas.openxmlformats.org/officeDocument/2006/relationships/slideLayout" Target="../slideLayouts/slideLayout140.xml"/><Relationship Id="rId12" Type="http://schemas.openxmlformats.org/officeDocument/2006/relationships/slideLayout" Target="../slideLayouts/slideLayout141.xml"/><Relationship Id="rId13" Type="http://schemas.openxmlformats.org/officeDocument/2006/relationships/slideLayout" Target="../slideLayouts/slideLayout142.xml"/><Relationship Id="rId14" Type="http://schemas.openxmlformats.org/officeDocument/2006/relationships/slideLayout" Target="../slideLayouts/slideLayout143.xml"/><Relationship Id="rId15"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25.png"/><Relationship Id="rId3" Type="http://schemas.openxmlformats.org/officeDocument/2006/relationships/image" Target="../media/image26.jpeg"/><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slideLayout" Target="../slideLayouts/slideLayout154.xml"/><Relationship Id="rId14" Type="http://schemas.openxmlformats.org/officeDocument/2006/relationships/slideLayout" Target="../slideLayouts/slideLayout155.xml"/><Relationship Id="rId15"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27.png"/><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 Id="rId11" Type="http://schemas.openxmlformats.org/officeDocument/2006/relationships/slideLayout" Target="../slideLayouts/slideLayout163.xml"/><Relationship Id="rId12" Type="http://schemas.openxmlformats.org/officeDocument/2006/relationships/slideLayout" Target="../slideLayouts/slideLayout164.xml"/><Relationship Id="rId13" Type="http://schemas.openxmlformats.org/officeDocument/2006/relationships/slideLayout" Target="../slideLayouts/slideLayout165.xml"/><Relationship Id="rId14" Type="http://schemas.openxmlformats.org/officeDocument/2006/relationships/slideLayout" Target="../slideLayouts/slideLayout166.xml"/><Relationship Id="rId15" Type="http://schemas.openxmlformats.org/officeDocument/2006/relationships/slideLayout" Target="../slideLayouts/slideLayout167.xml"/><Relationship Id="rId16"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30.png"/><Relationship Id="rId3" Type="http://schemas.openxmlformats.org/officeDocument/2006/relationships/image" Target="../media/image31.jpeg"/><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 Id="rId11" Type="http://schemas.openxmlformats.org/officeDocument/2006/relationships/slideLayout" Target="../slideLayouts/slideLayout176.xml"/><Relationship Id="rId12" Type="http://schemas.openxmlformats.org/officeDocument/2006/relationships/slideLayout" Target="../slideLayouts/slideLayout177.xml"/><Relationship Id="rId13" Type="http://schemas.openxmlformats.org/officeDocument/2006/relationships/slideLayout" Target="../slideLayouts/slideLayout178.xml"/><Relationship Id="rId14" Type="http://schemas.openxmlformats.org/officeDocument/2006/relationships/slideLayout" Target="../slideLayouts/slideLayout179.xml"/><Relationship Id="rId15"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32.png"/><Relationship Id="rId3" Type="http://schemas.openxmlformats.org/officeDocument/2006/relationships/image" Target="../media/image33.jpeg"/><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 Id="rId11" Type="http://schemas.openxmlformats.org/officeDocument/2006/relationships/slideLayout" Target="../slideLayouts/slideLayout188.xml"/><Relationship Id="rId12" Type="http://schemas.openxmlformats.org/officeDocument/2006/relationships/slideLayout" Target="../slideLayouts/slideLayout189.xml"/><Relationship Id="rId13" Type="http://schemas.openxmlformats.org/officeDocument/2006/relationships/slideLayout" Target="../slideLayouts/slideLayout190.xml"/><Relationship Id="rId14" Type="http://schemas.openxmlformats.org/officeDocument/2006/relationships/slideLayout" Target="../slideLayouts/slideLayout191.xml"/><Relationship Id="rId15"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34.png"/><Relationship Id="rId3" Type="http://schemas.openxmlformats.org/officeDocument/2006/relationships/image" Target="../media/image35.jpeg"/><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 Id="rId11" Type="http://schemas.openxmlformats.org/officeDocument/2006/relationships/slideLayout" Target="../slideLayouts/slideLayout200.xml"/><Relationship Id="rId12" Type="http://schemas.openxmlformats.org/officeDocument/2006/relationships/slideLayout" Target="../slideLayouts/slideLayout201.xml"/><Relationship Id="rId13" Type="http://schemas.openxmlformats.org/officeDocument/2006/relationships/slideLayout" Target="../slideLayouts/slideLayout202.xml"/><Relationship Id="rId14" Type="http://schemas.openxmlformats.org/officeDocument/2006/relationships/slideLayout" Target="../slideLayouts/slideLayout203.xml"/><Relationship Id="rId15" Type="http://schemas.openxmlformats.org/officeDocument/2006/relationships/slideLayout" Target="../slideLayouts/slideLayout20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jpe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jpe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jpe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image" Target="../media/image14.jpe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5.png"/><Relationship Id="rId3" Type="http://schemas.openxmlformats.org/officeDocument/2006/relationships/image" Target="../media/image16.jpe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Google Shape;15;p17" descr=""/>
          <p:cNvPicPr/>
          <p:nvPr/>
        </p:nvPicPr>
        <p:blipFill>
          <a:blip r:embed="rId2"/>
          <a:stretch/>
        </p:blipFill>
        <p:spPr>
          <a:xfrm>
            <a:off x="9313920" y="5092560"/>
            <a:ext cx="2675520" cy="1628280"/>
          </a:xfrm>
          <a:prstGeom prst="rect">
            <a:avLst/>
          </a:prstGeom>
          <a:ln w="0">
            <a:noFill/>
          </a:ln>
        </p:spPr>
      </p:pic>
      <p:pic>
        <p:nvPicPr>
          <p:cNvPr id="1" name="Google Shape;17;p18" descr=""/>
          <p:cNvPicPr/>
          <p:nvPr/>
        </p:nvPicPr>
        <p:blipFill>
          <a:blip r:embed="rId3"/>
          <a:stretch/>
        </p:blipFill>
        <p:spPr>
          <a:xfrm>
            <a:off x="0" y="0"/>
            <a:ext cx="12191760" cy="6857640"/>
          </a:xfrm>
          <a:prstGeom prst="rect">
            <a:avLst/>
          </a:prstGeom>
          <a:ln w="0">
            <a:noFill/>
          </a:ln>
        </p:spPr>
      </p:pic>
      <p:sp>
        <p:nvSpPr>
          <p:cNvPr id="2" name="CustomShape 1"/>
          <p:cNvSpPr/>
          <p:nvPr/>
        </p:nvSpPr>
        <p:spPr>
          <a:xfrm>
            <a:off x="3520800" y="538560"/>
            <a:ext cx="657720" cy="1110600"/>
          </a:xfrm>
          <a:prstGeom prst="rect">
            <a:avLst/>
          </a:prstGeom>
          <a:solidFill>
            <a:srgbClr val="060708"/>
          </a:solidFill>
          <a:ln w="12700">
            <a:solidFill>
              <a:srgbClr val="060708"/>
            </a:solidFill>
            <a:miter/>
          </a:ln>
        </p:spPr>
        <p:style>
          <a:lnRef idx="0"/>
          <a:fillRef idx="0"/>
          <a:effectRef idx="0"/>
          <a:fontRef idx="minor"/>
        </p:style>
      </p:sp>
      <p:sp>
        <p:nvSpPr>
          <p:cNvPr id="3" name="PlaceHolder 2"/>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4"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01" name="Google Shape;15;p17" descr=""/>
          <p:cNvPicPr/>
          <p:nvPr/>
        </p:nvPicPr>
        <p:blipFill>
          <a:blip r:embed="rId2"/>
          <a:stretch/>
        </p:blipFill>
        <p:spPr>
          <a:xfrm>
            <a:off x="9313920" y="5092560"/>
            <a:ext cx="2675520" cy="1628280"/>
          </a:xfrm>
          <a:prstGeom prst="rect">
            <a:avLst/>
          </a:prstGeom>
          <a:ln w="0">
            <a:noFill/>
          </a:ln>
        </p:spPr>
      </p:pic>
      <p:sp>
        <p:nvSpPr>
          <p:cNvPr id="402"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sp>
        <p:nvSpPr>
          <p:cNvPr id="403" name="CustomShape 2"/>
          <p:cNvSpPr/>
          <p:nvPr/>
        </p:nvSpPr>
        <p:spPr>
          <a:xfrm>
            <a:off x="3031200" y="766080"/>
            <a:ext cx="3925800" cy="93240"/>
          </a:xfrm>
          <a:prstGeom prst="rect">
            <a:avLst/>
          </a:prstGeom>
          <a:solidFill>
            <a:srgbClr val="3e84c5"/>
          </a:solidFill>
          <a:ln w="0">
            <a:noFill/>
          </a:ln>
        </p:spPr>
        <p:style>
          <a:lnRef idx="0"/>
          <a:fillRef idx="0"/>
          <a:effectRef idx="0"/>
          <a:fontRef idx="minor"/>
        </p:style>
      </p:sp>
      <p:sp>
        <p:nvSpPr>
          <p:cNvPr id="404" name="CustomShape 3"/>
          <p:cNvSpPr/>
          <p:nvPr/>
        </p:nvSpPr>
        <p:spPr>
          <a:xfrm>
            <a:off x="6957360" y="765720"/>
            <a:ext cx="4403520" cy="86040"/>
          </a:xfrm>
          <a:prstGeom prst="rect">
            <a:avLst/>
          </a:prstGeom>
          <a:solidFill>
            <a:srgbClr val="3e84c5">
              <a:alpha val="49000"/>
            </a:srgbClr>
          </a:solidFill>
          <a:ln w="0">
            <a:noFill/>
          </a:ln>
        </p:spPr>
        <p:style>
          <a:lnRef idx="0"/>
          <a:fillRef idx="0"/>
          <a:effectRef idx="0"/>
          <a:fontRef idx="minor"/>
        </p:style>
      </p:sp>
      <p:sp>
        <p:nvSpPr>
          <p:cNvPr id="405" name="CustomShape 4"/>
          <p:cNvSpPr/>
          <p:nvPr/>
        </p:nvSpPr>
        <p:spPr>
          <a:xfrm>
            <a:off x="2943720" y="257040"/>
            <a:ext cx="905724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MAIN EU PROJECTS ENERGY 2016-20 - 5,6 M€</a:t>
            </a:r>
            <a:endParaRPr b="0" lang="it-IT" sz="2800" spc="-1" strike="noStrike">
              <a:latin typeface="Arial"/>
            </a:endParaRPr>
          </a:p>
        </p:txBody>
      </p:sp>
      <p:pic>
        <p:nvPicPr>
          <p:cNvPr id="406" name="Immagine 2" descr=""/>
          <p:cNvPicPr/>
          <p:nvPr/>
        </p:nvPicPr>
        <p:blipFill>
          <a:blip r:embed="rId3"/>
          <a:srcRect l="33657" t="0" r="27825" b="0"/>
          <a:stretch/>
        </p:blipFill>
        <p:spPr>
          <a:xfrm>
            <a:off x="-1852560" y="10440"/>
            <a:ext cx="4403520" cy="6857640"/>
          </a:xfrm>
          <a:prstGeom prst="rect">
            <a:avLst/>
          </a:prstGeom>
          <a:ln w="0">
            <a:noFill/>
          </a:ln>
        </p:spPr>
      </p:pic>
      <p:sp>
        <p:nvSpPr>
          <p:cNvPr id="407" name="PlaceHolder 5"/>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408" name="PlaceHolder 6"/>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5" name="Google Shape;15;p17" descr=""/>
          <p:cNvPicPr/>
          <p:nvPr/>
        </p:nvPicPr>
        <p:blipFill>
          <a:blip r:embed="rId2"/>
          <a:stretch/>
        </p:blipFill>
        <p:spPr>
          <a:xfrm>
            <a:off x="9313920" y="5092560"/>
            <a:ext cx="2675520" cy="1628280"/>
          </a:xfrm>
          <a:prstGeom prst="rect">
            <a:avLst/>
          </a:prstGeom>
          <a:ln w="0">
            <a:noFill/>
          </a:ln>
        </p:spPr>
      </p:pic>
      <p:pic>
        <p:nvPicPr>
          <p:cNvPr id="446" name="Google Shape;40;p22" descr=""/>
          <p:cNvPicPr/>
          <p:nvPr/>
        </p:nvPicPr>
        <p:blipFill>
          <a:blip r:embed="rId3"/>
          <a:srcRect l="28855" t="0" r="39805" b="0"/>
          <a:stretch/>
        </p:blipFill>
        <p:spPr>
          <a:xfrm>
            <a:off x="-664920" y="0"/>
            <a:ext cx="3224880" cy="6857640"/>
          </a:xfrm>
          <a:prstGeom prst="rect">
            <a:avLst/>
          </a:prstGeom>
          <a:ln w="0">
            <a:noFill/>
          </a:ln>
        </p:spPr>
      </p:pic>
      <p:sp>
        <p:nvSpPr>
          <p:cNvPr id="447"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448" name="Group 2"/>
          <p:cNvGrpSpPr/>
          <p:nvPr/>
        </p:nvGrpSpPr>
        <p:grpSpPr>
          <a:xfrm>
            <a:off x="3031200" y="780480"/>
            <a:ext cx="2203200" cy="96480"/>
            <a:chOff x="3031200" y="780480"/>
            <a:chExt cx="2203200" cy="96480"/>
          </a:xfrm>
        </p:grpSpPr>
        <p:sp>
          <p:nvSpPr>
            <p:cNvPr id="449" name="CustomShape 3"/>
            <p:cNvSpPr/>
            <p:nvPr/>
          </p:nvSpPr>
          <p:spPr>
            <a:xfrm>
              <a:off x="3031200" y="780480"/>
              <a:ext cx="1151640" cy="96480"/>
            </a:xfrm>
            <a:prstGeom prst="rect">
              <a:avLst/>
            </a:prstGeom>
            <a:solidFill>
              <a:srgbClr val="3e84c5"/>
            </a:solidFill>
            <a:ln w="0">
              <a:noFill/>
            </a:ln>
          </p:spPr>
          <p:style>
            <a:lnRef idx="0"/>
            <a:fillRef idx="0"/>
            <a:effectRef idx="0"/>
            <a:fontRef idx="minor"/>
          </p:style>
        </p:sp>
        <p:sp>
          <p:nvSpPr>
            <p:cNvPr id="450" name="CustomShape 4"/>
            <p:cNvSpPr/>
            <p:nvPr/>
          </p:nvSpPr>
          <p:spPr>
            <a:xfrm>
              <a:off x="4001040" y="780480"/>
              <a:ext cx="1233360" cy="96480"/>
            </a:xfrm>
            <a:prstGeom prst="rect">
              <a:avLst/>
            </a:prstGeom>
            <a:solidFill>
              <a:srgbClr val="3e84c5">
                <a:alpha val="49000"/>
              </a:srgbClr>
            </a:solidFill>
            <a:ln w="0">
              <a:noFill/>
            </a:ln>
          </p:spPr>
          <p:style>
            <a:lnRef idx="0"/>
            <a:fillRef idx="0"/>
            <a:effectRef idx="0"/>
            <a:fontRef idx="minor"/>
          </p:style>
        </p:sp>
      </p:grpSp>
      <p:sp>
        <p:nvSpPr>
          <p:cNvPr id="451" name="CustomShape 5"/>
          <p:cNvSpPr/>
          <p:nvPr/>
        </p:nvSpPr>
        <p:spPr>
          <a:xfrm>
            <a:off x="2943720" y="257040"/>
            <a:ext cx="267804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EDUCATION</a:t>
            </a:r>
            <a:endParaRPr b="0" lang="it-IT" sz="2800" spc="-1" strike="noStrike">
              <a:latin typeface="Arial"/>
            </a:endParaRPr>
          </a:p>
        </p:txBody>
      </p:sp>
      <p:sp>
        <p:nvSpPr>
          <p:cNvPr id="452"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453"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90" name="Google Shape;15;p17" descr=""/>
          <p:cNvPicPr/>
          <p:nvPr/>
        </p:nvPicPr>
        <p:blipFill>
          <a:blip r:embed="rId2"/>
          <a:stretch/>
        </p:blipFill>
        <p:spPr>
          <a:xfrm>
            <a:off x="9313920" y="5092560"/>
            <a:ext cx="2675520" cy="1628280"/>
          </a:xfrm>
          <a:prstGeom prst="rect">
            <a:avLst/>
          </a:prstGeom>
          <a:ln w="0">
            <a:noFill/>
          </a:ln>
        </p:spPr>
      </p:pic>
      <p:pic>
        <p:nvPicPr>
          <p:cNvPr id="491" name="Google Shape;47;p23" descr=""/>
          <p:cNvPicPr/>
          <p:nvPr/>
        </p:nvPicPr>
        <p:blipFill>
          <a:blip r:embed="rId3"/>
          <a:srcRect l="0" t="0" r="42327" b="0"/>
          <a:stretch/>
        </p:blipFill>
        <p:spPr>
          <a:xfrm>
            <a:off x="-3382920" y="0"/>
            <a:ext cx="5933160" cy="6857640"/>
          </a:xfrm>
          <a:prstGeom prst="rect">
            <a:avLst/>
          </a:prstGeom>
          <a:ln w="0">
            <a:noFill/>
          </a:ln>
        </p:spPr>
      </p:pic>
      <p:sp>
        <p:nvSpPr>
          <p:cNvPr id="492"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493" name="Group 2"/>
          <p:cNvGrpSpPr/>
          <p:nvPr/>
        </p:nvGrpSpPr>
        <p:grpSpPr>
          <a:xfrm>
            <a:off x="3031200" y="780480"/>
            <a:ext cx="2837880" cy="86040"/>
            <a:chOff x="3031200" y="780480"/>
            <a:chExt cx="2837880" cy="86040"/>
          </a:xfrm>
        </p:grpSpPr>
        <p:sp>
          <p:nvSpPr>
            <p:cNvPr id="494" name="CustomShape 3"/>
            <p:cNvSpPr/>
            <p:nvPr/>
          </p:nvSpPr>
          <p:spPr>
            <a:xfrm>
              <a:off x="3031200" y="780480"/>
              <a:ext cx="1511640" cy="86040"/>
            </a:xfrm>
            <a:prstGeom prst="rect">
              <a:avLst/>
            </a:prstGeom>
            <a:solidFill>
              <a:srgbClr val="3e84c5"/>
            </a:solidFill>
            <a:ln w="0">
              <a:noFill/>
            </a:ln>
          </p:spPr>
          <p:style>
            <a:lnRef idx="0"/>
            <a:fillRef idx="0"/>
            <a:effectRef idx="0"/>
            <a:fontRef idx="minor"/>
          </p:style>
        </p:sp>
        <p:sp>
          <p:nvSpPr>
            <p:cNvPr id="495" name="CustomShape 4"/>
            <p:cNvSpPr/>
            <p:nvPr/>
          </p:nvSpPr>
          <p:spPr>
            <a:xfrm>
              <a:off x="4465440" y="780480"/>
              <a:ext cx="1403640" cy="86040"/>
            </a:xfrm>
            <a:prstGeom prst="rect">
              <a:avLst/>
            </a:prstGeom>
            <a:solidFill>
              <a:srgbClr val="3e84c5">
                <a:alpha val="49000"/>
              </a:srgbClr>
            </a:solidFill>
            <a:ln w="0">
              <a:noFill/>
            </a:ln>
          </p:spPr>
          <p:style>
            <a:lnRef idx="0"/>
            <a:fillRef idx="0"/>
            <a:effectRef idx="0"/>
            <a:fontRef idx="minor"/>
          </p:style>
        </p:sp>
      </p:grpSp>
      <p:sp>
        <p:nvSpPr>
          <p:cNvPr id="496" name="CustomShape 5"/>
          <p:cNvSpPr/>
          <p:nvPr/>
        </p:nvSpPr>
        <p:spPr>
          <a:xfrm>
            <a:off x="2943720" y="257040"/>
            <a:ext cx="602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LABORATORIES</a:t>
            </a:r>
            <a:endParaRPr b="0" lang="it-IT" sz="2800" spc="-1" strike="noStrike">
              <a:latin typeface="Arial"/>
            </a:endParaRPr>
          </a:p>
        </p:txBody>
      </p:sp>
      <p:sp>
        <p:nvSpPr>
          <p:cNvPr id="497"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498"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35" name="Google Shape;15;p17" descr=""/>
          <p:cNvPicPr/>
          <p:nvPr/>
        </p:nvPicPr>
        <p:blipFill>
          <a:blip r:embed="rId2"/>
          <a:stretch/>
        </p:blipFill>
        <p:spPr>
          <a:xfrm>
            <a:off x="9313920" y="5092560"/>
            <a:ext cx="2675520" cy="1628280"/>
          </a:xfrm>
          <a:prstGeom prst="rect">
            <a:avLst/>
          </a:prstGeom>
          <a:ln w="0">
            <a:noFill/>
          </a:ln>
        </p:spPr>
      </p:pic>
      <p:pic>
        <p:nvPicPr>
          <p:cNvPr id="536" name="Google Shape;54;p24" descr=""/>
          <p:cNvPicPr/>
          <p:nvPr/>
        </p:nvPicPr>
        <p:blipFill>
          <a:blip r:embed="rId3"/>
          <a:srcRect l="32240" t="0" r="31504" b="0"/>
          <a:stretch/>
        </p:blipFill>
        <p:spPr>
          <a:xfrm>
            <a:off x="-1386000" y="0"/>
            <a:ext cx="3945960" cy="6857640"/>
          </a:xfrm>
          <a:prstGeom prst="rect">
            <a:avLst/>
          </a:prstGeom>
          <a:ln w="0">
            <a:noFill/>
          </a:ln>
        </p:spPr>
      </p:pic>
      <p:sp>
        <p:nvSpPr>
          <p:cNvPr id="537"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538" name="Group 2"/>
          <p:cNvGrpSpPr/>
          <p:nvPr/>
        </p:nvGrpSpPr>
        <p:grpSpPr>
          <a:xfrm>
            <a:off x="3031200" y="780480"/>
            <a:ext cx="5024880" cy="86040"/>
            <a:chOff x="3031200" y="780480"/>
            <a:chExt cx="5024880" cy="86040"/>
          </a:xfrm>
        </p:grpSpPr>
        <p:sp>
          <p:nvSpPr>
            <p:cNvPr id="539" name="CustomShape 3"/>
            <p:cNvSpPr/>
            <p:nvPr/>
          </p:nvSpPr>
          <p:spPr>
            <a:xfrm>
              <a:off x="3031200" y="780480"/>
              <a:ext cx="2469240" cy="86040"/>
            </a:xfrm>
            <a:prstGeom prst="rect">
              <a:avLst/>
            </a:prstGeom>
            <a:solidFill>
              <a:srgbClr val="3e84c5"/>
            </a:solidFill>
            <a:ln w="0">
              <a:noFill/>
            </a:ln>
          </p:spPr>
          <p:style>
            <a:lnRef idx="0"/>
            <a:fillRef idx="0"/>
            <a:effectRef idx="0"/>
            <a:fontRef idx="minor"/>
          </p:style>
        </p:sp>
        <p:sp>
          <p:nvSpPr>
            <p:cNvPr id="540" name="CustomShape 4"/>
            <p:cNvSpPr/>
            <p:nvPr/>
          </p:nvSpPr>
          <p:spPr>
            <a:xfrm>
              <a:off x="5500440" y="780480"/>
              <a:ext cx="2555640" cy="86040"/>
            </a:xfrm>
            <a:prstGeom prst="rect">
              <a:avLst/>
            </a:prstGeom>
            <a:solidFill>
              <a:srgbClr val="3e84c5">
                <a:alpha val="49000"/>
              </a:srgbClr>
            </a:solidFill>
            <a:ln w="0">
              <a:noFill/>
            </a:ln>
          </p:spPr>
          <p:style>
            <a:lnRef idx="0"/>
            <a:fillRef idx="0"/>
            <a:effectRef idx="0"/>
            <a:fontRef idx="minor"/>
          </p:style>
        </p:sp>
      </p:grpSp>
      <p:sp>
        <p:nvSpPr>
          <p:cNvPr id="541" name="CustomShape 5"/>
          <p:cNvSpPr/>
          <p:nvPr/>
        </p:nvSpPr>
        <p:spPr>
          <a:xfrm>
            <a:off x="2943720" y="257040"/>
            <a:ext cx="602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PARTNERSHIP &amp; NETWORK </a:t>
            </a:r>
            <a:endParaRPr b="0" lang="it-IT" sz="2800" spc="-1" strike="noStrike">
              <a:latin typeface="Arial"/>
            </a:endParaRPr>
          </a:p>
        </p:txBody>
      </p:sp>
      <p:sp>
        <p:nvSpPr>
          <p:cNvPr id="542"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543"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80" name="Google Shape;15;p17" descr=""/>
          <p:cNvPicPr/>
          <p:nvPr/>
        </p:nvPicPr>
        <p:blipFill>
          <a:blip r:embed="rId2"/>
          <a:stretch/>
        </p:blipFill>
        <p:spPr>
          <a:xfrm>
            <a:off x="9313920" y="5092560"/>
            <a:ext cx="2675520" cy="1628280"/>
          </a:xfrm>
          <a:prstGeom prst="rect">
            <a:avLst/>
          </a:prstGeom>
          <a:ln w="0">
            <a:noFill/>
          </a:ln>
        </p:spPr>
      </p:pic>
      <p:sp>
        <p:nvSpPr>
          <p:cNvPr id="581" name="CustomShape 1"/>
          <p:cNvSpPr/>
          <p:nvPr/>
        </p:nvSpPr>
        <p:spPr>
          <a:xfrm>
            <a:off x="2989440" y="257040"/>
            <a:ext cx="8567640" cy="518400"/>
          </a:xfrm>
          <a:prstGeom prst="rect">
            <a:avLst/>
          </a:prstGeom>
          <a:noFill/>
          <a:ln w="0">
            <a:noFill/>
          </a:ln>
        </p:spPr>
        <p:style>
          <a:lnRef idx="0"/>
          <a:fillRef idx="0"/>
          <a:effectRef idx="0"/>
          <a:fontRef idx="minor"/>
        </p:style>
        <p:txBody>
          <a:bodyPr lIns="45720" rIns="45720">
            <a:spAutoFit/>
          </a:bodyPr>
          <a:p>
            <a:pPr>
              <a:lnSpc>
                <a:spcPct val="100000"/>
              </a:lnSpc>
              <a:tabLst>
                <a:tab algn="l" pos="0"/>
              </a:tabLst>
            </a:pPr>
            <a:r>
              <a:rPr b="1" lang="it-IT" sz="2800" spc="-1" strike="noStrike">
                <a:solidFill>
                  <a:srgbClr val="000000"/>
                </a:solidFill>
                <a:latin typeface="Tahoma"/>
                <a:ea typeface="Tahoma"/>
              </a:rPr>
              <a:t>COMPANY ON CAMPUS</a:t>
            </a:r>
            <a:endParaRPr b="0" lang="it-IT" sz="2800" spc="-1" strike="noStrike">
              <a:latin typeface="Arial"/>
            </a:endParaRPr>
          </a:p>
        </p:txBody>
      </p:sp>
      <p:pic>
        <p:nvPicPr>
          <p:cNvPr id="582" name="Google Shape;69;p31" descr=""/>
          <p:cNvPicPr/>
          <p:nvPr/>
        </p:nvPicPr>
        <p:blipFill>
          <a:blip r:embed="rId3"/>
          <a:srcRect l="39637" t="9040" r="33084" b="-6334"/>
          <a:stretch/>
        </p:blipFill>
        <p:spPr>
          <a:xfrm>
            <a:off x="-651960" y="-24840"/>
            <a:ext cx="3213000" cy="7648560"/>
          </a:xfrm>
          <a:prstGeom prst="rect">
            <a:avLst/>
          </a:prstGeom>
          <a:ln w="0">
            <a:noFill/>
          </a:ln>
        </p:spPr>
      </p:pic>
      <p:pic>
        <p:nvPicPr>
          <p:cNvPr id="583" name="Google Shape;70;p31" descr="https://lh3.googleusercontent.com/xQVS8BQd7z3z16cxAar4Q21oSxahn0JNp3-jo0QpDJ5MxMN1UWYuSBvBUA3UEj1i0qah16-Cj3dLTc7Fn6QiozVzq5oJ-3Pi-Qce6X2q9DHC6fYOW7102FtBb-tiDEWV"/>
          <p:cNvPicPr/>
          <p:nvPr/>
        </p:nvPicPr>
        <p:blipFill>
          <a:blip r:embed="rId4"/>
          <a:srcRect l="57898" t="0" r="29171" b="0"/>
          <a:stretch/>
        </p:blipFill>
        <p:spPr>
          <a:xfrm>
            <a:off x="-646200" y="-24840"/>
            <a:ext cx="3207240" cy="6857640"/>
          </a:xfrm>
          <a:prstGeom prst="rect">
            <a:avLst/>
          </a:prstGeom>
          <a:ln w="0">
            <a:noFill/>
          </a:ln>
        </p:spPr>
      </p:pic>
      <p:grpSp>
        <p:nvGrpSpPr>
          <p:cNvPr id="584" name="Group 2"/>
          <p:cNvGrpSpPr/>
          <p:nvPr/>
        </p:nvGrpSpPr>
        <p:grpSpPr>
          <a:xfrm>
            <a:off x="2989440" y="851040"/>
            <a:ext cx="4150440" cy="86040"/>
            <a:chOff x="2989440" y="851040"/>
            <a:chExt cx="4150440" cy="86040"/>
          </a:xfrm>
        </p:grpSpPr>
        <p:sp>
          <p:nvSpPr>
            <p:cNvPr id="585" name="CustomShape 3"/>
            <p:cNvSpPr/>
            <p:nvPr/>
          </p:nvSpPr>
          <p:spPr>
            <a:xfrm>
              <a:off x="2989440" y="851040"/>
              <a:ext cx="2039400" cy="86040"/>
            </a:xfrm>
            <a:prstGeom prst="rect">
              <a:avLst/>
            </a:prstGeom>
            <a:solidFill>
              <a:srgbClr val="3e84c5"/>
            </a:solidFill>
            <a:ln w="0">
              <a:noFill/>
            </a:ln>
          </p:spPr>
          <p:style>
            <a:lnRef idx="0"/>
            <a:fillRef idx="0"/>
            <a:effectRef idx="0"/>
            <a:fontRef idx="minor"/>
          </p:style>
        </p:sp>
        <p:sp>
          <p:nvSpPr>
            <p:cNvPr id="586" name="CustomShape 4"/>
            <p:cNvSpPr/>
            <p:nvPr/>
          </p:nvSpPr>
          <p:spPr>
            <a:xfrm>
              <a:off x="5029200" y="851040"/>
              <a:ext cx="2110680" cy="86040"/>
            </a:xfrm>
            <a:prstGeom prst="rect">
              <a:avLst/>
            </a:prstGeom>
            <a:solidFill>
              <a:srgbClr val="3e84c5">
                <a:alpha val="49000"/>
              </a:srgbClr>
            </a:solidFill>
            <a:ln w="0">
              <a:noFill/>
            </a:ln>
          </p:spPr>
          <p:style>
            <a:lnRef idx="0"/>
            <a:fillRef idx="0"/>
            <a:effectRef idx="0"/>
            <a:fontRef idx="minor"/>
          </p:style>
        </p:sp>
      </p:grpSp>
      <p:sp>
        <p:nvSpPr>
          <p:cNvPr id="587" name="CustomShape 5"/>
          <p:cNvSpPr/>
          <p:nvPr/>
        </p:nvSpPr>
        <p:spPr>
          <a:xfrm>
            <a:off x="11557440" y="0"/>
            <a:ext cx="634320" cy="1539360"/>
          </a:xfrm>
          <a:prstGeom prst="rect">
            <a:avLst/>
          </a:prstGeom>
          <a:solidFill>
            <a:srgbClr val="3e84c5"/>
          </a:solidFill>
          <a:ln w="0">
            <a:noFill/>
          </a:ln>
        </p:spPr>
        <p:style>
          <a:lnRef idx="0"/>
          <a:fillRef idx="0"/>
          <a:effectRef idx="0"/>
          <a:fontRef idx="minor"/>
        </p:style>
      </p:sp>
      <p:sp>
        <p:nvSpPr>
          <p:cNvPr id="588"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589"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26" name="Google Shape;15;p17" descr=""/>
          <p:cNvPicPr/>
          <p:nvPr/>
        </p:nvPicPr>
        <p:blipFill>
          <a:blip r:embed="rId2"/>
          <a:stretch/>
        </p:blipFill>
        <p:spPr>
          <a:xfrm>
            <a:off x="9313920" y="5092560"/>
            <a:ext cx="2675520" cy="1628280"/>
          </a:xfrm>
          <a:prstGeom prst="rect">
            <a:avLst/>
          </a:prstGeom>
          <a:ln w="0">
            <a:noFill/>
          </a:ln>
        </p:spPr>
      </p:pic>
      <p:pic>
        <p:nvPicPr>
          <p:cNvPr id="627" name="Google Shape;76;p26" descr=""/>
          <p:cNvPicPr/>
          <p:nvPr/>
        </p:nvPicPr>
        <p:blipFill>
          <a:blip r:embed="rId3"/>
          <a:srcRect l="52827" t="0" r="0" b="0"/>
          <a:stretch/>
        </p:blipFill>
        <p:spPr>
          <a:xfrm>
            <a:off x="-2297880" y="0"/>
            <a:ext cx="4849200" cy="6857640"/>
          </a:xfrm>
          <a:prstGeom prst="rect">
            <a:avLst/>
          </a:prstGeom>
          <a:ln w="0">
            <a:noFill/>
          </a:ln>
        </p:spPr>
      </p:pic>
      <p:sp>
        <p:nvSpPr>
          <p:cNvPr id="628"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629" name="Group 2"/>
          <p:cNvGrpSpPr/>
          <p:nvPr/>
        </p:nvGrpSpPr>
        <p:grpSpPr>
          <a:xfrm>
            <a:off x="3055680" y="780480"/>
            <a:ext cx="5425920" cy="86040"/>
            <a:chOff x="3055680" y="780480"/>
            <a:chExt cx="5425920" cy="86040"/>
          </a:xfrm>
        </p:grpSpPr>
        <p:sp>
          <p:nvSpPr>
            <p:cNvPr id="630" name="CustomShape 3"/>
            <p:cNvSpPr/>
            <p:nvPr/>
          </p:nvSpPr>
          <p:spPr>
            <a:xfrm>
              <a:off x="3055680" y="780480"/>
              <a:ext cx="2833560" cy="86040"/>
            </a:xfrm>
            <a:prstGeom prst="rect">
              <a:avLst/>
            </a:prstGeom>
            <a:solidFill>
              <a:srgbClr val="3e84c5"/>
            </a:solidFill>
            <a:ln w="0">
              <a:noFill/>
            </a:ln>
          </p:spPr>
          <p:style>
            <a:lnRef idx="0"/>
            <a:fillRef idx="0"/>
            <a:effectRef idx="0"/>
            <a:fontRef idx="minor"/>
          </p:style>
        </p:sp>
        <p:sp>
          <p:nvSpPr>
            <p:cNvPr id="631" name="CustomShape 4"/>
            <p:cNvSpPr/>
            <p:nvPr/>
          </p:nvSpPr>
          <p:spPr>
            <a:xfrm>
              <a:off x="5889960" y="780480"/>
              <a:ext cx="2591640" cy="86040"/>
            </a:xfrm>
            <a:prstGeom prst="rect">
              <a:avLst/>
            </a:prstGeom>
            <a:solidFill>
              <a:srgbClr val="3e84c5">
                <a:alpha val="49000"/>
              </a:srgbClr>
            </a:solidFill>
            <a:ln w="0">
              <a:noFill/>
            </a:ln>
          </p:spPr>
          <p:style>
            <a:lnRef idx="0"/>
            <a:fillRef idx="0"/>
            <a:effectRef idx="0"/>
            <a:fontRef idx="minor"/>
          </p:style>
        </p:sp>
      </p:grpSp>
      <p:sp>
        <p:nvSpPr>
          <p:cNvPr id="632" name="CustomShape 5"/>
          <p:cNvSpPr/>
          <p:nvPr/>
        </p:nvSpPr>
        <p:spPr>
          <a:xfrm>
            <a:off x="2943720" y="257040"/>
            <a:ext cx="602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POSSIBILE COLLABORATIONS</a:t>
            </a:r>
            <a:endParaRPr b="0" lang="it-IT" sz="2800" spc="-1" strike="noStrike">
              <a:latin typeface="Arial"/>
            </a:endParaRPr>
          </a:p>
        </p:txBody>
      </p:sp>
      <p:sp>
        <p:nvSpPr>
          <p:cNvPr id="633"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634"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71" name="Google Shape;15;p17" descr=""/>
          <p:cNvPicPr/>
          <p:nvPr/>
        </p:nvPicPr>
        <p:blipFill>
          <a:blip r:embed="rId2"/>
          <a:stretch/>
        </p:blipFill>
        <p:spPr>
          <a:xfrm>
            <a:off x="9313920" y="5092560"/>
            <a:ext cx="2675520" cy="1628280"/>
          </a:xfrm>
          <a:prstGeom prst="rect">
            <a:avLst/>
          </a:prstGeom>
          <a:ln w="0">
            <a:noFill/>
          </a:ln>
        </p:spPr>
      </p:pic>
      <p:pic>
        <p:nvPicPr>
          <p:cNvPr id="672" name="Google Shape;90;p28" descr=""/>
          <p:cNvPicPr/>
          <p:nvPr/>
        </p:nvPicPr>
        <p:blipFill>
          <a:blip r:embed="rId3"/>
          <a:srcRect l="29817" t="0" r="25881" b="0"/>
          <a:stretch/>
        </p:blipFill>
        <p:spPr>
          <a:xfrm>
            <a:off x="-1985040" y="0"/>
            <a:ext cx="4559760" cy="6857640"/>
          </a:xfrm>
          <a:prstGeom prst="rect">
            <a:avLst/>
          </a:prstGeom>
          <a:ln w="0">
            <a:noFill/>
          </a:ln>
        </p:spPr>
      </p:pic>
      <p:sp>
        <p:nvSpPr>
          <p:cNvPr id="673"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674" name="Group 2"/>
          <p:cNvGrpSpPr/>
          <p:nvPr/>
        </p:nvGrpSpPr>
        <p:grpSpPr>
          <a:xfrm>
            <a:off x="3055680" y="780480"/>
            <a:ext cx="1938960" cy="86040"/>
            <a:chOff x="3055680" y="780480"/>
            <a:chExt cx="1938960" cy="86040"/>
          </a:xfrm>
        </p:grpSpPr>
        <p:sp>
          <p:nvSpPr>
            <p:cNvPr id="675" name="CustomShape 3"/>
            <p:cNvSpPr/>
            <p:nvPr/>
          </p:nvSpPr>
          <p:spPr>
            <a:xfrm>
              <a:off x="3055680" y="780480"/>
              <a:ext cx="930600" cy="86040"/>
            </a:xfrm>
            <a:prstGeom prst="rect">
              <a:avLst/>
            </a:prstGeom>
            <a:solidFill>
              <a:srgbClr val="3e84c5"/>
            </a:solidFill>
            <a:ln w="0">
              <a:noFill/>
            </a:ln>
          </p:spPr>
          <p:style>
            <a:lnRef idx="0"/>
            <a:fillRef idx="0"/>
            <a:effectRef idx="0"/>
            <a:fontRef idx="minor"/>
          </p:style>
        </p:sp>
        <p:sp>
          <p:nvSpPr>
            <p:cNvPr id="676" name="CustomShape 4"/>
            <p:cNvSpPr/>
            <p:nvPr/>
          </p:nvSpPr>
          <p:spPr>
            <a:xfrm>
              <a:off x="3987000" y="780480"/>
              <a:ext cx="1007640" cy="86040"/>
            </a:xfrm>
            <a:prstGeom prst="rect">
              <a:avLst/>
            </a:prstGeom>
            <a:solidFill>
              <a:srgbClr val="3e84c5">
                <a:alpha val="49000"/>
              </a:srgbClr>
            </a:solidFill>
            <a:ln w="0">
              <a:noFill/>
            </a:ln>
          </p:spPr>
          <p:style>
            <a:lnRef idx="0"/>
            <a:fillRef idx="0"/>
            <a:effectRef idx="0"/>
            <a:fontRef idx="minor"/>
          </p:style>
        </p:sp>
      </p:grpSp>
      <p:sp>
        <p:nvSpPr>
          <p:cNvPr id="677" name="CustomShape 5"/>
          <p:cNvSpPr/>
          <p:nvPr/>
        </p:nvSpPr>
        <p:spPr>
          <a:xfrm>
            <a:off x="2943720" y="257040"/>
            <a:ext cx="602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CONTACTS</a:t>
            </a:r>
            <a:endParaRPr b="0" lang="it-IT" sz="2800" spc="-1" strike="noStrike">
              <a:latin typeface="Arial"/>
            </a:endParaRPr>
          </a:p>
        </p:txBody>
      </p:sp>
      <p:sp>
        <p:nvSpPr>
          <p:cNvPr id="678"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679"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16" name="Google Shape;15;p17" descr=""/>
          <p:cNvPicPr/>
          <p:nvPr/>
        </p:nvPicPr>
        <p:blipFill>
          <a:blip r:embed="rId2"/>
          <a:stretch/>
        </p:blipFill>
        <p:spPr>
          <a:xfrm>
            <a:off x="9313920" y="5092560"/>
            <a:ext cx="2675520" cy="1628280"/>
          </a:xfrm>
          <a:prstGeom prst="rect">
            <a:avLst/>
          </a:prstGeom>
          <a:ln w="0">
            <a:noFill/>
          </a:ln>
        </p:spPr>
      </p:pic>
      <p:pic>
        <p:nvPicPr>
          <p:cNvPr id="717" name="Google Shape;97;p29" descr=""/>
          <p:cNvPicPr/>
          <p:nvPr/>
        </p:nvPicPr>
        <p:blipFill>
          <a:blip r:embed="rId3"/>
          <a:stretch/>
        </p:blipFill>
        <p:spPr>
          <a:xfrm>
            <a:off x="0" y="0"/>
            <a:ext cx="12191760" cy="6857640"/>
          </a:xfrm>
          <a:prstGeom prst="rect">
            <a:avLst/>
          </a:prstGeom>
          <a:ln w="0">
            <a:noFill/>
          </a:ln>
        </p:spPr>
      </p:pic>
      <p:sp>
        <p:nvSpPr>
          <p:cNvPr id="718" name="CustomShape 1"/>
          <p:cNvSpPr/>
          <p:nvPr/>
        </p:nvSpPr>
        <p:spPr>
          <a:xfrm>
            <a:off x="1042560" y="2692080"/>
            <a:ext cx="7126920" cy="2948040"/>
          </a:xfrm>
          <a:prstGeom prst="rect">
            <a:avLst/>
          </a:prstGeom>
          <a:solidFill>
            <a:srgbClr val="3d84c6"/>
          </a:solidFill>
          <a:ln w="0">
            <a:noFill/>
          </a:ln>
        </p:spPr>
        <p:style>
          <a:lnRef idx="0"/>
          <a:fillRef idx="0"/>
          <a:effectRef idx="0"/>
          <a:fontRef idx="minor"/>
        </p:style>
      </p:sp>
      <p:sp>
        <p:nvSpPr>
          <p:cNvPr id="719" name="PlaceHolder 2"/>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720"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 name="Google Shape;15;p17" descr=""/>
          <p:cNvPicPr/>
          <p:nvPr/>
        </p:nvPicPr>
        <p:blipFill>
          <a:blip r:embed="rId2"/>
          <a:stretch/>
        </p:blipFill>
        <p:spPr>
          <a:xfrm>
            <a:off x="9313920" y="5092560"/>
            <a:ext cx="2675520" cy="1628280"/>
          </a:xfrm>
          <a:prstGeom prst="rect">
            <a:avLst/>
          </a:prstGeom>
          <a:ln w="0">
            <a:noFill/>
          </a:ln>
        </p:spPr>
      </p:pic>
      <p:pic>
        <p:nvPicPr>
          <p:cNvPr id="42" name="Google Shape;83;p27" descr=""/>
          <p:cNvPicPr/>
          <p:nvPr/>
        </p:nvPicPr>
        <p:blipFill>
          <a:blip r:embed="rId3"/>
          <a:srcRect l="52827" t="0" r="0" b="0"/>
          <a:stretch/>
        </p:blipFill>
        <p:spPr>
          <a:xfrm>
            <a:off x="-2297880" y="0"/>
            <a:ext cx="4849200" cy="6857640"/>
          </a:xfrm>
          <a:prstGeom prst="rect">
            <a:avLst/>
          </a:prstGeom>
          <a:ln w="0">
            <a:noFill/>
          </a:ln>
        </p:spPr>
      </p:pic>
      <p:sp>
        <p:nvSpPr>
          <p:cNvPr id="43"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44" name="Group 2"/>
          <p:cNvGrpSpPr/>
          <p:nvPr/>
        </p:nvGrpSpPr>
        <p:grpSpPr>
          <a:xfrm>
            <a:off x="3055680" y="780480"/>
            <a:ext cx="3039840" cy="86040"/>
            <a:chOff x="3055680" y="780480"/>
            <a:chExt cx="3039840" cy="86040"/>
          </a:xfrm>
        </p:grpSpPr>
        <p:sp>
          <p:nvSpPr>
            <p:cNvPr id="45" name="CustomShape 3"/>
            <p:cNvSpPr/>
            <p:nvPr/>
          </p:nvSpPr>
          <p:spPr>
            <a:xfrm>
              <a:off x="3055680" y="780480"/>
              <a:ext cx="1587600" cy="86040"/>
            </a:xfrm>
            <a:prstGeom prst="rect">
              <a:avLst/>
            </a:prstGeom>
            <a:solidFill>
              <a:srgbClr val="3e84c5"/>
            </a:solidFill>
            <a:ln w="0">
              <a:noFill/>
            </a:ln>
          </p:spPr>
          <p:style>
            <a:lnRef idx="0"/>
            <a:fillRef idx="0"/>
            <a:effectRef idx="0"/>
            <a:fontRef idx="minor"/>
          </p:style>
        </p:sp>
        <p:sp>
          <p:nvSpPr>
            <p:cNvPr id="46" name="CustomShape 4"/>
            <p:cNvSpPr/>
            <p:nvPr/>
          </p:nvSpPr>
          <p:spPr>
            <a:xfrm>
              <a:off x="4643640" y="780480"/>
              <a:ext cx="1451880" cy="86040"/>
            </a:xfrm>
            <a:prstGeom prst="rect">
              <a:avLst/>
            </a:prstGeom>
            <a:solidFill>
              <a:srgbClr val="3e84c5">
                <a:alpha val="49000"/>
              </a:srgbClr>
            </a:solidFill>
            <a:ln w="0">
              <a:noFill/>
            </a:ln>
          </p:spPr>
          <p:style>
            <a:lnRef idx="0"/>
            <a:fillRef idx="0"/>
            <a:effectRef idx="0"/>
            <a:fontRef idx="minor"/>
          </p:style>
        </p:sp>
      </p:grpSp>
      <p:sp>
        <p:nvSpPr>
          <p:cNvPr id="47" name="CustomShape 5"/>
          <p:cNvSpPr/>
          <p:nvPr/>
        </p:nvSpPr>
        <p:spPr>
          <a:xfrm>
            <a:off x="2943720" y="257040"/>
            <a:ext cx="602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RESEARCH STAFF</a:t>
            </a:r>
            <a:endParaRPr b="0" lang="it-IT" sz="2800" spc="-1" strike="noStrike">
              <a:latin typeface="Arial"/>
            </a:endParaRPr>
          </a:p>
        </p:txBody>
      </p:sp>
      <p:sp>
        <p:nvSpPr>
          <p:cNvPr id="48"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49"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6" name="Google Shape;15;p17" descr=""/>
          <p:cNvPicPr/>
          <p:nvPr/>
        </p:nvPicPr>
        <p:blipFill>
          <a:blip r:embed="rId2"/>
          <a:stretch/>
        </p:blipFill>
        <p:spPr>
          <a:xfrm>
            <a:off x="9313920" y="5092560"/>
            <a:ext cx="2675520" cy="1628280"/>
          </a:xfrm>
          <a:prstGeom prst="rect">
            <a:avLst/>
          </a:prstGeom>
          <a:ln w="0">
            <a:noFill/>
          </a:ln>
        </p:spPr>
      </p:pic>
      <p:grpSp>
        <p:nvGrpSpPr>
          <p:cNvPr id="87" name="Group 1"/>
          <p:cNvGrpSpPr/>
          <p:nvPr/>
        </p:nvGrpSpPr>
        <p:grpSpPr>
          <a:xfrm>
            <a:off x="2989800" y="772560"/>
            <a:ext cx="3272760" cy="86760"/>
            <a:chOff x="2989800" y="772560"/>
            <a:chExt cx="3272760" cy="86760"/>
          </a:xfrm>
        </p:grpSpPr>
        <p:sp>
          <p:nvSpPr>
            <p:cNvPr id="88" name="CustomShape 2"/>
            <p:cNvSpPr/>
            <p:nvPr/>
          </p:nvSpPr>
          <p:spPr>
            <a:xfrm>
              <a:off x="2989800" y="772560"/>
              <a:ext cx="1655640" cy="86760"/>
            </a:xfrm>
            <a:prstGeom prst="rect">
              <a:avLst/>
            </a:prstGeom>
            <a:solidFill>
              <a:srgbClr val="3e84c5"/>
            </a:solidFill>
            <a:ln w="0">
              <a:noFill/>
            </a:ln>
          </p:spPr>
          <p:style>
            <a:lnRef idx="0"/>
            <a:fillRef idx="0"/>
            <a:effectRef idx="0"/>
            <a:fontRef idx="minor"/>
          </p:style>
        </p:sp>
        <p:sp>
          <p:nvSpPr>
            <p:cNvPr id="89" name="CustomShape 3"/>
            <p:cNvSpPr/>
            <p:nvPr/>
          </p:nvSpPr>
          <p:spPr>
            <a:xfrm>
              <a:off x="4642920" y="772560"/>
              <a:ext cx="1619640" cy="86760"/>
            </a:xfrm>
            <a:prstGeom prst="rect">
              <a:avLst/>
            </a:prstGeom>
            <a:solidFill>
              <a:srgbClr val="3e84c5">
                <a:alpha val="49000"/>
              </a:srgbClr>
            </a:solidFill>
            <a:ln w="0">
              <a:noFill/>
            </a:ln>
          </p:spPr>
          <p:style>
            <a:lnRef idx="0"/>
            <a:fillRef idx="0"/>
            <a:effectRef idx="0"/>
            <a:fontRef idx="minor"/>
          </p:style>
        </p:sp>
      </p:grpSp>
      <p:sp>
        <p:nvSpPr>
          <p:cNvPr id="90" name="CustomShape 4"/>
          <p:cNvSpPr/>
          <p:nvPr/>
        </p:nvSpPr>
        <p:spPr>
          <a:xfrm>
            <a:off x="2927520" y="265320"/>
            <a:ext cx="440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RESEARCH AREAS</a:t>
            </a:r>
            <a:endParaRPr b="0" lang="it-IT" sz="2800" spc="-1" strike="noStrike">
              <a:latin typeface="Arial"/>
            </a:endParaRPr>
          </a:p>
        </p:txBody>
      </p:sp>
      <p:sp>
        <p:nvSpPr>
          <p:cNvPr id="91" name="CustomShape 5"/>
          <p:cNvSpPr/>
          <p:nvPr/>
        </p:nvSpPr>
        <p:spPr>
          <a:xfrm>
            <a:off x="11557440" y="0"/>
            <a:ext cx="634320" cy="1539360"/>
          </a:xfrm>
          <a:prstGeom prst="rect">
            <a:avLst/>
          </a:prstGeom>
          <a:solidFill>
            <a:srgbClr val="3e84c5"/>
          </a:solidFill>
          <a:ln w="0">
            <a:noFill/>
          </a:ln>
        </p:spPr>
        <p:style>
          <a:lnRef idx="0"/>
          <a:fillRef idx="0"/>
          <a:effectRef idx="0"/>
          <a:fontRef idx="minor"/>
        </p:style>
      </p:sp>
      <p:pic>
        <p:nvPicPr>
          <p:cNvPr id="92" name="Immagine 2" descr=""/>
          <p:cNvPicPr/>
          <p:nvPr/>
        </p:nvPicPr>
        <p:blipFill>
          <a:blip r:embed="rId3"/>
          <a:srcRect l="18227" t="0" r="52541" b="0"/>
          <a:stretch/>
        </p:blipFill>
        <p:spPr>
          <a:xfrm>
            <a:off x="-475560" y="0"/>
            <a:ext cx="3006720" cy="6857640"/>
          </a:xfrm>
          <a:prstGeom prst="rect">
            <a:avLst/>
          </a:prstGeom>
          <a:ln w="0">
            <a:noFill/>
          </a:ln>
        </p:spPr>
      </p:pic>
      <p:sp>
        <p:nvSpPr>
          <p:cNvPr id="93"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94"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1" name="Google Shape;15;p17" descr=""/>
          <p:cNvPicPr/>
          <p:nvPr/>
        </p:nvPicPr>
        <p:blipFill>
          <a:blip r:embed="rId2"/>
          <a:stretch/>
        </p:blipFill>
        <p:spPr>
          <a:xfrm>
            <a:off x="9313920" y="5092560"/>
            <a:ext cx="2675520" cy="1628280"/>
          </a:xfrm>
          <a:prstGeom prst="rect">
            <a:avLst/>
          </a:prstGeom>
          <a:ln w="0">
            <a:noFill/>
          </a:ln>
        </p:spPr>
      </p:pic>
      <p:grpSp>
        <p:nvGrpSpPr>
          <p:cNvPr id="132" name="Group 1"/>
          <p:cNvGrpSpPr/>
          <p:nvPr/>
        </p:nvGrpSpPr>
        <p:grpSpPr>
          <a:xfrm>
            <a:off x="2989800" y="772560"/>
            <a:ext cx="3272760" cy="86760"/>
            <a:chOff x="2989800" y="772560"/>
            <a:chExt cx="3272760" cy="86760"/>
          </a:xfrm>
        </p:grpSpPr>
        <p:sp>
          <p:nvSpPr>
            <p:cNvPr id="133" name="CustomShape 2"/>
            <p:cNvSpPr/>
            <p:nvPr/>
          </p:nvSpPr>
          <p:spPr>
            <a:xfrm>
              <a:off x="2989800" y="772560"/>
              <a:ext cx="1655640" cy="86760"/>
            </a:xfrm>
            <a:prstGeom prst="rect">
              <a:avLst/>
            </a:prstGeom>
            <a:solidFill>
              <a:srgbClr val="3e84c5"/>
            </a:solidFill>
            <a:ln w="0">
              <a:noFill/>
            </a:ln>
          </p:spPr>
          <p:style>
            <a:lnRef idx="0"/>
            <a:fillRef idx="0"/>
            <a:effectRef idx="0"/>
            <a:fontRef idx="minor"/>
          </p:style>
        </p:sp>
        <p:sp>
          <p:nvSpPr>
            <p:cNvPr id="134" name="CustomShape 3"/>
            <p:cNvSpPr/>
            <p:nvPr/>
          </p:nvSpPr>
          <p:spPr>
            <a:xfrm>
              <a:off x="4642920" y="772560"/>
              <a:ext cx="1619640" cy="86760"/>
            </a:xfrm>
            <a:prstGeom prst="rect">
              <a:avLst/>
            </a:prstGeom>
            <a:solidFill>
              <a:srgbClr val="3e84c5">
                <a:alpha val="49000"/>
              </a:srgbClr>
            </a:solidFill>
            <a:ln w="0">
              <a:noFill/>
            </a:ln>
          </p:spPr>
          <p:style>
            <a:lnRef idx="0"/>
            <a:fillRef idx="0"/>
            <a:effectRef idx="0"/>
            <a:fontRef idx="minor"/>
          </p:style>
        </p:sp>
      </p:grpSp>
      <p:sp>
        <p:nvSpPr>
          <p:cNvPr id="135" name="CustomShape 4"/>
          <p:cNvSpPr/>
          <p:nvPr/>
        </p:nvSpPr>
        <p:spPr>
          <a:xfrm>
            <a:off x="2927520" y="265320"/>
            <a:ext cx="440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RESEARCH AREAS</a:t>
            </a:r>
            <a:endParaRPr b="0" lang="it-IT" sz="2800" spc="-1" strike="noStrike">
              <a:latin typeface="Arial"/>
            </a:endParaRPr>
          </a:p>
        </p:txBody>
      </p:sp>
      <p:sp>
        <p:nvSpPr>
          <p:cNvPr id="136" name="CustomShape 5"/>
          <p:cNvSpPr/>
          <p:nvPr/>
        </p:nvSpPr>
        <p:spPr>
          <a:xfrm>
            <a:off x="11557440" y="0"/>
            <a:ext cx="634320" cy="1539360"/>
          </a:xfrm>
          <a:prstGeom prst="rect">
            <a:avLst/>
          </a:prstGeom>
          <a:solidFill>
            <a:srgbClr val="3e84c5"/>
          </a:solidFill>
          <a:ln w="0">
            <a:noFill/>
          </a:ln>
        </p:spPr>
        <p:style>
          <a:lnRef idx="0"/>
          <a:fillRef idx="0"/>
          <a:effectRef idx="0"/>
          <a:fontRef idx="minor"/>
        </p:style>
      </p:sp>
      <p:pic>
        <p:nvPicPr>
          <p:cNvPr id="137" name="Immagine 2" descr=""/>
          <p:cNvPicPr/>
          <p:nvPr/>
        </p:nvPicPr>
        <p:blipFill>
          <a:blip r:embed="rId3"/>
          <a:srcRect l="6084" t="1107" r="64745" b="-1107"/>
          <a:stretch/>
        </p:blipFill>
        <p:spPr>
          <a:xfrm>
            <a:off x="-475560" y="10080"/>
            <a:ext cx="3006720" cy="6870960"/>
          </a:xfrm>
          <a:prstGeom prst="rect">
            <a:avLst/>
          </a:prstGeom>
          <a:ln w="0">
            <a:noFill/>
          </a:ln>
        </p:spPr>
      </p:pic>
      <p:sp>
        <p:nvSpPr>
          <p:cNvPr id="138"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139"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6" name="Google Shape;15;p17" descr=""/>
          <p:cNvPicPr/>
          <p:nvPr/>
        </p:nvPicPr>
        <p:blipFill>
          <a:blip r:embed="rId2"/>
          <a:stretch/>
        </p:blipFill>
        <p:spPr>
          <a:xfrm>
            <a:off x="9313920" y="5092560"/>
            <a:ext cx="2675520" cy="1628280"/>
          </a:xfrm>
          <a:prstGeom prst="rect">
            <a:avLst/>
          </a:prstGeom>
          <a:ln w="0">
            <a:noFill/>
          </a:ln>
        </p:spPr>
      </p:pic>
      <p:grpSp>
        <p:nvGrpSpPr>
          <p:cNvPr id="177" name="Group 1"/>
          <p:cNvGrpSpPr/>
          <p:nvPr/>
        </p:nvGrpSpPr>
        <p:grpSpPr>
          <a:xfrm>
            <a:off x="2989800" y="772560"/>
            <a:ext cx="3272760" cy="86760"/>
            <a:chOff x="2989800" y="772560"/>
            <a:chExt cx="3272760" cy="86760"/>
          </a:xfrm>
        </p:grpSpPr>
        <p:sp>
          <p:nvSpPr>
            <p:cNvPr id="178" name="CustomShape 2"/>
            <p:cNvSpPr/>
            <p:nvPr/>
          </p:nvSpPr>
          <p:spPr>
            <a:xfrm>
              <a:off x="2989800" y="772560"/>
              <a:ext cx="1655640" cy="86760"/>
            </a:xfrm>
            <a:prstGeom prst="rect">
              <a:avLst/>
            </a:prstGeom>
            <a:solidFill>
              <a:srgbClr val="3e84c5"/>
            </a:solidFill>
            <a:ln w="0">
              <a:noFill/>
            </a:ln>
          </p:spPr>
          <p:style>
            <a:lnRef idx="0"/>
            <a:fillRef idx="0"/>
            <a:effectRef idx="0"/>
            <a:fontRef idx="minor"/>
          </p:style>
        </p:sp>
        <p:sp>
          <p:nvSpPr>
            <p:cNvPr id="179" name="CustomShape 3"/>
            <p:cNvSpPr/>
            <p:nvPr/>
          </p:nvSpPr>
          <p:spPr>
            <a:xfrm>
              <a:off x="4642920" y="772560"/>
              <a:ext cx="1619640" cy="86760"/>
            </a:xfrm>
            <a:prstGeom prst="rect">
              <a:avLst/>
            </a:prstGeom>
            <a:solidFill>
              <a:srgbClr val="3e84c5">
                <a:alpha val="49000"/>
              </a:srgbClr>
            </a:solidFill>
            <a:ln w="0">
              <a:noFill/>
            </a:ln>
          </p:spPr>
          <p:style>
            <a:lnRef idx="0"/>
            <a:fillRef idx="0"/>
            <a:effectRef idx="0"/>
            <a:fontRef idx="minor"/>
          </p:style>
        </p:sp>
      </p:grpSp>
      <p:sp>
        <p:nvSpPr>
          <p:cNvPr id="180" name="CustomShape 4"/>
          <p:cNvSpPr/>
          <p:nvPr/>
        </p:nvSpPr>
        <p:spPr>
          <a:xfrm>
            <a:off x="2927520" y="265320"/>
            <a:ext cx="440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RESEARCH AREAS</a:t>
            </a:r>
            <a:endParaRPr b="0" lang="it-IT" sz="2800" spc="-1" strike="noStrike">
              <a:latin typeface="Arial"/>
            </a:endParaRPr>
          </a:p>
        </p:txBody>
      </p:sp>
      <p:sp>
        <p:nvSpPr>
          <p:cNvPr id="181" name="CustomShape 5"/>
          <p:cNvSpPr/>
          <p:nvPr/>
        </p:nvSpPr>
        <p:spPr>
          <a:xfrm>
            <a:off x="11557440" y="0"/>
            <a:ext cx="634320" cy="1539360"/>
          </a:xfrm>
          <a:prstGeom prst="rect">
            <a:avLst/>
          </a:prstGeom>
          <a:solidFill>
            <a:srgbClr val="3e84c5"/>
          </a:solidFill>
          <a:ln w="0">
            <a:noFill/>
          </a:ln>
        </p:spPr>
        <p:style>
          <a:lnRef idx="0"/>
          <a:fillRef idx="0"/>
          <a:effectRef idx="0"/>
          <a:fontRef idx="minor"/>
        </p:style>
      </p:sp>
      <p:pic>
        <p:nvPicPr>
          <p:cNvPr id="182" name="Immagine 3" descr=""/>
          <p:cNvPicPr/>
          <p:nvPr/>
        </p:nvPicPr>
        <p:blipFill>
          <a:blip r:embed="rId3"/>
          <a:srcRect l="31728" t="0" r="39026" b="0"/>
          <a:stretch/>
        </p:blipFill>
        <p:spPr>
          <a:xfrm>
            <a:off x="-475560" y="13320"/>
            <a:ext cx="3006720" cy="6857640"/>
          </a:xfrm>
          <a:prstGeom prst="rect">
            <a:avLst/>
          </a:prstGeom>
          <a:ln w="0">
            <a:noFill/>
          </a:ln>
        </p:spPr>
      </p:pic>
      <p:sp>
        <p:nvSpPr>
          <p:cNvPr id="183"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184"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1" name="Google Shape;15;p17" descr=""/>
          <p:cNvPicPr/>
          <p:nvPr/>
        </p:nvPicPr>
        <p:blipFill>
          <a:blip r:embed="rId2"/>
          <a:stretch/>
        </p:blipFill>
        <p:spPr>
          <a:xfrm>
            <a:off x="9313920" y="5092560"/>
            <a:ext cx="2675520" cy="1628280"/>
          </a:xfrm>
          <a:prstGeom prst="rect">
            <a:avLst/>
          </a:prstGeom>
          <a:ln w="0">
            <a:noFill/>
          </a:ln>
        </p:spPr>
      </p:pic>
      <p:grpSp>
        <p:nvGrpSpPr>
          <p:cNvPr id="222" name="Group 1"/>
          <p:cNvGrpSpPr/>
          <p:nvPr/>
        </p:nvGrpSpPr>
        <p:grpSpPr>
          <a:xfrm>
            <a:off x="2989800" y="772560"/>
            <a:ext cx="3272760" cy="86760"/>
            <a:chOff x="2989800" y="772560"/>
            <a:chExt cx="3272760" cy="86760"/>
          </a:xfrm>
        </p:grpSpPr>
        <p:sp>
          <p:nvSpPr>
            <p:cNvPr id="223" name="CustomShape 2"/>
            <p:cNvSpPr/>
            <p:nvPr/>
          </p:nvSpPr>
          <p:spPr>
            <a:xfrm>
              <a:off x="2989800" y="772560"/>
              <a:ext cx="1655640" cy="86760"/>
            </a:xfrm>
            <a:prstGeom prst="rect">
              <a:avLst/>
            </a:prstGeom>
            <a:solidFill>
              <a:srgbClr val="3e84c5"/>
            </a:solidFill>
            <a:ln w="0">
              <a:noFill/>
            </a:ln>
          </p:spPr>
          <p:style>
            <a:lnRef idx="0"/>
            <a:fillRef idx="0"/>
            <a:effectRef idx="0"/>
            <a:fontRef idx="minor"/>
          </p:style>
        </p:sp>
        <p:sp>
          <p:nvSpPr>
            <p:cNvPr id="224" name="CustomShape 3"/>
            <p:cNvSpPr/>
            <p:nvPr/>
          </p:nvSpPr>
          <p:spPr>
            <a:xfrm>
              <a:off x="4642920" y="772560"/>
              <a:ext cx="1619640" cy="86760"/>
            </a:xfrm>
            <a:prstGeom prst="rect">
              <a:avLst/>
            </a:prstGeom>
            <a:solidFill>
              <a:srgbClr val="3e84c5">
                <a:alpha val="49000"/>
              </a:srgbClr>
            </a:solidFill>
            <a:ln w="0">
              <a:noFill/>
            </a:ln>
          </p:spPr>
          <p:style>
            <a:lnRef idx="0"/>
            <a:fillRef idx="0"/>
            <a:effectRef idx="0"/>
            <a:fontRef idx="minor"/>
          </p:style>
        </p:sp>
      </p:grpSp>
      <p:sp>
        <p:nvSpPr>
          <p:cNvPr id="225" name="CustomShape 4"/>
          <p:cNvSpPr/>
          <p:nvPr/>
        </p:nvSpPr>
        <p:spPr>
          <a:xfrm>
            <a:off x="2927520" y="265320"/>
            <a:ext cx="440676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RESEARCH AREAS</a:t>
            </a:r>
            <a:endParaRPr b="0" lang="it-IT" sz="2800" spc="-1" strike="noStrike">
              <a:latin typeface="Arial"/>
            </a:endParaRPr>
          </a:p>
        </p:txBody>
      </p:sp>
      <p:sp>
        <p:nvSpPr>
          <p:cNvPr id="226" name="CustomShape 5"/>
          <p:cNvSpPr/>
          <p:nvPr/>
        </p:nvSpPr>
        <p:spPr>
          <a:xfrm>
            <a:off x="11557440" y="0"/>
            <a:ext cx="634320" cy="1539360"/>
          </a:xfrm>
          <a:prstGeom prst="rect">
            <a:avLst/>
          </a:prstGeom>
          <a:solidFill>
            <a:srgbClr val="3e84c5"/>
          </a:solidFill>
          <a:ln w="0">
            <a:noFill/>
          </a:ln>
        </p:spPr>
        <p:style>
          <a:lnRef idx="0"/>
          <a:fillRef idx="0"/>
          <a:effectRef idx="0"/>
          <a:fontRef idx="minor"/>
        </p:style>
      </p:sp>
      <p:pic>
        <p:nvPicPr>
          <p:cNvPr id="227" name="Immagine 2" descr=""/>
          <p:cNvPicPr/>
          <p:nvPr/>
        </p:nvPicPr>
        <p:blipFill>
          <a:blip r:embed="rId3"/>
          <a:srcRect l="42561" t="0" r="27829" b="0"/>
          <a:stretch/>
        </p:blipFill>
        <p:spPr>
          <a:xfrm>
            <a:off x="-475560" y="13320"/>
            <a:ext cx="3006720" cy="6857640"/>
          </a:xfrm>
          <a:prstGeom prst="rect">
            <a:avLst/>
          </a:prstGeom>
          <a:ln w="0">
            <a:noFill/>
          </a:ln>
        </p:spPr>
      </p:pic>
      <p:sp>
        <p:nvSpPr>
          <p:cNvPr id="228"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229"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6" name="Google Shape;15;p17" descr=""/>
          <p:cNvPicPr/>
          <p:nvPr/>
        </p:nvPicPr>
        <p:blipFill>
          <a:blip r:embed="rId2"/>
          <a:stretch/>
        </p:blipFill>
        <p:spPr>
          <a:xfrm>
            <a:off x="9313920" y="5092560"/>
            <a:ext cx="2675520" cy="1628280"/>
          </a:xfrm>
          <a:prstGeom prst="rect">
            <a:avLst/>
          </a:prstGeom>
          <a:ln w="0">
            <a:noFill/>
          </a:ln>
        </p:spPr>
      </p:pic>
      <p:pic>
        <p:nvPicPr>
          <p:cNvPr id="267" name="Google Shape;33;p21" descr=""/>
          <p:cNvPicPr/>
          <p:nvPr/>
        </p:nvPicPr>
        <p:blipFill>
          <a:blip r:embed="rId3"/>
          <a:srcRect l="35128" t="0" r="24746" b="0"/>
          <a:stretch/>
        </p:blipFill>
        <p:spPr>
          <a:xfrm>
            <a:off x="-1852560" y="0"/>
            <a:ext cx="4403520" cy="6857640"/>
          </a:xfrm>
          <a:prstGeom prst="rect">
            <a:avLst/>
          </a:prstGeom>
          <a:ln w="0">
            <a:noFill/>
          </a:ln>
        </p:spPr>
      </p:pic>
      <p:sp>
        <p:nvSpPr>
          <p:cNvPr id="268"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269" name="Group 2"/>
          <p:cNvGrpSpPr/>
          <p:nvPr/>
        </p:nvGrpSpPr>
        <p:grpSpPr>
          <a:xfrm>
            <a:off x="3031200" y="780480"/>
            <a:ext cx="1927800" cy="86040"/>
            <a:chOff x="3031200" y="780480"/>
            <a:chExt cx="1927800" cy="86040"/>
          </a:xfrm>
        </p:grpSpPr>
        <p:sp>
          <p:nvSpPr>
            <p:cNvPr id="270" name="CustomShape 3"/>
            <p:cNvSpPr/>
            <p:nvPr/>
          </p:nvSpPr>
          <p:spPr>
            <a:xfrm>
              <a:off x="3031200" y="780480"/>
              <a:ext cx="963720" cy="86040"/>
            </a:xfrm>
            <a:prstGeom prst="rect">
              <a:avLst/>
            </a:prstGeom>
            <a:solidFill>
              <a:srgbClr val="3e84c5"/>
            </a:solidFill>
            <a:ln w="0">
              <a:noFill/>
            </a:ln>
          </p:spPr>
          <p:style>
            <a:lnRef idx="0"/>
            <a:fillRef idx="0"/>
            <a:effectRef idx="0"/>
            <a:fontRef idx="minor"/>
          </p:style>
        </p:sp>
        <p:sp>
          <p:nvSpPr>
            <p:cNvPr id="271" name="CustomShape 4"/>
            <p:cNvSpPr/>
            <p:nvPr/>
          </p:nvSpPr>
          <p:spPr>
            <a:xfrm>
              <a:off x="3995280" y="780480"/>
              <a:ext cx="963720" cy="86040"/>
            </a:xfrm>
            <a:prstGeom prst="rect">
              <a:avLst/>
            </a:prstGeom>
            <a:solidFill>
              <a:srgbClr val="3e84c5">
                <a:alpha val="49000"/>
              </a:srgbClr>
            </a:solidFill>
            <a:ln w="0">
              <a:noFill/>
            </a:ln>
          </p:spPr>
          <p:style>
            <a:lnRef idx="0"/>
            <a:fillRef idx="0"/>
            <a:effectRef idx="0"/>
            <a:fontRef idx="minor"/>
          </p:style>
        </p:sp>
      </p:grpSp>
      <p:sp>
        <p:nvSpPr>
          <p:cNvPr id="272" name="CustomShape 5"/>
          <p:cNvSpPr/>
          <p:nvPr/>
        </p:nvSpPr>
        <p:spPr>
          <a:xfrm>
            <a:off x="2943720" y="257040"/>
            <a:ext cx="267804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PROJECTS</a:t>
            </a:r>
            <a:endParaRPr b="0" lang="it-IT" sz="2800" spc="-1" strike="noStrike">
              <a:latin typeface="Arial"/>
            </a:endParaRPr>
          </a:p>
        </p:txBody>
      </p:sp>
      <p:sp>
        <p:nvSpPr>
          <p:cNvPr id="273"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274"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11" name="Google Shape;15;p17" descr=""/>
          <p:cNvPicPr/>
          <p:nvPr/>
        </p:nvPicPr>
        <p:blipFill>
          <a:blip r:embed="rId2"/>
          <a:stretch/>
        </p:blipFill>
        <p:spPr>
          <a:xfrm>
            <a:off x="9313920" y="5092560"/>
            <a:ext cx="2675520" cy="1628280"/>
          </a:xfrm>
          <a:prstGeom prst="rect">
            <a:avLst/>
          </a:prstGeom>
          <a:ln w="0">
            <a:noFill/>
          </a:ln>
        </p:spPr>
      </p:pic>
      <p:sp>
        <p:nvSpPr>
          <p:cNvPr id="312"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313" name="Group 2"/>
          <p:cNvGrpSpPr/>
          <p:nvPr/>
        </p:nvGrpSpPr>
        <p:grpSpPr>
          <a:xfrm>
            <a:off x="3031200" y="780480"/>
            <a:ext cx="1927800" cy="86040"/>
            <a:chOff x="3031200" y="780480"/>
            <a:chExt cx="1927800" cy="86040"/>
          </a:xfrm>
        </p:grpSpPr>
        <p:sp>
          <p:nvSpPr>
            <p:cNvPr id="314" name="CustomShape 3"/>
            <p:cNvSpPr/>
            <p:nvPr/>
          </p:nvSpPr>
          <p:spPr>
            <a:xfrm>
              <a:off x="3031200" y="780480"/>
              <a:ext cx="963720" cy="86040"/>
            </a:xfrm>
            <a:prstGeom prst="rect">
              <a:avLst/>
            </a:prstGeom>
            <a:solidFill>
              <a:srgbClr val="3e84c5"/>
            </a:solidFill>
            <a:ln w="0">
              <a:noFill/>
            </a:ln>
          </p:spPr>
          <p:style>
            <a:lnRef idx="0"/>
            <a:fillRef idx="0"/>
            <a:effectRef idx="0"/>
            <a:fontRef idx="minor"/>
          </p:style>
        </p:sp>
        <p:sp>
          <p:nvSpPr>
            <p:cNvPr id="315" name="CustomShape 4"/>
            <p:cNvSpPr/>
            <p:nvPr/>
          </p:nvSpPr>
          <p:spPr>
            <a:xfrm>
              <a:off x="3995280" y="780480"/>
              <a:ext cx="963720" cy="86040"/>
            </a:xfrm>
            <a:prstGeom prst="rect">
              <a:avLst/>
            </a:prstGeom>
            <a:solidFill>
              <a:srgbClr val="3e84c5">
                <a:alpha val="49000"/>
              </a:srgbClr>
            </a:solidFill>
            <a:ln w="0">
              <a:noFill/>
            </a:ln>
          </p:spPr>
          <p:style>
            <a:lnRef idx="0"/>
            <a:fillRef idx="0"/>
            <a:effectRef idx="0"/>
            <a:fontRef idx="minor"/>
          </p:style>
        </p:sp>
      </p:grpSp>
      <p:sp>
        <p:nvSpPr>
          <p:cNvPr id="316" name="CustomShape 5"/>
          <p:cNvSpPr/>
          <p:nvPr/>
        </p:nvSpPr>
        <p:spPr>
          <a:xfrm>
            <a:off x="2943720" y="257040"/>
            <a:ext cx="267804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PROJECTS</a:t>
            </a:r>
            <a:endParaRPr b="0" lang="it-IT" sz="2800" spc="-1" strike="noStrike">
              <a:latin typeface="Arial"/>
            </a:endParaRPr>
          </a:p>
        </p:txBody>
      </p:sp>
      <p:pic>
        <p:nvPicPr>
          <p:cNvPr id="317" name="Immagine 2" descr=""/>
          <p:cNvPicPr/>
          <p:nvPr/>
        </p:nvPicPr>
        <p:blipFill>
          <a:blip r:embed="rId3"/>
          <a:srcRect l="32222" t="0" r="24969" b="0"/>
          <a:stretch/>
        </p:blipFill>
        <p:spPr>
          <a:xfrm>
            <a:off x="-1798920" y="0"/>
            <a:ext cx="4403520" cy="6857640"/>
          </a:xfrm>
          <a:prstGeom prst="rect">
            <a:avLst/>
          </a:prstGeom>
          <a:ln w="0">
            <a:noFill/>
          </a:ln>
        </p:spPr>
      </p:pic>
      <p:sp>
        <p:nvSpPr>
          <p:cNvPr id="318"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319"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56" name="Google Shape;15;p17" descr=""/>
          <p:cNvPicPr/>
          <p:nvPr/>
        </p:nvPicPr>
        <p:blipFill>
          <a:blip r:embed="rId2"/>
          <a:stretch/>
        </p:blipFill>
        <p:spPr>
          <a:xfrm>
            <a:off x="9313920" y="5092560"/>
            <a:ext cx="2675520" cy="1628280"/>
          </a:xfrm>
          <a:prstGeom prst="rect">
            <a:avLst/>
          </a:prstGeom>
          <a:ln w="0">
            <a:noFill/>
          </a:ln>
        </p:spPr>
      </p:pic>
      <p:sp>
        <p:nvSpPr>
          <p:cNvPr id="357" name="CustomShape 1"/>
          <p:cNvSpPr/>
          <p:nvPr/>
        </p:nvSpPr>
        <p:spPr>
          <a:xfrm>
            <a:off x="11557440" y="0"/>
            <a:ext cx="634320" cy="1539360"/>
          </a:xfrm>
          <a:prstGeom prst="rect">
            <a:avLst/>
          </a:prstGeom>
          <a:solidFill>
            <a:srgbClr val="3e84c5"/>
          </a:solidFill>
          <a:ln w="0">
            <a:noFill/>
          </a:ln>
        </p:spPr>
        <p:style>
          <a:lnRef idx="0"/>
          <a:fillRef idx="0"/>
          <a:effectRef idx="0"/>
          <a:fontRef idx="minor"/>
        </p:style>
      </p:sp>
      <p:grpSp>
        <p:nvGrpSpPr>
          <p:cNvPr id="358" name="Group 2"/>
          <p:cNvGrpSpPr/>
          <p:nvPr/>
        </p:nvGrpSpPr>
        <p:grpSpPr>
          <a:xfrm>
            <a:off x="3031200" y="780480"/>
            <a:ext cx="1927800" cy="86040"/>
            <a:chOff x="3031200" y="780480"/>
            <a:chExt cx="1927800" cy="86040"/>
          </a:xfrm>
        </p:grpSpPr>
        <p:sp>
          <p:nvSpPr>
            <p:cNvPr id="359" name="CustomShape 3"/>
            <p:cNvSpPr/>
            <p:nvPr/>
          </p:nvSpPr>
          <p:spPr>
            <a:xfrm>
              <a:off x="3031200" y="780480"/>
              <a:ext cx="963720" cy="86040"/>
            </a:xfrm>
            <a:prstGeom prst="rect">
              <a:avLst/>
            </a:prstGeom>
            <a:solidFill>
              <a:srgbClr val="3e84c5"/>
            </a:solidFill>
            <a:ln w="0">
              <a:noFill/>
            </a:ln>
          </p:spPr>
          <p:style>
            <a:lnRef idx="0"/>
            <a:fillRef idx="0"/>
            <a:effectRef idx="0"/>
            <a:fontRef idx="minor"/>
          </p:style>
        </p:sp>
        <p:sp>
          <p:nvSpPr>
            <p:cNvPr id="360" name="CustomShape 4"/>
            <p:cNvSpPr/>
            <p:nvPr/>
          </p:nvSpPr>
          <p:spPr>
            <a:xfrm>
              <a:off x="3995280" y="780480"/>
              <a:ext cx="963720" cy="86040"/>
            </a:xfrm>
            <a:prstGeom prst="rect">
              <a:avLst/>
            </a:prstGeom>
            <a:solidFill>
              <a:srgbClr val="3e84c5">
                <a:alpha val="49000"/>
              </a:srgbClr>
            </a:solidFill>
            <a:ln w="0">
              <a:noFill/>
            </a:ln>
          </p:spPr>
          <p:style>
            <a:lnRef idx="0"/>
            <a:fillRef idx="0"/>
            <a:effectRef idx="0"/>
            <a:fontRef idx="minor"/>
          </p:style>
        </p:sp>
      </p:grpSp>
      <p:sp>
        <p:nvSpPr>
          <p:cNvPr id="361" name="CustomShape 5"/>
          <p:cNvSpPr/>
          <p:nvPr/>
        </p:nvSpPr>
        <p:spPr>
          <a:xfrm>
            <a:off x="2943720" y="257040"/>
            <a:ext cx="2678040" cy="5184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800" spc="-1" strike="noStrike">
                <a:solidFill>
                  <a:srgbClr val="000000"/>
                </a:solidFill>
                <a:latin typeface="Tahoma"/>
                <a:ea typeface="Tahoma"/>
              </a:rPr>
              <a:t>PROJECTS</a:t>
            </a:r>
            <a:endParaRPr b="0" lang="it-IT" sz="2800" spc="-1" strike="noStrike">
              <a:latin typeface="Arial"/>
            </a:endParaRPr>
          </a:p>
        </p:txBody>
      </p:sp>
      <p:pic>
        <p:nvPicPr>
          <p:cNvPr id="362" name="Immagine 2" descr=""/>
          <p:cNvPicPr/>
          <p:nvPr/>
        </p:nvPicPr>
        <p:blipFill>
          <a:blip r:embed="rId3"/>
          <a:srcRect l="11682" t="0" r="63134" b="0"/>
          <a:stretch/>
        </p:blipFill>
        <p:spPr>
          <a:xfrm>
            <a:off x="-1852560" y="-19800"/>
            <a:ext cx="4403520" cy="6857640"/>
          </a:xfrm>
          <a:prstGeom prst="rect">
            <a:avLst/>
          </a:prstGeom>
          <a:ln w="0">
            <a:noFill/>
          </a:ln>
        </p:spPr>
      </p:pic>
      <p:sp>
        <p:nvSpPr>
          <p:cNvPr id="363" name="PlaceHolder 6"/>
          <p:cNvSpPr>
            <a:spLocks noGrp="1"/>
          </p:cNvSpPr>
          <p:nvPr>
            <p:ph type="title"/>
          </p:nvPr>
        </p:nvSpPr>
        <p:spPr>
          <a:xfrm>
            <a:off x="609480" y="273600"/>
            <a:ext cx="10972440" cy="1144800"/>
          </a:xfrm>
          <a:prstGeom prst="rect">
            <a:avLst/>
          </a:prstGeom>
        </p:spPr>
        <p:txBody>
          <a:bodyPr lIns="0" rIns="0" tIns="0" bIns="0" anchor="ctr">
            <a:noAutofit/>
          </a:bodyPr>
          <a:p>
            <a:r>
              <a:rPr b="0" lang="it-IT" sz="1400" spc="-1" strike="noStrike">
                <a:solidFill>
                  <a:srgbClr val="000000"/>
                </a:solidFill>
                <a:latin typeface="Arial"/>
              </a:rPr>
              <a:t>Fai clic per modificare il formato del testo del titolo</a:t>
            </a:r>
            <a:endParaRPr b="0" lang="it-IT" sz="1400" spc="-1" strike="noStrike">
              <a:solidFill>
                <a:srgbClr val="000000"/>
              </a:solidFill>
              <a:latin typeface="Arial"/>
            </a:endParaRPr>
          </a:p>
        </p:txBody>
      </p:sp>
      <p:sp>
        <p:nvSpPr>
          <p:cNvPr id="364"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slideLayout" Target="../slideLayouts/slideLayout97.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hyperlink" Target="https://www.unito.it/sites/default/files/dottorati_ricerca_per_enti_imprese2021.pdf" TargetMode="External"/><Relationship Id="rId2" Type="http://schemas.openxmlformats.org/officeDocument/2006/relationships/image" Target="../media/image48.png"/><Relationship Id="rId3" Type="http://schemas.openxmlformats.org/officeDocument/2006/relationships/slideLayout" Target="../slideLayouts/slideLayout121.xml"/>
</Relationships>
</file>

<file path=ppt/slides/_rels/slide13.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33.xml"/>
</Relationships>
</file>

<file path=ppt/slides/_rels/slide14.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61.jpe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slideLayout" Target="../slideLayouts/slideLayout145.xml"/>
</Relationships>
</file>

<file path=ppt/slides/_rels/slide15.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slideLayout" Target="../slideLayouts/slideLayout145.xml"/>
</Relationships>
</file>

<file path=ppt/slides/_rels/slide16.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jpeg"/><Relationship Id="rId3" Type="http://schemas.openxmlformats.org/officeDocument/2006/relationships/slideLayout" Target="../slideLayouts/slideLayout145.xml"/>
</Relationships>
</file>

<file path=ppt/slides/_rels/slide17.xml.rels><?xml version="1.0" encoding="UTF-8"?>
<Relationships xmlns="http://schemas.openxmlformats.org/package/2006/relationships"><Relationship Id="rId1" Type="http://schemas.openxmlformats.org/officeDocument/2006/relationships/image" Target="../media/image73.wmf"/><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slideLayout" Target="../slideLayouts/slideLayout145.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7.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8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9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7.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slideLayout" Target="../slideLayouts/slideLayout73.xml"/>
</Relationships>
</file>

<file path=ppt/slides/_rels/slide8.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slideLayout" Target="../slideLayouts/slideLayout85.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7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CustomShape 1"/>
          <p:cNvSpPr/>
          <p:nvPr/>
        </p:nvSpPr>
        <p:spPr>
          <a:xfrm>
            <a:off x="5456880" y="1559160"/>
            <a:ext cx="6063120" cy="2277360"/>
          </a:xfrm>
          <a:prstGeom prst="rect">
            <a:avLst/>
          </a:prstGeom>
          <a:noFill/>
          <a:ln w="0">
            <a:noFill/>
          </a:ln>
        </p:spPr>
        <p:style>
          <a:lnRef idx="0"/>
          <a:fillRef idx="0"/>
          <a:effectRef idx="0"/>
          <a:fontRef idx="minor"/>
        </p:style>
        <p:txBody>
          <a:bodyPr>
            <a:noAutofit/>
          </a:bodyPr>
          <a:p>
            <a:pPr algn="just">
              <a:lnSpc>
                <a:spcPct val="100000"/>
              </a:lnSpc>
              <a:tabLst>
                <a:tab algn="l" pos="0"/>
              </a:tabLst>
            </a:pPr>
            <a:r>
              <a:rPr b="1" lang="it-IT" sz="2000" spc="-1" strike="noStrike">
                <a:solidFill>
                  <a:srgbClr val="3e84c5"/>
                </a:solidFill>
                <a:latin typeface="Open Sans"/>
                <a:ea typeface="Open Sans"/>
              </a:rPr>
              <a:t>PECO STATION</a:t>
            </a:r>
            <a:endParaRPr b="0" lang="it-IT" sz="2000" spc="-1" strike="noStrike">
              <a:latin typeface="Arial"/>
            </a:endParaRPr>
          </a:p>
          <a:p>
            <a:pPr algn="just">
              <a:lnSpc>
                <a:spcPct val="100000"/>
              </a:lnSpc>
              <a:tabLst>
                <a:tab algn="l" pos="0"/>
              </a:tabLst>
            </a:pPr>
            <a:r>
              <a:rPr b="0" lang="it-IT" sz="1800" spc="-1" strike="noStrike">
                <a:solidFill>
                  <a:srgbClr val="595959"/>
                </a:solidFill>
                <a:latin typeface="Open Sans"/>
                <a:ea typeface="Open Sans"/>
              </a:rPr>
              <a:t>PECO is a complete gas cleaning unit placed on a mobile skid. The system is aimed at particulate abatement, dechlorination, desulfurization and tar reforming.  The device couples reagents, catalysts and an innovative Plasma-Enhanced Catalytic Oxidation treatment for tar reforming. </a:t>
            </a:r>
            <a:endParaRPr b="0" lang="it-IT" sz="1800" spc="-1" strike="noStrike">
              <a:latin typeface="Arial"/>
            </a:endParaRPr>
          </a:p>
          <a:p>
            <a:pPr marL="285840" indent="-171000">
              <a:lnSpc>
                <a:spcPct val="100000"/>
              </a:lnSpc>
              <a:tabLst>
                <a:tab algn="l" pos="0"/>
              </a:tabLst>
            </a:pPr>
            <a:endParaRPr b="0" lang="it-IT" sz="1800" spc="-1" strike="noStrike">
              <a:latin typeface="Arial"/>
            </a:endParaRPr>
          </a:p>
        </p:txBody>
      </p:sp>
      <p:sp>
        <p:nvSpPr>
          <p:cNvPr id="792" name="CustomShape 2"/>
          <p:cNvSpPr/>
          <p:nvPr/>
        </p:nvSpPr>
        <p:spPr>
          <a:xfrm>
            <a:off x="5483880" y="4034160"/>
            <a:ext cx="6009120" cy="2338920"/>
          </a:xfrm>
          <a:prstGeom prst="rect">
            <a:avLst/>
          </a:prstGeom>
          <a:noFill/>
          <a:ln w="0">
            <a:noFill/>
          </a:ln>
        </p:spPr>
        <p:style>
          <a:lnRef idx="0"/>
          <a:fillRef idx="0"/>
          <a:effectRef idx="0"/>
          <a:fontRef idx="minor"/>
        </p:style>
        <p:txBody>
          <a:bodyPr>
            <a:noAutofit/>
          </a:bodyPr>
          <a:p>
            <a:pPr algn="just">
              <a:lnSpc>
                <a:spcPct val="100000"/>
              </a:lnSpc>
              <a:tabLst>
                <a:tab algn="l" pos="0"/>
              </a:tabLst>
            </a:pPr>
            <a:r>
              <a:rPr b="1" lang="it-IT" sz="2000" spc="-1" strike="noStrike">
                <a:solidFill>
                  <a:srgbClr val="3e84c5"/>
                </a:solidFill>
                <a:latin typeface="Open Sans"/>
                <a:ea typeface="Open Sans"/>
              </a:rPr>
              <a:t>GC ANALYSYS </a:t>
            </a:r>
            <a:endParaRPr b="0" lang="it-IT" sz="2000" spc="-1" strike="noStrike">
              <a:latin typeface="Arial"/>
            </a:endParaRPr>
          </a:p>
          <a:p>
            <a:pPr algn="just">
              <a:lnSpc>
                <a:spcPct val="100000"/>
              </a:lnSpc>
              <a:tabLst>
                <a:tab algn="l" pos="0"/>
              </a:tabLst>
            </a:pPr>
            <a:r>
              <a:rPr b="0" lang="it-IT" sz="1800" spc="-1" strike="noStrike">
                <a:solidFill>
                  <a:srgbClr val="595959"/>
                </a:solidFill>
                <a:latin typeface="Open Sans"/>
                <a:ea typeface="Open Sans"/>
              </a:rPr>
              <a:t>Characterization of the device according to the operating parameters of the plasma through gas chromatography analysis of the gaseous components and of the tar and pollutants (H2S, HCl, Tar) present in the Syngas before and after the PECO Station</a:t>
            </a:r>
            <a:endParaRPr b="0" lang="it-IT" sz="1800" spc="-1" strike="noStrike">
              <a:latin typeface="Arial"/>
            </a:endParaRPr>
          </a:p>
          <a:p>
            <a:pPr marL="285840" indent="-171000">
              <a:lnSpc>
                <a:spcPct val="100000"/>
              </a:lnSpc>
              <a:tabLst>
                <a:tab algn="l" pos="0"/>
              </a:tabLst>
            </a:pPr>
            <a:endParaRPr b="0" lang="it-IT" sz="1800" spc="-1" strike="noStrike">
              <a:latin typeface="Arial"/>
            </a:endParaRPr>
          </a:p>
        </p:txBody>
      </p:sp>
      <p:sp>
        <p:nvSpPr>
          <p:cNvPr id="793" name="CustomShape 3"/>
          <p:cNvSpPr/>
          <p:nvPr/>
        </p:nvSpPr>
        <p:spPr>
          <a:xfrm>
            <a:off x="2991960" y="910440"/>
            <a:ext cx="8777880" cy="640800"/>
          </a:xfrm>
          <a:prstGeom prst="rect">
            <a:avLst/>
          </a:prstGeom>
          <a:noFill/>
          <a:ln w="0">
            <a:noFill/>
          </a:ln>
        </p:spPr>
        <p:style>
          <a:lnRef idx="0"/>
          <a:fillRef idx="0"/>
          <a:effectRef idx="0"/>
          <a:fontRef idx="minor"/>
        </p:style>
        <p:txBody>
          <a:bodyPr anchor="ctr">
            <a:spAutoFit/>
          </a:bodyPr>
          <a:p>
            <a:pPr>
              <a:lnSpc>
                <a:spcPct val="90000"/>
              </a:lnSpc>
              <a:tabLst>
                <a:tab algn="l" pos="0"/>
              </a:tabLst>
            </a:pPr>
            <a:r>
              <a:rPr b="1" lang="it-IT" sz="2000" spc="-1" strike="noStrike">
                <a:solidFill>
                  <a:srgbClr val="3e84c5"/>
                </a:solidFill>
                <a:latin typeface="Open Sans"/>
                <a:ea typeface="Open Sans"/>
              </a:rPr>
              <a:t>VI-R</a:t>
            </a:r>
            <a:r>
              <a:rPr b="0" lang="it-IT" sz="2000" spc="-1" strike="noStrike">
                <a:solidFill>
                  <a:srgbClr val="4c4c4c"/>
                </a:solidFill>
                <a:latin typeface="Open Sans"/>
                <a:ea typeface="Open Sans"/>
              </a:rPr>
              <a:t>: SynGas conditioning system generated from hospital / marine waste for the abatement of sulfur, chlorinated and tar gases</a:t>
            </a:r>
            <a:endParaRPr b="0" lang="it-IT" sz="2000" spc="-1" strike="noStrike">
              <a:latin typeface="Arial"/>
            </a:endParaRPr>
          </a:p>
        </p:txBody>
      </p:sp>
      <p:sp>
        <p:nvSpPr>
          <p:cNvPr id="794" name="CustomShape 4"/>
          <p:cNvSpPr/>
          <p:nvPr/>
        </p:nvSpPr>
        <p:spPr>
          <a:xfrm>
            <a:off x="4715640" y="6385680"/>
            <a:ext cx="5334480" cy="583920"/>
          </a:xfrm>
          <a:prstGeom prst="rect">
            <a:avLst/>
          </a:prstGeom>
          <a:noFill/>
          <a:ln w="0">
            <a:noFill/>
          </a:ln>
        </p:spPr>
        <p:style>
          <a:lnRef idx="0"/>
          <a:fillRef idx="0"/>
          <a:effectRef idx="0"/>
          <a:fontRef idx="minor"/>
        </p:style>
        <p:txBody>
          <a:bodyPr anchor="ctr">
            <a:spAutoFit/>
          </a:bodyPr>
          <a:p>
            <a:pPr>
              <a:lnSpc>
                <a:spcPct val="90000"/>
              </a:lnSpc>
              <a:tabLst>
                <a:tab algn="l" pos="0"/>
              </a:tabLst>
            </a:pPr>
            <a:r>
              <a:rPr b="0" i="1" lang="it-IT" sz="1800" spc="-1" strike="noStrike">
                <a:solidFill>
                  <a:srgbClr val="4c4c4c"/>
                </a:solidFill>
                <a:latin typeface="Open Sans"/>
                <a:ea typeface="Open Sans"/>
              </a:rPr>
              <a:t>Regional funded project with SME private partners</a:t>
            </a:r>
            <a:endParaRPr b="0" lang="it-IT" sz="1800" spc="-1" strike="noStrike">
              <a:latin typeface="Arial"/>
            </a:endParaRPr>
          </a:p>
        </p:txBody>
      </p:sp>
      <p:pic>
        <p:nvPicPr>
          <p:cNvPr id="795" name="Google Shape;173;ge2dfcd866a_0_8" descr="Immagine che contiene interni, cucina&#10;&#10;Descrizione generata automaticamente"/>
          <p:cNvPicPr/>
          <p:nvPr/>
        </p:nvPicPr>
        <p:blipFill>
          <a:blip r:embed="rId1"/>
          <a:stretch/>
        </p:blipFill>
        <p:spPr>
          <a:xfrm>
            <a:off x="3270600" y="4034160"/>
            <a:ext cx="1684440" cy="2246040"/>
          </a:xfrm>
          <a:prstGeom prst="rect">
            <a:avLst/>
          </a:prstGeom>
          <a:ln w="0">
            <a:noFill/>
          </a:ln>
        </p:spPr>
      </p:pic>
      <p:pic>
        <p:nvPicPr>
          <p:cNvPr id="796" name="Google Shape;174;ge2dfcd866a_0_8" descr="Immagine che contiene cielo&#10;&#10;Descrizione generata automaticamente"/>
          <p:cNvPicPr/>
          <p:nvPr/>
        </p:nvPicPr>
        <p:blipFill>
          <a:blip r:embed="rId2"/>
          <a:srcRect l="16332" t="0" r="12126" b="0"/>
          <a:stretch/>
        </p:blipFill>
        <p:spPr>
          <a:xfrm>
            <a:off x="3263400" y="1755000"/>
            <a:ext cx="1684440" cy="2204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97" name="Table 1"/>
          <p:cNvGraphicFramePr/>
          <p:nvPr/>
        </p:nvGraphicFramePr>
        <p:xfrm>
          <a:off x="2755800" y="964440"/>
          <a:ext cx="9281520" cy="5699160"/>
        </p:xfrm>
        <a:graphic>
          <a:graphicData uri="http://schemas.openxmlformats.org/drawingml/2006/table">
            <a:tbl>
              <a:tblPr/>
              <a:tblGrid>
                <a:gridCol w="1769760"/>
                <a:gridCol w="828720"/>
                <a:gridCol w="6683040"/>
              </a:tblGrid>
              <a:tr h="434160">
                <a:tc>
                  <a:txBody>
                    <a:bodyPr lIns="21600" rIns="21600" tIns="0" bIns="0" anchor="ctr">
                      <a:noAutofit/>
                    </a:bodyPr>
                    <a:p>
                      <a:pPr algn="ctr">
                        <a:lnSpc>
                          <a:spcPct val="100000"/>
                        </a:lnSpc>
                      </a:pPr>
                      <a:r>
                        <a:rPr b="1" lang="en-GB" sz="1100" spc="-1" strike="noStrike">
                          <a:solidFill>
                            <a:srgbClr val="ffffff"/>
                          </a:solidFill>
                          <a:latin typeface="Open Sans"/>
                          <a:ea typeface="Open Sans"/>
                        </a:rPr>
                        <a:t>Call identifier</a:t>
                      </a:r>
                      <a:endParaRPr b="0" lang="it-IT" sz="1100" spc="-1" strike="noStrike">
                        <a:latin typeface="Arial"/>
                      </a:endParaRPr>
                    </a:p>
                  </a:txBody>
                  <a:tcPr marL="21600" marR="21600">
                    <a:lnL w="9360">
                      <a:solidFill>
                        <a:srgbClr val="40efff"/>
                      </a:solidFill>
                    </a:lnL>
                    <a:lnR w="9360">
                      <a:solidFill>
                        <a:srgbClr val="80f1ff"/>
                      </a:solidFill>
                    </a:lnR>
                    <a:lnT w="9360">
                      <a:solidFill>
                        <a:srgbClr val="40efff"/>
                      </a:solidFill>
                    </a:lnT>
                    <a:lnB w="9360">
                      <a:solidFill>
                        <a:srgbClr val="cccccc"/>
                      </a:solidFill>
                    </a:lnB>
                    <a:solidFill>
                      <a:srgbClr val="4472c4"/>
                    </a:solidFill>
                  </a:tcPr>
                </a:tc>
                <a:tc>
                  <a:txBody>
                    <a:bodyPr lIns="21600" rIns="21600" tIns="0" bIns="0" anchor="ctr">
                      <a:noAutofit/>
                    </a:bodyPr>
                    <a:p>
                      <a:pPr algn="ctr">
                        <a:lnSpc>
                          <a:spcPct val="100000"/>
                        </a:lnSpc>
                      </a:pPr>
                      <a:r>
                        <a:rPr b="1" lang="en-GB" sz="1100" spc="-1" strike="noStrike">
                          <a:solidFill>
                            <a:srgbClr val="ffffff"/>
                          </a:solidFill>
                          <a:latin typeface="Open Sans"/>
                          <a:ea typeface="Open Sans"/>
                        </a:rPr>
                        <a:t>Acronym</a:t>
                      </a:r>
                      <a:endParaRPr b="0" lang="it-IT" sz="1100" spc="-1" strike="noStrike">
                        <a:latin typeface="Arial"/>
                      </a:endParaRPr>
                    </a:p>
                  </a:txBody>
                  <a:tcPr marL="21600" marR="21600">
                    <a:lnL w="9360">
                      <a:solidFill>
                        <a:srgbClr val="80f1ff"/>
                      </a:solidFill>
                    </a:lnL>
                    <a:lnR w="9360">
                      <a:solidFill>
                        <a:srgbClr val="80f3ff"/>
                      </a:solidFill>
                    </a:lnR>
                    <a:lnT w="9360">
                      <a:solidFill>
                        <a:srgbClr val="80f1ff"/>
                      </a:solidFill>
                    </a:lnT>
                    <a:lnB w="9360">
                      <a:solidFill>
                        <a:srgbClr val="cccccc"/>
                      </a:solidFill>
                    </a:lnB>
                    <a:solidFill>
                      <a:srgbClr val="4472c4"/>
                    </a:solidFill>
                  </a:tcPr>
                </a:tc>
                <a:tc>
                  <a:txBody>
                    <a:bodyPr lIns="21600" rIns="21600" tIns="0" bIns="0" anchor="ctr">
                      <a:noAutofit/>
                    </a:bodyPr>
                    <a:p>
                      <a:pPr algn="ctr">
                        <a:lnSpc>
                          <a:spcPct val="100000"/>
                        </a:lnSpc>
                      </a:pPr>
                      <a:r>
                        <a:rPr b="1" lang="en-GB" sz="1100" spc="-1" strike="noStrike">
                          <a:solidFill>
                            <a:srgbClr val="ffffff"/>
                          </a:solidFill>
                          <a:latin typeface="Open Sans"/>
                          <a:ea typeface="Open Sans"/>
                        </a:rPr>
                        <a:t>Project title</a:t>
                      </a:r>
                      <a:endParaRPr b="0" lang="it-IT" sz="1100" spc="-1" strike="noStrike">
                        <a:latin typeface="Arial"/>
                      </a:endParaRPr>
                    </a:p>
                  </a:txBody>
                  <a:tcPr marL="21600" marR="21600">
                    <a:lnL w="9360">
                      <a:solidFill>
                        <a:srgbClr val="80f3ff"/>
                      </a:solidFill>
                    </a:lnL>
                    <a:lnR w="9360">
                      <a:solidFill>
                        <a:srgbClr val="a0efff"/>
                      </a:solidFill>
                    </a:lnR>
                    <a:lnT w="9360">
                      <a:solidFill>
                        <a:srgbClr val="80f3ff"/>
                      </a:solidFill>
                    </a:lnT>
                    <a:lnB w="9360">
                      <a:solidFill>
                        <a:srgbClr val="cccccc"/>
                      </a:solidFill>
                    </a:lnB>
                    <a:solidFill>
                      <a:srgbClr val="4472c4"/>
                    </a:solidFill>
                  </a:tcPr>
                </a:tc>
              </a:tr>
              <a:tr h="520920">
                <a:tc>
                  <a:txBody>
                    <a:bodyPr lIns="21600" rIns="21600" tIns="0" bIns="0">
                      <a:noAutofit/>
                    </a:bodyPr>
                    <a:p>
                      <a:pPr>
                        <a:lnSpc>
                          <a:spcPct val="100000"/>
                        </a:lnSpc>
                      </a:pPr>
                      <a:r>
                        <a:rPr b="0" lang="en-GB" sz="1000" spc="-1" strike="noStrike">
                          <a:solidFill>
                            <a:srgbClr val="4c4c4c"/>
                          </a:solidFill>
                          <a:latin typeface="Open Sans"/>
                          <a:ea typeface="Open Sans"/>
                        </a:rPr>
                        <a:t>FCH2 JU CALL FOR PROPOSALS 2018</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oAutofit/>
                    </a:bodyPr>
                    <a:p>
                      <a:pPr>
                        <a:lnSpc>
                          <a:spcPct val="100000"/>
                        </a:lnSpc>
                      </a:pPr>
                      <a:r>
                        <a:rPr b="1" lang="en-GB" sz="1000" spc="-1" strike="noStrike">
                          <a:solidFill>
                            <a:srgbClr val="4c4c4c"/>
                          </a:solidFill>
                          <a:latin typeface="Open Sans"/>
                          <a:ea typeface="Open Sans"/>
                        </a:rPr>
                        <a:t>HyCARe</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ctr">
                      <a:noAutofit/>
                    </a:bodyPr>
                    <a:p>
                      <a:pPr>
                        <a:lnSpc>
                          <a:spcPct val="100000"/>
                        </a:lnSpc>
                      </a:pPr>
                      <a:r>
                        <a:rPr b="0" lang="en-GB" sz="1200" spc="-1" strike="noStrike">
                          <a:solidFill>
                            <a:srgbClr val="4c4c4c"/>
                          </a:solidFill>
                          <a:latin typeface="Open Sans"/>
                          <a:ea typeface="Open Sans"/>
                        </a:rPr>
                        <a:t>An innovative approach for renewable energy storage by a combination of hydrogen carriers and heat storage  - Prof. Marcello Baricco</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405000">
                <a:tc>
                  <a:txBody>
                    <a:bodyPr lIns="21600" rIns="21600" tIns="0" bIns="0" anchor="b">
                      <a:noAutofit/>
                    </a:bodyPr>
                    <a:p>
                      <a:pPr>
                        <a:lnSpc>
                          <a:spcPct val="100000"/>
                        </a:lnSpc>
                      </a:pPr>
                      <a:r>
                        <a:rPr b="0" lang="en-GB" sz="1000" spc="-1" strike="noStrike">
                          <a:solidFill>
                            <a:srgbClr val="4c4c4c"/>
                          </a:solidFill>
                          <a:latin typeface="Open Sans"/>
                          <a:ea typeface="Open Sans"/>
                        </a:rPr>
                        <a:t>H2020-LC-SC3-2018-NZE-CC</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COMETS</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0" lang="en-GB" sz="1200" spc="-1" strike="noStrike">
                          <a:solidFill>
                            <a:srgbClr val="4c4c4c"/>
                          </a:solidFill>
                          <a:latin typeface="Open Sans"/>
                          <a:ea typeface="Open Sans"/>
                        </a:rPr>
                        <a:t>COllective action Models for Energy Transition and Social Innovation– Prof. Dario Padovan</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405000">
                <a:tc>
                  <a:txBody>
                    <a:bodyPr lIns="21600" rIns="21600" tIns="0" bIns="0" anchor="b">
                      <a:noAutofit/>
                    </a:bodyPr>
                    <a:p>
                      <a:pPr>
                        <a:lnSpc>
                          <a:spcPct val="100000"/>
                        </a:lnSpc>
                      </a:pPr>
                      <a:r>
                        <a:rPr b="0" lang="en-GB" sz="1000" spc="-1" strike="noStrike">
                          <a:solidFill>
                            <a:srgbClr val="4c4c4c"/>
                          </a:solidFill>
                          <a:latin typeface="Open Sans"/>
                          <a:ea typeface="Open Sans"/>
                        </a:rPr>
                        <a:t>H2020-MSCA-ITN-2018</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PARACAT</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0" lang="en-GB" sz="1200" spc="-1" strike="noStrike">
                          <a:solidFill>
                            <a:srgbClr val="4c4c4c"/>
                          </a:solidFill>
                          <a:latin typeface="Open Sans"/>
                          <a:ea typeface="Open Sans"/>
                        </a:rPr>
                        <a:t>Paramagnetic Species in Catalysis Research. A Unified Approach Towards Heterogeneous, Homogeneous and Enzyme Catalysis – Prof. Mario Chiesa</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405000">
                <a:tc>
                  <a:txBody>
                    <a:bodyPr lIns="21600" rIns="21600" tIns="0" bIns="0" anchor="b">
                      <a:noAutofit/>
                    </a:bodyPr>
                    <a:p>
                      <a:pPr>
                        <a:lnSpc>
                          <a:spcPct val="100000"/>
                        </a:lnSpc>
                      </a:pPr>
                      <a:r>
                        <a:rPr b="0" lang="en-GB" sz="1000" spc="-1" strike="noStrike">
                          <a:solidFill>
                            <a:srgbClr val="4c4c4c"/>
                          </a:solidFill>
                          <a:latin typeface="Open Sans"/>
                          <a:ea typeface="Open Sans"/>
                        </a:rPr>
                        <a:t>H2020-MSCA-ITN-2020</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CHASS</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0" lang="en-GB" sz="1200" spc="-1" strike="noStrike">
                          <a:solidFill>
                            <a:srgbClr val="4c4c4c"/>
                          </a:solidFill>
                          <a:latin typeface="Open Sans"/>
                          <a:ea typeface="Open Sans"/>
                        </a:rPr>
                        <a:t>Cu-CHA zeolite-based catalysts for the selective catalytic reduction of NOx in exhaust diesel gas: addressing the issue of Sulfur Stability – Prof. Gloria Berlier</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405000">
                <a:tc>
                  <a:txBody>
                    <a:bodyPr lIns="21600" rIns="21600" tIns="0" bIns="0" anchor="b">
                      <a:noAutofit/>
                    </a:bodyPr>
                    <a:p>
                      <a:pPr>
                        <a:lnSpc>
                          <a:spcPct val="100000"/>
                        </a:lnSpc>
                      </a:pPr>
                      <a:r>
                        <a:rPr b="0" lang="en-GB" sz="1000" spc="-1" strike="noStrike">
                          <a:solidFill>
                            <a:srgbClr val="4c4c4c"/>
                          </a:solidFill>
                          <a:latin typeface="Open Sans"/>
                          <a:ea typeface="Open Sans"/>
                        </a:rPr>
                        <a:t>MSCA-IF-2020</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PLEC</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0" lang="en-GB" sz="1200" spc="-1" strike="noStrike">
                          <a:solidFill>
                            <a:srgbClr val="4c4c4c"/>
                          </a:solidFill>
                          <a:latin typeface="Open Sans"/>
                          <a:ea typeface="Open Sans"/>
                        </a:rPr>
                        <a:t>Private Law and the Energy Commons – Prof. Alessandro Quarta</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568080">
                <a:tc>
                  <a:txBody>
                    <a:bodyPr lIns="21600" rIns="21600" tIns="0" bIns="0">
                      <a:noAutofit/>
                    </a:bodyPr>
                    <a:p>
                      <a:pPr>
                        <a:lnSpc>
                          <a:spcPct val="100000"/>
                        </a:lnSpc>
                      </a:pPr>
                      <a:r>
                        <a:rPr b="0" lang="en-GB" sz="1000" spc="-1" strike="noStrike">
                          <a:solidFill>
                            <a:srgbClr val="4c4c4c"/>
                          </a:solidFill>
                          <a:latin typeface="Open Sans"/>
                          <a:ea typeface="Open Sans"/>
                        </a:rPr>
                        <a:t>H2020-LCE-2016-RES-CCS-RIA</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GEMex</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ctr">
                      <a:noAutofit/>
                    </a:bodyPr>
                    <a:p>
                      <a:pPr>
                        <a:lnSpc>
                          <a:spcPct val="100000"/>
                        </a:lnSpc>
                      </a:pPr>
                      <a:r>
                        <a:rPr b="0" lang="en-GB" sz="1200" spc="-1" strike="noStrike">
                          <a:solidFill>
                            <a:srgbClr val="4c4c4c"/>
                          </a:solidFill>
                          <a:latin typeface="Open Sans"/>
                          <a:ea typeface="Open Sans"/>
                        </a:rPr>
                        <a:t>GEMex: Cooperation in Geothermal energy research Europe-Mexico for development of Enhanced Geothermal Systems and Superhot Geothermal Systems – Prof. Giuseppe Mandrone</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405000">
                <a:tc>
                  <a:txBody>
                    <a:bodyPr lIns="21600" rIns="21600" tIns="0" bIns="0" anchor="b">
                      <a:noAutofit/>
                    </a:bodyPr>
                    <a:p>
                      <a:pPr>
                        <a:lnSpc>
                          <a:spcPct val="100000"/>
                        </a:lnSpc>
                      </a:pPr>
                      <a:r>
                        <a:rPr b="0" lang="en-GB" sz="1000" spc="-1" strike="noStrike">
                          <a:solidFill>
                            <a:srgbClr val="4c4c4c"/>
                          </a:solidFill>
                          <a:latin typeface="Open Sans"/>
                          <a:ea typeface="Open Sans"/>
                        </a:rPr>
                        <a:t>H2020-LC-SC3-2018-Joint-Actions-3</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oAutofit/>
                    </a:bodyPr>
                    <a:p>
                      <a:pPr>
                        <a:lnSpc>
                          <a:spcPct val="100000"/>
                        </a:lnSpc>
                      </a:pPr>
                      <a:r>
                        <a:rPr b="1" lang="en-GB" sz="1000" spc="-1" strike="noStrike">
                          <a:solidFill>
                            <a:srgbClr val="4c4c4c"/>
                          </a:solidFill>
                          <a:latin typeface="Open Sans"/>
                          <a:ea typeface="Open Sans"/>
                        </a:rPr>
                        <a:t>Impressive</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0" lang="en-GB" sz="1200" spc="-1" strike="noStrike">
                          <a:solidFill>
                            <a:srgbClr val="4c4c4c"/>
                          </a:solidFill>
                          <a:latin typeface="Open Sans"/>
                          <a:ea typeface="Open Sans"/>
                        </a:rPr>
                        <a:t>Ground-breakIng tandeM of transPaRent dyE SenSitIsed and peroVskite solar cElls – Prof. Claudia Barolo</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405000">
                <a:tc>
                  <a:txBody>
                    <a:bodyPr lIns="21600" rIns="21600" tIns="0" bIns="0" anchor="b">
                      <a:noAutofit/>
                    </a:bodyPr>
                    <a:p>
                      <a:pPr>
                        <a:lnSpc>
                          <a:spcPct val="100000"/>
                        </a:lnSpc>
                      </a:pPr>
                      <a:r>
                        <a:rPr b="0" lang="en-GB" sz="1000" spc="-1" strike="noStrike">
                          <a:solidFill>
                            <a:srgbClr val="4c4c4c"/>
                          </a:solidFill>
                          <a:latin typeface="Open Sans"/>
                          <a:ea typeface="Open Sans"/>
                        </a:rPr>
                        <a:t>H2020-LC-SC3-2018-NZE-CC</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COZMOS</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0" lang="en-GB" sz="1200" spc="-1" strike="noStrike">
                          <a:solidFill>
                            <a:srgbClr val="4c4c4c"/>
                          </a:solidFill>
                          <a:latin typeface="Open Sans"/>
                          <a:ea typeface="Open Sans"/>
                        </a:rPr>
                        <a:t>Efficient CO2 conversion over multisite Zeolite-Metal nanocatalysts to fuels and OlefinS – Prof. Silvia Bordiga</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202320">
                <a:tc>
                  <a:txBody>
                    <a:bodyPr lIns="21600" rIns="21600" tIns="0" bIns="0" anchor="b">
                      <a:noAutofit/>
                    </a:bodyPr>
                    <a:p>
                      <a:pPr>
                        <a:lnSpc>
                          <a:spcPct val="100000"/>
                        </a:lnSpc>
                      </a:pPr>
                      <a:r>
                        <a:rPr b="0" lang="en-GB" sz="1000" spc="-1" strike="noStrike">
                          <a:solidFill>
                            <a:srgbClr val="4c4c4c"/>
                          </a:solidFill>
                          <a:latin typeface="Open Sans"/>
                          <a:ea typeface="Open Sans"/>
                        </a:rPr>
                        <a:t>H2020-LC-BAT-2019</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MODALIS2</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0" lang="en-GB" sz="1200" spc="-1" strike="noStrike">
                          <a:solidFill>
                            <a:srgbClr val="4c4c4c"/>
                          </a:solidFill>
                          <a:latin typeface="Open Sans"/>
                          <a:ea typeface="Open Sans"/>
                        </a:rPr>
                        <a:t>MODelling of Advanced LI Storage Systems – Prof. Lorenzo Maschio</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568080">
                <a:tc>
                  <a:txBody>
                    <a:bodyPr lIns="21600" rIns="21600" tIns="0" bIns="0" anchor="b">
                      <a:noAutofit/>
                    </a:bodyPr>
                    <a:p>
                      <a:pPr>
                        <a:lnSpc>
                          <a:spcPct val="100000"/>
                        </a:lnSpc>
                      </a:pPr>
                      <a:r>
                        <a:rPr b="0" lang="en-GB" sz="1000" spc="-1" strike="noStrike">
                          <a:solidFill>
                            <a:srgbClr val="4c4c4c"/>
                          </a:solidFill>
                          <a:latin typeface="Open Sans"/>
                          <a:ea typeface="Open Sans"/>
                        </a:rPr>
                        <a:t>H2020-LC-SC3-EE-2019</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eCREW</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ctr">
                      <a:noAutofit/>
                    </a:bodyPr>
                    <a:p>
                      <a:pPr>
                        <a:lnSpc>
                          <a:spcPct val="100000"/>
                        </a:lnSpc>
                      </a:pPr>
                      <a:r>
                        <a:rPr b="0" lang="en-GB" sz="1200" spc="-1" strike="noStrike">
                          <a:solidFill>
                            <a:srgbClr val="4c4c4c"/>
                          </a:solidFill>
                          <a:latin typeface="Open Sans"/>
                          <a:ea typeface="Open Sans"/>
                        </a:rPr>
                        <a:t>establishing Community Renewable Energy Webs - Rolling out a business model and operational tool creating webs of households that jointly manage energy to improve efficiency and renewables uptake – Prof. Dario Padovan</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378720">
                <a:tc>
                  <a:txBody>
                    <a:bodyPr lIns="21600" rIns="21600" tIns="0" bIns="0">
                      <a:noAutofit/>
                    </a:bodyPr>
                    <a:p>
                      <a:pPr>
                        <a:lnSpc>
                          <a:spcPct val="100000"/>
                        </a:lnSpc>
                      </a:pPr>
                      <a:r>
                        <a:rPr b="0" lang="en-GB" sz="1000" spc="-1" strike="noStrike">
                          <a:solidFill>
                            <a:srgbClr val="4c4c4c"/>
                          </a:solidFill>
                          <a:latin typeface="Open Sans"/>
                          <a:ea typeface="Open Sans"/>
                        </a:rPr>
                        <a:t>H2020-LC-SC3-2020-Joint-Actions-1</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oAutofit/>
                    </a:bodyPr>
                    <a:p>
                      <a:pPr>
                        <a:lnSpc>
                          <a:spcPct val="100000"/>
                        </a:lnSpc>
                      </a:pPr>
                      <a:r>
                        <a:rPr b="1" lang="en-GB" sz="1000" spc="-1" strike="noStrike">
                          <a:solidFill>
                            <a:srgbClr val="4c4c4c"/>
                          </a:solidFill>
                          <a:latin typeface="Open Sans"/>
                          <a:ea typeface="Open Sans"/>
                        </a:rPr>
                        <a:t>LEAP-RE </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oAutofit/>
                    </a:bodyPr>
                    <a:p>
                      <a:pPr>
                        <a:lnSpc>
                          <a:spcPct val="100000"/>
                        </a:lnSpc>
                      </a:pPr>
                      <a:r>
                        <a:rPr b="0" lang="en-GB" sz="1200" spc="-1" strike="noStrike">
                          <a:solidFill>
                            <a:srgbClr val="4c4c4c"/>
                          </a:solidFill>
                          <a:latin typeface="Open Sans"/>
                          <a:ea typeface="Open Sans"/>
                        </a:rPr>
                        <a:t>Long-Term Joint EU-AU Research and Innovation Partnership on Renewable Energy – Prof. Alessandro Sciullo</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405000">
                <a:tc>
                  <a:txBody>
                    <a:bodyPr lIns="21600" rIns="21600" tIns="0" bIns="0" anchor="b">
                      <a:noAutofit/>
                    </a:bodyPr>
                    <a:p>
                      <a:pPr>
                        <a:lnSpc>
                          <a:spcPct val="100000"/>
                        </a:lnSpc>
                      </a:pPr>
                      <a:r>
                        <a:rPr b="0" lang="en-GB" sz="1000" spc="-1" strike="noStrike">
                          <a:solidFill>
                            <a:srgbClr val="4c4c4c"/>
                          </a:solidFill>
                          <a:latin typeface="Open Sans"/>
                          <a:ea typeface="Open Sans"/>
                        </a:rPr>
                        <a:t>H2020-LC-SC3-2020-NZE-RES-CC</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4AirCRAFT</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0" lang="en-GB" sz="1200" spc="-1" strike="noStrike">
                          <a:solidFill>
                            <a:srgbClr val="4c4c4c"/>
                          </a:solidFill>
                          <a:latin typeface="Open Sans"/>
                          <a:ea typeface="Open Sans"/>
                        </a:rPr>
                        <a:t>Air Carbon Recycling for Aviation Fuel Technology – Prof. Francesca Bonino</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r h="191880">
                <a:tc>
                  <a:txBody>
                    <a:bodyPr lIns="21600" rIns="21600" tIns="0" bIns="0" anchor="b">
                      <a:noAutofit/>
                    </a:bodyPr>
                    <a:p>
                      <a:pPr>
                        <a:lnSpc>
                          <a:spcPct val="100000"/>
                        </a:lnSpc>
                      </a:pPr>
                      <a:r>
                        <a:rPr b="0" lang="en-GB" sz="1000" spc="-1" strike="noStrike">
                          <a:solidFill>
                            <a:srgbClr val="4c4c4c"/>
                          </a:solidFill>
                          <a:latin typeface="Open Sans"/>
                          <a:ea typeface="Open Sans"/>
                        </a:rPr>
                        <a:t>ERC-2019-SyG</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b">
                      <a:noAutofit/>
                    </a:bodyPr>
                    <a:p>
                      <a:pPr>
                        <a:lnSpc>
                          <a:spcPct val="100000"/>
                        </a:lnSpc>
                      </a:pPr>
                      <a:r>
                        <a:rPr b="1" lang="en-GB" sz="1000" spc="-1" strike="noStrike">
                          <a:solidFill>
                            <a:srgbClr val="4c4c4c"/>
                          </a:solidFill>
                          <a:latin typeface="Open Sans"/>
                          <a:ea typeface="Open Sans"/>
                        </a:rPr>
                        <a:t>CUBE</a:t>
                      </a:r>
                      <a:endParaRPr b="0" lang="it-IT" sz="10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c>
                  <a:txBody>
                    <a:bodyPr lIns="21600" rIns="21600" tIns="0" bIns="0" anchor="ctr">
                      <a:noAutofit/>
                    </a:bodyPr>
                    <a:p>
                      <a:pPr>
                        <a:lnSpc>
                          <a:spcPct val="100000"/>
                        </a:lnSpc>
                      </a:pPr>
                      <a:r>
                        <a:rPr b="0" lang="en-GB" sz="1200" spc="-1" strike="noStrike">
                          <a:solidFill>
                            <a:srgbClr val="4c4c4c"/>
                          </a:solidFill>
                          <a:latin typeface="Open Sans"/>
                          <a:ea typeface="Open Sans"/>
                        </a:rPr>
                        <a:t>Unravelling the secrets of Cu-based catalysts for C-H activation – Prof. Silvia Bordiga</a:t>
                      </a:r>
                      <a:endParaRPr b="0" lang="it-IT" sz="1200" spc="-1" strike="noStrike">
                        <a:latin typeface="Arial"/>
                      </a:endParaRPr>
                    </a:p>
                  </a:txBody>
                  <a:tcPr marL="21600" marR="21600">
                    <a:lnL w="9360">
                      <a:solidFill>
                        <a:srgbClr val="cccccc"/>
                      </a:solidFill>
                    </a:lnL>
                    <a:lnR w="9360">
                      <a:solidFill>
                        <a:srgbClr val="cccccc"/>
                      </a:solidFill>
                    </a:lnR>
                    <a:lnT w="9360">
                      <a:solidFill>
                        <a:srgbClr val="cccccc"/>
                      </a:solidFill>
                    </a:lnT>
                    <a:lnB w="9360">
                      <a:solidFill>
                        <a:srgbClr val="cccccc"/>
                      </a:solidFill>
                    </a:lnB>
                    <a:noFill/>
                  </a:tcPr>
                </a:tc>
              </a:tr>
            </a:tbl>
          </a:graphicData>
        </a:graphic>
      </p:graphicFrame>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8" name="CustomShape 1"/>
          <p:cNvSpPr/>
          <p:nvPr/>
        </p:nvSpPr>
        <p:spPr>
          <a:xfrm>
            <a:off x="2873520" y="1117080"/>
            <a:ext cx="8652240" cy="2979720"/>
          </a:xfrm>
          <a:prstGeom prst="rect">
            <a:avLst/>
          </a:prstGeom>
          <a:noFill/>
          <a:ln w="0">
            <a:noFill/>
          </a:ln>
        </p:spPr>
        <p:style>
          <a:lnRef idx="0"/>
          <a:fillRef idx="0"/>
          <a:effectRef idx="0"/>
          <a:fontRef idx="minor"/>
        </p:style>
        <p:txBody>
          <a:bodyPr>
            <a:spAutoFit/>
          </a:bodyPr>
          <a:p>
            <a:pPr algn="just">
              <a:lnSpc>
                <a:spcPct val="100000"/>
              </a:lnSpc>
              <a:tabLst>
                <a:tab algn="l" pos="0"/>
              </a:tabLst>
            </a:pPr>
            <a:r>
              <a:rPr b="0" lang="it-IT" sz="2400" spc="-1" strike="noStrike">
                <a:solidFill>
                  <a:srgbClr val="4c4c4c"/>
                </a:solidFill>
                <a:latin typeface="Open Sans"/>
                <a:ea typeface="Open Sans"/>
              </a:rPr>
              <a:t>PhD programs for research on hydrogen </a:t>
            </a:r>
            <a:endParaRPr b="0" lang="it-IT" sz="2400" spc="-1" strike="noStrike">
              <a:latin typeface="Arial"/>
            </a:endParaRPr>
          </a:p>
          <a:p>
            <a:pPr marL="285840" indent="-285480" algn="just">
              <a:lnSpc>
                <a:spcPct val="100000"/>
              </a:lnSpc>
              <a:buClr>
                <a:srgbClr val="4c4c4c"/>
              </a:buClr>
              <a:buFont typeface="Open Sans"/>
              <a:buChar char="•"/>
              <a:tabLst>
                <a:tab algn="l" pos="0"/>
              </a:tabLst>
            </a:pPr>
            <a:r>
              <a:rPr b="0" lang="it-IT" sz="2200" spc="-1" strike="noStrike">
                <a:solidFill>
                  <a:srgbClr val="4c4c4c"/>
                </a:solidFill>
                <a:latin typeface="Open Sans"/>
                <a:ea typeface="Open Sans"/>
              </a:rPr>
              <a:t>Chemistry and Material Sciences</a:t>
            </a:r>
            <a:endParaRPr b="0" lang="it-IT" sz="2200" spc="-1" strike="noStrike">
              <a:latin typeface="Arial"/>
            </a:endParaRPr>
          </a:p>
          <a:p>
            <a:pPr marL="285840" indent="-285480" algn="just">
              <a:lnSpc>
                <a:spcPct val="100000"/>
              </a:lnSpc>
              <a:buClr>
                <a:srgbClr val="4c4c4c"/>
              </a:buClr>
              <a:buFont typeface="Open Sans"/>
              <a:buChar char="•"/>
              <a:tabLst>
                <a:tab algn="l" pos="0"/>
              </a:tabLst>
            </a:pPr>
            <a:r>
              <a:rPr b="0" lang="it-IT" sz="2200" spc="-1" strike="noStrike">
                <a:solidFill>
                  <a:srgbClr val="4c4c4c"/>
                </a:solidFill>
                <a:latin typeface="Open Sans"/>
                <a:ea typeface="Open Sans"/>
              </a:rPr>
              <a:t>Earth Sciences</a:t>
            </a:r>
            <a:endParaRPr b="0" lang="it-IT" sz="2200" spc="-1" strike="noStrike">
              <a:latin typeface="Arial"/>
            </a:endParaRPr>
          </a:p>
          <a:p>
            <a:pPr marL="285840" indent="-285480" algn="just">
              <a:lnSpc>
                <a:spcPct val="100000"/>
              </a:lnSpc>
              <a:buClr>
                <a:srgbClr val="4c4c4c"/>
              </a:buClr>
              <a:buFont typeface="Open Sans"/>
              <a:buChar char="•"/>
              <a:tabLst>
                <a:tab algn="l" pos="0"/>
              </a:tabLst>
            </a:pPr>
            <a:r>
              <a:rPr b="0" lang="it-IT" sz="2200" spc="-1" strike="noStrike">
                <a:solidFill>
                  <a:srgbClr val="4c4c4c"/>
                </a:solidFill>
                <a:latin typeface="Open Sans"/>
                <a:ea typeface="Open Sans"/>
              </a:rPr>
              <a:t>Innovation for the Circular Economy</a:t>
            </a:r>
            <a:endParaRPr b="0" lang="it-IT" sz="2200" spc="-1" strike="noStrike">
              <a:latin typeface="Arial"/>
            </a:endParaRPr>
          </a:p>
          <a:p>
            <a:pPr algn="just">
              <a:lnSpc>
                <a:spcPct val="150000"/>
              </a:lnSpc>
              <a:spcBef>
                <a:spcPts val="601"/>
              </a:spcBef>
              <a:tabLst>
                <a:tab algn="l" pos="0"/>
              </a:tabLst>
            </a:pPr>
            <a:endParaRPr b="0" lang="it-IT" sz="2200" spc="-1" strike="noStrike">
              <a:latin typeface="Arial"/>
            </a:endParaRPr>
          </a:p>
          <a:p>
            <a:pPr algn="just">
              <a:lnSpc>
                <a:spcPct val="100000"/>
              </a:lnSpc>
              <a:spcBef>
                <a:spcPts val="601"/>
              </a:spcBef>
              <a:tabLst>
                <a:tab algn="l" pos="0"/>
              </a:tabLst>
            </a:pPr>
            <a:r>
              <a:rPr b="0" lang="it-IT" sz="2400" spc="-1" strike="noStrike">
                <a:solidFill>
                  <a:srgbClr val="4c4c4c"/>
                </a:solidFill>
                <a:latin typeface="Open Sans"/>
                <a:ea typeface="Open Sans"/>
              </a:rPr>
              <a:t>Master courses</a:t>
            </a:r>
            <a:endParaRPr b="0" lang="it-IT" sz="2400" spc="-1" strike="noStrike">
              <a:latin typeface="Arial"/>
            </a:endParaRPr>
          </a:p>
          <a:p>
            <a:pPr marL="285840" indent="-285480" algn="just">
              <a:lnSpc>
                <a:spcPct val="100000"/>
              </a:lnSpc>
              <a:buClr>
                <a:srgbClr val="4c4c4c"/>
              </a:buClr>
              <a:buFont typeface="Open Sans"/>
              <a:buChar char="•"/>
              <a:tabLst>
                <a:tab algn="l" pos="0"/>
              </a:tabLst>
            </a:pPr>
            <a:r>
              <a:rPr b="0" lang="it-IT" sz="2200" spc="-1" strike="noStrike">
                <a:solidFill>
                  <a:srgbClr val="4c4c4c"/>
                </a:solidFill>
                <a:latin typeface="Open Sans"/>
                <a:ea typeface="Open Sans"/>
              </a:rPr>
              <a:t>Material Science</a:t>
            </a:r>
            <a:endParaRPr b="0" lang="it-IT" sz="2200" spc="-1" strike="noStrike">
              <a:latin typeface="Arial"/>
            </a:endParaRPr>
          </a:p>
          <a:p>
            <a:pPr>
              <a:lnSpc>
                <a:spcPct val="100000"/>
              </a:lnSpc>
              <a:tabLst>
                <a:tab algn="l" pos="0"/>
              </a:tabLst>
            </a:pPr>
            <a:endParaRPr b="0" lang="it-IT" sz="2200" spc="-1" strike="noStrike">
              <a:latin typeface="Arial"/>
            </a:endParaRPr>
          </a:p>
        </p:txBody>
      </p:sp>
      <p:sp>
        <p:nvSpPr>
          <p:cNvPr id="799" name="CustomShape 2"/>
          <p:cNvSpPr/>
          <p:nvPr/>
        </p:nvSpPr>
        <p:spPr>
          <a:xfrm>
            <a:off x="4077000" y="5617080"/>
            <a:ext cx="7448760" cy="806760"/>
          </a:xfrm>
          <a:prstGeom prst="rect">
            <a:avLst/>
          </a:prstGeom>
          <a:noFill/>
          <a:ln w="0">
            <a:noFill/>
          </a:ln>
        </p:spPr>
        <p:style>
          <a:lnRef idx="0"/>
          <a:fillRef idx="0"/>
          <a:effectRef idx="0"/>
          <a:fontRef idx="minor"/>
        </p:style>
        <p:txBody>
          <a:bodyPr tIns="91440" bIns="91440">
            <a:spAutoFit/>
          </a:bodyPr>
          <a:p>
            <a:pPr>
              <a:lnSpc>
                <a:spcPct val="150000"/>
              </a:lnSpc>
              <a:tabLst>
                <a:tab algn="l" pos="0"/>
              </a:tabLst>
            </a:pPr>
            <a:r>
              <a:rPr b="0" lang="it-IT" sz="2400" spc="-1" strike="noStrike" u="sng">
                <a:solidFill>
                  <a:srgbClr val="0563c1"/>
                </a:solidFill>
                <a:uFillTx/>
                <a:latin typeface="Open Sans"/>
                <a:ea typeface="Open Sans"/>
                <a:hlinkClick r:id="rId1"/>
              </a:rPr>
              <a:t>to learn about all PhDs</a:t>
            </a:r>
            <a:r>
              <a:rPr b="0" lang="it-IT" sz="2400" spc="-1" strike="noStrike" u="sng">
                <a:solidFill>
                  <a:srgbClr val="0563c1"/>
                </a:solidFill>
                <a:uFillTx/>
                <a:latin typeface="Open Sans"/>
                <a:ea typeface="Open Sans"/>
              </a:rPr>
              <a:t> at Unito</a:t>
            </a:r>
            <a:endParaRPr b="0" lang="it-IT" sz="2400" spc="-1" strike="noStrike">
              <a:latin typeface="Arial"/>
            </a:endParaRPr>
          </a:p>
        </p:txBody>
      </p:sp>
      <p:pic>
        <p:nvPicPr>
          <p:cNvPr id="800" name="Google Shape;181;p8" descr=""/>
          <p:cNvPicPr/>
          <p:nvPr/>
        </p:nvPicPr>
        <p:blipFill>
          <a:blip r:embed="rId2"/>
          <a:stretch/>
        </p:blipFill>
        <p:spPr>
          <a:xfrm>
            <a:off x="2747160" y="4875120"/>
            <a:ext cx="1201320" cy="1721160"/>
          </a:xfrm>
          <a:prstGeom prst="rect">
            <a:avLst/>
          </a:prstGeom>
          <a:ln w="9525">
            <a:solidFill>
              <a:schemeClr val="accent1"/>
            </a:solidFill>
            <a:round/>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1" name="CustomShape 1"/>
          <p:cNvSpPr/>
          <p:nvPr/>
        </p:nvSpPr>
        <p:spPr>
          <a:xfrm>
            <a:off x="4114800" y="5725080"/>
            <a:ext cx="7448760" cy="731880"/>
          </a:xfrm>
          <a:prstGeom prst="rect">
            <a:avLst/>
          </a:prstGeom>
          <a:noFill/>
          <a:ln w="0">
            <a:noFill/>
          </a:ln>
        </p:spPr>
        <p:style>
          <a:lnRef idx="0"/>
          <a:fillRef idx="0"/>
          <a:effectRef idx="0"/>
          <a:fontRef idx="minor"/>
        </p:style>
        <p:txBody>
          <a:bodyPr tIns="91440" bIns="91440">
            <a:spAutoFit/>
          </a:bodyPr>
          <a:p>
            <a:pPr>
              <a:lnSpc>
                <a:spcPct val="150000"/>
              </a:lnSpc>
              <a:tabLst>
                <a:tab algn="l" pos="0"/>
              </a:tabLst>
            </a:pPr>
            <a:r>
              <a:rPr b="0" lang="it-IT" sz="2400" spc="-1" strike="noStrike" u="sng">
                <a:solidFill>
                  <a:srgbClr val="0563c1"/>
                </a:solidFill>
                <a:uFillTx/>
                <a:latin typeface="Open Sans"/>
                <a:ea typeface="Open Sans"/>
              </a:rPr>
              <a:t>To learn about all Research Labs at Unito</a:t>
            </a:r>
            <a:endParaRPr b="0" lang="it-IT" sz="2400" spc="-1" strike="noStrike">
              <a:latin typeface="Arial"/>
            </a:endParaRPr>
          </a:p>
        </p:txBody>
      </p:sp>
      <p:pic>
        <p:nvPicPr>
          <p:cNvPr id="802" name="Google Shape;187;p9" descr=""/>
          <p:cNvPicPr/>
          <p:nvPr/>
        </p:nvPicPr>
        <p:blipFill>
          <a:blip r:embed="rId1"/>
          <a:stretch/>
        </p:blipFill>
        <p:spPr>
          <a:xfrm>
            <a:off x="2754360" y="4922640"/>
            <a:ext cx="1226520" cy="1766520"/>
          </a:xfrm>
          <a:prstGeom prst="rect">
            <a:avLst/>
          </a:prstGeom>
          <a:ln w="0">
            <a:noFill/>
          </a:ln>
        </p:spPr>
      </p:pic>
      <p:sp>
        <p:nvSpPr>
          <p:cNvPr id="803" name="CustomShape 2"/>
          <p:cNvSpPr/>
          <p:nvPr/>
        </p:nvSpPr>
        <p:spPr>
          <a:xfrm>
            <a:off x="2911320" y="969120"/>
            <a:ext cx="8652240" cy="3977640"/>
          </a:xfrm>
          <a:prstGeom prst="rect">
            <a:avLst/>
          </a:prstGeom>
          <a:noFill/>
          <a:ln w="0">
            <a:noFill/>
          </a:ln>
        </p:spPr>
        <p:style>
          <a:lnRef idx="0"/>
          <a:fillRef idx="0"/>
          <a:effectRef idx="0"/>
          <a:fontRef idx="minor"/>
        </p:style>
        <p:txBody>
          <a:bodyPr>
            <a:spAutoFit/>
          </a:bodyPr>
          <a:p>
            <a:pPr marL="343080" indent="-342720" algn="just">
              <a:lnSpc>
                <a:spcPct val="100000"/>
              </a:lnSpc>
              <a:spcBef>
                <a:spcPts val="1199"/>
              </a:spcBef>
              <a:buClr>
                <a:srgbClr val="4c4c4c"/>
              </a:buClr>
              <a:buFont typeface="Arial"/>
              <a:buChar char="•"/>
            </a:pPr>
            <a:r>
              <a:rPr b="0" lang="it-IT" sz="2400" spc="-1" strike="noStrike">
                <a:solidFill>
                  <a:srgbClr val="000000"/>
                </a:solidFill>
                <a:latin typeface="Arial"/>
                <a:ea typeface="Open Sans"/>
              </a:rPr>
              <a:t>Electronic microscopy and EDS microanalysis </a:t>
            </a:r>
            <a:endParaRPr b="0" lang="it-IT" sz="2400" spc="-1" strike="noStrike">
              <a:latin typeface="Arial"/>
            </a:endParaRPr>
          </a:p>
          <a:p>
            <a:pPr marL="343080" indent="-342720" algn="just">
              <a:lnSpc>
                <a:spcPct val="100000"/>
              </a:lnSpc>
              <a:spcBef>
                <a:spcPts val="1199"/>
              </a:spcBef>
              <a:buClr>
                <a:srgbClr val="4c4c4c"/>
              </a:buClr>
              <a:buFont typeface="Arial"/>
              <a:buChar char="•"/>
            </a:pPr>
            <a:r>
              <a:rPr b="0" lang="it-IT" sz="2400" spc="-1" strike="noStrike">
                <a:solidFill>
                  <a:srgbClr val="000000"/>
                </a:solidFill>
                <a:latin typeface="Arial"/>
                <a:ea typeface="Open Sans"/>
              </a:rPr>
              <a:t>Transmission electron microscopy (TEM) with chemical microanalyzer in energy dispersion spectrometry (EDS) </a:t>
            </a:r>
            <a:endParaRPr b="0" lang="it-IT" sz="2400" spc="-1" strike="noStrike">
              <a:latin typeface="Arial"/>
            </a:endParaRPr>
          </a:p>
          <a:p>
            <a:pPr marL="343080" indent="-342720" algn="just">
              <a:lnSpc>
                <a:spcPct val="100000"/>
              </a:lnSpc>
              <a:spcBef>
                <a:spcPts val="1199"/>
              </a:spcBef>
              <a:buClr>
                <a:srgbClr val="4c4c4c"/>
              </a:buClr>
              <a:buFont typeface="Arial"/>
              <a:buChar char="•"/>
            </a:pPr>
            <a:r>
              <a:rPr b="0" lang="it-IT" sz="2400" spc="-1" strike="noStrike">
                <a:solidFill>
                  <a:srgbClr val="000000"/>
                </a:solidFill>
                <a:latin typeface="Arial"/>
                <a:ea typeface="Open Sans"/>
              </a:rPr>
              <a:t>Chemical analysis and material characterization</a:t>
            </a:r>
            <a:endParaRPr b="0" lang="it-IT" sz="2400" spc="-1" strike="noStrike">
              <a:latin typeface="Arial"/>
            </a:endParaRPr>
          </a:p>
          <a:p>
            <a:pPr marL="343080" indent="-342720" algn="just">
              <a:lnSpc>
                <a:spcPct val="100000"/>
              </a:lnSpc>
              <a:spcBef>
                <a:spcPts val="1199"/>
              </a:spcBef>
              <a:buClr>
                <a:srgbClr val="4c4c4c"/>
              </a:buClr>
              <a:buFont typeface="Arial"/>
              <a:buChar char="•"/>
            </a:pPr>
            <a:r>
              <a:rPr b="0" lang="it-IT" sz="2400" spc="-1" strike="noStrike">
                <a:solidFill>
                  <a:srgbClr val="000000"/>
                </a:solidFill>
                <a:latin typeface="Arial"/>
                <a:ea typeface="Arial"/>
              </a:rPr>
              <a:t>Structural characterization - NMR spectrometer</a:t>
            </a:r>
            <a:endParaRPr b="0" lang="it-IT" sz="2400" spc="-1" strike="noStrike">
              <a:latin typeface="Arial"/>
            </a:endParaRPr>
          </a:p>
          <a:p>
            <a:pPr marL="343080" indent="-342720" algn="just">
              <a:lnSpc>
                <a:spcPct val="100000"/>
              </a:lnSpc>
              <a:spcBef>
                <a:spcPts val="1199"/>
              </a:spcBef>
              <a:buClr>
                <a:srgbClr val="4c4c4c"/>
              </a:buClr>
              <a:buFont typeface="Arial"/>
              <a:buChar char="•"/>
            </a:pPr>
            <a:r>
              <a:rPr b="0" lang="it-IT" sz="2400" spc="-1" strike="noStrike">
                <a:solidFill>
                  <a:srgbClr val="000000"/>
                </a:solidFill>
                <a:latin typeface="Arial"/>
                <a:ea typeface="Arial"/>
              </a:rPr>
              <a:t>Gas Chromatograph Spectrometer (high resolution) </a:t>
            </a:r>
            <a:endParaRPr b="0" lang="it-IT" sz="2400" spc="-1" strike="noStrike">
              <a:latin typeface="Arial"/>
            </a:endParaRPr>
          </a:p>
          <a:p>
            <a:pPr marL="343080" indent="-342720" algn="just">
              <a:lnSpc>
                <a:spcPct val="100000"/>
              </a:lnSpc>
              <a:spcBef>
                <a:spcPts val="601"/>
              </a:spcBef>
              <a:buClr>
                <a:srgbClr val="4c4c4c"/>
              </a:buClr>
              <a:buFont typeface="Arial"/>
              <a:buChar char="•"/>
            </a:pPr>
            <a:r>
              <a:rPr b="0" lang="it-IT" sz="2400" spc="-1" strike="noStrike">
                <a:solidFill>
                  <a:srgbClr val="000000"/>
                </a:solidFill>
                <a:latin typeface="Arial"/>
                <a:ea typeface="Open Sans"/>
              </a:rPr>
              <a:t>Closer Lab: decision analysis, based on economic incentives</a:t>
            </a:r>
            <a:endParaRPr b="0" lang="it-IT" sz="2400" spc="-1" strike="noStrike">
              <a:latin typeface="Arial"/>
            </a:endParaRPr>
          </a:p>
          <a:p>
            <a:pPr>
              <a:lnSpc>
                <a:spcPct val="100000"/>
              </a:lnSpc>
              <a:tabLst>
                <a:tab algn="l" pos="0"/>
              </a:tabLst>
            </a:pP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4" name="CustomShape 1"/>
          <p:cNvSpPr/>
          <p:nvPr/>
        </p:nvSpPr>
        <p:spPr>
          <a:xfrm>
            <a:off x="2953800" y="878400"/>
            <a:ext cx="5979960" cy="640440"/>
          </a:xfrm>
          <a:prstGeom prst="rect">
            <a:avLst/>
          </a:prstGeom>
          <a:noFill/>
          <a:ln w="0">
            <a:noFill/>
          </a:ln>
        </p:spPr>
        <p:style>
          <a:lnRef idx="0"/>
          <a:fillRef idx="0"/>
          <a:effectRef idx="0"/>
          <a:fontRef idx="minor"/>
        </p:style>
        <p:txBody>
          <a:bodyPr>
            <a:spAutoFit/>
          </a:bodyPr>
          <a:p>
            <a:pPr algn="just">
              <a:lnSpc>
                <a:spcPct val="150000"/>
              </a:lnSpc>
              <a:tabLst>
                <a:tab algn="l" pos="0"/>
              </a:tabLst>
            </a:pPr>
            <a:r>
              <a:rPr b="0" lang="it-IT" sz="2400" spc="-1" strike="noStrike">
                <a:solidFill>
                  <a:srgbClr val="ffffff"/>
                </a:solidFill>
                <a:highlight>
                  <a:srgbClr val="c0c0c0"/>
                </a:highlight>
                <a:latin typeface="Open Sans"/>
                <a:ea typeface="Open Sans"/>
              </a:rPr>
              <a:t>International and European</a:t>
            </a:r>
            <a:endParaRPr b="0" lang="it-IT" sz="2400" spc="-1" strike="noStrike">
              <a:latin typeface="Arial"/>
            </a:endParaRPr>
          </a:p>
        </p:txBody>
      </p:sp>
      <p:sp>
        <p:nvSpPr>
          <p:cNvPr id="805" name="CustomShape 2"/>
          <p:cNvSpPr/>
          <p:nvPr/>
        </p:nvSpPr>
        <p:spPr>
          <a:xfrm>
            <a:off x="2953800" y="3421800"/>
            <a:ext cx="4033440" cy="640440"/>
          </a:xfrm>
          <a:prstGeom prst="rect">
            <a:avLst/>
          </a:prstGeom>
          <a:noFill/>
          <a:ln w="0">
            <a:noFill/>
          </a:ln>
        </p:spPr>
        <p:style>
          <a:lnRef idx="0"/>
          <a:fillRef idx="0"/>
          <a:effectRef idx="0"/>
          <a:fontRef idx="minor"/>
        </p:style>
        <p:txBody>
          <a:bodyPr>
            <a:spAutoFit/>
          </a:bodyPr>
          <a:p>
            <a:pPr algn="just">
              <a:lnSpc>
                <a:spcPct val="150000"/>
              </a:lnSpc>
              <a:tabLst>
                <a:tab algn="l" pos="0"/>
              </a:tabLst>
            </a:pPr>
            <a:r>
              <a:rPr b="0" lang="it-IT" sz="2400" spc="-1" strike="noStrike">
                <a:solidFill>
                  <a:srgbClr val="ffffff"/>
                </a:solidFill>
                <a:highlight>
                  <a:srgbClr val="c0c0c0"/>
                </a:highlight>
                <a:latin typeface="Open Sans"/>
                <a:ea typeface="Open Sans"/>
              </a:rPr>
              <a:t>Italian</a:t>
            </a:r>
            <a:endParaRPr b="0" lang="it-IT" sz="2400" spc="-1" strike="noStrike">
              <a:latin typeface="Arial"/>
            </a:endParaRPr>
          </a:p>
        </p:txBody>
      </p:sp>
      <p:sp>
        <p:nvSpPr>
          <p:cNvPr id="806" name="CustomShape 3"/>
          <p:cNvSpPr/>
          <p:nvPr/>
        </p:nvSpPr>
        <p:spPr>
          <a:xfrm>
            <a:off x="2953800" y="4951080"/>
            <a:ext cx="4033440" cy="640440"/>
          </a:xfrm>
          <a:prstGeom prst="rect">
            <a:avLst/>
          </a:prstGeom>
          <a:noFill/>
          <a:ln w="0">
            <a:noFill/>
          </a:ln>
        </p:spPr>
        <p:style>
          <a:lnRef idx="0"/>
          <a:fillRef idx="0"/>
          <a:effectRef idx="0"/>
          <a:fontRef idx="minor"/>
        </p:style>
        <p:txBody>
          <a:bodyPr>
            <a:spAutoFit/>
          </a:bodyPr>
          <a:p>
            <a:pPr algn="just">
              <a:lnSpc>
                <a:spcPct val="150000"/>
              </a:lnSpc>
              <a:tabLst>
                <a:tab algn="l" pos="0"/>
              </a:tabLst>
            </a:pPr>
            <a:r>
              <a:rPr b="0" lang="it-IT" sz="2400" spc="-1" strike="noStrike">
                <a:solidFill>
                  <a:srgbClr val="ffffff"/>
                </a:solidFill>
                <a:highlight>
                  <a:srgbClr val="c0c0c0"/>
                </a:highlight>
                <a:latin typeface="Open Sans"/>
                <a:ea typeface="Open Sans"/>
              </a:rPr>
              <a:t>Piedmont Region and local</a:t>
            </a:r>
            <a:endParaRPr b="0" lang="it-IT" sz="2400" spc="-1" strike="noStrike">
              <a:latin typeface="Arial"/>
            </a:endParaRPr>
          </a:p>
        </p:txBody>
      </p:sp>
      <p:pic>
        <p:nvPicPr>
          <p:cNvPr id="807" name="Google Shape;196;p10" descr=""/>
          <p:cNvPicPr/>
          <p:nvPr/>
        </p:nvPicPr>
        <p:blipFill>
          <a:blip r:embed="rId1"/>
          <a:stretch/>
        </p:blipFill>
        <p:spPr>
          <a:xfrm>
            <a:off x="2953800" y="5445360"/>
            <a:ext cx="1578240" cy="689040"/>
          </a:xfrm>
          <a:prstGeom prst="rect">
            <a:avLst/>
          </a:prstGeom>
          <a:ln w="0">
            <a:noFill/>
          </a:ln>
        </p:spPr>
      </p:pic>
      <p:pic>
        <p:nvPicPr>
          <p:cNvPr id="808" name="Google Shape;197;p10" descr=""/>
          <p:cNvPicPr/>
          <p:nvPr/>
        </p:nvPicPr>
        <p:blipFill>
          <a:blip r:embed="rId2"/>
          <a:stretch/>
        </p:blipFill>
        <p:spPr>
          <a:xfrm>
            <a:off x="3059640" y="6239520"/>
            <a:ext cx="1769040" cy="480960"/>
          </a:xfrm>
          <a:prstGeom prst="rect">
            <a:avLst/>
          </a:prstGeom>
          <a:ln w="0">
            <a:noFill/>
          </a:ln>
        </p:spPr>
      </p:pic>
      <p:pic>
        <p:nvPicPr>
          <p:cNvPr id="809" name="Google Shape;198;p10" descr=""/>
          <p:cNvPicPr/>
          <p:nvPr/>
        </p:nvPicPr>
        <p:blipFill>
          <a:blip r:embed="rId3"/>
          <a:stretch/>
        </p:blipFill>
        <p:spPr>
          <a:xfrm>
            <a:off x="5069520" y="5605560"/>
            <a:ext cx="2052720" cy="451440"/>
          </a:xfrm>
          <a:prstGeom prst="rect">
            <a:avLst/>
          </a:prstGeom>
          <a:ln w="0">
            <a:noFill/>
          </a:ln>
        </p:spPr>
      </p:pic>
      <p:pic>
        <p:nvPicPr>
          <p:cNvPr id="810" name="Google Shape;199;p10" descr=""/>
          <p:cNvPicPr/>
          <p:nvPr/>
        </p:nvPicPr>
        <p:blipFill>
          <a:blip r:embed="rId4"/>
          <a:stretch/>
        </p:blipFill>
        <p:spPr>
          <a:xfrm>
            <a:off x="5069520" y="6239520"/>
            <a:ext cx="1252800" cy="591480"/>
          </a:xfrm>
          <a:prstGeom prst="rect">
            <a:avLst/>
          </a:prstGeom>
          <a:ln w="0">
            <a:noFill/>
          </a:ln>
        </p:spPr>
      </p:pic>
      <p:grpSp>
        <p:nvGrpSpPr>
          <p:cNvPr id="811" name="Group 4"/>
          <p:cNvGrpSpPr/>
          <p:nvPr/>
        </p:nvGrpSpPr>
        <p:grpSpPr>
          <a:xfrm>
            <a:off x="7925040" y="1516320"/>
            <a:ext cx="1823040" cy="973800"/>
            <a:chOff x="7925040" y="1516320"/>
            <a:chExt cx="1823040" cy="973800"/>
          </a:xfrm>
        </p:grpSpPr>
        <p:pic>
          <p:nvPicPr>
            <p:cNvPr id="812" name="Google Shape;202;p10" descr="Immagine che contiene disegnando, segnale&#10;&#10;Descrizione generata automaticamente"/>
            <p:cNvPicPr/>
            <p:nvPr/>
          </p:nvPicPr>
          <p:blipFill>
            <a:blip r:embed="rId5"/>
            <a:stretch/>
          </p:blipFill>
          <p:spPr>
            <a:xfrm>
              <a:off x="8049240" y="1516320"/>
              <a:ext cx="1546560" cy="687960"/>
            </a:xfrm>
            <a:prstGeom prst="rect">
              <a:avLst/>
            </a:prstGeom>
            <a:ln w="0">
              <a:noFill/>
            </a:ln>
          </p:spPr>
        </p:pic>
        <p:pic>
          <p:nvPicPr>
            <p:cNvPr id="813" name="Google Shape;203;p10" descr="Immagine che contiene disegnando&#10;&#10;Descrizione generata automaticamente"/>
            <p:cNvPicPr/>
            <p:nvPr/>
          </p:nvPicPr>
          <p:blipFill>
            <a:blip r:embed="rId6"/>
            <a:stretch/>
          </p:blipFill>
          <p:spPr>
            <a:xfrm>
              <a:off x="7925040" y="2171160"/>
              <a:ext cx="1823040" cy="318960"/>
            </a:xfrm>
            <a:prstGeom prst="rect">
              <a:avLst/>
            </a:prstGeom>
            <a:ln w="0">
              <a:noFill/>
            </a:ln>
          </p:spPr>
        </p:pic>
      </p:grpSp>
      <p:grpSp>
        <p:nvGrpSpPr>
          <p:cNvPr id="814" name="Group 5"/>
          <p:cNvGrpSpPr/>
          <p:nvPr/>
        </p:nvGrpSpPr>
        <p:grpSpPr>
          <a:xfrm>
            <a:off x="3080880" y="2365920"/>
            <a:ext cx="3794040" cy="1096200"/>
            <a:chOff x="3080880" y="2365920"/>
            <a:chExt cx="3794040" cy="1096200"/>
          </a:xfrm>
        </p:grpSpPr>
        <p:pic>
          <p:nvPicPr>
            <p:cNvPr id="815" name="Google Shape;205;p10" descr="Immagine che contiene rosso, giocatore&#10;&#10;Descrizione generata automaticamente"/>
            <p:cNvPicPr/>
            <p:nvPr/>
          </p:nvPicPr>
          <p:blipFill>
            <a:blip r:embed="rId7"/>
            <a:stretch/>
          </p:blipFill>
          <p:spPr>
            <a:xfrm>
              <a:off x="3080880" y="2365920"/>
              <a:ext cx="3794040" cy="694080"/>
            </a:xfrm>
            <a:prstGeom prst="rect">
              <a:avLst/>
            </a:prstGeom>
            <a:ln w="0">
              <a:noFill/>
            </a:ln>
          </p:spPr>
        </p:pic>
        <p:pic>
          <p:nvPicPr>
            <p:cNvPr id="816" name="Google Shape;206;p10" descr="Immagine che contiene disegnando&#10;&#10;Descrizione generata automaticamente"/>
            <p:cNvPicPr/>
            <p:nvPr/>
          </p:nvPicPr>
          <p:blipFill>
            <a:blip r:embed="rId8"/>
            <a:stretch/>
          </p:blipFill>
          <p:spPr>
            <a:xfrm>
              <a:off x="4224240" y="3075840"/>
              <a:ext cx="1403280" cy="386280"/>
            </a:xfrm>
            <a:prstGeom prst="rect">
              <a:avLst/>
            </a:prstGeom>
            <a:ln w="0">
              <a:noFill/>
            </a:ln>
          </p:spPr>
        </p:pic>
      </p:grpSp>
      <p:pic>
        <p:nvPicPr>
          <p:cNvPr id="817" name="Google Shape;207;p10" descr=""/>
          <p:cNvPicPr/>
          <p:nvPr/>
        </p:nvPicPr>
        <p:blipFill>
          <a:blip r:embed="rId9"/>
          <a:stretch/>
        </p:blipFill>
        <p:spPr>
          <a:xfrm>
            <a:off x="2872440" y="3989160"/>
            <a:ext cx="2815560" cy="1018800"/>
          </a:xfrm>
          <a:prstGeom prst="rect">
            <a:avLst/>
          </a:prstGeom>
          <a:ln w="0">
            <a:noFill/>
          </a:ln>
        </p:spPr>
      </p:pic>
      <p:pic>
        <p:nvPicPr>
          <p:cNvPr id="818" name="Google Shape;208;p10" descr=""/>
          <p:cNvPicPr/>
          <p:nvPr/>
        </p:nvPicPr>
        <p:blipFill>
          <a:blip r:embed="rId10"/>
          <a:stretch/>
        </p:blipFill>
        <p:spPr>
          <a:xfrm>
            <a:off x="7263360" y="2512080"/>
            <a:ext cx="2922480" cy="694080"/>
          </a:xfrm>
          <a:prstGeom prst="rect">
            <a:avLst/>
          </a:prstGeom>
          <a:ln w="0">
            <a:noFill/>
          </a:ln>
        </p:spPr>
      </p:pic>
      <p:pic>
        <p:nvPicPr>
          <p:cNvPr id="819" name="Google Shape;209;p10" descr="ENEA – Dipartimento Tecnologie Energetiche e Fonti Rinnovabili"/>
          <p:cNvPicPr/>
          <p:nvPr/>
        </p:nvPicPr>
        <p:blipFill>
          <a:blip r:embed="rId11"/>
          <a:stretch/>
        </p:blipFill>
        <p:spPr>
          <a:xfrm>
            <a:off x="5855400" y="4022640"/>
            <a:ext cx="2815560" cy="925200"/>
          </a:xfrm>
          <a:prstGeom prst="rect">
            <a:avLst/>
          </a:prstGeom>
          <a:ln w="0">
            <a:noFill/>
          </a:ln>
        </p:spPr>
      </p:pic>
      <p:pic>
        <p:nvPicPr>
          <p:cNvPr id="820" name="Google Shape;210;p10" descr="Partners – Ingelia"/>
          <p:cNvPicPr/>
          <p:nvPr/>
        </p:nvPicPr>
        <p:blipFill>
          <a:blip r:embed="rId12"/>
          <a:stretch/>
        </p:blipFill>
        <p:spPr>
          <a:xfrm>
            <a:off x="9209880" y="4080600"/>
            <a:ext cx="1520640" cy="809640"/>
          </a:xfrm>
          <a:prstGeom prst="rect">
            <a:avLst/>
          </a:prstGeom>
          <a:ln w="0">
            <a:noFill/>
          </a:ln>
        </p:spPr>
      </p:pic>
      <p:pic>
        <p:nvPicPr>
          <p:cNvPr id="821" name="Google Shape;211;p10" descr=""/>
          <p:cNvPicPr/>
          <p:nvPr/>
        </p:nvPicPr>
        <p:blipFill>
          <a:blip r:embed="rId13"/>
          <a:stretch/>
        </p:blipFill>
        <p:spPr>
          <a:xfrm>
            <a:off x="5532120" y="1516320"/>
            <a:ext cx="2157120" cy="876240"/>
          </a:xfrm>
          <a:prstGeom prst="rect">
            <a:avLst/>
          </a:prstGeom>
          <a:ln w="0">
            <a:noFill/>
          </a:ln>
        </p:spPr>
      </p:pic>
      <p:pic>
        <p:nvPicPr>
          <p:cNvPr id="822" name="Immagine 1" descr=""/>
          <p:cNvPicPr/>
          <p:nvPr/>
        </p:nvPicPr>
        <p:blipFill>
          <a:blip r:embed="rId14"/>
          <a:stretch/>
        </p:blipFill>
        <p:spPr>
          <a:xfrm>
            <a:off x="3494160" y="1442160"/>
            <a:ext cx="1752120" cy="100620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3" name="Google Shape;216;ge2dfcd866a_0_39" descr=""/>
          <p:cNvPicPr/>
          <p:nvPr/>
        </p:nvPicPr>
        <p:blipFill>
          <a:blip r:embed="rId1"/>
          <a:srcRect l="15929" t="38581" r="13928" b="29042"/>
          <a:stretch/>
        </p:blipFill>
        <p:spPr>
          <a:xfrm>
            <a:off x="3698280" y="1261440"/>
            <a:ext cx="3120120" cy="997200"/>
          </a:xfrm>
          <a:prstGeom prst="rect">
            <a:avLst/>
          </a:prstGeom>
          <a:ln w="0">
            <a:noFill/>
          </a:ln>
        </p:spPr>
      </p:pic>
      <p:pic>
        <p:nvPicPr>
          <p:cNvPr id="824" name="Google Shape;217;ge2dfcd866a_0_39" descr=""/>
          <p:cNvPicPr/>
          <p:nvPr/>
        </p:nvPicPr>
        <p:blipFill>
          <a:blip r:embed="rId2"/>
          <a:stretch/>
        </p:blipFill>
        <p:spPr>
          <a:xfrm>
            <a:off x="7599600" y="1320840"/>
            <a:ext cx="3028680" cy="1514160"/>
          </a:xfrm>
          <a:prstGeom prst="rect">
            <a:avLst/>
          </a:prstGeom>
          <a:ln w="0">
            <a:noFill/>
          </a:ln>
        </p:spPr>
      </p:pic>
      <p:pic>
        <p:nvPicPr>
          <p:cNvPr id="825" name="Google Shape;218;ge2dfcd866a_0_39" descr="Immagine che contiene testo, lavagnabianca&#10;&#10;Descrizione generata automaticamente"/>
          <p:cNvPicPr/>
          <p:nvPr/>
        </p:nvPicPr>
        <p:blipFill>
          <a:blip r:embed="rId3"/>
          <a:stretch/>
        </p:blipFill>
        <p:spPr>
          <a:xfrm>
            <a:off x="3538440" y="2477880"/>
            <a:ext cx="3279600" cy="1076040"/>
          </a:xfrm>
          <a:prstGeom prst="rect">
            <a:avLst/>
          </a:prstGeom>
          <a:ln w="0">
            <a:noFill/>
          </a:ln>
        </p:spPr>
      </p:pic>
      <p:pic>
        <p:nvPicPr>
          <p:cNvPr id="826" name="Google Shape;219;ge2dfcd866a_0_39" descr=""/>
          <p:cNvPicPr/>
          <p:nvPr/>
        </p:nvPicPr>
        <p:blipFill>
          <a:blip r:embed="rId4"/>
          <a:stretch/>
        </p:blipFill>
        <p:spPr>
          <a:xfrm>
            <a:off x="7678440" y="2750040"/>
            <a:ext cx="2870640" cy="1036080"/>
          </a:xfrm>
          <a:prstGeom prst="rect">
            <a:avLst/>
          </a:prstGeom>
          <a:ln w="0">
            <a:noFill/>
          </a:ln>
        </p:spPr>
      </p:pic>
      <p:pic>
        <p:nvPicPr>
          <p:cNvPr id="827" name="Google Shape;220;ge2dfcd866a_0_39" descr=""/>
          <p:cNvPicPr/>
          <p:nvPr/>
        </p:nvPicPr>
        <p:blipFill>
          <a:blip r:embed="rId5"/>
          <a:stretch/>
        </p:blipFill>
        <p:spPr>
          <a:xfrm>
            <a:off x="3390480" y="3786480"/>
            <a:ext cx="3266640" cy="1399680"/>
          </a:xfrm>
          <a:prstGeom prst="rect">
            <a:avLst/>
          </a:prstGeom>
          <a:ln w="0">
            <a:noFill/>
          </a:ln>
        </p:spPr>
      </p:pic>
      <p:sp>
        <p:nvSpPr>
          <p:cNvPr id="828" name="CustomShape 1"/>
          <p:cNvSpPr/>
          <p:nvPr/>
        </p:nvSpPr>
        <p:spPr>
          <a:xfrm>
            <a:off x="155520" y="-144360"/>
            <a:ext cx="304560" cy="304560"/>
          </a:xfrm>
          <a:prstGeom prst="rect">
            <a:avLst/>
          </a:prstGeom>
          <a:noFill/>
          <a:ln w="0">
            <a:noFill/>
          </a:ln>
        </p:spPr>
        <p:style>
          <a:lnRef idx="0"/>
          <a:fillRef idx="0"/>
          <a:effectRef idx="0"/>
          <a:fontRef idx="minor"/>
        </p:style>
      </p:sp>
      <p:sp>
        <p:nvSpPr>
          <p:cNvPr id="829" name="CustomShape 2"/>
          <p:cNvSpPr/>
          <p:nvPr/>
        </p:nvSpPr>
        <p:spPr>
          <a:xfrm>
            <a:off x="307800" y="7920"/>
            <a:ext cx="304560" cy="304560"/>
          </a:xfrm>
          <a:prstGeom prst="rect">
            <a:avLst/>
          </a:prstGeom>
          <a:noFill/>
          <a:ln w="0">
            <a:noFill/>
          </a:ln>
        </p:spPr>
        <p:style>
          <a:lnRef idx="0"/>
          <a:fillRef idx="0"/>
          <a:effectRef idx="0"/>
          <a:fontRef idx="minor"/>
        </p:style>
      </p:sp>
      <p:pic>
        <p:nvPicPr>
          <p:cNvPr id="830" name="Google Shape;223;ge2dfcd866a_0_39" descr=""/>
          <p:cNvPicPr/>
          <p:nvPr/>
        </p:nvPicPr>
        <p:blipFill>
          <a:blip r:embed="rId6"/>
          <a:stretch/>
        </p:blipFill>
        <p:spPr>
          <a:xfrm>
            <a:off x="7599600" y="4150440"/>
            <a:ext cx="2820240" cy="1036080"/>
          </a:xfrm>
          <a:prstGeom prst="rect">
            <a:avLst/>
          </a:prstGeom>
          <a:ln w="0">
            <a:noFill/>
          </a:ln>
        </p:spPr>
      </p:pic>
      <p:pic>
        <p:nvPicPr>
          <p:cNvPr id="831" name="Immagine 1" descr=""/>
          <p:cNvPicPr/>
          <p:nvPr/>
        </p:nvPicPr>
        <p:blipFill>
          <a:blip r:embed="rId7"/>
          <a:stretch/>
        </p:blipFill>
        <p:spPr>
          <a:xfrm>
            <a:off x="3664080" y="5336640"/>
            <a:ext cx="3028680" cy="15044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2" name="CustomShape 1"/>
          <p:cNvSpPr/>
          <p:nvPr/>
        </p:nvSpPr>
        <p:spPr>
          <a:xfrm>
            <a:off x="155520" y="-144360"/>
            <a:ext cx="304560" cy="304560"/>
          </a:xfrm>
          <a:prstGeom prst="rect">
            <a:avLst/>
          </a:prstGeom>
          <a:noFill/>
          <a:ln w="0">
            <a:noFill/>
          </a:ln>
        </p:spPr>
        <p:style>
          <a:lnRef idx="0"/>
          <a:fillRef idx="0"/>
          <a:effectRef idx="0"/>
          <a:fontRef idx="minor"/>
        </p:style>
      </p:sp>
      <p:sp>
        <p:nvSpPr>
          <p:cNvPr id="833" name="CustomShape 2"/>
          <p:cNvSpPr/>
          <p:nvPr/>
        </p:nvSpPr>
        <p:spPr>
          <a:xfrm>
            <a:off x="307800" y="7920"/>
            <a:ext cx="304560" cy="304560"/>
          </a:xfrm>
          <a:prstGeom prst="rect">
            <a:avLst/>
          </a:prstGeom>
          <a:noFill/>
          <a:ln w="0">
            <a:noFill/>
          </a:ln>
        </p:spPr>
        <p:style>
          <a:lnRef idx="0"/>
          <a:fillRef idx="0"/>
          <a:effectRef idx="0"/>
          <a:fontRef idx="minor"/>
        </p:style>
      </p:sp>
      <p:pic>
        <p:nvPicPr>
          <p:cNvPr id="834" name="Immagine 3" descr=""/>
          <p:cNvPicPr/>
          <p:nvPr/>
        </p:nvPicPr>
        <p:blipFill>
          <a:blip r:embed="rId1"/>
          <a:stretch/>
        </p:blipFill>
        <p:spPr>
          <a:xfrm>
            <a:off x="8398080" y="7920"/>
            <a:ext cx="3028680" cy="1514160"/>
          </a:xfrm>
          <a:prstGeom prst="rect">
            <a:avLst/>
          </a:prstGeom>
          <a:ln w="0">
            <a:noFill/>
          </a:ln>
        </p:spPr>
      </p:pic>
      <p:sp>
        <p:nvSpPr>
          <p:cNvPr id="835" name="CustomShape 3"/>
          <p:cNvSpPr/>
          <p:nvPr/>
        </p:nvSpPr>
        <p:spPr>
          <a:xfrm>
            <a:off x="3317040" y="2571120"/>
            <a:ext cx="8278560" cy="2438280"/>
          </a:xfrm>
          <a:prstGeom prst="rect">
            <a:avLst/>
          </a:prstGeom>
          <a:noFill/>
          <a:ln w="0">
            <a:noFill/>
          </a:ln>
        </p:spPr>
        <p:style>
          <a:lnRef idx="0"/>
          <a:fillRef idx="0"/>
          <a:effectRef idx="0"/>
          <a:fontRef idx="minor"/>
        </p:style>
        <p:txBody>
          <a:bodyPr lIns="90000" rIns="90000" tIns="45000" bIns="45000">
            <a:spAutoFit/>
          </a:bodyPr>
          <a:p>
            <a:pPr>
              <a:lnSpc>
                <a:spcPct val="90000"/>
              </a:lnSpc>
              <a:tabLst>
                <a:tab algn="l" pos="0"/>
              </a:tabLst>
            </a:pPr>
            <a:r>
              <a:rPr b="1" lang="en-US" sz="2400" spc="-1" strike="noStrike">
                <a:solidFill>
                  <a:srgbClr val="3e84c5"/>
                </a:solidFill>
                <a:latin typeface="Open Sans"/>
                <a:ea typeface="Open Sans"/>
              </a:rPr>
              <a:t>NODES</a:t>
            </a:r>
            <a:r>
              <a:rPr b="0" lang="en-US" sz="2400" spc="-1" strike="noStrike">
                <a:solidFill>
                  <a:srgbClr val="4c4c4c"/>
                </a:solidFill>
                <a:latin typeface="Open Sans"/>
                <a:ea typeface="Open Sans"/>
              </a:rPr>
              <a:t>: Unito is a node of the Spoke “INDUSTRY 4.0 FOR SUSTAINABLE MOBILITY AND AEROSPACE”, led by </a:t>
            </a:r>
            <a:r>
              <a:rPr b="1" lang="en-US" sz="2400" spc="-1" strike="noStrike">
                <a:solidFill>
                  <a:srgbClr val="4c4c4c"/>
                </a:solidFill>
                <a:latin typeface="Open Sans"/>
                <a:ea typeface="Open Sans"/>
              </a:rPr>
              <a:t>Politecnico di Torino</a:t>
            </a:r>
            <a:r>
              <a:rPr b="0" lang="en-US" sz="2400" spc="-1" strike="noStrike">
                <a:solidFill>
                  <a:srgbClr val="4c4c4c"/>
                </a:solidFill>
                <a:latin typeface="Open Sans"/>
                <a:ea typeface="Open Sans"/>
              </a:rPr>
              <a:t>. The project covers among others the following topics:</a:t>
            </a:r>
            <a:endParaRPr b="0" lang="it-IT" sz="2400" spc="-1" strike="noStrike">
              <a:latin typeface="Arial"/>
            </a:endParaRPr>
          </a:p>
          <a:p>
            <a:pPr marL="343080" indent="-342720">
              <a:lnSpc>
                <a:spcPct val="90000"/>
              </a:lnSpc>
              <a:buClr>
                <a:srgbClr val="4c4c4c"/>
              </a:buClr>
              <a:buFont typeface="Arial"/>
              <a:buChar char="•"/>
              <a:tabLst>
                <a:tab algn="l" pos="0"/>
              </a:tabLst>
            </a:pPr>
            <a:r>
              <a:rPr b="0" lang="en-US" sz="2400" spc="-1" strike="noStrike">
                <a:solidFill>
                  <a:srgbClr val="4c4c4c"/>
                </a:solidFill>
                <a:latin typeface="Open Sans"/>
                <a:ea typeface="Open Sans"/>
              </a:rPr>
              <a:t>Green Hydrogen Production and Storage</a:t>
            </a:r>
            <a:endParaRPr b="0" lang="it-IT" sz="2400" spc="-1" strike="noStrike">
              <a:latin typeface="Arial"/>
            </a:endParaRPr>
          </a:p>
          <a:p>
            <a:pPr marL="171360" indent="-171000">
              <a:lnSpc>
                <a:spcPct val="90000"/>
              </a:lnSpc>
              <a:buClr>
                <a:srgbClr val="4c4c4c"/>
              </a:buClr>
              <a:buFont typeface="Arial"/>
              <a:buChar char="•"/>
              <a:tabLst>
                <a:tab algn="l" pos="0"/>
              </a:tabLst>
            </a:pPr>
            <a:r>
              <a:rPr b="0" lang="en-US" sz="2400" spc="-1" strike="noStrike">
                <a:solidFill>
                  <a:srgbClr val="4c4c4c"/>
                </a:solidFill>
                <a:latin typeface="Open Sans"/>
                <a:ea typeface="Open Sans"/>
              </a:rPr>
              <a:t> </a:t>
            </a:r>
            <a:r>
              <a:rPr b="0" lang="en-US" sz="2400" spc="-1" strike="noStrike">
                <a:solidFill>
                  <a:srgbClr val="4c4c4c"/>
                </a:solidFill>
                <a:latin typeface="Open Sans"/>
                <a:ea typeface="Open Sans"/>
              </a:rPr>
              <a:t>Synthetic fuels (also through CO</a:t>
            </a:r>
            <a:r>
              <a:rPr b="0" lang="en-US" sz="2400" spc="-1" strike="noStrike" baseline="-25000">
                <a:solidFill>
                  <a:srgbClr val="4c4c4c"/>
                </a:solidFill>
                <a:latin typeface="Open Sans"/>
                <a:ea typeface="Open Sans"/>
              </a:rPr>
              <a:t>2</a:t>
            </a:r>
            <a:r>
              <a:rPr b="0" lang="en-US" sz="2400" spc="-1" strike="noStrike">
                <a:solidFill>
                  <a:srgbClr val="4c4c4c"/>
                </a:solidFill>
                <a:latin typeface="Open Sans"/>
                <a:ea typeface="Open Sans"/>
              </a:rPr>
              <a:t> reduction with Hydrogen)</a:t>
            </a:r>
            <a:endParaRPr b="0" lang="it-IT" sz="2400" spc="-1" strike="noStrike">
              <a:latin typeface="Arial"/>
            </a:endParaRPr>
          </a:p>
        </p:txBody>
      </p:sp>
      <p:sp>
        <p:nvSpPr>
          <p:cNvPr id="836" name="CustomShape 4"/>
          <p:cNvSpPr/>
          <p:nvPr/>
        </p:nvSpPr>
        <p:spPr>
          <a:xfrm>
            <a:off x="3317040" y="2075760"/>
            <a:ext cx="67942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3e84c5"/>
                </a:solidFill>
                <a:latin typeface="Open Sans"/>
                <a:ea typeface="Open Sans"/>
              </a:rPr>
              <a:t>Bando PNRR “Ecosistemi dell’Innovazione”</a:t>
            </a:r>
            <a:endParaRPr b="0" lang="it-IT" sz="1800" spc="-1" strike="noStrike">
              <a:latin typeface="Arial"/>
            </a:endParaRPr>
          </a:p>
        </p:txBody>
      </p:sp>
      <p:pic>
        <p:nvPicPr>
          <p:cNvPr id="837" name="Picture 10" descr="Logo&#10;&#10;Description automatically generated"/>
          <p:cNvPicPr/>
          <p:nvPr/>
        </p:nvPicPr>
        <p:blipFill>
          <a:blip r:embed="rId2"/>
          <a:stretch/>
        </p:blipFill>
        <p:spPr>
          <a:xfrm>
            <a:off x="3465360" y="5505480"/>
            <a:ext cx="3779280" cy="7970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8" name="CustomShape 1"/>
          <p:cNvSpPr/>
          <p:nvPr/>
        </p:nvSpPr>
        <p:spPr>
          <a:xfrm>
            <a:off x="155520" y="-144360"/>
            <a:ext cx="304560" cy="304560"/>
          </a:xfrm>
          <a:prstGeom prst="rect">
            <a:avLst/>
          </a:prstGeom>
          <a:noFill/>
          <a:ln w="0">
            <a:noFill/>
          </a:ln>
        </p:spPr>
        <p:style>
          <a:lnRef idx="0"/>
          <a:fillRef idx="0"/>
          <a:effectRef idx="0"/>
          <a:fontRef idx="minor"/>
        </p:style>
      </p:sp>
      <p:sp>
        <p:nvSpPr>
          <p:cNvPr id="839" name="CustomShape 2"/>
          <p:cNvSpPr/>
          <p:nvPr/>
        </p:nvSpPr>
        <p:spPr>
          <a:xfrm>
            <a:off x="307800" y="7920"/>
            <a:ext cx="304560" cy="304560"/>
          </a:xfrm>
          <a:prstGeom prst="rect">
            <a:avLst/>
          </a:prstGeom>
          <a:noFill/>
          <a:ln w="0">
            <a:noFill/>
          </a:ln>
        </p:spPr>
        <p:style>
          <a:lnRef idx="0"/>
          <a:fillRef idx="0"/>
          <a:effectRef idx="0"/>
          <a:fontRef idx="minor"/>
        </p:style>
      </p:sp>
      <p:pic>
        <p:nvPicPr>
          <p:cNvPr id="840" name="Immagine 2" descr=""/>
          <p:cNvPicPr/>
          <p:nvPr/>
        </p:nvPicPr>
        <p:blipFill>
          <a:blip r:embed="rId1"/>
          <a:stretch/>
        </p:blipFill>
        <p:spPr>
          <a:xfrm>
            <a:off x="2958120" y="1802880"/>
            <a:ext cx="6954120" cy="706680"/>
          </a:xfrm>
          <a:prstGeom prst="rect">
            <a:avLst/>
          </a:prstGeom>
          <a:ln w="0">
            <a:noFill/>
          </a:ln>
        </p:spPr>
      </p:pic>
      <p:pic>
        <p:nvPicPr>
          <p:cNvPr id="841" name="Immagine 3" descr=""/>
          <p:cNvPicPr/>
          <p:nvPr/>
        </p:nvPicPr>
        <p:blipFill>
          <a:blip r:embed="rId2"/>
          <a:stretch/>
        </p:blipFill>
        <p:spPr>
          <a:xfrm>
            <a:off x="8398080" y="7920"/>
            <a:ext cx="3028680" cy="1514160"/>
          </a:xfrm>
          <a:prstGeom prst="rect">
            <a:avLst/>
          </a:prstGeom>
          <a:ln w="0">
            <a:noFill/>
          </a:ln>
        </p:spPr>
      </p:pic>
      <p:pic>
        <p:nvPicPr>
          <p:cNvPr id="842" name="Immagine 4" descr=""/>
          <p:cNvPicPr/>
          <p:nvPr/>
        </p:nvPicPr>
        <p:blipFill>
          <a:blip r:embed="rId3"/>
          <a:stretch/>
        </p:blipFill>
        <p:spPr>
          <a:xfrm>
            <a:off x="2958120" y="2686680"/>
            <a:ext cx="7081200" cy="3282840"/>
          </a:xfrm>
          <a:prstGeom prst="rect">
            <a:avLst/>
          </a:prstGeom>
          <a:ln w="0">
            <a:noFill/>
          </a:ln>
        </p:spPr>
      </p:pic>
      <p:sp>
        <p:nvSpPr>
          <p:cNvPr id="843" name="CustomShape 3"/>
          <p:cNvSpPr/>
          <p:nvPr/>
        </p:nvSpPr>
        <p:spPr>
          <a:xfrm flipH="1">
            <a:off x="10152720" y="4939560"/>
            <a:ext cx="970560" cy="1404360"/>
          </a:xfrm>
          <a:prstGeom prst="bentArrow">
            <a:avLst>
              <a:gd name="adj1" fmla="val 25000"/>
              <a:gd name="adj2" fmla="val 25000"/>
              <a:gd name="adj3" fmla="val 25000"/>
              <a:gd name="adj4" fmla="val 43750"/>
            </a:avLst>
          </a:prstGeom>
          <a:solidFill>
            <a:srgbClr val="ffff00"/>
          </a:solidFill>
          <a:ln>
            <a:solidFill>
              <a:srgbClr val="325490"/>
            </a:solidFill>
            <a:round/>
          </a:ln>
        </p:spPr>
        <p:style>
          <a:lnRef idx="2">
            <a:schemeClr val="accent1">
              <a:shade val="50000"/>
            </a:schemeClr>
          </a:lnRef>
          <a:fillRef idx="1">
            <a:schemeClr val="accent1"/>
          </a:fillRef>
          <a:effectRef idx="0">
            <a:schemeClr val="accent1"/>
          </a:effectRef>
          <a:fontRef idx="minor"/>
        </p:style>
      </p:sp>
      <p:sp>
        <p:nvSpPr>
          <p:cNvPr id="844" name="CustomShape 4"/>
          <p:cNvSpPr/>
          <p:nvPr/>
        </p:nvSpPr>
        <p:spPr>
          <a:xfrm>
            <a:off x="5881320" y="6147000"/>
            <a:ext cx="5033520" cy="57780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it-IT" sz="3200" spc="-1" strike="noStrike">
                <a:solidFill>
                  <a:srgbClr val="000000"/>
                </a:solidFill>
                <a:latin typeface="Arial"/>
                <a:ea typeface="Arial"/>
              </a:rPr>
              <a:t>Hydrogen and new fuels</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5" name="CustomShape 1"/>
          <p:cNvSpPr/>
          <p:nvPr/>
        </p:nvSpPr>
        <p:spPr>
          <a:xfrm>
            <a:off x="2898000" y="1251360"/>
            <a:ext cx="8437320" cy="4387680"/>
          </a:xfrm>
          <a:prstGeom prst="rect">
            <a:avLst/>
          </a:prstGeom>
          <a:noFill/>
          <a:ln w="0">
            <a:noFill/>
          </a:ln>
        </p:spPr>
        <p:style>
          <a:lnRef idx="0"/>
          <a:fillRef idx="0"/>
          <a:effectRef idx="0"/>
          <a:fontRef idx="minor"/>
        </p:style>
        <p:txBody>
          <a:bodyPr>
            <a:spAutoFit/>
          </a:bodyPr>
          <a:p>
            <a:pPr algn="just">
              <a:lnSpc>
                <a:spcPct val="100000"/>
              </a:lnSpc>
              <a:tabLst>
                <a:tab algn="l" pos="0"/>
              </a:tabLst>
            </a:pPr>
            <a:r>
              <a:rPr b="0" lang="it-IT" sz="1900" spc="-1" strike="noStrike">
                <a:solidFill>
                  <a:srgbClr val="595959"/>
                </a:solidFill>
                <a:latin typeface="Tahoma"/>
                <a:ea typeface="Tahoma"/>
              </a:rPr>
              <a:t>Major hydrogen activities will be located inside the Campus of the University of Turin  </a:t>
            </a:r>
            <a:r>
              <a:rPr b="1" lang="it-IT" sz="1900" spc="-1" strike="noStrike">
                <a:solidFill>
                  <a:srgbClr val="5b9bd5"/>
                </a:solidFill>
                <a:latin typeface="Tahoma"/>
                <a:ea typeface="Tahoma"/>
              </a:rPr>
              <a:t>Città delle Scienze e dell’Ambiente</a:t>
            </a:r>
            <a:r>
              <a:rPr b="0" lang="it-IT" sz="1900" spc="-1" strike="noStrike">
                <a:solidFill>
                  <a:srgbClr val="595959"/>
                </a:solidFill>
                <a:latin typeface="Tahoma"/>
                <a:ea typeface="Tahoma"/>
              </a:rPr>
              <a:t>, which is undergoing an important expansion work, ending in 2024.</a:t>
            </a:r>
            <a:endParaRPr b="0" lang="it-IT" sz="1900" spc="-1" strike="noStrike">
              <a:latin typeface="Arial"/>
            </a:endParaRPr>
          </a:p>
          <a:p>
            <a:pPr algn="just">
              <a:lnSpc>
                <a:spcPct val="100000"/>
              </a:lnSpc>
              <a:spcBef>
                <a:spcPts val="601"/>
              </a:spcBef>
              <a:tabLst>
                <a:tab algn="l" pos="0"/>
              </a:tabLst>
            </a:pPr>
            <a:r>
              <a:rPr b="0" lang="it-IT" sz="1900" spc="-1" strike="noStrike">
                <a:solidFill>
                  <a:srgbClr val="595959"/>
                </a:solidFill>
                <a:latin typeface="Tahoma"/>
                <a:ea typeface="Tahoma"/>
              </a:rPr>
              <a:t>It will be </a:t>
            </a:r>
            <a:r>
              <a:rPr b="1" lang="it-IT" sz="1900" spc="-1" strike="noStrike">
                <a:solidFill>
                  <a:srgbClr val="5b9bd5"/>
                </a:solidFill>
                <a:latin typeface="Tahoma"/>
                <a:ea typeface="Tahoma"/>
              </a:rPr>
              <a:t>one of the most important academic construction sites in our country in recent years</a:t>
            </a:r>
            <a:r>
              <a:rPr b="0" lang="it-IT" sz="1900" spc="-1" strike="noStrike">
                <a:solidFill>
                  <a:srgbClr val="595959"/>
                </a:solidFill>
                <a:latin typeface="Tahoma"/>
                <a:ea typeface="Tahoma"/>
              </a:rPr>
              <a:t>.</a:t>
            </a:r>
            <a:endParaRPr b="0" lang="it-IT" sz="1900" spc="-1" strike="noStrike">
              <a:latin typeface="Arial"/>
            </a:endParaRPr>
          </a:p>
          <a:p>
            <a:pPr algn="just">
              <a:lnSpc>
                <a:spcPct val="100000"/>
              </a:lnSpc>
              <a:spcBef>
                <a:spcPts val="1199"/>
              </a:spcBef>
              <a:tabLst>
                <a:tab algn="l" pos="0"/>
              </a:tabLst>
            </a:pPr>
            <a:r>
              <a:rPr b="0" lang="it-IT" sz="1900" spc="-1" strike="noStrike">
                <a:solidFill>
                  <a:srgbClr val="595959"/>
                </a:solidFill>
                <a:latin typeface="Tahoma"/>
                <a:ea typeface="Tahoma"/>
              </a:rPr>
              <a:t>The Campus will welcome 1,000 researchers and 10,000 students, to enhance knowledge in </a:t>
            </a:r>
            <a:r>
              <a:rPr b="1" lang="it-IT" sz="1900" spc="-1" strike="noStrike">
                <a:solidFill>
                  <a:srgbClr val="5b9bd5"/>
                </a:solidFill>
                <a:latin typeface="Tahoma"/>
                <a:ea typeface="Tahoma"/>
              </a:rPr>
              <a:t>agri-food, biotech, green chemistry, mobility, energy, environment, human and animal health, material science.</a:t>
            </a:r>
            <a:endParaRPr b="0" lang="it-IT" sz="1900" spc="-1" strike="noStrike">
              <a:latin typeface="Arial"/>
            </a:endParaRPr>
          </a:p>
          <a:p>
            <a:pPr algn="just">
              <a:lnSpc>
                <a:spcPct val="100000"/>
              </a:lnSpc>
              <a:spcBef>
                <a:spcPts val="1199"/>
              </a:spcBef>
              <a:tabLst>
                <a:tab algn="l" pos="0"/>
              </a:tabLst>
            </a:pPr>
            <a:r>
              <a:rPr b="0" lang="it-IT" sz="1900" spc="-1" strike="noStrike">
                <a:solidFill>
                  <a:srgbClr val="595959"/>
                </a:solidFill>
                <a:latin typeface="Tahoma"/>
                <a:ea typeface="Tahoma"/>
              </a:rPr>
              <a:t>Design with us the Scientific and Technology Area - Butterfly Area - of 50,000 sqm, that within the Campus, </a:t>
            </a:r>
            <a:r>
              <a:rPr b="1" lang="it-IT" sz="1900" spc="-1" strike="noStrike">
                <a:solidFill>
                  <a:srgbClr val="5b9bd5"/>
                </a:solidFill>
                <a:latin typeface="Tahoma"/>
                <a:ea typeface="Tahoma"/>
              </a:rPr>
              <a:t>will host companies and organizations to make R&amp;D </a:t>
            </a:r>
            <a:r>
              <a:rPr b="0" lang="it-IT" sz="1900" spc="-1" strike="noStrike">
                <a:solidFill>
                  <a:srgbClr val="595959"/>
                </a:solidFill>
                <a:latin typeface="Tahoma"/>
                <a:ea typeface="Tahoma"/>
              </a:rPr>
              <a:t>together with our researchers and students, through joint labs, testing plants, access to research instruments and innovation services.</a:t>
            </a:r>
            <a:endParaRPr b="0" lang="it-IT" sz="1900" spc="-1" strike="noStrike">
              <a:latin typeface="Arial"/>
            </a:endParaRPr>
          </a:p>
          <a:p>
            <a:pPr algn="just">
              <a:lnSpc>
                <a:spcPct val="100000"/>
              </a:lnSpc>
              <a:spcBef>
                <a:spcPts val="1199"/>
              </a:spcBef>
              <a:tabLst>
                <a:tab algn="l" pos="0"/>
              </a:tabLst>
            </a:pPr>
            <a:r>
              <a:rPr b="0" lang="it-IT" sz="1900" spc="-1" strike="noStrike">
                <a:solidFill>
                  <a:srgbClr val="595959"/>
                </a:solidFill>
                <a:latin typeface="Tahoma"/>
                <a:ea typeface="Tahoma"/>
              </a:rPr>
              <a:t>Apply to the Call for interest, contact butterflyarea@unito.it </a:t>
            </a:r>
            <a:endParaRPr b="0" lang="it-IT" sz="19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CustomShape 1"/>
          <p:cNvSpPr/>
          <p:nvPr/>
        </p:nvSpPr>
        <p:spPr>
          <a:xfrm>
            <a:off x="3008160" y="948600"/>
            <a:ext cx="8652240" cy="4818960"/>
          </a:xfrm>
          <a:prstGeom prst="rect">
            <a:avLst/>
          </a:prstGeom>
          <a:noFill/>
          <a:ln w="0">
            <a:noFill/>
          </a:ln>
        </p:spPr>
        <p:style>
          <a:lnRef idx="0"/>
          <a:fillRef idx="0"/>
          <a:effectRef idx="0"/>
          <a:fontRef idx="minor"/>
        </p:style>
        <p:txBody>
          <a:bodyPr>
            <a:spAutoFit/>
          </a:bodyPr>
          <a:p>
            <a:pPr marL="285840" indent="-285480">
              <a:lnSpc>
                <a:spcPct val="150000"/>
              </a:lnSpc>
              <a:buClr>
                <a:srgbClr val="000000"/>
              </a:buClr>
              <a:buFont typeface="Arial"/>
              <a:buChar char="•"/>
            </a:pPr>
            <a:r>
              <a:rPr b="0" lang="it-IT" sz="2300" spc="-1" strike="noStrike">
                <a:solidFill>
                  <a:srgbClr val="4c4c4c"/>
                </a:solidFill>
                <a:latin typeface="Open Sans"/>
                <a:ea typeface="Open Sans"/>
              </a:rPr>
              <a:t>interdisciplinarity</a:t>
            </a:r>
            <a:endParaRPr b="0" lang="it-IT" sz="2300" spc="-1" strike="noStrike">
              <a:latin typeface="Arial"/>
            </a:endParaRPr>
          </a:p>
          <a:p>
            <a:pPr marL="285840" indent="-285480">
              <a:lnSpc>
                <a:spcPct val="150000"/>
              </a:lnSpc>
              <a:buClr>
                <a:srgbClr val="000000"/>
              </a:buClr>
              <a:buFont typeface="Arial"/>
              <a:buChar char="•"/>
            </a:pPr>
            <a:r>
              <a:rPr b="0" lang="it-IT" sz="2300" spc="-1" strike="noStrike">
                <a:solidFill>
                  <a:srgbClr val="4c4c4c"/>
                </a:solidFill>
                <a:latin typeface="Open Sans"/>
                <a:ea typeface="Open Sans"/>
              </a:rPr>
              <a:t>joint participation in funded projects </a:t>
            </a:r>
            <a:endParaRPr b="0" lang="it-IT" sz="2300" spc="-1" strike="noStrike">
              <a:latin typeface="Arial"/>
            </a:endParaRPr>
          </a:p>
          <a:p>
            <a:pPr marL="285840" indent="-285480">
              <a:lnSpc>
                <a:spcPct val="150000"/>
              </a:lnSpc>
              <a:buClr>
                <a:srgbClr val="000000"/>
              </a:buClr>
              <a:buFont typeface="Arial"/>
              <a:buChar char="•"/>
            </a:pPr>
            <a:r>
              <a:rPr b="0" lang="it-IT" sz="2300" spc="-1" strike="noStrike">
                <a:solidFill>
                  <a:srgbClr val="4c4c4c"/>
                </a:solidFill>
                <a:latin typeface="Open Sans"/>
                <a:ea typeface="Open Sans"/>
              </a:rPr>
              <a:t>direct access to Labs and use of research tools</a:t>
            </a:r>
            <a:endParaRPr b="0" lang="it-IT" sz="2300" spc="-1" strike="noStrike">
              <a:latin typeface="Arial"/>
            </a:endParaRPr>
          </a:p>
          <a:p>
            <a:pPr marL="285840" indent="-285480">
              <a:lnSpc>
                <a:spcPct val="150000"/>
              </a:lnSpc>
              <a:buClr>
                <a:srgbClr val="000000"/>
              </a:buClr>
              <a:buFont typeface="Arial"/>
              <a:buChar char="•"/>
            </a:pPr>
            <a:r>
              <a:rPr b="0" lang="it-IT" sz="2300" spc="-1" strike="noStrike">
                <a:solidFill>
                  <a:srgbClr val="4c4c4c"/>
                </a:solidFill>
                <a:latin typeface="Open Sans"/>
                <a:ea typeface="Open Sans"/>
              </a:rPr>
              <a:t>commissioned research (e.g. feasibility studies, new materials)</a:t>
            </a:r>
            <a:endParaRPr b="0" lang="it-IT" sz="2300" spc="-1" strike="noStrike">
              <a:latin typeface="Arial"/>
            </a:endParaRPr>
          </a:p>
          <a:p>
            <a:pPr marL="285840" indent="-285480">
              <a:lnSpc>
                <a:spcPct val="150000"/>
              </a:lnSpc>
              <a:buClr>
                <a:srgbClr val="000000"/>
              </a:buClr>
              <a:buFont typeface="Arial"/>
              <a:buChar char="•"/>
            </a:pPr>
            <a:r>
              <a:rPr b="0" lang="it-IT" sz="2300" spc="-1" strike="noStrike">
                <a:solidFill>
                  <a:srgbClr val="4c4c4c"/>
                </a:solidFill>
                <a:latin typeface="Open Sans"/>
                <a:ea typeface="Open Sans"/>
              </a:rPr>
              <a:t>joint publications </a:t>
            </a:r>
            <a:endParaRPr b="0" lang="it-IT" sz="2300" spc="-1" strike="noStrike">
              <a:latin typeface="Arial"/>
            </a:endParaRPr>
          </a:p>
          <a:p>
            <a:pPr marL="285840" indent="-285480">
              <a:lnSpc>
                <a:spcPct val="150000"/>
              </a:lnSpc>
              <a:buClr>
                <a:srgbClr val="000000"/>
              </a:buClr>
              <a:buFont typeface="Arial"/>
              <a:buChar char="•"/>
            </a:pPr>
            <a:r>
              <a:rPr b="0" lang="it-IT" sz="2300" spc="-1" strike="noStrike">
                <a:solidFill>
                  <a:srgbClr val="4c4c4c"/>
                </a:solidFill>
                <a:latin typeface="Open Sans"/>
                <a:ea typeface="Open Sans"/>
              </a:rPr>
              <a:t>sponsorship of doctoral scholarships </a:t>
            </a:r>
            <a:endParaRPr b="0" lang="it-IT" sz="2300" spc="-1" strike="noStrike">
              <a:latin typeface="Arial"/>
            </a:endParaRPr>
          </a:p>
          <a:p>
            <a:pPr marL="285840" indent="-285480">
              <a:lnSpc>
                <a:spcPct val="150000"/>
              </a:lnSpc>
              <a:buClr>
                <a:srgbClr val="000000"/>
              </a:buClr>
              <a:buFont typeface="Arial"/>
              <a:buChar char="•"/>
            </a:pPr>
            <a:r>
              <a:rPr b="0" lang="it-IT" sz="2300" spc="-1" strike="noStrike">
                <a:solidFill>
                  <a:srgbClr val="4c4c4c"/>
                </a:solidFill>
                <a:latin typeface="Open Sans"/>
                <a:ea typeface="Open Sans"/>
              </a:rPr>
              <a:t>internships and theses </a:t>
            </a:r>
            <a:endParaRPr b="0" lang="it-IT" sz="2300" spc="-1" strike="noStrike">
              <a:latin typeface="Arial"/>
            </a:endParaRPr>
          </a:p>
          <a:p>
            <a:pPr marL="285840" indent="-285480">
              <a:lnSpc>
                <a:spcPct val="150000"/>
              </a:lnSpc>
              <a:buClr>
                <a:srgbClr val="000000"/>
              </a:buClr>
              <a:buFont typeface="Arial"/>
              <a:buChar char="•"/>
            </a:pPr>
            <a:r>
              <a:rPr b="0" lang="it-IT" sz="2300" spc="-1" strike="noStrike">
                <a:solidFill>
                  <a:srgbClr val="4c4c4c"/>
                </a:solidFill>
                <a:latin typeface="Open Sans"/>
                <a:ea typeface="Open Sans"/>
              </a:rPr>
              <a:t>joint labs and pilot plants</a:t>
            </a:r>
            <a:endParaRPr b="0" lang="it-IT" sz="23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3" name="CustomShape 1"/>
          <p:cNvSpPr/>
          <p:nvPr/>
        </p:nvSpPr>
        <p:spPr>
          <a:xfrm>
            <a:off x="2707920" y="831960"/>
            <a:ext cx="8760960" cy="579240"/>
          </a:xfrm>
          <a:prstGeom prst="rect">
            <a:avLst/>
          </a:prstGeom>
          <a:noFill/>
          <a:ln w="0">
            <a:noFill/>
          </a:ln>
        </p:spPr>
        <p:style>
          <a:lnRef idx="0"/>
          <a:fillRef idx="0"/>
          <a:effectRef idx="0"/>
          <a:fontRef idx="minor"/>
        </p:style>
        <p:txBody>
          <a:bodyPr>
            <a:spAutoFit/>
          </a:bodyPr>
          <a:p>
            <a:pPr algn="r">
              <a:lnSpc>
                <a:spcPct val="100000"/>
              </a:lnSpc>
              <a:tabLst>
                <a:tab algn="l" pos="0"/>
              </a:tabLst>
            </a:pPr>
            <a:r>
              <a:rPr b="0" lang="it-IT" sz="3200" spc="-1" strike="noStrike">
                <a:solidFill>
                  <a:srgbClr val="595959"/>
                </a:solidFill>
                <a:latin typeface="Calibri"/>
                <a:ea typeface="Calibri"/>
              </a:rPr>
              <a:t>11</a:t>
            </a:r>
            <a:r>
              <a:rPr b="0" lang="it-IT" sz="1800" spc="-1" strike="noStrike">
                <a:solidFill>
                  <a:srgbClr val="000000"/>
                </a:solidFill>
                <a:latin typeface="Calibri"/>
                <a:ea typeface="Calibri"/>
              </a:rPr>
              <a:t>  </a:t>
            </a:r>
            <a:r>
              <a:rPr b="1" lang="it-IT" sz="2400" spc="-1" strike="noStrike">
                <a:solidFill>
                  <a:srgbClr val="3e84c5"/>
                </a:solidFill>
                <a:latin typeface="Open Sans"/>
                <a:ea typeface="Open Sans"/>
              </a:rPr>
              <a:t>faculties </a:t>
            </a:r>
            <a:r>
              <a:rPr b="0" lang="it-IT" sz="3200" spc="-1" strike="noStrike">
                <a:solidFill>
                  <a:srgbClr val="595959"/>
                </a:solidFill>
                <a:latin typeface="Calibri"/>
                <a:ea typeface="Calibri"/>
              </a:rPr>
              <a:t>35</a:t>
            </a:r>
            <a:r>
              <a:rPr b="1" lang="it-IT" sz="2400" spc="-1" strike="noStrike">
                <a:solidFill>
                  <a:srgbClr val="3e84c5"/>
                </a:solidFill>
                <a:latin typeface="Open Sans"/>
                <a:ea typeface="Open Sans"/>
              </a:rPr>
              <a:t> researchers</a:t>
            </a:r>
            <a:endParaRPr b="0" lang="it-IT" sz="2400" spc="-1" strike="noStrike">
              <a:latin typeface="Arial"/>
            </a:endParaRPr>
          </a:p>
        </p:txBody>
      </p:sp>
      <p:sp>
        <p:nvSpPr>
          <p:cNvPr id="764" name="CustomShape 2"/>
          <p:cNvSpPr/>
          <p:nvPr/>
        </p:nvSpPr>
        <p:spPr>
          <a:xfrm>
            <a:off x="2881080" y="884160"/>
            <a:ext cx="4625640" cy="61128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000" spc="-1" strike="noStrike">
                <a:solidFill>
                  <a:srgbClr val="3e84c5"/>
                </a:solidFill>
                <a:latin typeface="Open Sans"/>
                <a:ea typeface="Open Sans"/>
              </a:rPr>
              <a:t>Chemistry</a:t>
            </a:r>
            <a:endParaRPr b="0" lang="it-IT" sz="2000" spc="-1" strike="noStrike">
              <a:latin typeface="Arial"/>
            </a:endParaRPr>
          </a:p>
          <a:p>
            <a:pPr>
              <a:lnSpc>
                <a:spcPct val="100000"/>
              </a:lnSpc>
              <a:tabLst>
                <a:tab algn="l" pos="0"/>
              </a:tabLst>
            </a:pPr>
            <a:r>
              <a:rPr b="0" lang="it-IT" sz="1800" spc="-1" strike="noStrike">
                <a:solidFill>
                  <a:srgbClr val="4c4c4c"/>
                </a:solidFill>
                <a:latin typeface="Open Sans"/>
                <a:ea typeface="Open Sans"/>
              </a:rPr>
              <a:t>Claudia Barolo, Giovanni Ghigo, Lorenzo Maschio, Lorenzo Mino, Marcello Baricco, Gabriele Ricchiardi, Marco Minella, Marta Corno, Michele Chierotti, Salvatore Baldino, Silvia Bordiga, Valter Maurino</a:t>
            </a:r>
            <a:endParaRPr b="0" lang="it-IT" sz="1800" spc="-1" strike="noStrike">
              <a:latin typeface="Arial"/>
            </a:endParaRPr>
          </a:p>
          <a:p>
            <a:pPr>
              <a:lnSpc>
                <a:spcPct val="100000"/>
              </a:lnSpc>
              <a:spcBef>
                <a:spcPts val="601"/>
              </a:spcBef>
              <a:tabLst>
                <a:tab algn="l" pos="0"/>
              </a:tabLst>
            </a:pPr>
            <a:r>
              <a:rPr b="1" lang="it-IT" sz="2000" spc="-1" strike="noStrike">
                <a:solidFill>
                  <a:srgbClr val="3e84c5"/>
                </a:solidFill>
                <a:latin typeface="Open Sans"/>
                <a:ea typeface="Open Sans"/>
              </a:rPr>
              <a:t>Computer Science</a:t>
            </a:r>
            <a:endParaRPr b="0" lang="it-IT" sz="2000" spc="-1" strike="noStrike">
              <a:latin typeface="Arial"/>
            </a:endParaRPr>
          </a:p>
          <a:p>
            <a:pPr>
              <a:lnSpc>
                <a:spcPct val="100000"/>
              </a:lnSpc>
              <a:spcAft>
                <a:spcPts val="601"/>
              </a:spcAft>
              <a:tabLst>
                <a:tab algn="l" pos="0"/>
              </a:tabLst>
            </a:pPr>
            <a:r>
              <a:rPr b="0" lang="it-IT" sz="1800" spc="-1" strike="noStrike">
                <a:solidFill>
                  <a:srgbClr val="4c4c4c"/>
                </a:solidFill>
                <a:latin typeface="Open Sans"/>
                <a:ea typeface="Open Sans"/>
              </a:rPr>
              <a:t>Andras Horvath</a:t>
            </a:r>
            <a:endParaRPr b="0" lang="it-IT" sz="1800" spc="-1" strike="noStrike">
              <a:latin typeface="Arial"/>
            </a:endParaRPr>
          </a:p>
          <a:p>
            <a:pPr>
              <a:lnSpc>
                <a:spcPct val="100000"/>
              </a:lnSpc>
              <a:spcBef>
                <a:spcPts val="601"/>
              </a:spcBef>
              <a:tabLst>
                <a:tab algn="l" pos="0"/>
              </a:tabLst>
            </a:pPr>
            <a:r>
              <a:rPr b="1" lang="it-IT" sz="2000" spc="-1" strike="noStrike">
                <a:solidFill>
                  <a:srgbClr val="3e84c5"/>
                </a:solidFill>
                <a:latin typeface="Open Sans"/>
                <a:ea typeface="Open Sans"/>
              </a:rPr>
              <a:t>Cultures, Politics and Society</a:t>
            </a:r>
            <a:endParaRPr b="0" lang="it-IT" sz="2000" spc="-1" strike="noStrike">
              <a:latin typeface="Arial"/>
            </a:endParaRPr>
          </a:p>
          <a:p>
            <a:pPr>
              <a:lnSpc>
                <a:spcPct val="100000"/>
              </a:lnSpc>
              <a:tabLst>
                <a:tab algn="l" pos="0"/>
              </a:tabLst>
            </a:pPr>
            <a:r>
              <a:rPr b="0" lang="it-IT" sz="1800" spc="-1" strike="noStrike">
                <a:solidFill>
                  <a:srgbClr val="4c4c4c"/>
                </a:solidFill>
                <a:latin typeface="Open Sans"/>
                <a:ea typeface="Open Sans"/>
              </a:rPr>
              <a:t>Alessandro Sciullo</a:t>
            </a:r>
            <a:endParaRPr b="0" lang="it-IT" sz="1800" spc="-1" strike="noStrike">
              <a:latin typeface="Arial"/>
            </a:endParaRPr>
          </a:p>
          <a:p>
            <a:pPr>
              <a:lnSpc>
                <a:spcPct val="100000"/>
              </a:lnSpc>
              <a:spcBef>
                <a:spcPts val="601"/>
              </a:spcBef>
              <a:tabLst>
                <a:tab algn="l" pos="0"/>
              </a:tabLst>
            </a:pPr>
            <a:r>
              <a:rPr b="1" lang="it-IT" sz="2000" spc="-1" strike="noStrike">
                <a:solidFill>
                  <a:srgbClr val="3e84c5"/>
                </a:solidFill>
                <a:latin typeface="Open Sans"/>
                <a:ea typeface="Open Sans"/>
              </a:rPr>
              <a:t>Economics and Statistics</a:t>
            </a:r>
            <a:endParaRPr b="0" lang="it-IT" sz="2000" spc="-1" strike="noStrike">
              <a:latin typeface="Arial"/>
            </a:endParaRPr>
          </a:p>
          <a:p>
            <a:pPr>
              <a:lnSpc>
                <a:spcPct val="100000"/>
              </a:lnSpc>
              <a:tabLst>
                <a:tab algn="l" pos="0"/>
              </a:tabLst>
            </a:pPr>
            <a:r>
              <a:rPr b="0" lang="it-IT" sz="1800" spc="-1" strike="noStrike">
                <a:solidFill>
                  <a:srgbClr val="4c4c4c"/>
                </a:solidFill>
                <a:latin typeface="Open Sans"/>
                <a:ea typeface="Open Sans"/>
              </a:rPr>
              <a:t>Massimo Nicolazzi, Valeria Di Cosmo</a:t>
            </a:r>
            <a:endParaRPr b="0" lang="it-IT" sz="1800" spc="-1" strike="noStrike">
              <a:latin typeface="Arial"/>
            </a:endParaRPr>
          </a:p>
          <a:p>
            <a:pPr>
              <a:lnSpc>
                <a:spcPct val="100000"/>
              </a:lnSpc>
              <a:spcBef>
                <a:spcPts val="601"/>
              </a:spcBef>
              <a:tabLst>
                <a:tab algn="l" pos="0"/>
              </a:tabLst>
            </a:pPr>
            <a:r>
              <a:rPr b="1" lang="it-IT" sz="2000" spc="-1" strike="noStrike">
                <a:solidFill>
                  <a:srgbClr val="3e84c5"/>
                </a:solidFill>
                <a:latin typeface="Open Sans"/>
                <a:ea typeface="Open Sans"/>
              </a:rPr>
              <a:t>Earth Sciences</a:t>
            </a:r>
            <a:endParaRPr b="0" lang="it-IT" sz="2000" spc="-1" strike="noStrike">
              <a:latin typeface="Arial"/>
            </a:endParaRPr>
          </a:p>
          <a:p>
            <a:pPr>
              <a:lnSpc>
                <a:spcPct val="100000"/>
              </a:lnSpc>
              <a:tabLst>
                <a:tab algn="l" pos="0"/>
              </a:tabLst>
            </a:pPr>
            <a:r>
              <a:rPr b="0" lang="it-IT" sz="1800" spc="-1" strike="noStrike">
                <a:solidFill>
                  <a:srgbClr val="4c4c4c"/>
                </a:solidFill>
                <a:latin typeface="Open Sans"/>
                <a:ea typeface="Open Sans"/>
              </a:rPr>
              <a:t>Chiara Montomoli, Domenico De Luca, Franceco Dela Pierre, Gessica Umili, Giovanna Antonella Dino, Linda Pastero, Manuela Lasagna, Marcello Natalicchio, Nadia Curetti, Salvatore Iaccarino, Sergio Vinciguerra, Simona Ferrando</a:t>
            </a:r>
            <a:endParaRPr b="0" lang="it-IT" sz="1800" spc="-1" strike="noStrike">
              <a:latin typeface="Arial"/>
            </a:endParaRPr>
          </a:p>
          <a:p>
            <a:pPr>
              <a:lnSpc>
                <a:spcPct val="100000"/>
              </a:lnSpc>
              <a:tabLst>
                <a:tab algn="l" pos="0"/>
              </a:tabLst>
            </a:pPr>
            <a:endParaRPr b="0" lang="it-IT" sz="1800" spc="-1" strike="noStrike">
              <a:latin typeface="Arial"/>
            </a:endParaRPr>
          </a:p>
        </p:txBody>
      </p:sp>
      <p:sp>
        <p:nvSpPr>
          <p:cNvPr id="765" name="CustomShape 3"/>
          <p:cNvSpPr/>
          <p:nvPr/>
        </p:nvSpPr>
        <p:spPr>
          <a:xfrm>
            <a:off x="7506720" y="1416600"/>
            <a:ext cx="4684680" cy="4833000"/>
          </a:xfrm>
          <a:prstGeom prst="rect">
            <a:avLst/>
          </a:prstGeom>
          <a:noFill/>
          <a:ln w="0">
            <a:noFill/>
          </a:ln>
        </p:spPr>
        <p:style>
          <a:lnRef idx="0"/>
          <a:fillRef idx="0"/>
          <a:effectRef idx="0"/>
          <a:fontRef idx="minor"/>
        </p:style>
        <p:txBody>
          <a:bodyPr>
            <a:spAutoFit/>
          </a:bodyPr>
          <a:p>
            <a:pPr>
              <a:lnSpc>
                <a:spcPct val="100000"/>
              </a:lnSpc>
              <a:tabLst>
                <a:tab algn="l" pos="0"/>
              </a:tabLst>
            </a:pPr>
            <a:r>
              <a:rPr b="1" lang="it-IT" sz="2000" spc="-1" strike="noStrike">
                <a:solidFill>
                  <a:srgbClr val="3e84c5"/>
                </a:solidFill>
                <a:latin typeface="Open Sans"/>
                <a:ea typeface="Open Sans"/>
              </a:rPr>
              <a:t>Interuniversity Department of Regional and Urban Studies and Planning</a:t>
            </a:r>
            <a:endParaRPr b="0" lang="it-IT" sz="2000" spc="-1" strike="noStrike">
              <a:latin typeface="Arial"/>
            </a:endParaRPr>
          </a:p>
          <a:p>
            <a:pPr>
              <a:lnSpc>
                <a:spcPct val="100000"/>
              </a:lnSpc>
              <a:tabLst>
                <a:tab algn="l" pos="0"/>
              </a:tabLst>
            </a:pPr>
            <a:r>
              <a:rPr b="0" lang="it-IT" sz="1800" spc="-1" strike="noStrike">
                <a:solidFill>
                  <a:srgbClr val="4c4c4c"/>
                </a:solidFill>
                <a:latin typeface="Open Sans"/>
                <a:ea typeface="Open Sans"/>
              </a:rPr>
              <a:t>Giuseppe Mandrone</a:t>
            </a:r>
            <a:endParaRPr b="0" lang="it-IT" sz="1800" spc="-1" strike="noStrike">
              <a:latin typeface="Arial"/>
            </a:endParaRPr>
          </a:p>
          <a:p>
            <a:pPr>
              <a:lnSpc>
                <a:spcPct val="100000"/>
              </a:lnSpc>
              <a:spcBef>
                <a:spcPts val="601"/>
              </a:spcBef>
              <a:tabLst>
                <a:tab algn="l" pos="0"/>
              </a:tabLst>
            </a:pPr>
            <a:r>
              <a:rPr b="1" lang="en-GB" sz="2000" spc="-1" strike="noStrike">
                <a:solidFill>
                  <a:srgbClr val="3e84c5"/>
                </a:solidFill>
                <a:latin typeface="Open Sans"/>
                <a:ea typeface="Open Sans"/>
              </a:rPr>
              <a:t>Law</a:t>
            </a:r>
            <a:endParaRPr b="0" lang="it-IT" sz="2000" spc="-1" strike="noStrike">
              <a:latin typeface="Arial"/>
            </a:endParaRPr>
          </a:p>
          <a:p>
            <a:pPr>
              <a:lnSpc>
                <a:spcPct val="100000"/>
              </a:lnSpc>
              <a:tabLst>
                <a:tab algn="l" pos="0"/>
              </a:tabLst>
            </a:pPr>
            <a:r>
              <a:rPr b="0" lang="en-GB" sz="1800" spc="-1" strike="noStrike">
                <a:solidFill>
                  <a:srgbClr val="4c4c4c"/>
                </a:solidFill>
                <a:latin typeface="Open Sans"/>
                <a:ea typeface="Open Sans"/>
              </a:rPr>
              <a:t>Anna Porporato</a:t>
            </a:r>
            <a:endParaRPr b="0" lang="it-IT" sz="1800" spc="-1" strike="noStrike">
              <a:latin typeface="Arial"/>
            </a:endParaRPr>
          </a:p>
          <a:p>
            <a:pPr>
              <a:lnSpc>
                <a:spcPct val="100000"/>
              </a:lnSpc>
              <a:spcBef>
                <a:spcPts val="601"/>
              </a:spcBef>
              <a:tabLst>
                <a:tab algn="l" pos="0"/>
              </a:tabLst>
            </a:pPr>
            <a:r>
              <a:rPr b="1" lang="en-GB" sz="2000" spc="-1" strike="noStrike">
                <a:solidFill>
                  <a:srgbClr val="3e84c5"/>
                </a:solidFill>
                <a:latin typeface="Open Sans"/>
                <a:ea typeface="Open Sans"/>
              </a:rPr>
              <a:t>Life Sciences and Systems Biology</a:t>
            </a:r>
            <a:endParaRPr b="0" lang="it-IT" sz="2000" spc="-1" strike="noStrike">
              <a:latin typeface="Arial"/>
            </a:endParaRPr>
          </a:p>
          <a:p>
            <a:pPr>
              <a:lnSpc>
                <a:spcPct val="100000"/>
              </a:lnSpc>
              <a:tabLst>
                <a:tab algn="l" pos="0"/>
              </a:tabLst>
            </a:pPr>
            <a:r>
              <a:rPr b="0" lang="en-GB" sz="1800" spc="-1" strike="noStrike">
                <a:solidFill>
                  <a:srgbClr val="4c4c4c"/>
                </a:solidFill>
                <a:latin typeface="Open Sans"/>
                <a:ea typeface="Open Sans"/>
              </a:rPr>
              <a:t>Francesca Valetti</a:t>
            </a:r>
            <a:endParaRPr b="0" lang="it-IT" sz="1800" spc="-1" strike="noStrike">
              <a:latin typeface="Arial"/>
            </a:endParaRPr>
          </a:p>
          <a:p>
            <a:pPr>
              <a:lnSpc>
                <a:spcPct val="100000"/>
              </a:lnSpc>
              <a:spcBef>
                <a:spcPts val="601"/>
              </a:spcBef>
              <a:tabLst>
                <a:tab algn="l" pos="0"/>
              </a:tabLst>
            </a:pPr>
            <a:r>
              <a:rPr b="1" lang="it-IT" sz="2000" spc="-1" strike="noStrike">
                <a:solidFill>
                  <a:srgbClr val="3e84c5"/>
                </a:solidFill>
                <a:latin typeface="Open Sans"/>
                <a:ea typeface="Open Sans"/>
              </a:rPr>
              <a:t>Management</a:t>
            </a:r>
            <a:endParaRPr b="0" lang="it-IT" sz="2000" spc="-1" strike="noStrike">
              <a:latin typeface="Arial"/>
            </a:endParaRPr>
          </a:p>
          <a:p>
            <a:pPr>
              <a:lnSpc>
                <a:spcPct val="100000"/>
              </a:lnSpc>
              <a:tabLst>
                <a:tab algn="l" pos="0"/>
              </a:tabLst>
            </a:pPr>
            <a:r>
              <a:rPr b="0" lang="it-IT" sz="1800" spc="-1" strike="noStrike">
                <a:solidFill>
                  <a:srgbClr val="4c4c4c"/>
                </a:solidFill>
                <a:latin typeface="Open Sans"/>
                <a:ea typeface="Open Sans"/>
              </a:rPr>
              <a:t>Davide Calandra, Federico Lanzalonga, Paolo Biancone</a:t>
            </a:r>
            <a:endParaRPr b="0" lang="it-IT" sz="1800" spc="-1" strike="noStrike">
              <a:latin typeface="Arial"/>
            </a:endParaRPr>
          </a:p>
          <a:p>
            <a:pPr>
              <a:lnSpc>
                <a:spcPct val="100000"/>
              </a:lnSpc>
              <a:spcBef>
                <a:spcPts val="601"/>
              </a:spcBef>
              <a:tabLst>
                <a:tab algn="l" pos="0"/>
              </a:tabLst>
            </a:pPr>
            <a:r>
              <a:rPr b="1" lang="it-IT" sz="2000" spc="-1" strike="noStrike">
                <a:solidFill>
                  <a:srgbClr val="3e84c5"/>
                </a:solidFill>
                <a:latin typeface="Open Sans"/>
                <a:ea typeface="Open Sans"/>
              </a:rPr>
              <a:t>Physics</a:t>
            </a:r>
            <a:endParaRPr b="0" lang="it-IT" sz="2000" spc="-1" strike="noStrike">
              <a:latin typeface="Arial"/>
            </a:endParaRPr>
          </a:p>
          <a:p>
            <a:pPr>
              <a:lnSpc>
                <a:spcPct val="100000"/>
              </a:lnSpc>
              <a:tabLst>
                <a:tab algn="l" pos="0"/>
              </a:tabLst>
            </a:pPr>
            <a:r>
              <a:rPr b="0" lang="it-IT" sz="1800" spc="-1" strike="noStrike">
                <a:solidFill>
                  <a:srgbClr val="4c4c4c"/>
                </a:solidFill>
                <a:latin typeface="Open Sans"/>
                <a:ea typeface="Open Sans"/>
              </a:rPr>
              <a:t>Paolo Gambino</a:t>
            </a:r>
            <a:endParaRPr b="0" lang="it-IT" sz="1800" spc="-1" strike="noStrike">
              <a:latin typeface="Arial"/>
            </a:endParaRPr>
          </a:p>
          <a:p>
            <a:pPr>
              <a:lnSpc>
                <a:spcPct val="100000"/>
              </a:lnSpc>
              <a:spcBef>
                <a:spcPts val="601"/>
              </a:spcBef>
              <a:tabLst>
                <a:tab algn="l" pos="0"/>
              </a:tabLst>
            </a:pPr>
            <a:r>
              <a:rPr b="1" lang="it-IT" sz="2000" spc="-1" strike="noStrike">
                <a:solidFill>
                  <a:srgbClr val="3e84c5"/>
                </a:solidFill>
                <a:latin typeface="Open Sans"/>
                <a:ea typeface="Open Sans"/>
              </a:rPr>
              <a:t>Veterinary Sciences</a:t>
            </a:r>
            <a:endParaRPr b="0" lang="it-IT" sz="2000" spc="-1" strike="noStrike">
              <a:latin typeface="Arial"/>
            </a:endParaRPr>
          </a:p>
          <a:p>
            <a:pPr>
              <a:lnSpc>
                <a:spcPct val="100000"/>
              </a:lnSpc>
              <a:tabLst>
                <a:tab algn="l" pos="0"/>
              </a:tabLst>
            </a:pPr>
            <a:r>
              <a:rPr b="0" lang="it-IT" sz="1800" spc="-1" strike="noStrike">
                <a:solidFill>
                  <a:srgbClr val="4c4c4c"/>
                </a:solidFill>
                <a:latin typeface="Open Sans"/>
                <a:ea typeface="Open Sans"/>
              </a:rPr>
              <a:t>Leila Vincenti</a:t>
            </a:r>
            <a:endParaRPr b="0" lang="it-IT"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CustomShape 1"/>
          <p:cNvSpPr/>
          <p:nvPr/>
        </p:nvSpPr>
        <p:spPr>
          <a:xfrm>
            <a:off x="2895120" y="1345680"/>
            <a:ext cx="8652240" cy="2667960"/>
          </a:xfrm>
          <a:prstGeom prst="rect">
            <a:avLst/>
          </a:prstGeom>
          <a:noFill/>
          <a:ln w="0">
            <a:noFill/>
          </a:ln>
        </p:spPr>
        <p:style>
          <a:lnRef idx="0"/>
          <a:fillRef idx="0"/>
          <a:effectRef idx="0"/>
          <a:fontRef idx="minor"/>
        </p:style>
        <p:txBody>
          <a:bodyPr>
            <a:spAutoFit/>
          </a:bodyPr>
          <a:p>
            <a:pPr>
              <a:lnSpc>
                <a:spcPct val="100000"/>
              </a:lnSpc>
              <a:spcBef>
                <a:spcPts val="601"/>
              </a:spcBef>
              <a:tabLst>
                <a:tab algn="l" pos="0"/>
              </a:tabLst>
            </a:pPr>
            <a:r>
              <a:rPr b="0" lang="it-IT" sz="2400" spc="-1" strike="noStrike">
                <a:solidFill>
                  <a:srgbClr val="4c4c4c"/>
                </a:solidFill>
                <a:latin typeface="Open Sans"/>
                <a:ea typeface="Open Sans"/>
              </a:rPr>
              <a:t>Coordinator Group H2@Unito</a:t>
            </a:r>
            <a:endParaRPr b="0" lang="it-IT" sz="2400" spc="-1" strike="noStrike">
              <a:latin typeface="Arial"/>
            </a:endParaRPr>
          </a:p>
          <a:p>
            <a:pPr>
              <a:lnSpc>
                <a:spcPct val="100000"/>
              </a:lnSpc>
              <a:spcBef>
                <a:spcPts val="601"/>
              </a:spcBef>
              <a:tabLst>
                <a:tab algn="l" pos="0"/>
              </a:tabLst>
            </a:pPr>
            <a:r>
              <a:rPr b="0" lang="it-IT" sz="2400" spc="-1" strike="noStrike">
                <a:solidFill>
                  <a:srgbClr val="4c4c4c"/>
                </a:solidFill>
                <a:latin typeface="Open Sans"/>
                <a:ea typeface="Open Sans"/>
              </a:rPr>
              <a:t>Marcello Baricco</a:t>
            </a:r>
            <a:endParaRPr b="0" lang="it-IT" sz="2400" spc="-1" strike="noStrike">
              <a:latin typeface="Arial"/>
            </a:endParaRPr>
          </a:p>
          <a:p>
            <a:pPr>
              <a:lnSpc>
                <a:spcPct val="100000"/>
              </a:lnSpc>
              <a:spcBef>
                <a:spcPts val="601"/>
              </a:spcBef>
              <a:tabLst>
                <a:tab algn="l" pos="0"/>
              </a:tabLst>
            </a:pPr>
            <a:endParaRPr b="0" lang="it-IT" sz="2400" spc="-1" strike="noStrike">
              <a:latin typeface="Arial"/>
            </a:endParaRPr>
          </a:p>
          <a:p>
            <a:pPr>
              <a:lnSpc>
                <a:spcPct val="100000"/>
              </a:lnSpc>
              <a:spcBef>
                <a:spcPts val="601"/>
              </a:spcBef>
              <a:tabLst>
                <a:tab algn="l" pos="0"/>
              </a:tabLst>
            </a:pPr>
            <a:r>
              <a:rPr b="0" lang="it-IT" sz="2400" spc="-1" strike="noStrike">
                <a:solidFill>
                  <a:srgbClr val="4c4c4c"/>
                </a:solidFill>
                <a:latin typeface="Open Sans"/>
                <a:ea typeface="Open Sans"/>
              </a:rPr>
              <a:t>Industrial Liaison Office, Università degli Studi di Torino</a:t>
            </a:r>
            <a:endParaRPr b="0" lang="it-IT" sz="2400" spc="-1" strike="noStrike">
              <a:latin typeface="Arial"/>
            </a:endParaRPr>
          </a:p>
          <a:p>
            <a:pPr>
              <a:lnSpc>
                <a:spcPct val="100000"/>
              </a:lnSpc>
              <a:spcBef>
                <a:spcPts val="601"/>
              </a:spcBef>
              <a:tabLst>
                <a:tab algn="l" pos="0"/>
              </a:tabLst>
            </a:pPr>
            <a:r>
              <a:rPr b="0" lang="it-IT" sz="2400" spc="-1" strike="noStrike">
                <a:solidFill>
                  <a:srgbClr val="4c4c4c"/>
                </a:solidFill>
                <a:latin typeface="Open Sans"/>
                <a:ea typeface="Open Sans"/>
              </a:rPr>
              <a:t>staff.ricerca@unito.it</a:t>
            </a:r>
            <a:endParaRPr b="0" lang="it-IT" sz="2400" spc="-1" strike="noStrike">
              <a:latin typeface="Arial"/>
            </a:endParaRPr>
          </a:p>
          <a:p>
            <a:pPr>
              <a:lnSpc>
                <a:spcPct val="100000"/>
              </a:lnSpc>
              <a:spcBef>
                <a:spcPts val="601"/>
              </a:spcBef>
              <a:tabLst>
                <a:tab algn="l" pos="0"/>
              </a:tabLst>
            </a:pP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6" name="CustomShape 1"/>
          <p:cNvSpPr/>
          <p:nvPr/>
        </p:nvSpPr>
        <p:spPr>
          <a:xfrm>
            <a:off x="2707560" y="871200"/>
            <a:ext cx="8853840" cy="5579640"/>
          </a:xfrm>
          <a:prstGeom prst="rect">
            <a:avLst/>
          </a:prstGeom>
          <a:noFill/>
          <a:ln w="0">
            <a:noFill/>
          </a:ln>
        </p:spPr>
        <p:style>
          <a:lnRef idx="0"/>
          <a:fillRef idx="0"/>
          <a:effectRef idx="0"/>
          <a:fontRef idx="minor"/>
        </p:style>
        <p:txBody>
          <a:bodyPr>
            <a:spAutoFit/>
          </a:bodyPr>
          <a:p>
            <a:pPr algn="just">
              <a:lnSpc>
                <a:spcPct val="100000"/>
              </a:lnSpc>
              <a:spcBef>
                <a:spcPts val="601"/>
              </a:spcBef>
              <a:tabLst>
                <a:tab algn="l" pos="0"/>
              </a:tabLst>
            </a:pPr>
            <a:r>
              <a:rPr b="1" lang="it-IT" sz="2000" spc="-1" strike="noStrike">
                <a:solidFill>
                  <a:srgbClr val="3e84c5"/>
                </a:solidFill>
                <a:latin typeface="Open Sans"/>
                <a:ea typeface="Open Sans"/>
              </a:rPr>
              <a:t>Production</a:t>
            </a:r>
            <a:endParaRPr b="0" lang="it-IT" sz="20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Electrochemical and photoelectrochemical production by water electrolysis</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Photocatalytic production processes (water photosplitting, semiconductor oxides, reforming of organic compounds)</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Mixtures rich in hydrogen for pyrogasification of organic materials (wood) and plastic</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Biomass enzymes (bacteria, algae) by hydrogenase</a:t>
            </a:r>
            <a:endParaRPr b="0" lang="it-IT" sz="1800" spc="-1" strike="noStrike">
              <a:latin typeface="Arial"/>
            </a:endParaRPr>
          </a:p>
          <a:p>
            <a:pPr algn="just">
              <a:lnSpc>
                <a:spcPct val="100000"/>
              </a:lnSpc>
              <a:spcBef>
                <a:spcPts val="601"/>
              </a:spcBef>
              <a:tabLst>
                <a:tab algn="l" pos="0"/>
              </a:tabLst>
            </a:pPr>
            <a:endParaRPr b="0" lang="it-IT" sz="1800" spc="-1" strike="noStrike">
              <a:latin typeface="Arial"/>
            </a:endParaRPr>
          </a:p>
          <a:p>
            <a:pPr algn="just">
              <a:lnSpc>
                <a:spcPct val="100000"/>
              </a:lnSpc>
              <a:spcBef>
                <a:spcPts val="601"/>
              </a:spcBef>
              <a:tabLst>
                <a:tab algn="l" pos="0"/>
              </a:tabLst>
            </a:pPr>
            <a:r>
              <a:rPr b="1" lang="it-IT" sz="2000" spc="-1" strike="noStrike">
                <a:solidFill>
                  <a:srgbClr val="3e84c5"/>
                </a:solidFill>
                <a:latin typeface="Open Sans"/>
                <a:ea typeface="Open Sans"/>
              </a:rPr>
              <a:t>Logistics (purification, distribution, storage, compression)</a:t>
            </a:r>
            <a:endParaRPr b="0" lang="it-IT" sz="20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Identification and study of the geological characteristics (tightness, stability of voids, possible fluid / rock interactions) of sites for the storage of hydrogen in depleted reservoirs (quarries, mines) or ad hoc (salt formations, aquifers, hard rocks), including any effects induced in the facing areas</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Synthesis and characterization of materials (hydrides, LOHC) for the storage of hydrogen</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Compression of hydrogen by hydrides</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LCA of hydrogen compression and storage processes </a:t>
            </a:r>
            <a:endParaRPr b="0" lang="it-IT"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CustomShape 1"/>
          <p:cNvSpPr/>
          <p:nvPr/>
        </p:nvSpPr>
        <p:spPr>
          <a:xfrm>
            <a:off x="2880720" y="1123560"/>
            <a:ext cx="8738280" cy="3979080"/>
          </a:xfrm>
          <a:prstGeom prst="rect">
            <a:avLst/>
          </a:prstGeom>
          <a:noFill/>
          <a:ln w="0">
            <a:noFill/>
          </a:ln>
        </p:spPr>
        <p:style>
          <a:lnRef idx="0"/>
          <a:fillRef idx="0"/>
          <a:effectRef idx="0"/>
          <a:fontRef idx="minor"/>
        </p:style>
        <p:txBody>
          <a:bodyPr>
            <a:spAutoFit/>
          </a:bodyPr>
          <a:p>
            <a:pPr algn="just">
              <a:lnSpc>
                <a:spcPct val="100000"/>
              </a:lnSpc>
              <a:spcBef>
                <a:spcPts val="601"/>
              </a:spcBef>
              <a:tabLst>
                <a:tab algn="l" pos="0"/>
              </a:tabLst>
            </a:pPr>
            <a:r>
              <a:rPr b="1" lang="it-IT" sz="2000" spc="-1" strike="noStrike">
                <a:solidFill>
                  <a:srgbClr val="3e84c5"/>
                </a:solidFill>
                <a:latin typeface="Open Sans"/>
                <a:ea typeface="Open Sans"/>
              </a:rPr>
              <a:t>Fuel cells</a:t>
            </a:r>
            <a:endParaRPr b="0" lang="it-IT" sz="20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2000" spc="-1" strike="noStrike">
                <a:solidFill>
                  <a:srgbClr val="595959"/>
                </a:solidFill>
                <a:latin typeface="Open Sans"/>
                <a:ea typeface="Open Sans"/>
              </a:rPr>
              <a:t>Polymer membranes for PEM cells</a:t>
            </a:r>
            <a:endParaRPr b="0" lang="it-IT" sz="20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2000" spc="-1" strike="noStrike">
                <a:solidFill>
                  <a:srgbClr val="595959"/>
                </a:solidFill>
                <a:latin typeface="Open Sans"/>
                <a:ea typeface="Open Sans"/>
              </a:rPr>
              <a:t>Oxidic materials for SOFC</a:t>
            </a:r>
            <a:endParaRPr b="0" lang="it-IT" sz="2000" spc="-1" strike="noStrike">
              <a:latin typeface="Arial"/>
            </a:endParaRPr>
          </a:p>
          <a:p>
            <a:pPr algn="just">
              <a:lnSpc>
                <a:spcPct val="100000"/>
              </a:lnSpc>
              <a:spcBef>
                <a:spcPts val="2401"/>
              </a:spcBef>
              <a:spcAft>
                <a:spcPts val="601"/>
              </a:spcAft>
              <a:tabLst>
                <a:tab algn="l" pos="0"/>
              </a:tabLst>
            </a:pPr>
            <a:r>
              <a:rPr b="1" lang="en-GB" sz="2000" spc="-1" strike="noStrike">
                <a:solidFill>
                  <a:srgbClr val="3e84c5"/>
                </a:solidFill>
                <a:latin typeface="Open Sans"/>
                <a:ea typeface="Open Sans"/>
              </a:rPr>
              <a:t>Digitalization</a:t>
            </a:r>
            <a:endParaRPr b="0" lang="it-IT" sz="2000" spc="-1" strike="noStrike">
              <a:latin typeface="Arial"/>
            </a:endParaRPr>
          </a:p>
          <a:p>
            <a:pPr marL="343080" indent="-342720" algn="just">
              <a:lnSpc>
                <a:spcPct val="100000"/>
              </a:lnSpc>
              <a:buClr>
                <a:srgbClr val="000000"/>
              </a:buClr>
              <a:buFont typeface="Arial"/>
              <a:buChar char="•"/>
              <a:tabLst>
                <a:tab algn="l" pos="0"/>
              </a:tabLst>
            </a:pPr>
            <a:r>
              <a:rPr b="0" lang="en-US" sz="2000" spc="-1" strike="noStrike">
                <a:solidFill>
                  <a:srgbClr val="595959"/>
                </a:solidFill>
                <a:latin typeface="Open Sans"/>
                <a:ea typeface="Open Sans"/>
              </a:rPr>
              <a:t>Data processing and use of data: visualization, statistical analysis and forecasts with probabilistic models or machine learning</a:t>
            </a:r>
            <a:endParaRPr b="0" lang="it-IT" sz="2000" spc="-1" strike="noStrike">
              <a:latin typeface="Arial"/>
            </a:endParaRPr>
          </a:p>
          <a:p>
            <a:pPr marL="343080" indent="-342720" algn="just">
              <a:lnSpc>
                <a:spcPct val="100000"/>
              </a:lnSpc>
              <a:buClr>
                <a:srgbClr val="000000"/>
              </a:buClr>
              <a:buFont typeface="Arial"/>
              <a:buChar char="•"/>
              <a:tabLst>
                <a:tab algn="l" pos="0"/>
              </a:tabLst>
            </a:pPr>
            <a:r>
              <a:rPr b="0" lang="en-US" sz="2000" spc="-1" strike="noStrike">
                <a:solidFill>
                  <a:srgbClr val="595959"/>
                </a:solidFill>
                <a:latin typeface="Open Sans"/>
                <a:ea typeface="Open Sans"/>
              </a:rPr>
              <a:t>Development of formal models based on data (of production processes, energy consumption, production from renewable sources)</a:t>
            </a:r>
            <a:endParaRPr b="0" lang="it-IT" sz="2000" spc="-1" strike="noStrike">
              <a:latin typeface="Arial"/>
            </a:endParaRPr>
          </a:p>
          <a:p>
            <a:pPr marL="343080" indent="-342720" algn="just">
              <a:lnSpc>
                <a:spcPct val="100000"/>
              </a:lnSpc>
              <a:buClr>
                <a:srgbClr val="000000"/>
              </a:buClr>
              <a:buFont typeface="Arial"/>
              <a:buChar char="•"/>
              <a:tabLst>
                <a:tab algn="l" pos="0"/>
              </a:tabLst>
            </a:pPr>
            <a:r>
              <a:rPr b="0" lang="en-US" sz="2000" spc="-1" strike="noStrike">
                <a:solidFill>
                  <a:srgbClr val="595959"/>
                </a:solidFill>
                <a:latin typeface="Open Sans"/>
                <a:ea typeface="Open Sans"/>
              </a:rPr>
              <a:t>Analysis, optimization of performance (scheduling based on green energy availability, optimal process parameters).</a:t>
            </a:r>
            <a:endParaRPr b="0" lang="it-IT"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CustomShape 1"/>
          <p:cNvSpPr/>
          <p:nvPr/>
        </p:nvSpPr>
        <p:spPr>
          <a:xfrm>
            <a:off x="2851920" y="833040"/>
            <a:ext cx="8738280" cy="5799600"/>
          </a:xfrm>
          <a:prstGeom prst="rect">
            <a:avLst/>
          </a:prstGeom>
          <a:noFill/>
          <a:ln w="0">
            <a:noFill/>
          </a:ln>
        </p:spPr>
        <p:style>
          <a:lnRef idx="0"/>
          <a:fillRef idx="0"/>
          <a:effectRef idx="0"/>
          <a:fontRef idx="minor"/>
        </p:style>
        <p:txBody>
          <a:bodyPr>
            <a:spAutoFit/>
          </a:bodyPr>
          <a:p>
            <a:pPr algn="just">
              <a:lnSpc>
                <a:spcPct val="100000"/>
              </a:lnSpc>
              <a:spcBef>
                <a:spcPts val="601"/>
              </a:spcBef>
            </a:pPr>
            <a:r>
              <a:rPr b="1" lang="en-GB" sz="2000" spc="-1" strike="noStrike">
                <a:solidFill>
                  <a:srgbClr val="3e84c5"/>
                </a:solidFill>
                <a:latin typeface="Open Sans"/>
                <a:ea typeface="Open Sans"/>
              </a:rPr>
              <a:t>Industrial use</a:t>
            </a:r>
            <a:endParaRPr b="0" lang="it-IT" sz="2000" spc="-1" strike="noStrike">
              <a:latin typeface="Arial"/>
            </a:endParaRPr>
          </a:p>
          <a:p>
            <a:pPr marL="285840" indent="-285480" algn="just">
              <a:lnSpc>
                <a:spcPct val="100000"/>
              </a:lnSpc>
              <a:spcBef>
                <a:spcPts val="601"/>
              </a:spcBef>
              <a:buClr>
                <a:srgbClr val="000000"/>
              </a:buClr>
              <a:buFont typeface="Arial"/>
              <a:buChar char="•"/>
            </a:pPr>
            <a:r>
              <a:rPr b="0" lang="en-GB" sz="1800" spc="-1" strike="noStrike">
                <a:solidFill>
                  <a:srgbClr val="595959"/>
                </a:solidFill>
                <a:latin typeface="Open Sans"/>
                <a:ea typeface="Open Sans"/>
              </a:rPr>
              <a:t>Use of hydrogen for the synthesis of light hydrocarbons by hydrogenation of CO2</a:t>
            </a:r>
            <a:endParaRPr b="0" lang="it-IT" sz="1800" spc="-1" strike="noStrike">
              <a:latin typeface="Arial"/>
            </a:endParaRPr>
          </a:p>
          <a:p>
            <a:pPr marL="285840" indent="-285480" algn="just">
              <a:lnSpc>
                <a:spcPct val="100000"/>
              </a:lnSpc>
              <a:spcBef>
                <a:spcPts val="601"/>
              </a:spcBef>
              <a:buClr>
                <a:srgbClr val="000000"/>
              </a:buClr>
              <a:buFont typeface="Arial"/>
              <a:buChar char="•"/>
            </a:pPr>
            <a:r>
              <a:rPr b="0" lang="en-GB" sz="1800" spc="-1" strike="noStrike">
                <a:solidFill>
                  <a:srgbClr val="595959"/>
                </a:solidFill>
                <a:latin typeface="Open Sans"/>
                <a:ea typeface="Open Sans"/>
              </a:rPr>
              <a:t>Selective hydrogenations for fine chemistry (experiments and modeling)</a:t>
            </a:r>
            <a:endParaRPr b="0" lang="it-IT" sz="1800" spc="-1" strike="noStrike">
              <a:latin typeface="Arial"/>
            </a:endParaRPr>
          </a:p>
          <a:p>
            <a:pPr marL="285840" indent="-285480" algn="just">
              <a:lnSpc>
                <a:spcPct val="100000"/>
              </a:lnSpc>
              <a:spcBef>
                <a:spcPts val="601"/>
              </a:spcBef>
              <a:buClr>
                <a:srgbClr val="000000"/>
              </a:buClr>
              <a:buFont typeface="Arial"/>
              <a:buChar char="•"/>
            </a:pPr>
            <a:r>
              <a:rPr b="0" lang="en-GB" sz="1800" spc="-1" strike="noStrike">
                <a:solidFill>
                  <a:srgbClr val="595959"/>
                </a:solidFill>
                <a:latin typeface="Open Sans"/>
                <a:ea typeface="Open Sans"/>
              </a:rPr>
              <a:t>Development of highly selective advanced catalysts for saving energy resources and precious materials </a:t>
            </a:r>
            <a:endParaRPr b="0" lang="it-IT" sz="1800" spc="-1" strike="noStrike">
              <a:latin typeface="Arial"/>
            </a:endParaRPr>
          </a:p>
          <a:p>
            <a:pPr algn="just">
              <a:lnSpc>
                <a:spcPct val="100000"/>
              </a:lnSpc>
              <a:spcBef>
                <a:spcPts val="1199"/>
              </a:spcBef>
              <a:tabLst>
                <a:tab algn="l" pos="0"/>
              </a:tabLst>
            </a:pPr>
            <a:r>
              <a:rPr b="1" lang="it-IT" sz="2000" spc="-1" strike="noStrike">
                <a:solidFill>
                  <a:srgbClr val="3e84c5"/>
                </a:solidFill>
                <a:latin typeface="Open Sans"/>
                <a:ea typeface="Open Sans"/>
              </a:rPr>
              <a:t>Energy use</a:t>
            </a:r>
            <a:endParaRPr b="0" lang="it-IT" sz="2000" spc="-1" strike="noStrike">
              <a:latin typeface="Arial"/>
            </a:endParaRPr>
          </a:p>
          <a:p>
            <a:pPr marL="343080" indent="-34272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Integration of hydrogen storage systems based on hydrides with electrolysers and fuel cells for storage of renewable energy</a:t>
            </a:r>
            <a:endParaRPr b="0" lang="it-IT" sz="1800" spc="-1" strike="noStrike">
              <a:latin typeface="Arial"/>
            </a:endParaRPr>
          </a:p>
          <a:p>
            <a:pPr marL="343080" indent="-34272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Chemical energy storage through the synthesis of light hydrocarbons to be used as fuel or basic chemical molecules and through selective hydrogenation of CO</a:t>
            </a:r>
            <a:r>
              <a:rPr b="0" lang="it-IT" sz="1800" spc="-1" strike="noStrike" baseline="-25000">
                <a:solidFill>
                  <a:srgbClr val="595959"/>
                </a:solidFill>
                <a:latin typeface="Open Sans"/>
                <a:ea typeface="Open Sans"/>
              </a:rPr>
              <a:t>2</a:t>
            </a:r>
            <a:endParaRPr b="0" lang="it-IT" sz="1800" spc="-1" strike="noStrike">
              <a:latin typeface="Arial"/>
            </a:endParaRPr>
          </a:p>
          <a:p>
            <a:pPr algn="just">
              <a:lnSpc>
                <a:spcPct val="100000"/>
              </a:lnSpc>
              <a:spcBef>
                <a:spcPts val="1199"/>
              </a:spcBef>
              <a:tabLst>
                <a:tab algn="l" pos="0"/>
              </a:tabLst>
            </a:pPr>
            <a:r>
              <a:rPr b="1" lang="it-IT" sz="2000" spc="-1" strike="noStrike">
                <a:solidFill>
                  <a:srgbClr val="3e84c5"/>
                </a:solidFill>
                <a:latin typeface="Open Sans"/>
                <a:ea typeface="Open Sans"/>
              </a:rPr>
              <a:t>Mobility use</a:t>
            </a:r>
            <a:endParaRPr b="0" lang="it-IT" sz="2000" spc="-1" strike="noStrike">
              <a:latin typeface="Arial"/>
            </a:endParaRPr>
          </a:p>
          <a:p>
            <a:pPr marL="343080" indent="-34272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Feasibility studies for the use of hydrogen mobility in the automotive, railway and nautical fields</a:t>
            </a:r>
            <a:endParaRPr b="0" lang="it-IT" sz="1800" spc="-1" strike="noStrike">
              <a:latin typeface="Arial"/>
            </a:endParaRPr>
          </a:p>
          <a:p>
            <a:pPr marL="343080" indent="-34272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Hydrogen storage systems for mobility applications</a:t>
            </a:r>
            <a:endParaRPr b="0" lang="it-IT" sz="1800" spc="-1" strike="noStrike">
              <a:latin typeface="Arial"/>
            </a:endParaRPr>
          </a:p>
          <a:p>
            <a:pPr marL="343080" indent="-34272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Hydrogen-powered fuel cell drones</a:t>
            </a:r>
            <a:endParaRPr b="0" lang="it-IT"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9" name="CustomShape 1"/>
          <p:cNvSpPr/>
          <p:nvPr/>
        </p:nvSpPr>
        <p:spPr>
          <a:xfrm>
            <a:off x="2707560" y="1138320"/>
            <a:ext cx="8993520" cy="3674160"/>
          </a:xfrm>
          <a:prstGeom prst="rect">
            <a:avLst/>
          </a:prstGeom>
          <a:noFill/>
          <a:ln w="0">
            <a:noFill/>
          </a:ln>
        </p:spPr>
        <p:style>
          <a:lnRef idx="0"/>
          <a:fillRef idx="0"/>
          <a:effectRef idx="0"/>
          <a:fontRef idx="minor"/>
        </p:style>
        <p:txBody>
          <a:bodyPr>
            <a:spAutoFit/>
          </a:bodyPr>
          <a:p>
            <a:pPr algn="just">
              <a:lnSpc>
                <a:spcPct val="100000"/>
              </a:lnSpc>
              <a:spcBef>
                <a:spcPts val="1001"/>
              </a:spcBef>
              <a:tabLst>
                <a:tab algn="l" pos="0"/>
              </a:tabLst>
            </a:pPr>
            <a:r>
              <a:rPr b="1" lang="it-IT" sz="2000" spc="-1" strike="noStrike">
                <a:solidFill>
                  <a:srgbClr val="3e84c5"/>
                </a:solidFill>
                <a:latin typeface="Open Sans"/>
                <a:ea typeface="Open Sans"/>
              </a:rPr>
              <a:t>Economic-financial, legal and regulatory, social perspective</a:t>
            </a:r>
            <a:endParaRPr b="0" lang="it-IT" sz="20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Economic impact of the use of hydrogen on the electrical system and for mobility</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Economic analysis of Hydrogen Valleys and EU taxonomy on the reduction of the cost of debt linked to green hydrogen</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Analysis of competition scenarios based on patent portfolios, strategic positioning and new business models</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Business Case on the development of hydrogen technologies</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Analysis and evaluation of laws, incentives, regulations</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Social acceptance of hydrogen-based technologies</a:t>
            </a:r>
            <a:endParaRPr b="0" lang="it-IT" sz="1800" spc="-1" strike="noStrike">
              <a:latin typeface="Arial"/>
            </a:endParaRPr>
          </a:p>
          <a:p>
            <a:pPr marL="285840" indent="-285480" algn="just">
              <a:lnSpc>
                <a:spcPct val="100000"/>
              </a:lnSpc>
              <a:spcBef>
                <a:spcPts val="601"/>
              </a:spcBef>
              <a:buClr>
                <a:srgbClr val="000000"/>
              </a:buClr>
              <a:buFont typeface="Arial"/>
              <a:buChar char="•"/>
              <a:tabLst>
                <a:tab algn="l" pos="0"/>
              </a:tabLst>
            </a:pPr>
            <a:r>
              <a:rPr b="0" lang="it-IT" sz="1800" spc="-1" strike="noStrike">
                <a:solidFill>
                  <a:srgbClr val="595959"/>
                </a:solidFill>
                <a:latin typeface="Open Sans"/>
                <a:ea typeface="Open Sans"/>
              </a:rPr>
              <a:t>Hydrogen for energy communities</a:t>
            </a:r>
            <a:endParaRPr b="0" lang="it-IT"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CustomShape 1"/>
          <p:cNvSpPr/>
          <p:nvPr/>
        </p:nvSpPr>
        <p:spPr>
          <a:xfrm>
            <a:off x="2932200" y="924120"/>
            <a:ext cx="8777880" cy="1265760"/>
          </a:xfrm>
          <a:prstGeom prst="rect">
            <a:avLst/>
          </a:prstGeom>
          <a:noFill/>
          <a:ln w="0">
            <a:noFill/>
          </a:ln>
        </p:spPr>
        <p:style>
          <a:lnRef idx="0"/>
          <a:fillRef idx="0"/>
          <a:effectRef idx="0"/>
          <a:fontRef idx="minor"/>
        </p:style>
        <p:txBody>
          <a:bodyPr anchor="ctr">
            <a:spAutoFit/>
          </a:bodyPr>
          <a:p>
            <a:pPr>
              <a:lnSpc>
                <a:spcPct val="90000"/>
              </a:lnSpc>
              <a:tabLst>
                <a:tab algn="l" pos="0"/>
              </a:tabLst>
            </a:pPr>
            <a:r>
              <a:rPr b="1" lang="it-IT" sz="2000" spc="-1" strike="noStrike">
                <a:solidFill>
                  <a:srgbClr val="3e84c5"/>
                </a:solidFill>
                <a:latin typeface="Open Sans"/>
                <a:ea typeface="Open Sans"/>
              </a:rPr>
              <a:t>HyCARE</a:t>
            </a:r>
            <a:r>
              <a:rPr b="0" lang="it-IT" sz="2000" spc="-1" strike="noStrike">
                <a:solidFill>
                  <a:srgbClr val="595959"/>
                </a:solidFill>
                <a:latin typeface="Open Sans"/>
                <a:ea typeface="Open Sans"/>
              </a:rPr>
              <a:t>: Hydrogen Carrier for Renewable Energy Storage</a:t>
            </a:r>
            <a:endParaRPr b="0" lang="it-IT" sz="2000" spc="-1" strike="noStrike">
              <a:latin typeface="Arial"/>
            </a:endParaRPr>
          </a:p>
          <a:p>
            <a:pPr>
              <a:lnSpc>
                <a:spcPct val="90000"/>
              </a:lnSpc>
              <a:spcBef>
                <a:spcPts val="601"/>
              </a:spcBef>
              <a:tabLst>
                <a:tab algn="l" pos="0"/>
              </a:tabLst>
            </a:pPr>
            <a:r>
              <a:rPr b="0" lang="it-IT" sz="2000" spc="-1" strike="noStrike">
                <a:solidFill>
                  <a:srgbClr val="595959"/>
                </a:solidFill>
                <a:latin typeface="Open Sans"/>
                <a:ea typeface="Open Sans"/>
              </a:rPr>
              <a:t>Storage of renewable energy through the conservation of hydrogen carriers and heat accumulation </a:t>
            </a:r>
            <a:endParaRPr b="0" lang="it-IT" sz="2000" spc="-1" strike="noStrike">
              <a:latin typeface="Arial"/>
            </a:endParaRPr>
          </a:p>
          <a:p>
            <a:pPr>
              <a:lnSpc>
                <a:spcPct val="90000"/>
              </a:lnSpc>
              <a:tabLst>
                <a:tab algn="l" pos="0"/>
              </a:tabLst>
            </a:pPr>
            <a:endParaRPr b="0" lang="it-IT" sz="2000" spc="-1" strike="noStrike">
              <a:latin typeface="Arial"/>
            </a:endParaRPr>
          </a:p>
        </p:txBody>
      </p:sp>
      <p:sp>
        <p:nvSpPr>
          <p:cNvPr id="771" name="CustomShape 2"/>
          <p:cNvSpPr/>
          <p:nvPr/>
        </p:nvSpPr>
        <p:spPr>
          <a:xfrm>
            <a:off x="2932200" y="2157480"/>
            <a:ext cx="2203200" cy="2048040"/>
          </a:xfrm>
          <a:prstGeom prst="teardrop">
            <a:avLst>
              <a:gd name="adj" fmla="val 100000"/>
            </a:avLst>
          </a:prstGeom>
          <a:blipFill rotWithShape="0">
            <a:blip r:embed="rId1"/>
            <a:srcRect l="9232" t="0" r="0" b="0"/>
            <a:stretch/>
          </a:blipFill>
          <a:ln w="9525">
            <a:solidFill>
              <a:srgbClr val="3e84c5"/>
            </a:solidFill>
            <a:round/>
          </a:ln>
        </p:spPr>
        <p:style>
          <a:lnRef idx="0"/>
          <a:fillRef idx="0"/>
          <a:effectRef idx="0"/>
          <a:fontRef idx="minor"/>
        </p:style>
      </p:sp>
      <p:sp>
        <p:nvSpPr>
          <p:cNvPr id="772" name="CustomShape 3"/>
          <p:cNvSpPr/>
          <p:nvPr/>
        </p:nvSpPr>
        <p:spPr>
          <a:xfrm>
            <a:off x="2932200" y="4301640"/>
            <a:ext cx="2203200" cy="1980720"/>
          </a:xfrm>
          <a:prstGeom prst="teardrop">
            <a:avLst>
              <a:gd name="adj" fmla="val 100000"/>
            </a:avLst>
          </a:prstGeom>
          <a:blipFill rotWithShape="0">
            <a:blip r:embed="rId2"/>
            <a:srcRect l="0" t="0" r="33344" b="0"/>
            <a:stretch/>
          </a:blipFill>
          <a:ln w="9525">
            <a:solidFill>
              <a:srgbClr val="3e84c5"/>
            </a:solidFill>
            <a:round/>
          </a:ln>
        </p:spPr>
        <p:style>
          <a:lnRef idx="0"/>
          <a:fillRef idx="0"/>
          <a:effectRef idx="0"/>
          <a:fontRef idx="minor"/>
        </p:style>
      </p:sp>
      <p:sp>
        <p:nvSpPr>
          <p:cNvPr id="773" name="CustomShape 4"/>
          <p:cNvSpPr/>
          <p:nvPr/>
        </p:nvSpPr>
        <p:spPr>
          <a:xfrm>
            <a:off x="2681280" y="6470280"/>
            <a:ext cx="9510480" cy="338760"/>
          </a:xfrm>
          <a:prstGeom prst="rect">
            <a:avLst/>
          </a:prstGeom>
          <a:noFill/>
          <a:ln w="0">
            <a:noFill/>
          </a:ln>
        </p:spPr>
        <p:style>
          <a:lnRef idx="0"/>
          <a:fillRef idx="0"/>
          <a:effectRef idx="0"/>
          <a:fontRef idx="minor"/>
        </p:style>
        <p:txBody>
          <a:bodyPr anchor="ctr">
            <a:spAutoFit/>
          </a:bodyPr>
          <a:p>
            <a:pPr algn="ctr">
              <a:lnSpc>
                <a:spcPct val="90000"/>
              </a:lnSpc>
              <a:tabLst>
                <a:tab algn="l" pos="0"/>
              </a:tabLst>
            </a:pPr>
            <a:r>
              <a:rPr b="0" i="1" lang="it-IT" sz="1800" spc="-1" strike="noStrike">
                <a:solidFill>
                  <a:srgbClr val="4c4c4c"/>
                </a:solidFill>
                <a:latin typeface="Open Sans"/>
                <a:ea typeface="Open Sans"/>
              </a:rPr>
              <a:t>European FCH JU funded project with several public and private partners</a:t>
            </a:r>
            <a:endParaRPr b="0" lang="it-IT" sz="1800" spc="-1" strike="noStrike">
              <a:latin typeface="Arial"/>
            </a:endParaRPr>
          </a:p>
        </p:txBody>
      </p:sp>
      <p:sp>
        <p:nvSpPr>
          <p:cNvPr id="774" name="CustomShape 5"/>
          <p:cNvSpPr/>
          <p:nvPr/>
        </p:nvSpPr>
        <p:spPr>
          <a:xfrm>
            <a:off x="5446080" y="2017800"/>
            <a:ext cx="6432120" cy="1938600"/>
          </a:xfrm>
          <a:prstGeom prst="rect">
            <a:avLst/>
          </a:prstGeom>
          <a:blipFill rotWithShape="0">
            <a:blip r:embed="rId3"/>
            <a:srcRect l="-848" t="-1565" r="0" b="-4708"/>
            <a:stretch/>
          </a:blipFill>
          <a:ln w="0">
            <a:noFill/>
          </a:ln>
        </p:spPr>
        <p:style>
          <a:lnRef idx="0"/>
          <a:fillRef idx="0"/>
          <a:effectRef idx="0"/>
          <a:fontRef idx="minor"/>
        </p:style>
        <p:txBody>
          <a:bodyPr>
            <a:noAutofit/>
          </a:bodyPr>
          <a:p>
            <a:pPr>
              <a:lnSpc>
                <a:spcPct val="100000"/>
              </a:lnSpc>
              <a:tabLst>
                <a:tab algn="l" pos="0"/>
              </a:tabLst>
            </a:pPr>
            <a:r>
              <a:rPr b="0" lang="it-IT" sz="1400" spc="-1" strike="noStrike">
                <a:solidFill>
                  <a:srgbClr val="000000"/>
                </a:solidFill>
                <a:latin typeface="Arial"/>
                <a:ea typeface="Arial"/>
              </a:rPr>
              <a:t> </a:t>
            </a:r>
            <a:endParaRPr b="0" lang="it-IT" sz="1400" spc="-1" strike="noStrike">
              <a:latin typeface="Arial"/>
            </a:endParaRPr>
          </a:p>
        </p:txBody>
      </p:sp>
      <p:grpSp>
        <p:nvGrpSpPr>
          <p:cNvPr id="775" name="Group 6"/>
          <p:cNvGrpSpPr/>
          <p:nvPr/>
        </p:nvGrpSpPr>
        <p:grpSpPr>
          <a:xfrm>
            <a:off x="5619960" y="4038840"/>
            <a:ext cx="5274720" cy="1173600"/>
            <a:chOff x="5619960" y="4038840"/>
            <a:chExt cx="5274720" cy="1173600"/>
          </a:xfrm>
        </p:grpSpPr>
        <p:pic>
          <p:nvPicPr>
            <p:cNvPr id="776" name="Immagine 6" descr=""/>
            <p:cNvPicPr/>
            <p:nvPr/>
          </p:nvPicPr>
          <p:blipFill>
            <a:blip r:embed="rId4"/>
            <a:stretch/>
          </p:blipFill>
          <p:spPr>
            <a:xfrm>
              <a:off x="5619960" y="4038840"/>
              <a:ext cx="5274720" cy="1173600"/>
            </a:xfrm>
            <a:prstGeom prst="rect">
              <a:avLst/>
            </a:prstGeom>
            <a:ln w="0">
              <a:noFill/>
            </a:ln>
          </p:spPr>
        </p:pic>
        <p:pic>
          <p:nvPicPr>
            <p:cNvPr id="777" name="Picture 4" descr="Logo, company name&#10;&#10;Description automatically generated"/>
            <p:cNvPicPr/>
            <p:nvPr/>
          </p:nvPicPr>
          <p:blipFill>
            <a:blip r:embed="rId5"/>
            <a:stretch/>
          </p:blipFill>
          <p:spPr>
            <a:xfrm>
              <a:off x="7823160" y="4753440"/>
              <a:ext cx="1009800" cy="382680"/>
            </a:xfrm>
            <a:prstGeom prst="rect">
              <a:avLst/>
            </a:prstGeom>
            <a:ln w="0">
              <a:noFill/>
            </a:ln>
          </p:spPr>
        </p:pic>
      </p:grpSp>
      <p:pic>
        <p:nvPicPr>
          <p:cNvPr id="778" name="Immagine 9" descr=""/>
          <p:cNvPicPr/>
          <p:nvPr/>
        </p:nvPicPr>
        <p:blipFill>
          <a:blip r:embed="rId6"/>
          <a:stretch/>
        </p:blipFill>
        <p:spPr>
          <a:xfrm>
            <a:off x="5568480" y="5245200"/>
            <a:ext cx="1752120" cy="10062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CustomShape 1"/>
          <p:cNvSpPr/>
          <p:nvPr/>
        </p:nvSpPr>
        <p:spPr>
          <a:xfrm>
            <a:off x="3035520" y="4197240"/>
            <a:ext cx="2352240" cy="2187360"/>
          </a:xfrm>
          <a:prstGeom prst="teardrop">
            <a:avLst>
              <a:gd name="adj" fmla="val 100000"/>
            </a:avLst>
          </a:prstGeom>
          <a:blipFill rotWithShape="0">
            <a:blip r:embed="rId1"/>
            <a:srcRect l="16161" t="0" r="18677" b="0"/>
            <a:stretch/>
          </a:blipFill>
          <a:ln w="0">
            <a:noFill/>
          </a:ln>
        </p:spPr>
        <p:style>
          <a:lnRef idx="0"/>
          <a:fillRef idx="0"/>
          <a:effectRef idx="0"/>
          <a:fontRef idx="minor"/>
        </p:style>
      </p:sp>
      <p:sp>
        <p:nvSpPr>
          <p:cNvPr id="780" name="CustomShape 2"/>
          <p:cNvSpPr/>
          <p:nvPr/>
        </p:nvSpPr>
        <p:spPr>
          <a:xfrm>
            <a:off x="6095880" y="2101320"/>
            <a:ext cx="5556960" cy="1572480"/>
          </a:xfrm>
          <a:prstGeom prst="rect">
            <a:avLst/>
          </a:prstGeom>
          <a:noFill/>
          <a:ln w="0">
            <a:noFill/>
          </a:ln>
        </p:spPr>
        <p:style>
          <a:lnRef idx="0"/>
          <a:fillRef idx="0"/>
          <a:effectRef idx="0"/>
          <a:fontRef idx="minor"/>
        </p:style>
        <p:txBody>
          <a:bodyPr>
            <a:spAutoFit/>
          </a:bodyPr>
          <a:p>
            <a:pPr algn="just">
              <a:lnSpc>
                <a:spcPct val="100000"/>
              </a:lnSpc>
              <a:tabLst>
                <a:tab algn="l" pos="0"/>
              </a:tabLst>
            </a:pPr>
            <a:r>
              <a:rPr b="1" lang="it-IT" sz="2000" spc="-1" strike="noStrike">
                <a:solidFill>
                  <a:srgbClr val="3e84c5"/>
                </a:solidFill>
                <a:latin typeface="Open Sans"/>
                <a:ea typeface="Open Sans"/>
              </a:rPr>
              <a:t>H</a:t>
            </a:r>
            <a:r>
              <a:rPr b="1" lang="it-IT" sz="2000" spc="-1" strike="noStrike" baseline="-25000">
                <a:solidFill>
                  <a:srgbClr val="3e84c5"/>
                </a:solidFill>
                <a:latin typeface="Open Sans"/>
                <a:ea typeface="Open Sans"/>
              </a:rPr>
              <a:t>2</a:t>
            </a:r>
            <a:r>
              <a:rPr b="1" lang="it-IT" sz="2000" spc="-1" strike="noStrike">
                <a:solidFill>
                  <a:srgbClr val="3e84c5"/>
                </a:solidFill>
                <a:latin typeface="Open Sans"/>
                <a:ea typeface="Open Sans"/>
              </a:rPr>
              <a:t>-REFUELLING STATION </a:t>
            </a:r>
            <a:endParaRPr b="0" lang="it-IT" sz="20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PV panels: 10 panels of 300 W</a:t>
            </a:r>
            <a:endParaRPr b="0" lang="it-IT" sz="18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Electrolyser: 250 Nl/h of H</a:t>
            </a:r>
            <a:r>
              <a:rPr b="0" lang="it-IT" sz="1800" spc="-1" strike="noStrike" baseline="-25000">
                <a:solidFill>
                  <a:srgbClr val="595959"/>
                </a:solidFill>
                <a:latin typeface="Open Sans"/>
                <a:ea typeface="Open Sans"/>
              </a:rPr>
              <a:t>2</a:t>
            </a:r>
            <a:r>
              <a:rPr b="0" lang="it-IT" sz="1800" spc="-1" strike="noStrike">
                <a:solidFill>
                  <a:srgbClr val="595959"/>
                </a:solidFill>
                <a:latin typeface="Open Sans"/>
                <a:ea typeface="Open Sans"/>
              </a:rPr>
              <a:t> at 30 bar and T</a:t>
            </a:r>
            <a:r>
              <a:rPr b="0" lang="it-IT" sz="1800" spc="-1" strike="noStrike" baseline="-25000">
                <a:solidFill>
                  <a:srgbClr val="595959"/>
                </a:solidFill>
                <a:latin typeface="Open Sans"/>
                <a:ea typeface="Open Sans"/>
              </a:rPr>
              <a:t>amb</a:t>
            </a:r>
            <a:endParaRPr b="0" lang="it-IT" sz="18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MH-Compressor: output pressure of 200 bar</a:t>
            </a:r>
            <a:endParaRPr b="0" lang="it-IT" sz="18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Booster: from 200 to 400 bar</a:t>
            </a:r>
            <a:endParaRPr b="0" lang="it-IT" sz="1800" spc="-1" strike="noStrike">
              <a:latin typeface="Arial"/>
            </a:endParaRPr>
          </a:p>
        </p:txBody>
      </p:sp>
      <p:sp>
        <p:nvSpPr>
          <p:cNvPr id="781" name="CustomShape 3"/>
          <p:cNvSpPr/>
          <p:nvPr/>
        </p:nvSpPr>
        <p:spPr>
          <a:xfrm>
            <a:off x="3076920" y="1909440"/>
            <a:ext cx="2352240" cy="2117520"/>
          </a:xfrm>
          <a:prstGeom prst="teardrop">
            <a:avLst>
              <a:gd name="adj" fmla="val 100000"/>
            </a:avLst>
          </a:prstGeom>
          <a:blipFill rotWithShape="0">
            <a:blip r:embed="rId2"/>
            <a:srcRect l="31438" t="0" r="9846" b="11700"/>
            <a:stretch/>
          </a:blipFill>
          <a:ln w="9525">
            <a:solidFill>
              <a:schemeClr val="accent1"/>
            </a:solidFill>
            <a:round/>
          </a:ln>
        </p:spPr>
        <p:style>
          <a:lnRef idx="0"/>
          <a:fillRef idx="0"/>
          <a:effectRef idx="0"/>
          <a:fontRef idx="minor"/>
        </p:style>
      </p:sp>
      <p:sp>
        <p:nvSpPr>
          <p:cNvPr id="782" name="CustomShape 4"/>
          <p:cNvSpPr/>
          <p:nvPr/>
        </p:nvSpPr>
        <p:spPr>
          <a:xfrm>
            <a:off x="6095880" y="4027320"/>
            <a:ext cx="5675760" cy="2116800"/>
          </a:xfrm>
          <a:prstGeom prst="rect">
            <a:avLst/>
          </a:prstGeom>
          <a:noFill/>
          <a:ln w="0">
            <a:noFill/>
          </a:ln>
        </p:spPr>
        <p:style>
          <a:lnRef idx="0"/>
          <a:fillRef idx="0"/>
          <a:effectRef idx="0"/>
          <a:fontRef idx="minor"/>
        </p:style>
        <p:txBody>
          <a:bodyPr>
            <a:spAutoFit/>
          </a:bodyPr>
          <a:p>
            <a:pPr algn="just">
              <a:lnSpc>
                <a:spcPct val="100000"/>
              </a:lnSpc>
              <a:tabLst>
                <a:tab algn="l" pos="0"/>
              </a:tabLst>
            </a:pPr>
            <a:r>
              <a:rPr b="1" lang="it-IT" sz="2000" spc="-1" strike="noStrike">
                <a:solidFill>
                  <a:srgbClr val="3e84c5"/>
                </a:solidFill>
                <a:latin typeface="Open Sans"/>
                <a:ea typeface="Open Sans"/>
              </a:rPr>
              <a:t>DRONE </a:t>
            </a:r>
            <a:endParaRPr b="0" lang="it-IT" sz="20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Two bottles of 1 l or one of 3 l of H</a:t>
            </a:r>
            <a:r>
              <a:rPr b="0" lang="it-IT" sz="1800" spc="-1" strike="noStrike" baseline="-25000">
                <a:solidFill>
                  <a:srgbClr val="595959"/>
                </a:solidFill>
                <a:latin typeface="Open Sans"/>
                <a:ea typeface="Open Sans"/>
              </a:rPr>
              <a:t>2</a:t>
            </a:r>
            <a:r>
              <a:rPr b="0" lang="it-IT" sz="1800" spc="-1" strike="noStrike">
                <a:solidFill>
                  <a:srgbClr val="595959"/>
                </a:solidFill>
                <a:latin typeface="Open Sans"/>
                <a:ea typeface="Open Sans"/>
              </a:rPr>
              <a:t> - Type IV bottle</a:t>
            </a:r>
            <a:endParaRPr b="0" lang="it-IT" sz="18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H</a:t>
            </a:r>
            <a:r>
              <a:rPr b="0" lang="it-IT" sz="1800" spc="-1" strike="noStrike" baseline="-25000">
                <a:solidFill>
                  <a:srgbClr val="595959"/>
                </a:solidFill>
                <a:latin typeface="Open Sans"/>
                <a:ea typeface="Open Sans"/>
              </a:rPr>
              <a:t>2</a:t>
            </a:r>
            <a:r>
              <a:rPr b="0" lang="it-IT" sz="1800" spc="-1" strike="noStrike">
                <a:solidFill>
                  <a:srgbClr val="595959"/>
                </a:solidFill>
                <a:latin typeface="Open Sans"/>
                <a:ea typeface="Open Sans"/>
              </a:rPr>
              <a:t> pressure = 300 bar</a:t>
            </a:r>
            <a:endParaRPr b="0" lang="it-IT" sz="18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2 Fuel Cell : 650 W each</a:t>
            </a:r>
            <a:endParaRPr b="0" lang="it-IT" sz="18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Battery - Consumption : 8 Nl/h</a:t>
            </a:r>
            <a:endParaRPr b="0" lang="it-IT" sz="1800" spc="-1" strike="noStrike">
              <a:latin typeface="Arial"/>
            </a:endParaRPr>
          </a:p>
          <a:p>
            <a:pPr marL="285840" indent="-285480">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Time of flight : 1:00-1:30 h</a:t>
            </a:r>
            <a:endParaRPr b="0" lang="it-IT" sz="1800" spc="-1" strike="noStrike">
              <a:latin typeface="Arial"/>
            </a:endParaRPr>
          </a:p>
        </p:txBody>
      </p:sp>
      <p:sp>
        <p:nvSpPr>
          <p:cNvPr id="783" name="CustomShape 5"/>
          <p:cNvSpPr/>
          <p:nvPr/>
        </p:nvSpPr>
        <p:spPr>
          <a:xfrm rot="16200000">
            <a:off x="1498680" y="5187600"/>
            <a:ext cx="2706480" cy="274320"/>
          </a:xfrm>
          <a:prstGeom prst="rect">
            <a:avLst/>
          </a:prstGeom>
          <a:noFill/>
          <a:ln w="0">
            <a:noFill/>
          </a:ln>
        </p:spPr>
        <p:style>
          <a:lnRef idx="0"/>
          <a:fillRef idx="0"/>
          <a:effectRef idx="0"/>
          <a:fontRef idx="minor"/>
        </p:style>
        <p:txBody>
          <a:bodyPr>
            <a:spAutoFit/>
          </a:bodyPr>
          <a:p>
            <a:pPr algn="ctr">
              <a:lnSpc>
                <a:spcPct val="100000"/>
              </a:lnSpc>
              <a:tabLst>
                <a:tab algn="l" pos="0"/>
              </a:tabLst>
            </a:pPr>
            <a:r>
              <a:rPr b="0" lang="it-IT" sz="1200" spc="-1" strike="noStrike">
                <a:solidFill>
                  <a:srgbClr val="595959"/>
                </a:solidFill>
                <a:latin typeface="Open Sans"/>
                <a:ea typeface="Open Sans"/>
              </a:rPr>
              <a:t>Diameter = 1.3 m   Weight = 5.6 kg</a:t>
            </a:r>
            <a:endParaRPr b="0" lang="it-IT" sz="1200" spc="-1" strike="noStrike">
              <a:latin typeface="Arial"/>
            </a:endParaRPr>
          </a:p>
        </p:txBody>
      </p:sp>
      <p:sp>
        <p:nvSpPr>
          <p:cNvPr id="784" name="CustomShape 6"/>
          <p:cNvSpPr/>
          <p:nvPr/>
        </p:nvSpPr>
        <p:spPr>
          <a:xfrm>
            <a:off x="2994120" y="950400"/>
            <a:ext cx="8777880" cy="1119600"/>
          </a:xfrm>
          <a:prstGeom prst="rect">
            <a:avLst/>
          </a:prstGeom>
          <a:noFill/>
          <a:ln w="0">
            <a:noFill/>
          </a:ln>
        </p:spPr>
        <p:style>
          <a:lnRef idx="0"/>
          <a:fillRef idx="0"/>
          <a:effectRef idx="0"/>
          <a:fontRef idx="minor"/>
        </p:style>
        <p:txBody>
          <a:bodyPr anchor="ctr">
            <a:spAutoFit/>
          </a:bodyPr>
          <a:p>
            <a:pPr>
              <a:lnSpc>
                <a:spcPct val="90000"/>
              </a:lnSpc>
              <a:tabLst>
                <a:tab algn="l" pos="0"/>
              </a:tabLst>
            </a:pPr>
            <a:r>
              <a:rPr b="1" lang="it-IT" sz="2000" spc="-1" strike="noStrike">
                <a:solidFill>
                  <a:srgbClr val="3e84c5"/>
                </a:solidFill>
                <a:latin typeface="Open Sans"/>
                <a:ea typeface="Open Sans"/>
              </a:rPr>
              <a:t>Clean-DronHy</a:t>
            </a:r>
            <a:r>
              <a:rPr b="0" lang="it-IT" sz="2000" spc="-1" strike="noStrike">
                <a:solidFill>
                  <a:srgbClr val="4c4c4c"/>
                </a:solidFill>
                <a:latin typeface="Open Sans"/>
                <a:ea typeface="Open Sans"/>
              </a:rPr>
              <a:t>: H</a:t>
            </a:r>
            <a:r>
              <a:rPr b="0" lang="it-IT" sz="2000" spc="-1" strike="noStrike" baseline="-25000">
                <a:solidFill>
                  <a:srgbClr val="4c4c4c"/>
                </a:solidFill>
                <a:latin typeface="Open Sans"/>
                <a:ea typeface="Open Sans"/>
              </a:rPr>
              <a:t>2</a:t>
            </a:r>
            <a:r>
              <a:rPr b="0" lang="it-IT" sz="2000" spc="-1" strike="noStrike">
                <a:solidFill>
                  <a:srgbClr val="4c4c4c"/>
                </a:solidFill>
                <a:latin typeface="Open Sans"/>
                <a:ea typeface="Open Sans"/>
              </a:rPr>
              <a:t> powered drone with H</a:t>
            </a:r>
            <a:r>
              <a:rPr b="0" lang="it-IT" sz="2000" spc="-1" strike="noStrike" baseline="-25000">
                <a:solidFill>
                  <a:srgbClr val="4c4c4c"/>
                </a:solidFill>
                <a:latin typeface="Open Sans"/>
                <a:ea typeface="Open Sans"/>
              </a:rPr>
              <a:t>2</a:t>
            </a:r>
            <a:r>
              <a:rPr b="0" lang="it-IT" sz="2000" spc="-1" strike="noStrike">
                <a:solidFill>
                  <a:srgbClr val="4c4c4c"/>
                </a:solidFill>
                <a:latin typeface="Open Sans"/>
                <a:ea typeface="Open Sans"/>
              </a:rPr>
              <a:t> refuelling station</a:t>
            </a:r>
            <a:endParaRPr b="0" lang="it-IT" sz="2000" spc="-1" strike="noStrike">
              <a:latin typeface="Arial"/>
            </a:endParaRPr>
          </a:p>
          <a:p>
            <a:pPr>
              <a:lnSpc>
                <a:spcPct val="90000"/>
              </a:lnSpc>
              <a:spcBef>
                <a:spcPts val="601"/>
              </a:spcBef>
              <a:tabLst>
                <a:tab algn="l" pos="0"/>
              </a:tabLst>
            </a:pPr>
            <a:r>
              <a:rPr b="0" lang="it-IT" sz="2000" spc="-1" strike="noStrike">
                <a:solidFill>
                  <a:srgbClr val="4c4c4c"/>
                </a:solidFill>
                <a:latin typeface="Open Sans"/>
                <a:ea typeface="Open Sans"/>
              </a:rPr>
              <a:t>Produce, compress and use H</a:t>
            </a:r>
            <a:r>
              <a:rPr b="0" lang="it-IT" sz="2000" spc="-1" strike="noStrike" baseline="-25000">
                <a:solidFill>
                  <a:srgbClr val="4c4c4c"/>
                </a:solidFill>
                <a:latin typeface="Open Sans"/>
                <a:ea typeface="Open Sans"/>
              </a:rPr>
              <a:t>2</a:t>
            </a:r>
            <a:r>
              <a:rPr b="0" lang="it-IT" sz="2000" spc="-1" strike="noStrike">
                <a:solidFill>
                  <a:srgbClr val="4c4c4c"/>
                </a:solidFill>
                <a:latin typeface="Open Sans"/>
                <a:ea typeface="Open Sans"/>
              </a:rPr>
              <a:t> onsite</a:t>
            </a:r>
            <a:endParaRPr b="0" lang="it-IT" sz="2000" spc="-1" strike="noStrike">
              <a:latin typeface="Arial"/>
            </a:endParaRPr>
          </a:p>
          <a:p>
            <a:pPr>
              <a:lnSpc>
                <a:spcPct val="90000"/>
              </a:lnSpc>
              <a:tabLst>
                <a:tab algn="l" pos="0"/>
              </a:tabLst>
            </a:pPr>
            <a:endParaRPr b="0" lang="it-IT" sz="2000" spc="-1" strike="noStrike">
              <a:latin typeface="Arial"/>
            </a:endParaRPr>
          </a:p>
        </p:txBody>
      </p:sp>
      <p:sp>
        <p:nvSpPr>
          <p:cNvPr id="785" name="CustomShape 7"/>
          <p:cNvSpPr/>
          <p:nvPr/>
        </p:nvSpPr>
        <p:spPr>
          <a:xfrm>
            <a:off x="4715640" y="6385680"/>
            <a:ext cx="5334840" cy="583920"/>
          </a:xfrm>
          <a:prstGeom prst="rect">
            <a:avLst/>
          </a:prstGeom>
          <a:noFill/>
          <a:ln w="0">
            <a:noFill/>
          </a:ln>
        </p:spPr>
        <p:style>
          <a:lnRef idx="0"/>
          <a:fillRef idx="0"/>
          <a:effectRef idx="0"/>
          <a:fontRef idx="minor"/>
        </p:style>
        <p:txBody>
          <a:bodyPr anchor="ctr">
            <a:spAutoFit/>
          </a:bodyPr>
          <a:p>
            <a:pPr>
              <a:lnSpc>
                <a:spcPct val="90000"/>
              </a:lnSpc>
              <a:tabLst>
                <a:tab algn="l" pos="0"/>
              </a:tabLst>
            </a:pPr>
            <a:r>
              <a:rPr b="0" i="1" lang="it-IT" sz="1800" spc="-1" strike="noStrike">
                <a:solidFill>
                  <a:srgbClr val="4c4c4c"/>
                </a:solidFill>
                <a:latin typeface="Open Sans"/>
                <a:ea typeface="Open Sans"/>
              </a:rPr>
              <a:t>Regional funded project with SME private partners</a:t>
            </a:r>
            <a:endParaRPr b="0" lang="it-IT" sz="1800" spc="-1" strike="noStrike">
              <a:latin typeface="Arial"/>
            </a:endParaRPr>
          </a:p>
        </p:txBody>
      </p:sp>
      <p:pic>
        <p:nvPicPr>
          <p:cNvPr id="786" name="Google Shape;196;p10" descr=""/>
          <p:cNvPicPr/>
          <p:nvPr/>
        </p:nvPicPr>
        <p:blipFill>
          <a:blip r:embed="rId3"/>
          <a:stretch/>
        </p:blipFill>
        <p:spPr>
          <a:xfrm>
            <a:off x="9816480" y="172440"/>
            <a:ext cx="1578240" cy="6890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CustomShape 1"/>
          <p:cNvSpPr/>
          <p:nvPr/>
        </p:nvSpPr>
        <p:spPr>
          <a:xfrm>
            <a:off x="2994120" y="689760"/>
            <a:ext cx="8777880" cy="1640880"/>
          </a:xfrm>
          <a:prstGeom prst="rect">
            <a:avLst/>
          </a:prstGeom>
          <a:noFill/>
          <a:ln w="0">
            <a:noFill/>
          </a:ln>
        </p:spPr>
        <p:style>
          <a:lnRef idx="0"/>
          <a:fillRef idx="0"/>
          <a:effectRef idx="0"/>
          <a:fontRef idx="minor"/>
        </p:style>
        <p:txBody>
          <a:bodyPr anchor="ctr">
            <a:spAutoFit/>
          </a:bodyPr>
          <a:p>
            <a:pPr>
              <a:lnSpc>
                <a:spcPct val="100000"/>
              </a:lnSpc>
              <a:tabLst>
                <a:tab algn="l" pos="0"/>
              </a:tabLst>
            </a:pPr>
            <a:endParaRPr b="0" lang="it-IT" sz="1800" spc="-1" strike="noStrike">
              <a:latin typeface="Arial"/>
            </a:endParaRPr>
          </a:p>
          <a:p>
            <a:pPr>
              <a:lnSpc>
                <a:spcPct val="100000"/>
              </a:lnSpc>
              <a:tabLst>
                <a:tab algn="l" pos="0"/>
              </a:tabLst>
            </a:pPr>
            <a:r>
              <a:rPr b="1" lang="it-IT" sz="2000" spc="-1" strike="noStrike">
                <a:solidFill>
                  <a:srgbClr val="3e84c5"/>
                </a:solidFill>
                <a:latin typeface="Open Sans"/>
                <a:ea typeface="Open Sans"/>
              </a:rPr>
              <a:t>SmallGreenCHP4.0</a:t>
            </a:r>
            <a:r>
              <a:rPr b="0" lang="it-IT" sz="2000" spc="-1" strike="noStrike">
                <a:solidFill>
                  <a:srgbClr val="4c4c4c"/>
                </a:solidFill>
                <a:latin typeface="Open Sans"/>
                <a:ea typeface="Open Sans"/>
              </a:rPr>
              <a:t>: Autonomous and connected cogeneration system for small users based on renewable biomass of local forest origin certified for the production of syngas with a high hydrogen content </a:t>
            </a:r>
            <a:r>
              <a:rPr b="0" lang="it-IT" sz="1800" spc="-1" strike="noStrike">
                <a:solidFill>
                  <a:srgbClr val="000000"/>
                </a:solidFill>
                <a:latin typeface="Garamond"/>
                <a:ea typeface="Garamond"/>
              </a:rPr>
              <a:t>	</a:t>
            </a:r>
            <a:endParaRPr b="0" lang="it-IT" sz="1800" spc="-1" strike="noStrike">
              <a:latin typeface="Arial"/>
            </a:endParaRPr>
          </a:p>
          <a:p>
            <a:pPr>
              <a:lnSpc>
                <a:spcPct val="90000"/>
              </a:lnSpc>
              <a:tabLst>
                <a:tab algn="l" pos="0"/>
              </a:tabLst>
            </a:pPr>
            <a:endParaRPr b="0" lang="it-IT" sz="1800" spc="-1" strike="noStrike">
              <a:latin typeface="Arial"/>
            </a:endParaRPr>
          </a:p>
        </p:txBody>
      </p:sp>
      <p:sp>
        <p:nvSpPr>
          <p:cNvPr id="788" name="CustomShape 2"/>
          <p:cNvSpPr/>
          <p:nvPr/>
        </p:nvSpPr>
        <p:spPr>
          <a:xfrm>
            <a:off x="4715640" y="6385680"/>
            <a:ext cx="5334480" cy="583920"/>
          </a:xfrm>
          <a:prstGeom prst="rect">
            <a:avLst/>
          </a:prstGeom>
          <a:noFill/>
          <a:ln w="0">
            <a:noFill/>
          </a:ln>
        </p:spPr>
        <p:style>
          <a:lnRef idx="0"/>
          <a:fillRef idx="0"/>
          <a:effectRef idx="0"/>
          <a:fontRef idx="minor"/>
        </p:style>
        <p:txBody>
          <a:bodyPr anchor="ctr">
            <a:spAutoFit/>
          </a:bodyPr>
          <a:p>
            <a:pPr>
              <a:lnSpc>
                <a:spcPct val="90000"/>
              </a:lnSpc>
              <a:tabLst>
                <a:tab algn="l" pos="0"/>
              </a:tabLst>
            </a:pPr>
            <a:r>
              <a:rPr b="0" i="1" lang="it-IT" sz="1800" spc="-1" strike="noStrike">
                <a:solidFill>
                  <a:srgbClr val="4c4c4c"/>
                </a:solidFill>
                <a:latin typeface="Open Sans"/>
                <a:ea typeface="Open Sans"/>
              </a:rPr>
              <a:t>Regional funded project with SME private partners</a:t>
            </a:r>
            <a:endParaRPr b="0" lang="it-IT" sz="1800" spc="-1" strike="noStrike">
              <a:latin typeface="Arial"/>
            </a:endParaRPr>
          </a:p>
        </p:txBody>
      </p:sp>
      <p:sp>
        <p:nvSpPr>
          <p:cNvPr id="789" name="CustomShape 3"/>
          <p:cNvSpPr/>
          <p:nvPr/>
        </p:nvSpPr>
        <p:spPr>
          <a:xfrm>
            <a:off x="7175880" y="2338560"/>
            <a:ext cx="4740120" cy="2835000"/>
          </a:xfrm>
          <a:prstGeom prst="rect">
            <a:avLst/>
          </a:prstGeom>
          <a:noFill/>
          <a:ln w="0">
            <a:noFill/>
          </a:ln>
        </p:spPr>
        <p:style>
          <a:lnRef idx="0"/>
          <a:fillRef idx="0"/>
          <a:effectRef idx="0"/>
          <a:fontRef idx="minor"/>
        </p:style>
        <p:txBody>
          <a:bodyPr>
            <a:spAutoFit/>
          </a:bodyPr>
          <a:p>
            <a:pPr>
              <a:lnSpc>
                <a:spcPct val="100000"/>
              </a:lnSpc>
              <a:tabLst>
                <a:tab algn="l" pos="0"/>
              </a:tabLst>
            </a:pPr>
            <a:endParaRPr b="0" lang="it-IT" sz="1800" spc="-1" strike="noStrike">
              <a:latin typeface="Arial"/>
            </a:endParaRPr>
          </a:p>
          <a:p>
            <a:pPr>
              <a:lnSpc>
                <a:spcPct val="100000"/>
              </a:lnSpc>
              <a:tabLst>
                <a:tab algn="l" pos="0"/>
              </a:tabLst>
            </a:pPr>
            <a:r>
              <a:rPr b="1" lang="it-IT" sz="1800" spc="-1" strike="noStrike">
                <a:solidFill>
                  <a:srgbClr val="3e84c5"/>
                </a:solidFill>
                <a:latin typeface="Open Sans"/>
                <a:ea typeface="Open Sans"/>
              </a:rPr>
              <a:t>SYNGAS STATION </a:t>
            </a:r>
            <a:endParaRPr b="0" lang="it-IT" sz="1800" spc="-1" strike="noStrike">
              <a:latin typeface="Arial"/>
            </a:endParaRPr>
          </a:p>
          <a:p>
            <a:pPr marL="285840" indent="-285480" algn="just">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Creation of an off-Line GC Station for syngas analysis </a:t>
            </a:r>
            <a:endParaRPr b="0" lang="it-IT" sz="1800" spc="-1" strike="noStrike">
              <a:latin typeface="Arial"/>
            </a:endParaRPr>
          </a:p>
          <a:p>
            <a:pPr marL="285840" indent="-285480" algn="just">
              <a:lnSpc>
                <a:spcPct val="100000"/>
              </a:lnSpc>
              <a:buClr>
                <a:srgbClr val="595959"/>
              </a:buClr>
              <a:buFont typeface="Arial"/>
              <a:buChar char="•"/>
              <a:tabLst>
                <a:tab algn="l" pos="0"/>
              </a:tabLst>
            </a:pPr>
            <a:r>
              <a:rPr b="0" lang="it-IT" sz="1800" spc="-1" strike="noStrike">
                <a:solidFill>
                  <a:srgbClr val="595959"/>
                </a:solidFill>
                <a:latin typeface="Open Sans"/>
                <a:ea typeface="Open Sans"/>
              </a:rPr>
              <a:t>Creation of an on-line measurement station of the composition of syngas (CH4, H2, CO, CO2), pollutants (HCL, Tar, Particulate, H2S)</a:t>
            </a:r>
            <a:endParaRPr b="0" lang="it-IT" sz="1800" spc="-1" strike="noStrike">
              <a:latin typeface="Arial"/>
            </a:endParaRPr>
          </a:p>
          <a:p>
            <a:pPr marL="285840" indent="-171000">
              <a:lnSpc>
                <a:spcPct val="100000"/>
              </a:lnSpc>
              <a:tabLst>
                <a:tab algn="l" pos="0"/>
              </a:tabLst>
            </a:pPr>
            <a:endParaRPr b="0" lang="it-IT" sz="1800" spc="-1" strike="noStrike">
              <a:latin typeface="Arial"/>
            </a:endParaRPr>
          </a:p>
          <a:p>
            <a:pPr marL="285840" indent="-171000">
              <a:lnSpc>
                <a:spcPct val="100000"/>
              </a:lnSpc>
              <a:tabLst>
                <a:tab algn="l" pos="0"/>
              </a:tabLst>
            </a:pPr>
            <a:endParaRPr b="0" lang="it-IT" sz="1800" spc="-1" strike="noStrike">
              <a:latin typeface="Arial"/>
            </a:endParaRPr>
          </a:p>
        </p:txBody>
      </p:sp>
      <p:pic>
        <p:nvPicPr>
          <p:cNvPr id="790" name="Google Shape;163;ge2dfcd866a_0_0" descr=""/>
          <p:cNvPicPr/>
          <p:nvPr/>
        </p:nvPicPr>
        <p:blipFill>
          <a:blip r:embed="rId1"/>
          <a:stretch/>
        </p:blipFill>
        <p:spPr>
          <a:xfrm>
            <a:off x="2805120" y="2472840"/>
            <a:ext cx="4226400" cy="277020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266</TotalTime>
  <Application>LibreOffice/7.0.4.2$Windows_X86_64 LibreOffice_project/dcf040e67528d9187c66b2379df5ea4407429775</Application>
  <AppVersion>15.0000</AppVersion>
  <Words>1517</Words>
  <Paragraphs>179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2021-04-09T09:28:39Z</dcterms:created>
  <dc:creator>Alessia Guerretta</dc:creator>
  <dc:description/>
  <dc:language>it-IT</dc:language>
  <cp:lastModifiedBy>Gabriele Ricchiardi</cp:lastModifiedBy>
  <dcterms:modified xsi:type="dcterms:W3CDTF">2022-05-17T21:45:07Z</dcterms:modified>
  <cp:revision>24</cp:revision>
  <dc:subject/>
  <dc:title>Presentazione standard di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21</vt:i4>
  </property>
  <property fmtid="{D5CDD505-2E9C-101B-9397-08002B2CF9AE}" pid="3" name="PresentationFormat">
    <vt:lpwstr>Widescreen</vt:lpwstr>
  </property>
  <property fmtid="{D5CDD505-2E9C-101B-9397-08002B2CF9AE}" pid="4" name="Slides">
    <vt:i4>21</vt:i4>
  </property>
</Properties>
</file>