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media/image1.png" ContentType="image/png"/>
  <Override PartName="/ppt/media/image2.png" ContentType="image/png"/>
  <Override PartName="/ppt/media/image3.jpeg" ContentType="image/jpeg"/>
  <Override PartName="/ppt/media/image4.png" ContentType="image/png"/>
  <Override PartName="/ppt/media/image5.wmf" ContentType="image/x-wmf"/>
  <Override PartName="/ppt/media/image6.wmf" ContentType="image/x-wmf"/>
  <Override PartName="/ppt/media/image18.wmf" ContentType="image/x-wmf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jpeg" ContentType="image/jpeg"/>
  <Override PartName="/ppt/media/image15.png" ContentType="image/png"/>
  <Override PartName="/ppt/media/image16.png" ContentType="image/png"/>
  <Override PartName="/ppt/media/image17.wmf" ContentType="image/x-wmf"/>
  <Override PartName="/ppt/media/image19.png" ContentType="image/png"/>
  <Override PartName="/ppt/media/image20.png" ContentType="image/png"/>
  <Override PartName="/ppt/media/image21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3587" cy="6858000"/>
  <p:notesSz cx="6797675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3300" spc="-1" strike="noStrike">
                <a:solidFill>
                  <a:srgbClr val="ffffff"/>
                </a:solidFill>
                <a:latin typeface="Arial"/>
              </a:rPr>
              <a:t>Fai clic per spostare la diapositiva</a:t>
            </a:r>
            <a:endParaRPr b="0" lang="en-GB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2000" spc="-1" strike="noStrike">
                <a:latin typeface="Arial"/>
              </a:rPr>
              <a:t>Fai clic per modificare il formato delle note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1400" spc="-1" strike="noStrike">
                <a:latin typeface="Times New Roman"/>
              </a:rPr>
              <a:t>&lt;intestazione&gt;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it-IT" sz="1400" spc="-1" strike="noStrike">
                <a:latin typeface="Times New Roman"/>
              </a:rPr>
              <a:t>&lt;data/ora&gt;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it-IT" sz="1400" spc="-1" strike="noStrike">
                <a:latin typeface="Times New Roman"/>
              </a:rPr>
              <a:t>&lt;piè di pagina&gt;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2297A74D-1FEA-4B27-BBBD-E5A99DC0BD68}" type="slidenum">
              <a:rPr b="0" lang="it-IT" sz="1400" spc="-1" strike="noStrike">
                <a:latin typeface="Times New Roman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3850200" y="9429480"/>
            <a:ext cx="2937960" cy="489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433440"/>
                <a:tab algn="l" pos="866880"/>
                <a:tab algn="l" pos="1300320"/>
                <a:tab algn="l" pos="1733760"/>
                <a:tab algn="l" pos="2167200"/>
                <a:tab algn="l" pos="2600640"/>
              </a:tabLst>
            </a:pPr>
            <a:fld id="{4F08ACF2-5C18-448C-B943-688FCBCCEEDF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3850200" y="9429480"/>
            <a:ext cx="2939400" cy="49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2327277E-4BCB-403A-A878-F151320D8676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&lt;numero&gt;</a:t>
            </a:fld>
            <a:endParaRPr b="0" lang="it-IT" sz="1200" spc="-1" strike="noStrike">
              <a:latin typeface="Arial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3850200" y="9429480"/>
            <a:ext cx="2940840" cy="49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D8DDA4D4-2D2A-4415-9774-9C4D28AA954E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&lt;numero&gt;</a:t>
            </a:fld>
            <a:endParaRPr b="0" lang="it-IT" sz="1200" spc="-1" strike="noStrike">
              <a:latin typeface="Arial"/>
            </a:endParaRPr>
          </a:p>
        </p:txBody>
      </p:sp>
      <p:sp>
        <p:nvSpPr>
          <p:cNvPr id="108" name="CustomShape 4"/>
          <p:cNvSpPr/>
          <p:nvPr/>
        </p:nvSpPr>
        <p:spPr>
          <a:xfrm>
            <a:off x="3850200" y="9429480"/>
            <a:ext cx="2942640" cy="49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290C873D-0BFE-4C6F-B9D3-C2ADD5BAD7BB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&lt;numero&gt;</a:t>
            </a:fld>
            <a:endParaRPr b="0" lang="it-IT" sz="1200" spc="-1" strike="noStrike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21120" cy="3723840"/>
          </a:xfrm>
          <a:prstGeom prst="rect">
            <a:avLst/>
          </a:prstGeom>
        </p:spPr>
      </p:sp>
      <p:sp>
        <p:nvSpPr>
          <p:cNvPr id="110" name="PlaceHolder 6"/>
          <p:cNvSpPr>
            <a:spLocks noGrp="1"/>
          </p:cNvSpPr>
          <p:nvPr>
            <p:ph type="body"/>
          </p:nvPr>
        </p:nvSpPr>
        <p:spPr>
          <a:xfrm>
            <a:off x="906120" y="4716360"/>
            <a:ext cx="4987080" cy="44665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it-IT" sz="20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3850200" y="9429480"/>
            <a:ext cx="2937960" cy="489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433440"/>
                <a:tab algn="l" pos="866880"/>
                <a:tab algn="l" pos="1300320"/>
                <a:tab algn="l" pos="1733760"/>
                <a:tab algn="l" pos="2167200"/>
                <a:tab algn="l" pos="2600640"/>
              </a:tabLst>
            </a:pPr>
            <a:fld id="{A0D5CE33-FDCE-4EFC-8A7B-62F24C710747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3850200" y="9429480"/>
            <a:ext cx="2939400" cy="49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8614964A-BC03-4EEC-B1A2-6C564641F5B7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&lt;numero&gt;</a:t>
            </a:fld>
            <a:endParaRPr b="0" lang="it-IT" sz="1200" spc="-1" strike="noStrike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3850200" y="9429480"/>
            <a:ext cx="2940840" cy="49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130EF1FE-BF68-4832-83FF-D4F4A7D032E0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&lt;numero&gt;</a:t>
            </a:fld>
            <a:endParaRPr b="0" lang="it-IT" sz="1200" spc="-1" strike="noStrike">
              <a:latin typeface="Arial"/>
            </a:endParaRPr>
          </a:p>
        </p:txBody>
      </p:sp>
      <p:sp>
        <p:nvSpPr>
          <p:cNvPr id="114" name="CustomShape 4"/>
          <p:cNvSpPr/>
          <p:nvPr/>
        </p:nvSpPr>
        <p:spPr>
          <a:xfrm>
            <a:off x="3850200" y="9429480"/>
            <a:ext cx="2942640" cy="49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02C79C51-D4FB-4DFA-B9D3-BB11D9D5411E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&lt;numero&gt;</a:t>
            </a:fld>
            <a:endParaRPr b="0" lang="it-IT" sz="1200" spc="-1" strike="noStrike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21120" cy="3723840"/>
          </a:xfrm>
          <a:prstGeom prst="rect">
            <a:avLst/>
          </a:prstGeom>
        </p:spPr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906120" y="4716360"/>
            <a:ext cx="4987080" cy="44665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it-IT" sz="20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sldImg"/>
          </p:nvPr>
        </p:nvSpPr>
        <p:spPr>
          <a:xfrm>
            <a:off x="426960" y="1241280"/>
            <a:ext cx="5935320" cy="3339720"/>
          </a:xfrm>
          <a:prstGeom prst="rect">
            <a:avLst/>
          </a:prstGeom>
        </p:spPr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0960" cy="38998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119" name="TextShape 3"/>
          <p:cNvSpPr txBox="1"/>
          <p:nvPr/>
        </p:nvSpPr>
        <p:spPr>
          <a:xfrm>
            <a:off x="3850200" y="9429480"/>
            <a:ext cx="2937960" cy="489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433440"/>
                <a:tab algn="l" pos="866880"/>
                <a:tab algn="l" pos="1300320"/>
                <a:tab algn="l" pos="1733760"/>
                <a:tab algn="l" pos="2167200"/>
                <a:tab algn="l" pos="2600640"/>
              </a:tabLst>
            </a:pPr>
            <a:fld id="{40EC20B0-0515-45AC-B574-BC8008F49F52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sldImg"/>
          </p:nvPr>
        </p:nvSpPr>
        <p:spPr>
          <a:xfrm>
            <a:off x="426960" y="1241280"/>
            <a:ext cx="5935320" cy="3339720"/>
          </a:xfrm>
          <a:prstGeom prst="rect">
            <a:avLst/>
          </a:prstGeom>
        </p:spPr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0960" cy="38998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122" name="TextShape 3"/>
          <p:cNvSpPr txBox="1"/>
          <p:nvPr/>
        </p:nvSpPr>
        <p:spPr>
          <a:xfrm>
            <a:off x="3850200" y="9429480"/>
            <a:ext cx="2937960" cy="489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433440"/>
                <a:tab algn="l" pos="866880"/>
                <a:tab algn="l" pos="1300320"/>
                <a:tab algn="l" pos="1733760"/>
                <a:tab algn="l" pos="2167200"/>
                <a:tab algn="l" pos="2600640"/>
              </a:tabLst>
            </a:pPr>
            <a:fld id="{AE2A8E36-53C8-4942-8C9B-8584C8D6A610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3850200" y="9429480"/>
            <a:ext cx="2937960" cy="489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433440"/>
                <a:tab algn="l" pos="866880"/>
                <a:tab algn="l" pos="1300320"/>
                <a:tab algn="l" pos="1733760"/>
                <a:tab algn="l" pos="2167200"/>
                <a:tab algn="l" pos="2600640"/>
              </a:tabLst>
            </a:pPr>
            <a:fld id="{86CCAE30-4627-4795-A491-B53F744B2788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3850200" y="9429480"/>
            <a:ext cx="2939400" cy="49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8E44AB7C-D635-4B96-B32C-CA2EB4681C3B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&lt;numero&gt;</a:t>
            </a:fld>
            <a:endParaRPr b="0" lang="it-IT" sz="1200" spc="-1" strike="noStrike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3850200" y="9429480"/>
            <a:ext cx="2940840" cy="49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94F74C84-71A0-42C2-8664-323B11BC7E19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&lt;numero&gt;</a:t>
            </a:fld>
            <a:endParaRPr b="0" lang="it-IT" sz="1200" spc="-1" strike="noStrike">
              <a:latin typeface="Arial"/>
            </a:endParaRPr>
          </a:p>
        </p:txBody>
      </p:sp>
      <p:sp>
        <p:nvSpPr>
          <p:cNvPr id="126" name="CustomShape 4"/>
          <p:cNvSpPr/>
          <p:nvPr/>
        </p:nvSpPr>
        <p:spPr>
          <a:xfrm>
            <a:off x="3850200" y="9429480"/>
            <a:ext cx="2942640" cy="49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686A15CF-DCE3-4B8C-A0FC-AC53127909B2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&lt;numero&gt;</a:t>
            </a:fld>
            <a:endParaRPr b="0" lang="it-IT" sz="1200" spc="-1" strike="noStrike"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21120" cy="3723840"/>
          </a:xfrm>
          <a:prstGeom prst="rect">
            <a:avLst/>
          </a:prstGeom>
        </p:spPr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906120" y="4716360"/>
            <a:ext cx="4987080" cy="44665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it-IT" sz="20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ldImg"/>
          </p:nvPr>
        </p:nvSpPr>
        <p:spPr>
          <a:xfrm>
            <a:off x="426960" y="1241280"/>
            <a:ext cx="5935320" cy="3339720"/>
          </a:xfrm>
          <a:prstGeom prst="rect">
            <a:avLst/>
          </a:prstGeom>
        </p:spPr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0960" cy="38998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131" name="TextShape 3"/>
          <p:cNvSpPr txBox="1"/>
          <p:nvPr/>
        </p:nvSpPr>
        <p:spPr>
          <a:xfrm>
            <a:off x="3850200" y="9429480"/>
            <a:ext cx="2937960" cy="489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433440"/>
                <a:tab algn="l" pos="866880"/>
                <a:tab algn="l" pos="1300320"/>
                <a:tab algn="l" pos="1733760"/>
                <a:tab algn="l" pos="2167200"/>
                <a:tab algn="l" pos="2600640"/>
              </a:tabLst>
            </a:pPr>
            <a:fld id="{36508C6F-5C80-4AD5-80C9-29D5C189FBD6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ldImg"/>
          </p:nvPr>
        </p:nvSpPr>
        <p:spPr>
          <a:xfrm>
            <a:off x="426960" y="1241280"/>
            <a:ext cx="5935320" cy="3339720"/>
          </a:xfrm>
          <a:prstGeom prst="rect">
            <a:avLst/>
          </a:prstGeom>
        </p:spPr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0960" cy="38998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134" name="TextShape 3"/>
          <p:cNvSpPr txBox="1"/>
          <p:nvPr/>
        </p:nvSpPr>
        <p:spPr>
          <a:xfrm>
            <a:off x="3850200" y="9429480"/>
            <a:ext cx="2937960" cy="489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433440"/>
                <a:tab algn="l" pos="866880"/>
                <a:tab algn="l" pos="1300320"/>
                <a:tab algn="l" pos="1733760"/>
                <a:tab algn="l" pos="2167200"/>
                <a:tab algn="l" pos="2600640"/>
              </a:tabLst>
            </a:pPr>
            <a:fld id="{1E027391-5277-478C-8C1B-1E1A9F9F806D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3850200" y="9429480"/>
            <a:ext cx="2937960" cy="489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433440"/>
                <a:tab algn="l" pos="866880"/>
                <a:tab algn="l" pos="1300320"/>
                <a:tab algn="l" pos="1733760"/>
                <a:tab algn="l" pos="2167200"/>
                <a:tab algn="l" pos="2600640"/>
              </a:tabLst>
            </a:pPr>
            <a:fld id="{AFFD89B0-8842-496E-923E-A35603F97EE0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3850200" y="9429480"/>
            <a:ext cx="2939400" cy="49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498293DC-D601-461E-9631-3FB5F05E601D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&lt;numero&gt;</a:t>
            </a:fld>
            <a:endParaRPr b="0" lang="it-IT" sz="1200" spc="-1" strike="noStrike">
              <a:latin typeface="Arial"/>
            </a:endParaRPr>
          </a:p>
        </p:txBody>
      </p:sp>
      <p:sp>
        <p:nvSpPr>
          <p:cNvPr id="137" name="CustomShape 3"/>
          <p:cNvSpPr/>
          <p:nvPr/>
        </p:nvSpPr>
        <p:spPr>
          <a:xfrm>
            <a:off x="3850200" y="9429480"/>
            <a:ext cx="2940840" cy="49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4D783628-DE3A-4110-8637-FF44E4BA2677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&lt;numero&gt;</a:t>
            </a:fld>
            <a:endParaRPr b="0" lang="it-IT" sz="1200" spc="-1" strike="noStrike">
              <a:latin typeface="Arial"/>
            </a:endParaRPr>
          </a:p>
        </p:txBody>
      </p:sp>
      <p:sp>
        <p:nvSpPr>
          <p:cNvPr id="138" name="CustomShape 4"/>
          <p:cNvSpPr/>
          <p:nvPr/>
        </p:nvSpPr>
        <p:spPr>
          <a:xfrm>
            <a:off x="3850200" y="9429480"/>
            <a:ext cx="2942640" cy="49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B1E18BDD-A05E-4E2F-A86F-11CFA23AD196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&lt;numero&gt;</a:t>
            </a:fld>
            <a:endParaRPr b="0" lang="it-IT" sz="1200" spc="-1" strike="noStrike">
              <a:latin typeface="Arial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21120" cy="3723840"/>
          </a:xfrm>
          <a:prstGeom prst="rect">
            <a:avLst/>
          </a:prstGeom>
        </p:spPr>
      </p:sp>
      <p:sp>
        <p:nvSpPr>
          <p:cNvPr id="140" name="PlaceHolder 6"/>
          <p:cNvSpPr>
            <a:spLocks noGrp="1"/>
          </p:cNvSpPr>
          <p:nvPr>
            <p:ph type="body"/>
          </p:nvPr>
        </p:nvSpPr>
        <p:spPr>
          <a:xfrm>
            <a:off x="906120" y="4716360"/>
            <a:ext cx="4987080" cy="44665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it-IT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3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3408480" y="6647040"/>
            <a:ext cx="8652960" cy="709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1cdde"/>
              </a:gs>
            </a:gsLst>
            <a:lin ang="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2" descr=""/>
          <p:cNvPicPr/>
          <p:nvPr/>
        </p:nvPicPr>
        <p:blipFill>
          <a:blip r:embed="rId2"/>
          <a:stretch/>
        </p:blipFill>
        <p:spPr>
          <a:xfrm>
            <a:off x="260280" y="5997600"/>
            <a:ext cx="1488600" cy="744120"/>
          </a:xfrm>
          <a:prstGeom prst="rect">
            <a:avLst/>
          </a:prstGeom>
          <a:ln w="0">
            <a:noFill/>
          </a:ln>
        </p:spPr>
      </p:pic>
      <p:pic>
        <p:nvPicPr>
          <p:cNvPr id="2" name="Picture 3" descr=""/>
          <p:cNvPicPr/>
          <p:nvPr/>
        </p:nvPicPr>
        <p:blipFill>
          <a:blip r:embed="rId3"/>
          <a:stretch/>
        </p:blipFill>
        <p:spPr>
          <a:xfrm>
            <a:off x="1994040" y="5997600"/>
            <a:ext cx="1039320" cy="649080"/>
          </a:xfrm>
          <a:prstGeom prst="rect">
            <a:avLst/>
          </a:prstGeom>
          <a:ln w="0">
            <a:noFill/>
          </a:ln>
        </p:spPr>
      </p:pic>
      <p:pic>
        <p:nvPicPr>
          <p:cNvPr id="3" name="Picture 4" descr=""/>
          <p:cNvPicPr/>
          <p:nvPr/>
        </p:nvPicPr>
        <p:blipFill>
          <a:blip r:embed="rId4"/>
          <a:stretch/>
        </p:blipFill>
        <p:spPr>
          <a:xfrm>
            <a:off x="0" y="0"/>
            <a:ext cx="3058920" cy="75852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2"/>
          <p:cNvSpPr>
            <a:spLocks noGrp="1"/>
          </p:cNvSpPr>
          <p:nvPr>
            <p:ph type="ftr"/>
          </p:nvPr>
        </p:nvSpPr>
        <p:spPr>
          <a:xfrm>
            <a:off x="3522600" y="6351480"/>
            <a:ext cx="8529120" cy="2664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</a:tabLst>
            </a:pPr>
            <a:r>
              <a:rPr b="0" lang="it-IT" sz="1200" spc="-1" strike="noStrike">
                <a:solidFill>
                  <a:srgbClr val="2f5597"/>
                </a:solidFill>
                <a:latin typeface="Franklin Gothic Demi"/>
                <a:ea typeface="Microsoft YaHei"/>
              </a:rPr>
              <a:t>Inserire il titolo dell'evento, città, gg mese aaaa (dal menù "inserisci piè di pagina")</a:t>
            </a:r>
            <a:endParaRPr b="0" lang="it-IT" sz="1200" spc="-1" strike="noStrike"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3300" spc="-1" strike="noStrike">
                <a:solidFill>
                  <a:srgbClr val="ffffff"/>
                </a:solidFill>
                <a:latin typeface="Arial"/>
              </a:rPr>
              <a:t>Fai clic per modificare il formato del testo del titolo</a:t>
            </a:r>
            <a:endParaRPr b="0" lang="en-GB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5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5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wmf"/><Relationship Id="rId3" Type="http://schemas.openxmlformats.org/officeDocument/2006/relationships/image" Target="../media/image6.wmf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2464560" y="2911320"/>
            <a:ext cx="7086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it-IT" sz="2800" spc="-1" strike="noStrike">
                <a:solidFill>
                  <a:srgbClr val="003399"/>
                </a:solidFill>
                <a:latin typeface="Arial"/>
                <a:ea typeface="Microsoft YaHei"/>
              </a:rPr>
              <a:t>SITUAZIONE IDROLOGICA IN PIEMONTE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10067400" y="6093360"/>
            <a:ext cx="17643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0" lang="it-IT" sz="1800" spc="-1" strike="noStrike">
                <a:solidFill>
                  <a:srgbClr val="003399"/>
                </a:solidFill>
                <a:latin typeface="Arial"/>
                <a:ea typeface="Microsoft YaHei"/>
              </a:rPr>
              <a:t>3 febbraio 2022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2616120" y="189000"/>
            <a:ext cx="69609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it-IT" sz="1800" spc="-1" strike="noStrike">
                <a:solidFill>
                  <a:srgbClr val="003399"/>
                </a:solidFill>
                <a:latin typeface="Arial"/>
                <a:ea typeface="Microsoft YaHei"/>
              </a:rPr>
              <a:t>PRECIPITAZIONI A GENNAIO 2022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2" name="CustomShape 2"/>
          <p:cNvSpPr/>
          <p:nvPr/>
        </p:nvSpPr>
        <p:spPr>
          <a:xfrm>
            <a:off x="2031840" y="5373720"/>
            <a:ext cx="9753120" cy="12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it-IT" sz="1800" spc="-1" strike="noStrike">
                <a:solidFill>
                  <a:srgbClr val="c00000"/>
                </a:solidFill>
                <a:latin typeface="Arial"/>
                <a:ea typeface="Microsoft YaHei"/>
              </a:rPr>
              <a:t>4.8 mm </a:t>
            </a:r>
            <a:r>
              <a:rPr b="1" lang="it-IT" sz="1800" spc="-1" strike="noStrike">
                <a:solidFill>
                  <a:srgbClr val="003399"/>
                </a:solidFill>
                <a:latin typeface="Arial"/>
                <a:ea typeface="Microsoft YaHei"/>
              </a:rPr>
              <a:t>medi su tutto il bacino (deficit tra il 90% e 95%)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it-IT" sz="1800" spc="-1" strike="noStrike">
                <a:solidFill>
                  <a:srgbClr val="c00000"/>
                </a:solidFill>
                <a:latin typeface="Arial"/>
                <a:ea typeface="Microsoft YaHei"/>
              </a:rPr>
              <a:t>5° gennaio più secco</a:t>
            </a:r>
            <a:r>
              <a:rPr b="1" lang="it-IT" sz="1800" spc="-1" strike="noStrike">
                <a:solidFill>
                  <a:srgbClr val="003399"/>
                </a:solidFill>
                <a:latin typeface="Arial"/>
                <a:ea typeface="Microsoft YaHei"/>
              </a:rPr>
              <a:t> degli ultimi 65 anni (dopo il 2000 e il 2005 tra gli anni recenti)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it-IT" sz="1800" spc="-1" strike="noStrike">
                <a:solidFill>
                  <a:srgbClr val="003399"/>
                </a:solidFill>
                <a:latin typeface="Arial"/>
                <a:ea typeface="Microsoft YaHei"/>
              </a:rPr>
              <a:t>Valori registrati di comparabili al gennaio </a:t>
            </a:r>
            <a:r>
              <a:rPr b="1" lang="it-IT" sz="1800" spc="-1" strike="noStrike">
                <a:solidFill>
                  <a:srgbClr val="c00000"/>
                </a:solidFill>
                <a:latin typeface="Arial"/>
                <a:ea typeface="Microsoft YaHei"/>
              </a:rPr>
              <a:t>2005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53" name="Picture 7" descr=""/>
          <p:cNvPicPr/>
          <p:nvPr/>
        </p:nvPicPr>
        <p:blipFill>
          <a:blip r:embed="rId1"/>
          <a:stretch/>
        </p:blipFill>
        <p:spPr>
          <a:xfrm>
            <a:off x="6456240" y="544680"/>
            <a:ext cx="4392360" cy="4684320"/>
          </a:xfrm>
          <a:prstGeom prst="rect">
            <a:avLst/>
          </a:prstGeom>
          <a:ln w="0">
            <a:noFill/>
          </a:ln>
        </p:spPr>
      </p:pic>
      <p:pic>
        <p:nvPicPr>
          <p:cNvPr id="54" name="Immagine 2" descr=""/>
          <p:cNvPicPr/>
          <p:nvPr/>
        </p:nvPicPr>
        <p:blipFill>
          <a:blip r:embed="rId2"/>
          <a:stretch/>
        </p:blipFill>
        <p:spPr>
          <a:xfrm>
            <a:off x="912240" y="544680"/>
            <a:ext cx="3816000" cy="4747680"/>
          </a:xfrm>
          <a:prstGeom prst="rect">
            <a:avLst/>
          </a:prstGeom>
          <a:ln w="0">
            <a:noFill/>
          </a:ln>
        </p:spPr>
      </p:pic>
      <p:pic>
        <p:nvPicPr>
          <p:cNvPr id="55" name="Immagine 4" descr=""/>
          <p:cNvPicPr/>
          <p:nvPr/>
        </p:nvPicPr>
        <p:blipFill>
          <a:blip r:embed="rId3"/>
          <a:stretch/>
        </p:blipFill>
        <p:spPr>
          <a:xfrm>
            <a:off x="4728600" y="1772640"/>
            <a:ext cx="1180080" cy="1880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3" descr=""/>
          <p:cNvPicPr/>
          <p:nvPr/>
        </p:nvPicPr>
        <p:blipFill>
          <a:blip r:embed="rId1"/>
          <a:stretch/>
        </p:blipFill>
        <p:spPr>
          <a:xfrm>
            <a:off x="3720600" y="849960"/>
            <a:ext cx="4463640" cy="4750920"/>
          </a:xfrm>
          <a:prstGeom prst="rect">
            <a:avLst/>
          </a:prstGeom>
          <a:ln w="0">
            <a:noFill/>
          </a:ln>
        </p:spPr>
      </p:pic>
      <p:sp>
        <p:nvSpPr>
          <p:cNvPr id="57" name="CustomShape 1"/>
          <p:cNvSpPr/>
          <p:nvPr/>
        </p:nvSpPr>
        <p:spPr>
          <a:xfrm>
            <a:off x="4368600" y="217440"/>
            <a:ext cx="5186160" cy="368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it-IT" sz="1800" spc="-1" strike="noStrike">
                <a:solidFill>
                  <a:srgbClr val="003399"/>
                </a:solidFill>
                <a:latin typeface="Arial"/>
                <a:ea typeface="Microsoft YaHei"/>
              </a:rPr>
              <a:t>ANOMALIA DI PRECIPITAZIONE ultimi 3mesi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3000600" y="5862600"/>
            <a:ext cx="936108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3399"/>
                </a:solidFill>
                <a:latin typeface="Arial"/>
                <a:ea typeface="Microsoft YaHei"/>
              </a:rPr>
              <a:t>Deficit pluviometrico negli ultimi 90 giorni tra il </a:t>
            </a:r>
            <a:r>
              <a:rPr b="1" lang="it-IT" sz="1800" spc="-1" strike="noStrike">
                <a:solidFill>
                  <a:srgbClr val="c00000"/>
                </a:solidFill>
                <a:latin typeface="Arial"/>
                <a:ea typeface="Microsoft YaHei"/>
              </a:rPr>
              <a:t>90% </a:t>
            </a:r>
            <a:r>
              <a:rPr b="0" lang="it-IT" sz="1800" spc="-1" strike="noStrike">
                <a:solidFill>
                  <a:srgbClr val="003399"/>
                </a:solidFill>
                <a:latin typeface="Arial"/>
                <a:ea typeface="Microsoft YaHei"/>
              </a:rPr>
              <a:t>e il </a:t>
            </a:r>
            <a:r>
              <a:rPr b="1" lang="it-IT" sz="1800" spc="-1" strike="noStrike">
                <a:solidFill>
                  <a:srgbClr val="c00000"/>
                </a:solidFill>
                <a:latin typeface="Arial"/>
                <a:ea typeface="Microsoft YaHei"/>
              </a:rPr>
              <a:t>30% </a:t>
            </a:r>
            <a:r>
              <a:rPr b="0" lang="it-IT" sz="1800" spc="-1" strike="noStrike">
                <a:solidFill>
                  <a:srgbClr val="003399"/>
                </a:solidFill>
                <a:latin typeface="Arial"/>
                <a:ea typeface="Microsoft YaHei"/>
              </a:rPr>
              <a:t>rispetto al clima 91-20.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3399"/>
                </a:solidFill>
                <a:latin typeface="Arial"/>
                <a:ea typeface="Microsoft YaHei"/>
              </a:rPr>
              <a:t>In “attivo” </a:t>
            </a:r>
            <a:r>
              <a:rPr b="1" lang="it-IT" sz="1800" spc="-1" strike="noStrike">
                <a:solidFill>
                  <a:srgbClr val="c00000"/>
                </a:solidFill>
                <a:latin typeface="Arial"/>
                <a:ea typeface="Microsoft YaHei"/>
              </a:rPr>
              <a:t>5% - 10% </a:t>
            </a:r>
            <a:r>
              <a:rPr b="0" lang="it-IT" sz="1800" spc="-1" strike="noStrike">
                <a:solidFill>
                  <a:srgbClr val="003399"/>
                </a:solidFill>
                <a:latin typeface="Arial"/>
                <a:ea typeface="Microsoft YaHei"/>
              </a:rPr>
              <a:t>solo Pellice, Alto Po, Maira, Varaita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magine 2" descr=""/>
          <p:cNvPicPr/>
          <p:nvPr/>
        </p:nvPicPr>
        <p:blipFill>
          <a:blip r:embed="rId1"/>
          <a:stretch/>
        </p:blipFill>
        <p:spPr>
          <a:xfrm>
            <a:off x="1632240" y="1744920"/>
            <a:ext cx="8744040" cy="4059720"/>
          </a:xfrm>
          <a:prstGeom prst="rect">
            <a:avLst/>
          </a:prstGeom>
          <a:ln w="0">
            <a:noFill/>
          </a:ln>
        </p:spPr>
      </p:pic>
      <p:sp>
        <p:nvSpPr>
          <p:cNvPr id="60" name="CustomShape 1"/>
          <p:cNvSpPr/>
          <p:nvPr/>
        </p:nvSpPr>
        <p:spPr>
          <a:xfrm>
            <a:off x="1368000" y="518040"/>
            <a:ext cx="936072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0" lang="it-IT" sz="1800" spc="-1" strike="noStrike">
                <a:solidFill>
                  <a:srgbClr val="003399"/>
                </a:solidFill>
                <a:latin typeface="Arial"/>
                <a:ea typeface="Microsoft YaHei"/>
              </a:rPr>
              <a:t>Considerando la stagione invernale estesa (da Novembre a Marzo – 150 giorni totali) e tra essi  gli inverni con pioggia totale e numero di giorni piovosi sotto il 25° percentile, questo inverno 2021- 2022 è al </a:t>
            </a:r>
            <a:r>
              <a:rPr b="1" lang="it-IT" sz="1800" spc="-1" strike="noStrike">
                <a:solidFill>
                  <a:srgbClr val="ff0000"/>
                </a:solidFill>
                <a:latin typeface="Arial"/>
                <a:ea typeface="Microsoft YaHei"/>
              </a:rPr>
              <a:t>10° posto </a:t>
            </a:r>
            <a:r>
              <a:rPr b="0" lang="it-IT" sz="1800" spc="-1" strike="noStrike">
                <a:solidFill>
                  <a:srgbClr val="003399"/>
                </a:solidFill>
                <a:latin typeface="Arial"/>
                <a:ea typeface="Microsoft YaHei"/>
              </a:rPr>
              <a:t>tra i più secchi (ultimi 65 anni)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61" name="CustomShape 2"/>
          <p:cNvSpPr/>
          <p:nvPr/>
        </p:nvSpPr>
        <p:spPr>
          <a:xfrm>
            <a:off x="7896960" y="6038280"/>
            <a:ext cx="37440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</a:pPr>
            <a:r>
              <a:rPr b="0" lang="it-IT" sz="1800" spc="-1" strike="noStrike">
                <a:solidFill>
                  <a:srgbClr val="ff0000"/>
                </a:solidFill>
                <a:latin typeface="Arial"/>
                <a:ea typeface="Microsoft YaHei"/>
              </a:rPr>
              <a:t>* solo 60% dell’inverno 2021-2022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62" name="CustomShape 3"/>
          <p:cNvSpPr/>
          <p:nvPr/>
        </p:nvSpPr>
        <p:spPr>
          <a:xfrm flipH="1" rot="16200000">
            <a:off x="9840960" y="5013000"/>
            <a:ext cx="1223640" cy="503640"/>
          </a:xfrm>
          <a:prstGeom prst="bentConnector3">
            <a:avLst>
              <a:gd name="adj1" fmla="val -657"/>
            </a:avLst>
          </a:prstGeom>
          <a:solidFill>
            <a:srgbClr val="00b8ff"/>
          </a:solidFill>
          <a:ln w="2540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CustomShape 4"/>
          <p:cNvSpPr/>
          <p:nvPr/>
        </p:nvSpPr>
        <p:spPr>
          <a:xfrm>
            <a:off x="3504600" y="140040"/>
            <a:ext cx="3742920" cy="368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it-IT" sz="1800" spc="-1" strike="noStrike">
                <a:solidFill>
                  <a:srgbClr val="003399"/>
                </a:solidFill>
                <a:latin typeface="Arial"/>
                <a:ea typeface="Microsoft YaHei"/>
              </a:rPr>
              <a:t>PERIODI SECCHI PIU’ LUNGHI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1"/>
          <p:cNvGrpSpPr/>
          <p:nvPr/>
        </p:nvGrpSpPr>
        <p:grpSpPr>
          <a:xfrm>
            <a:off x="5448240" y="1341360"/>
            <a:ext cx="5760720" cy="2315880"/>
            <a:chOff x="5448240" y="1341360"/>
            <a:chExt cx="5760720" cy="2315880"/>
          </a:xfrm>
        </p:grpSpPr>
        <p:pic>
          <p:nvPicPr>
            <p:cNvPr id="65" name="Picture 8" descr=""/>
            <p:cNvPicPr/>
            <p:nvPr/>
          </p:nvPicPr>
          <p:blipFill>
            <a:blip r:embed="rId1"/>
            <a:stretch/>
          </p:blipFill>
          <p:spPr>
            <a:xfrm>
              <a:off x="5448240" y="1341360"/>
              <a:ext cx="5760720" cy="2315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6" name="Picture 11" descr=""/>
            <p:cNvPicPr/>
            <p:nvPr/>
          </p:nvPicPr>
          <p:blipFill>
            <a:blip r:embed="rId2"/>
            <a:stretch/>
          </p:blipFill>
          <p:spPr>
            <a:xfrm>
              <a:off x="6148800" y="2708640"/>
              <a:ext cx="700200" cy="319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7" name="CustomShape 2"/>
          <p:cNvSpPr/>
          <p:nvPr/>
        </p:nvSpPr>
        <p:spPr>
          <a:xfrm>
            <a:off x="3248640" y="189000"/>
            <a:ext cx="6767640" cy="368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it-IT" sz="1800" spc="-1" strike="noStrike">
                <a:solidFill>
                  <a:srgbClr val="003399"/>
                </a:solidFill>
                <a:latin typeface="Arial"/>
                <a:ea typeface="Microsoft YaHei"/>
              </a:rPr>
              <a:t>TEMPERATURA GIORNALIERA MEDIA PIEMONTE 2021-2022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68" name="CustomShape 3"/>
          <p:cNvSpPr/>
          <p:nvPr/>
        </p:nvSpPr>
        <p:spPr>
          <a:xfrm>
            <a:off x="336600" y="836640"/>
            <a:ext cx="417636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</a:tabLst>
            </a:pPr>
            <a:r>
              <a:rPr b="1" lang="it-IT" sz="1600" spc="-1" strike="noStrike">
                <a:solidFill>
                  <a:srgbClr val="003399"/>
                </a:solidFill>
                <a:latin typeface="Arial"/>
                <a:ea typeface="Microsoft YaHei"/>
              </a:rPr>
              <a:t>GENNAIO 2022 </a:t>
            </a:r>
            <a:r>
              <a:rPr b="0" lang="it-IT" sz="1600" spc="-1" strike="noStrike">
                <a:solidFill>
                  <a:srgbClr val="003399"/>
                </a:solidFill>
                <a:latin typeface="Arial"/>
                <a:ea typeface="Microsoft YaHei"/>
              </a:rPr>
              <a:t> </a:t>
            </a:r>
            <a:r>
              <a:rPr b="1" lang="it-IT" sz="1600" spc="-1" strike="noStrike">
                <a:solidFill>
                  <a:srgbClr val="ff0000"/>
                </a:solidFill>
                <a:latin typeface="Arial"/>
                <a:ea typeface="Microsoft YaHei"/>
              </a:rPr>
              <a:t>CALDO </a:t>
            </a:r>
            <a:r>
              <a:rPr b="0" lang="it-IT" sz="1600" spc="-1" strike="noStrike">
                <a:solidFill>
                  <a:srgbClr val="003399"/>
                </a:solidFill>
                <a:latin typeface="Arial"/>
                <a:ea typeface="Microsoft YaHei"/>
              </a:rPr>
              <a:t>rispetto al clima 1991-2020 con un'anomalia compresa tra </a:t>
            </a:r>
            <a:r>
              <a:rPr b="1" lang="it-IT" sz="1600" spc="-1" strike="noStrike">
                <a:solidFill>
                  <a:srgbClr val="c00000"/>
                </a:solidFill>
                <a:latin typeface="Arial"/>
                <a:ea typeface="Microsoft YaHei"/>
              </a:rPr>
              <a:t>+1 e +3 °C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69" name="CustomShape 4"/>
          <p:cNvSpPr/>
          <p:nvPr/>
        </p:nvSpPr>
        <p:spPr>
          <a:xfrm>
            <a:off x="6024600" y="692280"/>
            <a:ext cx="538272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600" spc="-1" strike="noStrike">
                <a:solidFill>
                  <a:srgbClr val="003399"/>
                </a:solidFill>
                <a:latin typeface="Arial"/>
                <a:ea typeface="Microsoft YaHei"/>
              </a:rPr>
              <a:t>ANNO 2021 </a:t>
            </a:r>
            <a:r>
              <a:rPr b="1" lang="it-IT" sz="1600" spc="-1" strike="noStrike">
                <a:solidFill>
                  <a:srgbClr val="c00000"/>
                </a:solidFill>
                <a:latin typeface="Arial"/>
                <a:ea typeface="Microsoft YaHei"/>
              </a:rPr>
              <a:t>in media </a:t>
            </a:r>
            <a:r>
              <a:rPr b="0" lang="it-IT" sz="1600" spc="-1" strike="noStrike">
                <a:solidFill>
                  <a:srgbClr val="003399"/>
                </a:solidFill>
                <a:latin typeface="Arial"/>
                <a:ea typeface="Microsoft YaHei"/>
              </a:rPr>
              <a:t>con la norma 1991-2020 ma si è chiuso con gli ultimi giorni di dicembre da record </a:t>
            </a:r>
            <a:endParaRPr b="0" lang="it-IT" sz="1600" spc="-1" strike="noStrike">
              <a:latin typeface="Arial"/>
            </a:endParaRPr>
          </a:p>
        </p:txBody>
      </p:sp>
      <p:pic>
        <p:nvPicPr>
          <p:cNvPr id="70" name="Picture 7" descr=""/>
          <p:cNvPicPr/>
          <p:nvPr/>
        </p:nvPicPr>
        <p:blipFill>
          <a:blip r:embed="rId3"/>
          <a:stretch/>
        </p:blipFill>
        <p:spPr>
          <a:xfrm>
            <a:off x="912960" y="1773360"/>
            <a:ext cx="3239640" cy="3999960"/>
          </a:xfrm>
          <a:prstGeom prst="rect">
            <a:avLst/>
          </a:prstGeom>
          <a:ln w="0">
            <a:noFill/>
          </a:ln>
        </p:spPr>
      </p:pic>
      <p:sp>
        <p:nvSpPr>
          <p:cNvPr id="71" name="CustomShape 5"/>
          <p:cNvSpPr/>
          <p:nvPr/>
        </p:nvSpPr>
        <p:spPr>
          <a:xfrm>
            <a:off x="10704600" y="2205000"/>
            <a:ext cx="433080" cy="647280"/>
          </a:xfrm>
          <a:prstGeom prst="ellipse">
            <a:avLst/>
          </a:prstGeom>
          <a:noFill/>
          <a:ln w="25400">
            <a:solidFill>
              <a:schemeClr val="accent1">
                <a:lumMod val="5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CustomShape 6"/>
          <p:cNvSpPr/>
          <p:nvPr/>
        </p:nvSpPr>
        <p:spPr>
          <a:xfrm>
            <a:off x="10488600" y="1197000"/>
            <a:ext cx="433080" cy="100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b8ff"/>
          </a:solidFill>
          <a:ln w="25400">
            <a:solidFill>
              <a:schemeClr val="accent1">
                <a:lumMod val="50000"/>
              </a:schemeClr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CustomShape 7"/>
          <p:cNvSpPr/>
          <p:nvPr/>
        </p:nvSpPr>
        <p:spPr>
          <a:xfrm>
            <a:off x="5808600" y="3716280"/>
            <a:ext cx="568764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600" spc="-1" strike="noStrike">
                <a:solidFill>
                  <a:srgbClr val="003399"/>
                </a:solidFill>
                <a:latin typeface="Arial"/>
                <a:ea typeface="Microsoft YaHei"/>
              </a:rPr>
              <a:t>ANNO 2022: </a:t>
            </a:r>
            <a:r>
              <a:rPr b="0" lang="it-IT" sz="1600" spc="-1" strike="noStrike">
                <a:solidFill>
                  <a:srgbClr val="003399"/>
                </a:solidFill>
                <a:latin typeface="Arial"/>
                <a:ea typeface="Microsoft YaHei"/>
              </a:rPr>
              <a:t>il</a:t>
            </a:r>
            <a:r>
              <a:rPr b="1" lang="it-IT" sz="1600" spc="-1" strike="noStrike">
                <a:solidFill>
                  <a:srgbClr val="003399"/>
                </a:solidFill>
                <a:latin typeface="Arial"/>
                <a:ea typeface="Microsoft YaHei"/>
              </a:rPr>
              <a:t> </a:t>
            </a:r>
            <a:r>
              <a:rPr b="1" lang="it-IT" sz="1600" spc="-1" strike="noStrike">
                <a:solidFill>
                  <a:srgbClr val="c00000"/>
                </a:solidFill>
                <a:latin typeface="Arial"/>
                <a:ea typeface="Microsoft YaHei"/>
              </a:rPr>
              <a:t>2° gennaio più CALDO </a:t>
            </a:r>
            <a:r>
              <a:rPr b="0" lang="it-IT" sz="1600" spc="-1" strike="noStrike">
                <a:solidFill>
                  <a:srgbClr val="003399"/>
                </a:solidFill>
                <a:latin typeface="Arial"/>
                <a:ea typeface="Microsoft YaHei"/>
              </a:rPr>
              <a:t>degli ultimi 65 anni dopo gennaio </a:t>
            </a:r>
            <a:r>
              <a:rPr b="1" lang="it-IT" sz="1600" spc="-1" strike="noStrike">
                <a:solidFill>
                  <a:srgbClr val="c00000"/>
                </a:solidFill>
                <a:latin typeface="Arial"/>
                <a:ea typeface="Microsoft YaHei"/>
              </a:rPr>
              <a:t>2007 </a:t>
            </a:r>
            <a:r>
              <a:rPr b="0" lang="it-IT" sz="1600" spc="-1" strike="noStrike">
                <a:solidFill>
                  <a:srgbClr val="003399"/>
                </a:solidFill>
                <a:latin typeface="Arial"/>
                <a:ea typeface="Microsoft YaHei"/>
              </a:rPr>
              <a:t>e appena prima del gennaio </a:t>
            </a:r>
            <a:r>
              <a:rPr b="1" lang="it-IT" sz="1600" spc="-1" strike="noStrike">
                <a:solidFill>
                  <a:srgbClr val="c00000"/>
                </a:solidFill>
                <a:latin typeface="Arial"/>
                <a:ea typeface="Microsoft YaHei"/>
              </a:rPr>
              <a:t>2018</a:t>
            </a:r>
            <a:endParaRPr b="0" lang="it-IT" sz="1600" spc="-1" strike="noStrike">
              <a:latin typeface="Arial"/>
            </a:endParaRPr>
          </a:p>
        </p:txBody>
      </p:sp>
      <p:grpSp>
        <p:nvGrpSpPr>
          <p:cNvPr id="74" name="Group 8"/>
          <p:cNvGrpSpPr/>
          <p:nvPr/>
        </p:nvGrpSpPr>
        <p:grpSpPr>
          <a:xfrm>
            <a:off x="5448240" y="4365720"/>
            <a:ext cx="5864040" cy="2231640"/>
            <a:chOff x="5448240" y="4365720"/>
            <a:chExt cx="5864040" cy="2231640"/>
          </a:xfrm>
        </p:grpSpPr>
        <p:pic>
          <p:nvPicPr>
            <p:cNvPr id="75" name="Picture 12" descr=""/>
            <p:cNvPicPr/>
            <p:nvPr/>
          </p:nvPicPr>
          <p:blipFill>
            <a:blip r:embed="rId4"/>
            <a:stretch/>
          </p:blipFill>
          <p:spPr>
            <a:xfrm>
              <a:off x="5448240" y="4365720"/>
              <a:ext cx="5864040" cy="2231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6" name="Picture 10" descr=""/>
            <p:cNvPicPr/>
            <p:nvPr/>
          </p:nvPicPr>
          <p:blipFill>
            <a:blip r:embed="rId5"/>
            <a:stretch/>
          </p:blipFill>
          <p:spPr>
            <a:xfrm>
              <a:off x="10101960" y="5733720"/>
              <a:ext cx="771120" cy="34668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magine 2" descr="Immagine che contiene mappa&#10;&#10;Descrizione generata automaticamente"/>
          <p:cNvPicPr/>
          <p:nvPr/>
        </p:nvPicPr>
        <p:blipFill>
          <a:blip r:embed="rId1"/>
          <a:stretch/>
        </p:blipFill>
        <p:spPr>
          <a:xfrm>
            <a:off x="5592600" y="138240"/>
            <a:ext cx="6019560" cy="6581520"/>
          </a:xfrm>
          <a:prstGeom prst="rect">
            <a:avLst/>
          </a:prstGeom>
          <a:ln w="0"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336240" y="1268640"/>
            <a:ext cx="5040360" cy="32544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it-IT" sz="1800" spc="-1" strike="noStrike">
                <a:solidFill>
                  <a:srgbClr val="003399"/>
                </a:solidFill>
                <a:latin typeface="Arial"/>
                <a:ea typeface="Microsoft YaHei"/>
              </a:rPr>
              <a:t>NEVE AL SUOLO</a:t>
            </a:r>
            <a:br/>
            <a:r>
              <a:rPr b="0" lang="it-IT" sz="1800" spc="-1" strike="noStrike">
                <a:solidFill>
                  <a:srgbClr val="003399"/>
                </a:solidFill>
                <a:latin typeface="Arial"/>
                <a:ea typeface="Microsoft YaHei"/>
              </a:rPr>
              <a:t>Le nevicate del mese di gennaio non hanno apportato significativi contributi all’innevamento che risulta fortemente deficitario.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0" lang="it-IT" sz="1800" spc="-1" strike="noStrike">
                <a:solidFill>
                  <a:srgbClr val="003399"/>
                </a:solidFill>
                <a:latin typeface="Arial"/>
                <a:ea typeface="Microsoft YaHei"/>
              </a:rPr>
              <a:t>L’altezza di neve al suolo è mediamente meno della metà di quella usuale per il periodo. </a:t>
            </a:r>
            <a:br/>
            <a:br/>
            <a:r>
              <a:rPr b="0" lang="it-IT" sz="1800" spc="-1" strike="noStrike">
                <a:solidFill>
                  <a:srgbClr val="003399"/>
                </a:solidFill>
                <a:latin typeface="Arial"/>
                <a:ea typeface="Microsoft YaHei"/>
              </a:rPr>
              <a:t>Sui pendii in ombra la neve al suolo è presente solo sopra i 1600-1900m di quota. Sui versanti al sole occorre oltrepassare i 2400-2600m di quota per trovare neve continua.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magine 3" descr=""/>
          <p:cNvPicPr/>
          <p:nvPr/>
        </p:nvPicPr>
        <p:blipFill>
          <a:blip r:embed="rId1"/>
          <a:stretch/>
        </p:blipFill>
        <p:spPr>
          <a:xfrm>
            <a:off x="935640" y="678960"/>
            <a:ext cx="4464000" cy="5453640"/>
          </a:xfrm>
          <a:prstGeom prst="rect">
            <a:avLst/>
          </a:prstGeom>
          <a:ln w="0">
            <a:noFill/>
          </a:ln>
        </p:spPr>
      </p:pic>
      <p:pic>
        <p:nvPicPr>
          <p:cNvPr id="80" name="Immagine 7" descr=""/>
          <p:cNvPicPr/>
          <p:nvPr/>
        </p:nvPicPr>
        <p:blipFill>
          <a:blip r:embed="rId2"/>
          <a:stretch/>
        </p:blipFill>
        <p:spPr>
          <a:xfrm>
            <a:off x="5592600" y="908640"/>
            <a:ext cx="3763440" cy="5247000"/>
          </a:xfrm>
          <a:prstGeom prst="rect">
            <a:avLst/>
          </a:prstGeom>
          <a:ln w="0">
            <a:solidFill>
              <a:schemeClr val="bg2"/>
            </a:solidFill>
          </a:ln>
        </p:spPr>
      </p:pic>
      <p:sp>
        <p:nvSpPr>
          <p:cNvPr id="81" name="CustomShape 1"/>
          <p:cNvSpPr/>
          <p:nvPr/>
        </p:nvSpPr>
        <p:spPr>
          <a:xfrm>
            <a:off x="4800600" y="2997000"/>
            <a:ext cx="621360" cy="50364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2"/>
          <p:cNvSpPr/>
          <p:nvPr/>
        </p:nvSpPr>
        <p:spPr>
          <a:xfrm>
            <a:off x="4800600" y="4246560"/>
            <a:ext cx="621360" cy="50364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3"/>
          <p:cNvSpPr/>
          <p:nvPr/>
        </p:nvSpPr>
        <p:spPr>
          <a:xfrm>
            <a:off x="4782960" y="5652000"/>
            <a:ext cx="621360" cy="50364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4"/>
          <p:cNvSpPr/>
          <p:nvPr/>
        </p:nvSpPr>
        <p:spPr>
          <a:xfrm>
            <a:off x="9356400" y="1697760"/>
            <a:ext cx="2684160" cy="33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3333cc"/>
                </a:solidFill>
                <a:latin typeface="Arial"/>
                <a:ea typeface="Microsoft YaHei"/>
              </a:rPr>
              <a:t>La portata media mensile di gennaio 2022 alla sezione di chiusura del Po piemontese (stazione di Isola S.Antonio), pari a circa</a:t>
            </a:r>
            <a:r>
              <a:rPr b="1" lang="it-IT" sz="1800" spc="-1" strike="noStrike">
                <a:solidFill>
                  <a:srgbClr val="3333cc"/>
                </a:solidFill>
                <a:latin typeface="Arial"/>
                <a:ea typeface="Microsoft YaHei"/>
              </a:rPr>
              <a:t> 169 mc/s </a:t>
            </a:r>
            <a:r>
              <a:rPr b="0" lang="it-IT" sz="1800" spc="-1" strike="noStrike">
                <a:solidFill>
                  <a:srgbClr val="3333cc"/>
                </a:solidFill>
                <a:latin typeface="Arial"/>
                <a:ea typeface="Microsoft YaHei"/>
              </a:rPr>
              <a:t>risulta</a:t>
            </a:r>
            <a:r>
              <a:rPr b="1" lang="it-IT" sz="1800" spc="-1" strike="noStrike">
                <a:solidFill>
                  <a:srgbClr val="3333cc"/>
                </a:solidFill>
                <a:latin typeface="Arial"/>
                <a:ea typeface="Microsoft YaHei"/>
              </a:rPr>
              <a:t> al</a:t>
            </a:r>
            <a:r>
              <a:rPr b="0" lang="it-IT" sz="1800" spc="-1" strike="noStrike">
                <a:solidFill>
                  <a:srgbClr val="ffffff"/>
                </a:solidFill>
                <a:latin typeface="Arial"/>
                <a:ea typeface="Calibri"/>
              </a:rPr>
              <a:t>l </a:t>
            </a:r>
            <a:r>
              <a:rPr b="1" lang="it-IT" sz="1800" spc="-1" strike="noStrike">
                <a:solidFill>
                  <a:srgbClr val="3333cc"/>
                </a:solidFill>
                <a:latin typeface="Arial"/>
                <a:ea typeface="Calibri"/>
              </a:rPr>
              <a:t>terzo posto</a:t>
            </a:r>
            <a:r>
              <a:rPr b="0" lang="it-IT" sz="1800" spc="-1" strike="noStrike">
                <a:solidFill>
                  <a:srgbClr val="3333cc"/>
                </a:solidFill>
                <a:latin typeface="Arial"/>
                <a:ea typeface="Calibri"/>
              </a:rPr>
              <a:t> tra </a:t>
            </a:r>
            <a:r>
              <a:rPr b="1" lang="it-IT" sz="1800" spc="-1" strike="noStrike">
                <a:solidFill>
                  <a:srgbClr val="3333cc"/>
                </a:solidFill>
                <a:latin typeface="Arial"/>
                <a:ea typeface="Calibri"/>
              </a:rPr>
              <a:t>le più basse</a:t>
            </a:r>
            <a:r>
              <a:rPr b="0" lang="it-IT" sz="1800" spc="-1" strike="noStrike">
                <a:solidFill>
                  <a:srgbClr val="3333cc"/>
                </a:solidFill>
                <a:latin typeface="Arial"/>
                <a:ea typeface="Calibri"/>
              </a:rPr>
              <a:t> dopo il gennaio 2002 e 2016 dove era stata di circa 130 mc/s.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85" name="CustomShape 5"/>
          <p:cNvSpPr/>
          <p:nvPr/>
        </p:nvSpPr>
        <p:spPr>
          <a:xfrm>
            <a:off x="5147640" y="116640"/>
            <a:ext cx="1311840" cy="368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it-IT" sz="1800" spc="-1" strike="noStrike">
                <a:solidFill>
                  <a:srgbClr val="003399"/>
                </a:solidFill>
                <a:latin typeface="Arial"/>
                <a:ea typeface="Microsoft YaHei"/>
              </a:rPr>
              <a:t>DEFLUSSI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3456000" y="33120"/>
            <a:ext cx="5443560" cy="368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it-IT" sz="1800" spc="-1" strike="noStrike">
                <a:solidFill>
                  <a:srgbClr val="003399"/>
                </a:solidFill>
                <a:latin typeface="Arial"/>
                <a:ea typeface="Microsoft YaHei"/>
              </a:rPr>
              <a:t>TENDENZE NEI PROSSIMI GIORNI / SETTIMANA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87" name="Immagine 2" descr=""/>
          <p:cNvPicPr/>
          <p:nvPr/>
        </p:nvPicPr>
        <p:blipFill>
          <a:blip r:embed="rId1"/>
          <a:stretch/>
        </p:blipFill>
        <p:spPr>
          <a:xfrm>
            <a:off x="9421920" y="1196640"/>
            <a:ext cx="2662200" cy="3312000"/>
          </a:xfrm>
          <a:prstGeom prst="rect">
            <a:avLst/>
          </a:prstGeom>
          <a:ln w="0">
            <a:noFill/>
          </a:ln>
        </p:spPr>
      </p:pic>
      <p:pic>
        <p:nvPicPr>
          <p:cNvPr id="88" name="Immagine 4" descr=""/>
          <p:cNvPicPr/>
          <p:nvPr/>
        </p:nvPicPr>
        <p:blipFill>
          <a:blip r:embed="rId2"/>
          <a:stretch/>
        </p:blipFill>
        <p:spPr>
          <a:xfrm>
            <a:off x="9769320" y="4772160"/>
            <a:ext cx="2175840" cy="1586880"/>
          </a:xfrm>
          <a:prstGeom prst="rect">
            <a:avLst/>
          </a:prstGeom>
          <a:ln w="0">
            <a:noFill/>
          </a:ln>
        </p:spPr>
      </p:pic>
      <p:sp>
        <p:nvSpPr>
          <p:cNvPr id="89" name="CustomShape 2"/>
          <p:cNvSpPr/>
          <p:nvPr/>
        </p:nvSpPr>
        <p:spPr>
          <a:xfrm>
            <a:off x="9060120" y="548640"/>
            <a:ext cx="315684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3399"/>
                </a:solidFill>
                <a:latin typeface="Arial"/>
                <a:ea typeface="Microsoft YaHei"/>
              </a:rPr>
              <a:t>SPI 3 MESI ATTESO PER </a:t>
            </a:r>
            <a:r>
              <a:rPr b="1" lang="it-IT" sz="1800" spc="-1" strike="noStrike">
                <a:solidFill>
                  <a:srgbClr val="ff0000"/>
                </a:solidFill>
                <a:latin typeface="Arial"/>
                <a:ea typeface="Microsoft YaHei"/>
              </a:rPr>
              <a:t>FEBBRAIO 2022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90" name="Immagine 13" descr=""/>
          <p:cNvPicPr/>
          <p:nvPr/>
        </p:nvPicPr>
        <p:blipFill>
          <a:blip r:embed="rId3"/>
          <a:stretch/>
        </p:blipFill>
        <p:spPr>
          <a:xfrm>
            <a:off x="264240" y="260640"/>
            <a:ext cx="2580480" cy="5733000"/>
          </a:xfrm>
          <a:prstGeom prst="rect">
            <a:avLst/>
          </a:prstGeom>
          <a:ln w="0">
            <a:noFill/>
          </a:ln>
        </p:spPr>
      </p:pic>
      <p:sp>
        <p:nvSpPr>
          <p:cNvPr id="91" name="CustomShape 3"/>
          <p:cNvSpPr/>
          <p:nvPr/>
        </p:nvSpPr>
        <p:spPr>
          <a:xfrm>
            <a:off x="8328960" y="3218760"/>
            <a:ext cx="1092240" cy="7858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2" name="Group 4"/>
          <p:cNvGrpSpPr/>
          <p:nvPr/>
        </p:nvGrpSpPr>
        <p:grpSpPr>
          <a:xfrm>
            <a:off x="3504600" y="404640"/>
            <a:ext cx="4690800" cy="3146400"/>
            <a:chOff x="3504600" y="404640"/>
            <a:chExt cx="4690800" cy="3146400"/>
          </a:xfrm>
        </p:grpSpPr>
        <p:sp>
          <p:nvSpPr>
            <p:cNvPr id="93" name="CustomShape 5"/>
            <p:cNvSpPr/>
            <p:nvPr/>
          </p:nvSpPr>
          <p:spPr>
            <a:xfrm>
              <a:off x="3504600" y="404640"/>
              <a:ext cx="4690800" cy="31464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94" name="Immagine 11" descr=""/>
            <p:cNvPicPr/>
            <p:nvPr/>
          </p:nvPicPr>
          <p:blipFill>
            <a:blip r:embed="rId4"/>
            <a:stretch/>
          </p:blipFill>
          <p:spPr>
            <a:xfrm>
              <a:off x="3745440" y="811440"/>
              <a:ext cx="4181040" cy="2578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5" name="CustomShape 6"/>
            <p:cNvSpPr/>
            <p:nvPr/>
          </p:nvSpPr>
          <p:spPr>
            <a:xfrm>
              <a:off x="4012200" y="451800"/>
              <a:ext cx="381600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1600" spc="-1" strike="noStrike">
                  <a:solidFill>
                    <a:srgbClr val="003399"/>
                  </a:solidFill>
                  <a:latin typeface="Arial"/>
                  <a:ea typeface="Microsoft YaHei"/>
                </a:rPr>
                <a:t>Settimana 7-13 febbraio: PRESSIONE</a:t>
              </a:r>
              <a:endParaRPr b="0" lang="it-IT" sz="1600" spc="-1" strike="noStrike">
                <a:latin typeface="Arial"/>
              </a:endParaRPr>
            </a:p>
          </p:txBody>
        </p:sp>
        <p:sp>
          <p:nvSpPr>
            <p:cNvPr id="96" name="CustomShape 7"/>
            <p:cNvSpPr/>
            <p:nvPr/>
          </p:nvSpPr>
          <p:spPr>
            <a:xfrm>
              <a:off x="6816960" y="2333160"/>
              <a:ext cx="394920" cy="914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it-IT" sz="5400" spc="-1" strike="noStrike">
                  <a:solidFill>
                    <a:srgbClr val="ff0000"/>
                  </a:solidFill>
                  <a:latin typeface="Arial"/>
                  <a:ea typeface="Microsoft YaHei"/>
                </a:rPr>
                <a:t>A</a:t>
              </a:r>
              <a:endParaRPr b="0" lang="it-IT" sz="5400" spc="-1" strike="noStrike">
                <a:latin typeface="Arial"/>
              </a:endParaRPr>
            </a:p>
          </p:txBody>
        </p:sp>
        <p:sp>
          <p:nvSpPr>
            <p:cNvPr id="97" name="CustomShape 8"/>
            <p:cNvSpPr/>
            <p:nvPr/>
          </p:nvSpPr>
          <p:spPr>
            <a:xfrm>
              <a:off x="4182840" y="2045160"/>
              <a:ext cx="394920" cy="914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it-IT" sz="5400" spc="-1" strike="noStrike">
                  <a:solidFill>
                    <a:srgbClr val="3333cc"/>
                  </a:solidFill>
                  <a:latin typeface="Arial"/>
                  <a:ea typeface="Microsoft YaHei"/>
                </a:rPr>
                <a:t>B</a:t>
              </a:r>
              <a:endParaRPr b="0" lang="it-IT" sz="5400" spc="-1" strike="noStrike">
                <a:latin typeface="Arial"/>
              </a:endParaRPr>
            </a:p>
          </p:txBody>
        </p:sp>
        <p:sp>
          <p:nvSpPr>
            <p:cNvPr id="98" name="CustomShape 9"/>
            <p:cNvSpPr/>
            <p:nvPr/>
          </p:nvSpPr>
          <p:spPr>
            <a:xfrm>
              <a:off x="7496280" y="944280"/>
              <a:ext cx="394920" cy="914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it-IT" sz="5400" spc="-1" strike="noStrike">
                  <a:solidFill>
                    <a:srgbClr val="3333cc"/>
                  </a:solidFill>
                  <a:latin typeface="Arial"/>
                  <a:ea typeface="Microsoft YaHei"/>
                </a:rPr>
                <a:t>B</a:t>
              </a:r>
              <a:endParaRPr b="0" lang="it-IT" sz="5400" spc="-1" strike="noStrike">
                <a:latin typeface="Arial"/>
              </a:endParaRPr>
            </a:p>
          </p:txBody>
        </p:sp>
        <p:sp>
          <p:nvSpPr>
            <p:cNvPr id="99" name="CustomShape 10"/>
            <p:cNvSpPr/>
            <p:nvPr/>
          </p:nvSpPr>
          <p:spPr>
            <a:xfrm>
              <a:off x="3803400" y="3020760"/>
              <a:ext cx="104508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1800" spc="-1" strike="noStrike">
                  <a:solidFill>
                    <a:srgbClr val="000000"/>
                  </a:solidFill>
                  <a:latin typeface="Arial"/>
                  <a:ea typeface="Microsoft YaHei"/>
                </a:rPr>
                <a:t>ECMWF</a:t>
              </a:r>
              <a:endParaRPr b="0" lang="it-IT" sz="1800" spc="-1" strike="noStrike">
                <a:latin typeface="Arial"/>
              </a:endParaRPr>
            </a:p>
          </p:txBody>
        </p:sp>
      </p:grpSp>
      <p:grpSp>
        <p:nvGrpSpPr>
          <p:cNvPr id="100" name="Group 11"/>
          <p:cNvGrpSpPr/>
          <p:nvPr/>
        </p:nvGrpSpPr>
        <p:grpSpPr>
          <a:xfrm>
            <a:off x="3504600" y="3573000"/>
            <a:ext cx="4690800" cy="3199320"/>
            <a:chOff x="3504600" y="3573000"/>
            <a:chExt cx="4690800" cy="3199320"/>
          </a:xfrm>
        </p:grpSpPr>
        <p:sp>
          <p:nvSpPr>
            <p:cNvPr id="101" name="CustomShape 12"/>
            <p:cNvSpPr/>
            <p:nvPr/>
          </p:nvSpPr>
          <p:spPr>
            <a:xfrm>
              <a:off x="3504600" y="3625920"/>
              <a:ext cx="4690800" cy="3146400"/>
            </a:xfrm>
            <a:prstGeom prst="rect">
              <a:avLst/>
            </a:prstGeom>
            <a:solidFill>
              <a:srgbClr val="f6f0da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" name="CustomShape 13"/>
            <p:cNvSpPr/>
            <p:nvPr/>
          </p:nvSpPr>
          <p:spPr>
            <a:xfrm>
              <a:off x="3778920" y="3573000"/>
              <a:ext cx="3821400" cy="57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1600" spc="-1" strike="noStrike">
                  <a:solidFill>
                    <a:srgbClr val="003399"/>
                  </a:solidFill>
                  <a:latin typeface="Arial"/>
                  <a:ea typeface="Microsoft YaHei"/>
                </a:rPr>
                <a:t>15 febbraio 2022: </a:t>
              </a:r>
              <a:endParaRPr b="0" lang="it-IT" sz="16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it-IT" sz="1600" spc="-1" strike="noStrike">
                  <a:solidFill>
                    <a:srgbClr val="ff0000"/>
                  </a:solidFill>
                  <a:latin typeface="Arial"/>
                  <a:ea typeface="Microsoft YaHei"/>
                </a:rPr>
                <a:t>scarsa</a:t>
              </a:r>
              <a:r>
                <a:rPr b="1" lang="it-IT" sz="1600" spc="-1" strike="noStrike">
                  <a:solidFill>
                    <a:srgbClr val="003399"/>
                  </a:solidFill>
                  <a:latin typeface="Arial"/>
                  <a:ea typeface="Microsoft YaHei"/>
                </a:rPr>
                <a:t> probabilità di pioggia &gt; 5 mm </a:t>
              </a:r>
              <a:endParaRPr b="0" lang="it-IT" sz="1600" spc="-1" strike="noStrike">
                <a:latin typeface="Arial"/>
              </a:endParaRPr>
            </a:p>
          </p:txBody>
        </p:sp>
        <p:pic>
          <p:nvPicPr>
            <p:cNvPr id="103" name="Immagine 16" descr=""/>
            <p:cNvPicPr/>
            <p:nvPr/>
          </p:nvPicPr>
          <p:blipFill>
            <a:blip r:embed="rId5"/>
            <a:stretch/>
          </p:blipFill>
          <p:spPr>
            <a:xfrm>
              <a:off x="3912120" y="4226760"/>
              <a:ext cx="3821400" cy="2355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4" name="CustomShape 14"/>
            <p:cNvSpPr/>
            <p:nvPr/>
          </p:nvSpPr>
          <p:spPr>
            <a:xfrm>
              <a:off x="5841360" y="4489920"/>
              <a:ext cx="104508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1800" spc="-1" strike="noStrike">
                  <a:solidFill>
                    <a:srgbClr val="000000"/>
                  </a:solidFill>
                  <a:latin typeface="Arial"/>
                  <a:ea typeface="Microsoft YaHei"/>
                </a:rPr>
                <a:t>ECMWF</a:t>
              </a:r>
              <a:endParaRPr b="0" lang="it-IT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5002</TotalTime>
  <Application>LibreOffice/7.0.4.2$Windows_X86_64 LibreOffice_project/dcf040e67528d9187c66b2379df5ea4407429775</Application>
  <AppVersion>15.0000</AppVersion>
  <Words>405</Words>
  <Paragraphs>50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2017-04-07T15:39:27Z</dcterms:created>
  <dc:creator>Raviola Fulvio</dc:creator>
  <dc:description/>
  <dc:language>it-IT</dc:language>
  <cp:lastModifiedBy>Loredana Lattuca</cp:lastModifiedBy>
  <cp:lastPrinted>2022-02-02T12:47:13Z</cp:lastPrinted>
  <dcterms:modified xsi:type="dcterms:W3CDTF">2022-02-02T14:23:46Z</dcterms:modified>
  <cp:revision>412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8</vt:i4>
  </property>
  <property fmtid="{D5CDD505-2E9C-101B-9397-08002B2CF9AE}" pid="3" name="PresentationFormat">
    <vt:lpwstr>Personalizzato</vt:lpwstr>
  </property>
  <property fmtid="{D5CDD505-2E9C-101B-9397-08002B2CF9AE}" pid="4" name="Slides">
    <vt:i4>8</vt:i4>
  </property>
</Properties>
</file>