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1"/>
  </p:sldMasterIdLst>
  <p:sldIdLst>
    <p:sldId id="256" r:id="rId2"/>
    <p:sldId id="257" r:id="rId3"/>
    <p:sldId id="270" r:id="rId4"/>
    <p:sldId id="258" r:id="rId5"/>
    <p:sldId id="267" r:id="rId6"/>
    <p:sldId id="261" r:id="rId7"/>
    <p:sldId id="269" r:id="rId8"/>
    <p:sldId id="264" r:id="rId9"/>
    <p:sldId id="268" r:id="rId10"/>
    <p:sldId id="265" r:id="rId11"/>
    <p:sldId id="259" r:id="rId12"/>
    <p:sldId id="260" r:id="rId13"/>
    <p:sldId id="266" r:id="rId1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fania Giordano" initials="SG" lastIdx="1" clrIdx="0">
    <p:extLst>
      <p:ext uri="{19B8F6BF-5375-455C-9EA6-DF929625EA0E}">
        <p15:presenceInfo xmlns:p15="http://schemas.microsoft.com/office/powerpoint/2012/main" xmlns="" userId="Stefania Giordan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AA81C"/>
    <a:srgbClr val="FDD757"/>
    <a:srgbClr val="96A23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showGuides="1">
      <p:cViewPr varScale="1">
        <p:scale>
          <a:sx n="91" d="100"/>
          <a:sy n="91" d="100"/>
        </p:scale>
        <p:origin x="-534"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33960BD-7AC1-4217-9611-AAA56D3EE38F}" type="datetime4">
              <a:rPr lang="en-US" smtClean="0"/>
              <a:pPr/>
              <a:t>August 2, 2021</a:t>
            </a:fld>
            <a:endParaRPr lang="en-US" dirty="0">
              <a:latin typeface="+mn-lt"/>
            </a:endParaRP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latin typeface="+mn-lt"/>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D4AEF59-F28E-467C-9EA3-92D1CFAD475A}" type="slidenum">
              <a:rPr lang="en-US" smtClean="0"/>
              <a:pPr/>
              <a:t>‹N›</a:t>
            </a:fld>
            <a:endParaRPr lang="en-US">
              <a:latin typeface="+mn-lt"/>
            </a:endParaRPr>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760786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33960BD-7AC1-4217-9611-AAA56D3EE38F}" type="datetime4">
              <a:rPr lang="en-US" smtClean="0"/>
              <a:pPr/>
              <a:t>August 2, 2021</a:t>
            </a:fld>
            <a:endParaRPr lang="en-US" dirty="0">
              <a:latin typeface="+mn-lt"/>
            </a:endParaRPr>
          </a:p>
        </p:txBody>
      </p:sp>
      <p:sp>
        <p:nvSpPr>
          <p:cNvPr id="5" name="Footer Placeholder 4"/>
          <p:cNvSpPr>
            <a:spLocks noGrp="1"/>
          </p:cNvSpPr>
          <p:nvPr>
            <p:ph type="ftr" sz="quarter" idx="11"/>
          </p:nvPr>
        </p:nvSpPr>
        <p:spPr/>
        <p:txBody>
          <a:bodyPr/>
          <a:lstStyle/>
          <a:p>
            <a:endParaRPr lang="en-US" dirty="0">
              <a:latin typeface="+mn-lt"/>
            </a:endParaRPr>
          </a:p>
        </p:txBody>
      </p:sp>
      <p:sp>
        <p:nvSpPr>
          <p:cNvPr id="6" name="Slide Number Placeholder 5"/>
          <p:cNvSpPr>
            <a:spLocks noGrp="1"/>
          </p:cNvSpPr>
          <p:nvPr>
            <p:ph type="sldNum" sz="quarter" idx="12"/>
          </p:nvPr>
        </p:nvSpPr>
        <p:spPr/>
        <p:txBody>
          <a:bodyPr/>
          <a:lstStyle/>
          <a:p>
            <a:fld id="{9D4AEF59-F28E-467C-9EA3-92D1CFAD475A}" type="slidenum">
              <a:rPr lang="en-US" smtClean="0"/>
              <a:pPr/>
              <a:t>‹N›</a:t>
            </a:fld>
            <a:endParaRPr lang="en-US">
              <a:latin typeface="+mn-lt"/>
            </a:endParaRPr>
          </a:p>
        </p:txBody>
      </p:sp>
    </p:spTree>
    <p:extLst>
      <p:ext uri="{BB962C8B-B14F-4D97-AF65-F5344CB8AC3E}">
        <p14:creationId xmlns:p14="http://schemas.microsoft.com/office/powerpoint/2010/main" xmlns="" val="273146696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33960BD-7AC1-4217-9611-AAA56D3EE38F}" type="datetime4">
              <a:rPr lang="en-US" smtClean="0"/>
              <a:pPr/>
              <a:t>August 2, 2021</a:t>
            </a:fld>
            <a:endParaRPr lang="en-US" dirty="0">
              <a:latin typeface="+mn-lt"/>
            </a:endParaRPr>
          </a:p>
        </p:txBody>
      </p:sp>
      <p:sp>
        <p:nvSpPr>
          <p:cNvPr id="5" name="Footer Placeholder 4"/>
          <p:cNvSpPr>
            <a:spLocks noGrp="1"/>
          </p:cNvSpPr>
          <p:nvPr>
            <p:ph type="ftr" sz="quarter" idx="11"/>
          </p:nvPr>
        </p:nvSpPr>
        <p:spPr/>
        <p:txBody>
          <a:bodyPr/>
          <a:lstStyle/>
          <a:p>
            <a:endParaRPr lang="en-US" dirty="0">
              <a:latin typeface="+mn-lt"/>
            </a:endParaRPr>
          </a:p>
        </p:txBody>
      </p:sp>
      <p:sp>
        <p:nvSpPr>
          <p:cNvPr id="6" name="Slide Number Placeholder 5"/>
          <p:cNvSpPr>
            <a:spLocks noGrp="1"/>
          </p:cNvSpPr>
          <p:nvPr>
            <p:ph type="sldNum" sz="quarter" idx="12"/>
          </p:nvPr>
        </p:nvSpPr>
        <p:spPr/>
        <p:txBody>
          <a:bodyPr/>
          <a:lstStyle/>
          <a:p>
            <a:fld id="{9D4AEF59-F28E-467C-9EA3-92D1CFAD475A}" type="slidenum">
              <a:rPr lang="en-US" smtClean="0"/>
              <a:pPr/>
              <a:t>‹N›</a:t>
            </a:fld>
            <a:endParaRPr lang="en-US">
              <a:latin typeface="+mn-lt"/>
            </a:endParaRPr>
          </a:p>
        </p:txBody>
      </p:sp>
    </p:spTree>
    <p:extLst>
      <p:ext uri="{BB962C8B-B14F-4D97-AF65-F5344CB8AC3E}">
        <p14:creationId xmlns:p14="http://schemas.microsoft.com/office/powerpoint/2010/main" xmlns="" val="210590535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33960BD-7AC1-4217-9611-AAA56D3EE38F}" type="datetime4">
              <a:rPr lang="en-US" smtClean="0"/>
              <a:pPr/>
              <a:t>August 2, 2021</a:t>
            </a:fld>
            <a:endParaRPr lang="en-US" dirty="0">
              <a:latin typeface="+mn-lt"/>
            </a:endParaRPr>
          </a:p>
        </p:txBody>
      </p:sp>
      <p:sp>
        <p:nvSpPr>
          <p:cNvPr id="5" name="Footer Placeholder 4"/>
          <p:cNvSpPr>
            <a:spLocks noGrp="1"/>
          </p:cNvSpPr>
          <p:nvPr>
            <p:ph type="ftr" sz="quarter" idx="11"/>
          </p:nvPr>
        </p:nvSpPr>
        <p:spPr/>
        <p:txBody>
          <a:bodyPr/>
          <a:lstStyle/>
          <a:p>
            <a:endParaRPr lang="en-US" dirty="0">
              <a:latin typeface="+mn-lt"/>
            </a:endParaRPr>
          </a:p>
        </p:txBody>
      </p:sp>
      <p:sp>
        <p:nvSpPr>
          <p:cNvPr id="6" name="Slide Number Placeholder 5"/>
          <p:cNvSpPr>
            <a:spLocks noGrp="1"/>
          </p:cNvSpPr>
          <p:nvPr>
            <p:ph type="sldNum" sz="quarter" idx="12"/>
          </p:nvPr>
        </p:nvSpPr>
        <p:spPr/>
        <p:txBody>
          <a:bodyPr/>
          <a:lstStyle/>
          <a:p>
            <a:fld id="{9D4AEF59-F28E-467C-9EA3-92D1CFAD475A}" type="slidenum">
              <a:rPr lang="en-US" smtClean="0"/>
              <a:pPr/>
              <a:t>‹N›</a:t>
            </a:fld>
            <a:endParaRPr lang="en-US">
              <a:latin typeface="+mn-lt"/>
            </a:endParaRPr>
          </a:p>
        </p:txBody>
      </p:sp>
    </p:spTree>
    <p:extLst>
      <p:ext uri="{BB962C8B-B14F-4D97-AF65-F5344CB8AC3E}">
        <p14:creationId xmlns:p14="http://schemas.microsoft.com/office/powerpoint/2010/main" xmlns="" val="326926604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33960BD-7AC1-4217-9611-AAA56D3EE38F}" type="datetime4">
              <a:rPr lang="en-US" smtClean="0"/>
              <a:pPr/>
              <a:t>August 2, 2021</a:t>
            </a:fld>
            <a:endParaRPr lang="en-US" dirty="0">
              <a:latin typeface="+mn-lt"/>
            </a:endParaRPr>
          </a:p>
        </p:txBody>
      </p:sp>
      <p:sp>
        <p:nvSpPr>
          <p:cNvPr id="5" name="Footer Placeholder 4"/>
          <p:cNvSpPr>
            <a:spLocks noGrp="1"/>
          </p:cNvSpPr>
          <p:nvPr>
            <p:ph type="ftr" sz="quarter" idx="11"/>
          </p:nvPr>
        </p:nvSpPr>
        <p:spPr/>
        <p:txBody>
          <a:bodyPr/>
          <a:lstStyle/>
          <a:p>
            <a:endParaRPr lang="en-US" dirty="0">
              <a:latin typeface="+mn-lt"/>
            </a:endParaRPr>
          </a:p>
        </p:txBody>
      </p:sp>
      <p:sp>
        <p:nvSpPr>
          <p:cNvPr id="6" name="Slide Number Placeholder 5"/>
          <p:cNvSpPr>
            <a:spLocks noGrp="1"/>
          </p:cNvSpPr>
          <p:nvPr>
            <p:ph type="sldNum" sz="quarter" idx="12"/>
          </p:nvPr>
        </p:nvSpPr>
        <p:spPr/>
        <p:txBody>
          <a:bodyPr/>
          <a:lstStyle/>
          <a:p>
            <a:fld id="{9D4AEF59-F28E-467C-9EA3-92D1CFAD475A}" type="slidenum">
              <a:rPr lang="en-US" smtClean="0"/>
              <a:pPr/>
              <a:t>‹N›</a:t>
            </a:fld>
            <a:endParaRPr lang="en-US">
              <a:latin typeface="+mn-lt"/>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3876372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A33960BD-7AC1-4217-9611-AAA56D3EE38F}" type="datetime4">
              <a:rPr lang="en-US" smtClean="0"/>
              <a:pPr/>
              <a:t>August 2, 2021</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‹N›</a:t>
            </a:fld>
            <a:endParaRPr lang="en-US">
              <a:latin typeface="+mn-lt"/>
            </a:endParaRPr>
          </a:p>
        </p:txBody>
      </p:sp>
    </p:spTree>
    <p:extLst>
      <p:ext uri="{BB962C8B-B14F-4D97-AF65-F5344CB8AC3E}">
        <p14:creationId xmlns:p14="http://schemas.microsoft.com/office/powerpoint/2010/main" xmlns="" val="392586796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A33960BD-7AC1-4217-9611-AAA56D3EE38F}" type="datetime4">
              <a:rPr lang="en-US" smtClean="0"/>
              <a:pPr/>
              <a:t>August 2, 2021</a:t>
            </a:fld>
            <a:endParaRPr lang="en-US" dirty="0">
              <a:latin typeface="+mn-lt"/>
            </a:endParaRPr>
          </a:p>
        </p:txBody>
      </p:sp>
      <p:sp>
        <p:nvSpPr>
          <p:cNvPr id="8" name="Footer Placeholder 7"/>
          <p:cNvSpPr>
            <a:spLocks noGrp="1"/>
          </p:cNvSpPr>
          <p:nvPr>
            <p:ph type="ftr" sz="quarter" idx="11"/>
          </p:nvPr>
        </p:nvSpPr>
        <p:spPr/>
        <p:txBody>
          <a:bodyPr/>
          <a:lstStyle/>
          <a:p>
            <a:endParaRPr lang="en-US" dirty="0">
              <a:latin typeface="+mn-lt"/>
            </a:endParaRPr>
          </a:p>
        </p:txBody>
      </p:sp>
      <p:sp>
        <p:nvSpPr>
          <p:cNvPr id="9" name="Slide Number Placeholder 8"/>
          <p:cNvSpPr>
            <a:spLocks noGrp="1"/>
          </p:cNvSpPr>
          <p:nvPr>
            <p:ph type="sldNum" sz="quarter" idx="12"/>
          </p:nvPr>
        </p:nvSpPr>
        <p:spPr/>
        <p:txBody>
          <a:bodyPr/>
          <a:lstStyle/>
          <a:p>
            <a:fld id="{9D4AEF59-F28E-467C-9EA3-92D1CFAD475A}" type="slidenum">
              <a:rPr lang="en-US" smtClean="0"/>
              <a:pPr/>
              <a:t>‹N›</a:t>
            </a:fld>
            <a:endParaRPr lang="en-US">
              <a:latin typeface="+mn-lt"/>
            </a:endParaRPr>
          </a:p>
        </p:txBody>
      </p:sp>
    </p:spTree>
    <p:extLst>
      <p:ext uri="{BB962C8B-B14F-4D97-AF65-F5344CB8AC3E}">
        <p14:creationId xmlns:p14="http://schemas.microsoft.com/office/powerpoint/2010/main" xmlns="" val="328465779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A33960BD-7AC1-4217-9611-AAA56D3EE38F}" type="datetime4">
              <a:rPr lang="en-US" smtClean="0"/>
              <a:pPr/>
              <a:t>August 2, 2021</a:t>
            </a:fld>
            <a:endParaRPr lang="en-US" dirty="0">
              <a:latin typeface="+mn-lt"/>
            </a:endParaRPr>
          </a:p>
        </p:txBody>
      </p:sp>
      <p:sp>
        <p:nvSpPr>
          <p:cNvPr id="4" name="Footer Placeholder 3"/>
          <p:cNvSpPr>
            <a:spLocks noGrp="1"/>
          </p:cNvSpPr>
          <p:nvPr>
            <p:ph type="ftr" sz="quarter" idx="11"/>
          </p:nvPr>
        </p:nvSpPr>
        <p:spPr/>
        <p:txBody>
          <a:bodyPr/>
          <a:lstStyle/>
          <a:p>
            <a:endParaRPr lang="en-US" dirty="0">
              <a:latin typeface="+mn-lt"/>
            </a:endParaRPr>
          </a:p>
        </p:txBody>
      </p:sp>
      <p:sp>
        <p:nvSpPr>
          <p:cNvPr id="5" name="Slide Number Placeholder 4"/>
          <p:cNvSpPr>
            <a:spLocks noGrp="1"/>
          </p:cNvSpPr>
          <p:nvPr>
            <p:ph type="sldNum" sz="quarter" idx="12"/>
          </p:nvPr>
        </p:nvSpPr>
        <p:spPr/>
        <p:txBody>
          <a:bodyPr/>
          <a:lstStyle/>
          <a:p>
            <a:fld id="{9D4AEF59-F28E-467C-9EA3-92D1CFAD475A}" type="slidenum">
              <a:rPr lang="en-US" smtClean="0"/>
              <a:pPr/>
              <a:t>‹N›</a:t>
            </a:fld>
            <a:endParaRPr lang="en-US">
              <a:latin typeface="+mn-lt"/>
            </a:endParaRPr>
          </a:p>
        </p:txBody>
      </p:sp>
    </p:spTree>
    <p:extLst>
      <p:ext uri="{BB962C8B-B14F-4D97-AF65-F5344CB8AC3E}">
        <p14:creationId xmlns:p14="http://schemas.microsoft.com/office/powerpoint/2010/main" xmlns="" val="123710532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960BD-7AC1-4217-9611-AAA56D3EE38F}" type="datetime4">
              <a:rPr lang="en-US" smtClean="0"/>
              <a:pPr/>
              <a:t>August 2, 2021</a:t>
            </a:fld>
            <a:endParaRPr lang="en-US" dirty="0">
              <a:latin typeface="+mn-lt"/>
            </a:endParaRPr>
          </a:p>
        </p:txBody>
      </p:sp>
      <p:sp>
        <p:nvSpPr>
          <p:cNvPr id="3" name="Footer Placeholder 2"/>
          <p:cNvSpPr>
            <a:spLocks noGrp="1"/>
          </p:cNvSpPr>
          <p:nvPr>
            <p:ph type="ftr" sz="quarter" idx="11"/>
          </p:nvPr>
        </p:nvSpPr>
        <p:spPr/>
        <p:txBody>
          <a:bodyPr/>
          <a:lstStyle/>
          <a:p>
            <a:endParaRPr lang="en-US" dirty="0">
              <a:latin typeface="+mn-lt"/>
            </a:endParaRPr>
          </a:p>
        </p:txBody>
      </p:sp>
      <p:sp>
        <p:nvSpPr>
          <p:cNvPr id="4" name="Slide Number Placeholder 3"/>
          <p:cNvSpPr>
            <a:spLocks noGrp="1"/>
          </p:cNvSpPr>
          <p:nvPr>
            <p:ph type="sldNum" sz="quarter" idx="12"/>
          </p:nvPr>
        </p:nvSpPr>
        <p:spPr/>
        <p:txBody>
          <a:bodyPr/>
          <a:lstStyle/>
          <a:p>
            <a:fld id="{9D4AEF59-F28E-467C-9EA3-92D1CFAD475A}" type="slidenum">
              <a:rPr lang="en-US" smtClean="0"/>
              <a:pPr/>
              <a:t>‹N›</a:t>
            </a:fld>
            <a:endParaRPr lang="en-US">
              <a:latin typeface="+mn-lt"/>
            </a:endParaRPr>
          </a:p>
        </p:txBody>
      </p:sp>
    </p:spTree>
    <p:extLst>
      <p:ext uri="{BB962C8B-B14F-4D97-AF65-F5344CB8AC3E}">
        <p14:creationId xmlns:p14="http://schemas.microsoft.com/office/powerpoint/2010/main" xmlns="" val="244561873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33960BD-7AC1-4217-9611-AAA56D3EE38F}" type="datetime4">
              <a:rPr lang="en-US" smtClean="0"/>
              <a:pPr/>
              <a:t>August 2, 2021</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‹N›</a:t>
            </a:fld>
            <a:endParaRPr lang="en-US">
              <a:latin typeface="+mn-lt"/>
            </a:endParaRPr>
          </a:p>
        </p:txBody>
      </p:sp>
    </p:spTree>
    <p:extLst>
      <p:ext uri="{BB962C8B-B14F-4D97-AF65-F5344CB8AC3E}">
        <p14:creationId xmlns:p14="http://schemas.microsoft.com/office/powerpoint/2010/main" xmlns="" val="373277449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33960BD-7AC1-4217-9611-AAA56D3EE38F}" type="datetime4">
              <a:rPr lang="en-US" smtClean="0"/>
              <a:pPr/>
              <a:t>August 2, 2021</a:t>
            </a:fld>
            <a:endParaRPr lang="en-US" dirty="0">
              <a:latin typeface="+mn-lt"/>
            </a:endParaRPr>
          </a:p>
        </p:txBody>
      </p:sp>
      <p:sp>
        <p:nvSpPr>
          <p:cNvPr id="6" name="Footer Placeholder 5"/>
          <p:cNvSpPr>
            <a:spLocks noGrp="1"/>
          </p:cNvSpPr>
          <p:nvPr>
            <p:ph type="ftr" sz="quarter" idx="11"/>
          </p:nvPr>
        </p:nvSpPr>
        <p:spPr/>
        <p:txBody>
          <a:bodyPr/>
          <a:lstStyle/>
          <a:p>
            <a:endParaRPr lang="en-US" dirty="0">
              <a:latin typeface="+mn-lt"/>
            </a:endParaRPr>
          </a:p>
        </p:txBody>
      </p:sp>
      <p:sp>
        <p:nvSpPr>
          <p:cNvPr id="7" name="Slide Number Placeholder 6"/>
          <p:cNvSpPr>
            <a:spLocks noGrp="1"/>
          </p:cNvSpPr>
          <p:nvPr>
            <p:ph type="sldNum" sz="quarter" idx="12"/>
          </p:nvPr>
        </p:nvSpPr>
        <p:spPr/>
        <p:txBody>
          <a:bodyPr/>
          <a:lstStyle/>
          <a:p>
            <a:fld id="{9D4AEF59-F28E-467C-9EA3-92D1CFAD475A}" type="slidenum">
              <a:rPr lang="en-US" smtClean="0"/>
              <a:pPr/>
              <a:t>‹N›</a:t>
            </a:fld>
            <a:endParaRPr lang="en-US">
              <a:latin typeface="+mn-lt"/>
            </a:endParaRPr>
          </a:p>
        </p:txBody>
      </p:sp>
    </p:spTree>
    <p:extLst>
      <p:ext uri="{BB962C8B-B14F-4D97-AF65-F5344CB8AC3E}">
        <p14:creationId xmlns:p14="http://schemas.microsoft.com/office/powerpoint/2010/main" xmlns="" val="123128407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33960BD-7AC1-4217-9611-AAA56D3EE38F}" type="datetime4">
              <a:rPr lang="en-US" smtClean="0"/>
              <a:pPr/>
              <a:t>August 2, 2021</a:t>
            </a:fld>
            <a:endParaRPr lang="en-US" dirty="0">
              <a:latin typeface="+mn-lt"/>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latin typeface="+mn-lt"/>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9D4AEF59-F28E-467C-9EA3-92D1CFAD475A}" type="slidenum">
              <a:rPr lang="en-US" smtClean="0"/>
              <a:pPr/>
              <a:t>‹N›</a:t>
            </a:fld>
            <a:endParaRPr lang="en-US">
              <a:latin typeface="+mn-lt"/>
            </a:endParaRPr>
          </a:p>
        </p:txBody>
      </p:sp>
    </p:spTree>
    <p:extLst>
      <p:ext uri="{BB962C8B-B14F-4D97-AF65-F5344CB8AC3E}">
        <p14:creationId xmlns:p14="http://schemas.microsoft.com/office/powerpoint/2010/main" xmlns="" val="69412791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istat.it/it/archivio/58343"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xmlns="" id="{24AF37F0-1E8F-443E-AA28-4BC6348204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xmlns="" id="{3DBE9D54-6250-40F2-A23A-F9CEBF5F91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3">
            <a:extLst>
              <a:ext uri="{FF2B5EF4-FFF2-40B4-BE49-F238E27FC236}">
                <a16:creationId xmlns:a16="http://schemas.microsoft.com/office/drawing/2014/main" xmlns="" id="{E46E6328-0D82-4747-8B39-60373321BB3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xmlns="" id="{8FD49734-9BDC-4500-95CE-388970FBD943}"/>
              </a:ext>
            </a:extLst>
          </p:cNvPr>
          <p:cNvSpPr>
            <a:spLocks noGrp="1"/>
          </p:cNvSpPr>
          <p:nvPr>
            <p:ph type="ctrTitle"/>
          </p:nvPr>
        </p:nvSpPr>
        <p:spPr>
          <a:xfrm>
            <a:off x="1109980" y="4206240"/>
            <a:ext cx="9966960" cy="1325880"/>
          </a:xfrm>
        </p:spPr>
        <p:txBody>
          <a:bodyPr>
            <a:normAutofit/>
          </a:bodyPr>
          <a:lstStyle/>
          <a:p>
            <a:r>
              <a:rPr lang="it-IT" sz="6600" b="1" dirty="0">
                <a:solidFill>
                  <a:schemeClr val="accent1"/>
                </a:solidFill>
                <a:latin typeface="Lucida Sans Unicode" panose="020B0602030504020204" pitchFamily="34" charset="0"/>
                <a:cs typeface="Lucida Sans Unicode" panose="020B0602030504020204" pitchFamily="34" charset="0"/>
              </a:rPr>
              <a:t>CLICKWOOD</a:t>
            </a:r>
          </a:p>
        </p:txBody>
      </p:sp>
      <p:sp>
        <p:nvSpPr>
          <p:cNvPr id="3" name="Sottotitolo 2">
            <a:extLst>
              <a:ext uri="{FF2B5EF4-FFF2-40B4-BE49-F238E27FC236}">
                <a16:creationId xmlns:a16="http://schemas.microsoft.com/office/drawing/2014/main" xmlns="" id="{8F10A67D-2990-4F46-9D5C-4E73F6750EA1}"/>
              </a:ext>
            </a:extLst>
          </p:cNvPr>
          <p:cNvSpPr>
            <a:spLocks noGrp="1"/>
          </p:cNvSpPr>
          <p:nvPr>
            <p:ph type="subTitle" idx="1"/>
          </p:nvPr>
        </p:nvSpPr>
        <p:spPr>
          <a:xfrm>
            <a:off x="1709530" y="5596128"/>
            <a:ext cx="8767860" cy="557784"/>
          </a:xfrm>
        </p:spPr>
        <p:txBody>
          <a:bodyPr>
            <a:normAutofit/>
          </a:bodyPr>
          <a:lstStyle/>
          <a:p>
            <a:r>
              <a:rPr lang="it-IT" sz="2400" dirty="0">
                <a:solidFill>
                  <a:schemeClr val="accent1"/>
                </a:solidFill>
                <a:latin typeface="Lucida Sans Unicode" panose="020B0602030504020204" pitchFamily="34" charset="0"/>
                <a:cs typeface="Lucida Sans Unicode" panose="020B0602030504020204" pitchFamily="34" charset="0"/>
              </a:rPr>
              <a:t>Il legno giusto a casa tua con un click</a:t>
            </a:r>
          </a:p>
        </p:txBody>
      </p:sp>
      <p:pic>
        <p:nvPicPr>
          <p:cNvPr id="5" name="Immagine 4">
            <a:extLst>
              <a:ext uri="{FF2B5EF4-FFF2-40B4-BE49-F238E27FC236}">
                <a16:creationId xmlns:a16="http://schemas.microsoft.com/office/drawing/2014/main" xmlns="" id="{5A35ECF3-923F-4F4B-9AE9-7F544592CE6B}"/>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2490" r="2244" b="4"/>
          <a:stretch/>
        </p:blipFill>
        <p:spPr>
          <a:xfrm>
            <a:off x="4529829" y="741172"/>
            <a:ext cx="3132341" cy="3279644"/>
          </a:xfrm>
          <a:prstGeom prst="rect">
            <a:avLst/>
          </a:prstGeom>
        </p:spPr>
      </p:pic>
      <p:pic>
        <p:nvPicPr>
          <p:cNvPr id="6" name="Immagine 5">
            <a:extLst>
              <a:ext uri="{FF2B5EF4-FFF2-40B4-BE49-F238E27FC236}">
                <a16:creationId xmlns:a16="http://schemas.microsoft.com/office/drawing/2014/main" xmlns="" id="{9673D4CE-0151-4ABF-BF85-0775F30E311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8446" y="256540"/>
            <a:ext cx="2981325" cy="1156864"/>
          </a:xfrm>
          <a:prstGeom prst="rect">
            <a:avLst/>
          </a:prstGeom>
        </p:spPr>
      </p:pic>
      <p:pic>
        <p:nvPicPr>
          <p:cNvPr id="1028" name="Picture 4">
            <a:extLst>
              <a:ext uri="{FF2B5EF4-FFF2-40B4-BE49-F238E27FC236}">
                <a16:creationId xmlns:a16="http://schemas.microsoft.com/office/drawing/2014/main" xmlns="" id="{050EB120-AFBC-4220-BA8A-7E2A1258C0B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863876" y="484145"/>
            <a:ext cx="701653" cy="7016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39923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E3DC42C2-6B58-404C-B339-2C72808A5B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9" name="Immagine 8" descr="Immagine che contiene natura, pendio&#10;&#10;Descrizione generata automaticamente">
            <a:extLst>
              <a:ext uri="{FF2B5EF4-FFF2-40B4-BE49-F238E27FC236}">
                <a16:creationId xmlns:a16="http://schemas.microsoft.com/office/drawing/2014/main" xmlns="" id="{DF5D47FE-A5BA-4386-B4D6-CC526DB9F1E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6726" t="-2" r="9736" b="3"/>
          <a:stretch/>
        </p:blipFill>
        <p:spPr>
          <a:xfrm>
            <a:off x="7964860" y="262890"/>
            <a:ext cx="3996000" cy="6377939"/>
          </a:xfrm>
          <a:prstGeom prst="rect">
            <a:avLst/>
          </a:prstGeom>
        </p:spPr>
      </p:pic>
      <p:sp>
        <p:nvSpPr>
          <p:cNvPr id="26" name="Rectangle 25">
            <a:extLst>
              <a:ext uri="{FF2B5EF4-FFF2-40B4-BE49-F238E27FC236}">
                <a16:creationId xmlns:a16="http://schemas.microsoft.com/office/drawing/2014/main" xmlns="" id="{FCF82941-5589-49BF-B6B1-76122B2D0E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18" name="CasellaDiTesto 17">
            <a:extLst>
              <a:ext uri="{FF2B5EF4-FFF2-40B4-BE49-F238E27FC236}">
                <a16:creationId xmlns:a16="http://schemas.microsoft.com/office/drawing/2014/main" xmlns="" id="{A5CA1CB8-9EA5-4E29-8DC1-3CC7311F779E}"/>
              </a:ext>
            </a:extLst>
          </p:cNvPr>
          <p:cNvSpPr txBox="1"/>
          <p:nvPr/>
        </p:nvSpPr>
        <p:spPr>
          <a:xfrm>
            <a:off x="434116" y="701330"/>
            <a:ext cx="7325228" cy="5455340"/>
          </a:xfrm>
          <a:prstGeom prst="rect">
            <a:avLst/>
          </a:prstGeom>
          <a:noFill/>
        </p:spPr>
        <p:txBody>
          <a:bodyPr wrap="square">
            <a:spAutoFit/>
          </a:bodyPr>
          <a:lstStyle/>
          <a:p>
            <a:pPr algn="just"/>
            <a:r>
              <a:rPr lang="it-IT" sz="2050" dirty="0">
                <a:solidFill>
                  <a:schemeClr val="bg1"/>
                </a:solidFill>
                <a:latin typeface="Cambria" panose="02040503050406030204" pitchFamily="18" charset="0"/>
                <a:ea typeface="Cambria" panose="02040503050406030204" pitchFamily="18" charset="0"/>
              </a:rPr>
              <a:t>La maggior parte (92%) delle imprese del settore non possiedono un sito internet, un catalogo degli assortimenti e un prezzario. Il 97% delle imprese non possiede una figura in grado di rispondere in modo professionale ad una telefonata o a un'email proveniente da un consumatore finale.  </a:t>
            </a:r>
          </a:p>
          <a:p>
            <a:pPr algn="just"/>
            <a:endParaRPr lang="it-IT" sz="2050" dirty="0">
              <a:solidFill>
                <a:schemeClr val="bg1"/>
              </a:solidFill>
              <a:latin typeface="Cambria" panose="02040503050406030204" pitchFamily="18" charset="0"/>
              <a:ea typeface="Cambria" panose="02040503050406030204" pitchFamily="18" charset="0"/>
            </a:endParaRPr>
          </a:p>
          <a:p>
            <a:pPr algn="just"/>
            <a:r>
              <a:rPr lang="it-IT" sz="2050" dirty="0">
                <a:solidFill>
                  <a:schemeClr val="bg1"/>
                </a:solidFill>
                <a:latin typeface="Cambria" panose="02040503050406030204" pitchFamily="18" charset="0"/>
                <a:ea typeface="Cambria" panose="02040503050406030204" pitchFamily="18" charset="0"/>
              </a:rPr>
              <a:t>Grazie alla nostra </a:t>
            </a:r>
            <a:r>
              <a:rPr lang="it-IT" sz="2050" b="1" dirty="0">
                <a:solidFill>
                  <a:schemeClr val="bg1"/>
                </a:solidFill>
                <a:latin typeface="Cambria" panose="02040503050406030204" pitchFamily="18" charset="0"/>
                <a:ea typeface="Cambria" panose="02040503050406030204" pitchFamily="18" charset="0"/>
              </a:rPr>
              <a:t>segreteria</a:t>
            </a:r>
            <a:r>
              <a:rPr lang="it-IT" sz="2050" dirty="0">
                <a:solidFill>
                  <a:schemeClr val="bg1"/>
                </a:solidFill>
                <a:latin typeface="Cambria" panose="02040503050406030204" pitchFamily="18" charset="0"/>
                <a:ea typeface="Cambria" panose="02040503050406030204" pitchFamily="18" charset="0"/>
              </a:rPr>
              <a:t> specializzata, che ha come compiti la coordinazione delle attività delle imprese coinvolte, l’interfaccia con i clienti, la gestione del sito e degli ordini, aumenta notevolmente il livello di comunicazione.</a:t>
            </a:r>
          </a:p>
          <a:p>
            <a:pPr algn="just"/>
            <a:endParaRPr lang="it-IT" sz="2050" dirty="0">
              <a:solidFill>
                <a:schemeClr val="bg1"/>
              </a:solidFill>
              <a:latin typeface="Cambria" panose="02040503050406030204" pitchFamily="18" charset="0"/>
              <a:ea typeface="Cambria" panose="02040503050406030204" pitchFamily="18" charset="0"/>
            </a:endParaRPr>
          </a:p>
          <a:p>
            <a:pPr algn="just"/>
            <a:r>
              <a:rPr lang="it-IT" sz="2050" dirty="0">
                <a:solidFill>
                  <a:schemeClr val="bg1"/>
                </a:solidFill>
                <a:latin typeface="Cambria" panose="02040503050406030204" pitchFamily="18" charset="0"/>
                <a:ea typeface="Cambria" panose="02040503050406030204" pitchFamily="18" charset="0"/>
              </a:rPr>
              <a:t>La possibilità da parte del consumatore finale di comunicare e ricevere informazioni dettagliate sul prodotto commercializzato attribuisce allo stesso una sensazione di sicurezza. </a:t>
            </a:r>
          </a:p>
          <a:p>
            <a:pPr algn="just"/>
            <a:r>
              <a:rPr lang="it-IT" sz="2050" dirty="0">
                <a:solidFill>
                  <a:schemeClr val="bg1"/>
                </a:solidFill>
                <a:latin typeface="Cambria" panose="02040503050406030204" pitchFamily="18" charset="0"/>
                <a:ea typeface="Cambria" panose="02040503050406030204" pitchFamily="18" charset="0"/>
              </a:rPr>
              <a:t>La disponibilità di una segreteria specializzata e di strumenti informatici di comunicazione a ciò dedicati facilitano inoltre l'intercettazione di un maggior numero di consumatori. </a:t>
            </a:r>
          </a:p>
        </p:txBody>
      </p:sp>
    </p:spTree>
    <p:extLst>
      <p:ext uri="{BB962C8B-B14F-4D97-AF65-F5344CB8AC3E}">
        <p14:creationId xmlns:p14="http://schemas.microsoft.com/office/powerpoint/2010/main" xmlns="" val="3310049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28D9B36-75B9-4435-83E6-0A9C81A12E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4" name="Immagine 3" descr="Casa e alberi di carta">
            <a:extLst>
              <a:ext uri="{FF2B5EF4-FFF2-40B4-BE49-F238E27FC236}">
                <a16:creationId xmlns:a16="http://schemas.microsoft.com/office/drawing/2014/main" xmlns="" id="{9C7A0D43-519E-4C17-8B5E-9789A9935296}"/>
              </a:ext>
            </a:extLst>
          </p:cNvPr>
          <p:cNvPicPr>
            <a:picLocks noChangeAspect="1"/>
          </p:cNvPicPr>
          <p:nvPr/>
        </p:nvPicPr>
        <p:blipFill rotWithShape="1">
          <a:blip r:embed="rId2" cstate="print">
            <a:duotone>
              <a:schemeClr val="bg2">
                <a:shade val="45000"/>
                <a:satMod val="135000"/>
              </a:schemeClr>
              <a:prstClr val="white"/>
            </a:duotone>
            <a:alphaModFix amt="35000"/>
            <a:extLst>
              <a:ext uri="{28A0092B-C50C-407E-A947-70E740481C1C}">
                <a14:useLocalDpi xmlns:a14="http://schemas.microsoft.com/office/drawing/2010/main" xmlns="" val="0"/>
              </a:ext>
            </a:extLst>
          </a:blip>
          <a:srcRect t="15730"/>
          <a:stretch/>
        </p:blipFill>
        <p:spPr>
          <a:xfrm>
            <a:off x="20" y="-40630"/>
            <a:ext cx="12191980" cy="6857990"/>
          </a:xfrm>
          <a:prstGeom prst="rect">
            <a:avLst/>
          </a:prstGeom>
        </p:spPr>
      </p:pic>
      <p:sp>
        <p:nvSpPr>
          <p:cNvPr id="3" name="Segnaposto contenuto 2">
            <a:extLst>
              <a:ext uri="{FF2B5EF4-FFF2-40B4-BE49-F238E27FC236}">
                <a16:creationId xmlns:a16="http://schemas.microsoft.com/office/drawing/2014/main" xmlns="" id="{3007AD67-865E-49EE-8399-141C802863CC}"/>
              </a:ext>
            </a:extLst>
          </p:cNvPr>
          <p:cNvSpPr>
            <a:spLocks noGrp="1"/>
          </p:cNvSpPr>
          <p:nvPr>
            <p:ph idx="1"/>
          </p:nvPr>
        </p:nvSpPr>
        <p:spPr>
          <a:xfrm>
            <a:off x="548640" y="864980"/>
            <a:ext cx="11094720" cy="5854589"/>
          </a:xfrm>
        </p:spPr>
        <p:txBody>
          <a:bodyPr>
            <a:noAutofit/>
          </a:bodyPr>
          <a:lstStyle/>
          <a:p>
            <a:pPr marL="0" indent="0" algn="just">
              <a:buNone/>
            </a:pPr>
            <a:r>
              <a:rPr lang="it-IT" sz="2100" b="1" dirty="0">
                <a:effectLst/>
                <a:latin typeface="Cambria" panose="02040503050406030204" pitchFamily="18" charset="0"/>
                <a:ea typeface="Times New Roman" panose="02020603050405020304" pitchFamily="18" charset="0"/>
              </a:rPr>
              <a:t>Diversificazione degli assortimenti</a:t>
            </a:r>
            <a:r>
              <a:rPr lang="it-IT" sz="2100" dirty="0">
                <a:effectLst/>
                <a:latin typeface="Cambria" panose="02040503050406030204" pitchFamily="18" charset="0"/>
                <a:ea typeface="Times New Roman" panose="02020603050405020304" pitchFamily="18" charset="0"/>
              </a:rPr>
              <a:t>: la rete d’impresa </a:t>
            </a:r>
            <a:r>
              <a:rPr lang="it-IT" sz="2100" dirty="0">
                <a:latin typeface="Cambria" panose="02040503050406030204" pitchFamily="18" charset="0"/>
                <a:ea typeface="Times New Roman" panose="02020603050405020304" pitchFamily="18" charset="0"/>
              </a:rPr>
              <a:t>dispone e consegna</a:t>
            </a:r>
            <a:r>
              <a:rPr lang="it-IT" sz="2100" dirty="0">
                <a:effectLst/>
                <a:latin typeface="Cambria" panose="02040503050406030204" pitchFamily="18" charset="0"/>
                <a:ea typeface="Times New Roman" panose="02020603050405020304" pitchFamily="18" charset="0"/>
              </a:rPr>
              <a:t> a domicilio, una ricca varietà di assortimenti energetici legnosi, diversi per dimensione (diverse lunghezze della legna), tipologia (legna tenera e legna dura) e impacchettamento.</a:t>
            </a:r>
            <a:endParaRPr lang="it-IT" sz="2100" dirty="0">
              <a:latin typeface="Times New Roman" panose="02020603050405020304" pitchFamily="18" charset="0"/>
              <a:ea typeface="Times New Roman" panose="02020603050405020304" pitchFamily="18" charset="0"/>
            </a:endParaRPr>
          </a:p>
          <a:p>
            <a:pPr marL="0" indent="0" algn="just">
              <a:buNone/>
            </a:pPr>
            <a:r>
              <a:rPr lang="it-IT" sz="2100" dirty="0">
                <a:effectLst/>
                <a:latin typeface="Cambria" panose="02040503050406030204" pitchFamily="18" charset="0"/>
                <a:ea typeface="Times New Roman" panose="02020603050405020304" pitchFamily="18" charset="0"/>
              </a:rPr>
              <a:t>In particolare sono state implementate:</a:t>
            </a:r>
            <a:endParaRPr lang="it-IT" sz="2100" dirty="0">
              <a:effectLst/>
              <a:latin typeface="Times New Roman" panose="02020603050405020304" pitchFamily="18" charset="0"/>
              <a:ea typeface="Times New Roman" panose="02020603050405020304" pitchFamily="18" charset="0"/>
            </a:endParaRPr>
          </a:p>
          <a:p>
            <a:pPr lvl="1" algn="just">
              <a:buFont typeface="Wingdings" panose="05000000000000000000" pitchFamily="2" charset="2"/>
              <a:buChar char="v"/>
            </a:pPr>
            <a:r>
              <a:rPr lang="it-IT" sz="2100" b="1" dirty="0">
                <a:latin typeface="Cambria" panose="02040503050406030204" pitchFamily="18" charset="0"/>
                <a:ea typeface="Times New Roman" panose="02020603050405020304" pitchFamily="18" charset="0"/>
              </a:rPr>
              <a:t>l</a:t>
            </a:r>
            <a:r>
              <a:rPr lang="it-IT" sz="2100" b="1" dirty="0">
                <a:effectLst/>
                <a:latin typeface="Cambria" panose="02040503050406030204" pitchFamily="18" charset="0"/>
                <a:ea typeface="Times New Roman" panose="02020603050405020304" pitchFamily="18" charset="0"/>
              </a:rPr>
              <a:t>a scatola di cartone</a:t>
            </a:r>
            <a:r>
              <a:rPr lang="it-IT" sz="2100" dirty="0">
                <a:effectLst/>
                <a:latin typeface="Cambria" panose="02040503050406030204" pitchFamily="18" charset="0"/>
                <a:ea typeface="Times New Roman" panose="02020603050405020304" pitchFamily="18" charset="0"/>
              </a:rPr>
              <a:t>: contiene tra i 10 ed i 15 kg di legna a seconda dell’essenza (legno tenero o duro); ideale per utilizzatori saltuari o per chi non ha spazio di accumulo; da utilizzare in stufe e camini</a:t>
            </a:r>
            <a:r>
              <a:rPr lang="it-IT" sz="2100" dirty="0">
                <a:latin typeface="Cambria" panose="02040503050406030204" pitchFamily="18" charset="0"/>
                <a:ea typeface="Times New Roman" panose="02020603050405020304" pitchFamily="18" charset="0"/>
              </a:rPr>
              <a:t> (due pezzature disponibili – 25 cm e 35 cm- che meglio si adattano a</a:t>
            </a:r>
            <a:r>
              <a:rPr lang="it-IT" sz="2100" dirty="0">
                <a:effectLst/>
                <a:latin typeface="Cambria" panose="02040503050406030204" pitchFamily="18" charset="0"/>
                <a:ea typeface="Times New Roman" panose="02020603050405020304" pitchFamily="18" charset="0"/>
              </a:rPr>
              <a:t>lle dimensioni dei focolari più comuni)</a:t>
            </a:r>
            <a:r>
              <a:rPr lang="it-IT" sz="2100" dirty="0">
                <a:latin typeface="Cambria" panose="02040503050406030204" pitchFamily="18" charset="0"/>
                <a:ea typeface="Times New Roman" panose="02020603050405020304" pitchFamily="18" charset="0"/>
              </a:rPr>
              <a:t>;</a:t>
            </a:r>
            <a:endParaRPr lang="it-IT" sz="2100" dirty="0">
              <a:effectLst/>
              <a:latin typeface="Cambria" panose="02040503050406030204" pitchFamily="18" charset="0"/>
              <a:ea typeface="Times New Roman" panose="02020603050405020304" pitchFamily="18" charset="0"/>
            </a:endParaRPr>
          </a:p>
          <a:p>
            <a:pPr lvl="1" algn="just">
              <a:buFont typeface="Wingdings" panose="05000000000000000000" pitchFamily="2" charset="2"/>
              <a:buChar char="v"/>
            </a:pPr>
            <a:r>
              <a:rPr lang="it-IT" sz="2100" b="1" dirty="0">
                <a:effectLst/>
                <a:latin typeface="Cambria" panose="02040503050406030204" pitchFamily="18" charset="0"/>
                <a:ea typeface="Times New Roman" panose="02020603050405020304" pitchFamily="18" charset="0"/>
              </a:rPr>
              <a:t>big </a:t>
            </a:r>
            <a:r>
              <a:rPr lang="it-IT" sz="2100" b="1" dirty="0" err="1">
                <a:effectLst/>
                <a:latin typeface="Cambria" panose="02040503050406030204" pitchFamily="18" charset="0"/>
                <a:ea typeface="Times New Roman" panose="02020603050405020304" pitchFamily="18" charset="0"/>
              </a:rPr>
              <a:t>bag</a:t>
            </a:r>
            <a:r>
              <a:rPr lang="it-IT" sz="2100" b="1" dirty="0">
                <a:effectLst/>
                <a:latin typeface="Cambria" panose="02040503050406030204" pitchFamily="18" charset="0"/>
                <a:ea typeface="Times New Roman" panose="02020603050405020304" pitchFamily="18" charset="0"/>
              </a:rPr>
              <a:t> in rete</a:t>
            </a:r>
            <a:r>
              <a:rPr lang="it-IT" sz="2100" dirty="0">
                <a:effectLst/>
                <a:latin typeface="Cambria" panose="02040503050406030204" pitchFamily="18" charset="0"/>
                <a:ea typeface="Times New Roman" panose="02020603050405020304" pitchFamily="18" charset="0"/>
              </a:rPr>
              <a:t>: fino a 1.000 kg di legna secca e pulita; i sacchi possono essere depositati direttamente nel sito di stoccaggio nell'abitazione privata, eventualmente senza essere accatastata garantendo una perfetta areazione. </a:t>
            </a:r>
          </a:p>
          <a:p>
            <a:pPr lvl="1" algn="just">
              <a:buFont typeface="Wingdings" panose="05000000000000000000" pitchFamily="2" charset="2"/>
              <a:buChar char="v"/>
            </a:pPr>
            <a:r>
              <a:rPr lang="it-IT" sz="2100" b="1" dirty="0">
                <a:effectLst/>
                <a:latin typeface="Cambria" panose="02040503050406030204" pitchFamily="18" charset="0"/>
                <a:ea typeface="Times New Roman" panose="02020603050405020304" pitchFamily="18" charset="0"/>
              </a:rPr>
              <a:t>legna in bancali o gabbie di ferro</a:t>
            </a:r>
            <a:r>
              <a:rPr lang="it-IT" sz="2100" dirty="0">
                <a:effectLst/>
                <a:latin typeface="Cambria" panose="02040503050406030204" pitchFamily="18" charset="0"/>
                <a:ea typeface="Times New Roman" panose="02020603050405020304" pitchFamily="18" charset="0"/>
              </a:rPr>
              <a:t>: legna secca e pulita di varie dimensioni da sistemare direttamente a casa dell’utilizzatore, già accatastata.</a:t>
            </a:r>
          </a:p>
          <a:p>
            <a:pPr marL="45720" indent="0" algn="just">
              <a:buNone/>
            </a:pPr>
            <a:r>
              <a:rPr lang="it-IT" sz="2100" dirty="0">
                <a:latin typeface="Cambria" panose="02040503050406030204" pitchFamily="18" charset="0"/>
                <a:ea typeface="Times New Roman" panose="02020603050405020304" pitchFamily="18" charset="0"/>
              </a:rPr>
              <a:t>Puntiamo a rendere i nostri packaging riutilizzabili (nel limite dell’usura) per ridurre ulteriormente il nostro impatto sull’ambiente e i costi, e contribuire a fidelizzare il consumatore.</a:t>
            </a:r>
            <a:r>
              <a:rPr lang="it-IT" sz="2100" dirty="0">
                <a:effectLst/>
                <a:latin typeface="Cambria" panose="02040503050406030204" pitchFamily="18" charset="0"/>
                <a:ea typeface="Times New Roman" panose="02020603050405020304" pitchFamily="18" charset="0"/>
              </a:rPr>
              <a:t> </a:t>
            </a:r>
            <a:endParaRPr lang="it-IT" sz="2100" dirty="0">
              <a:effectLst/>
              <a:latin typeface="Times New Roman" panose="02020603050405020304" pitchFamily="18" charset="0"/>
              <a:ea typeface="Times New Roman" panose="02020603050405020304" pitchFamily="18" charset="0"/>
            </a:endParaRPr>
          </a:p>
          <a:p>
            <a:pPr algn="just"/>
            <a:endParaRPr lang="it-IT" sz="2100" dirty="0"/>
          </a:p>
        </p:txBody>
      </p:sp>
    </p:spTree>
    <p:extLst>
      <p:ext uri="{BB962C8B-B14F-4D97-AF65-F5344CB8AC3E}">
        <p14:creationId xmlns:p14="http://schemas.microsoft.com/office/powerpoint/2010/main" xmlns="" val="3995694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93067CD-13A7-4384-B15E-5D49AF03BB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a:extLst>
              <a:ext uri="{FF2B5EF4-FFF2-40B4-BE49-F238E27FC236}">
                <a16:creationId xmlns:a16="http://schemas.microsoft.com/office/drawing/2014/main" xmlns="" id="{D0F3200B-8CDA-45AB-8AC8-D947E883354D}"/>
              </a:ext>
            </a:extLst>
          </p:cNvPr>
          <p:cNvSpPr>
            <a:spLocks noGrp="1"/>
          </p:cNvSpPr>
          <p:nvPr>
            <p:ph idx="1"/>
          </p:nvPr>
        </p:nvSpPr>
        <p:spPr>
          <a:xfrm>
            <a:off x="464555" y="1270216"/>
            <a:ext cx="7369810" cy="4589046"/>
          </a:xfrm>
        </p:spPr>
        <p:txBody>
          <a:bodyPr>
            <a:noAutofit/>
          </a:bodyPr>
          <a:lstStyle/>
          <a:p>
            <a:pPr marL="45720" indent="0" algn="just">
              <a:buClr>
                <a:schemeClr val="bg1"/>
              </a:buClr>
              <a:buNone/>
            </a:pPr>
            <a:r>
              <a:rPr lang="it-IT" sz="2100" b="1" dirty="0">
                <a:solidFill>
                  <a:schemeClr val="bg1"/>
                </a:solidFill>
                <a:effectLst/>
                <a:latin typeface="Cambria" panose="02040503050406030204" pitchFamily="18" charset="0"/>
                <a:ea typeface="Times New Roman" panose="02020603050405020304" pitchFamily="18" charset="0"/>
              </a:rPr>
              <a:t>Modalità di consegna</a:t>
            </a:r>
            <a:r>
              <a:rPr lang="it-IT" sz="2100" dirty="0">
                <a:solidFill>
                  <a:schemeClr val="bg1"/>
                </a:solidFill>
                <a:effectLst/>
                <a:latin typeface="Cambria" panose="02040503050406030204" pitchFamily="18" charset="0"/>
                <a:ea typeface="Times New Roman" panose="02020603050405020304" pitchFamily="18" charset="0"/>
              </a:rPr>
              <a:t>: oltre alla consegna a domicilio su ordinazione, sono disponibili “abbonamenti” con consegne periodiche garantite nel tempo. E’ però anche possibile recarsi nelle aziende per toccare il prodotto con mano e acquistare. Inoltre verranno scelti dei rivenditori nelle località turistiche per far conoscere il prodotto.</a:t>
            </a:r>
          </a:p>
          <a:p>
            <a:pPr marL="45720" indent="0" algn="just">
              <a:buClr>
                <a:schemeClr val="bg1"/>
              </a:buClr>
              <a:buNone/>
            </a:pPr>
            <a:endParaRPr lang="it-IT" sz="2100" dirty="0">
              <a:solidFill>
                <a:schemeClr val="bg1"/>
              </a:solidFill>
              <a:effectLst/>
              <a:latin typeface="Cambria" panose="02040503050406030204" pitchFamily="18" charset="0"/>
              <a:ea typeface="Times New Roman" panose="02020603050405020304" pitchFamily="18" charset="0"/>
            </a:endParaRPr>
          </a:p>
          <a:p>
            <a:pPr marL="45720" indent="0" algn="just">
              <a:buClr>
                <a:schemeClr val="bg1"/>
              </a:buClr>
              <a:buNone/>
            </a:pPr>
            <a:r>
              <a:rPr lang="it-IT" sz="2100" b="1" dirty="0">
                <a:solidFill>
                  <a:schemeClr val="bg1"/>
                </a:solidFill>
                <a:effectLst/>
                <a:latin typeface="Cambria" panose="02040503050406030204" pitchFamily="18" charset="0"/>
                <a:ea typeface="Times New Roman" panose="02020603050405020304" pitchFamily="18" charset="0"/>
              </a:rPr>
              <a:t>Tracciabilità e garanzie</a:t>
            </a:r>
            <a:r>
              <a:rPr lang="it-IT" sz="2100" dirty="0">
                <a:solidFill>
                  <a:schemeClr val="bg1"/>
                </a:solidFill>
                <a:effectLst/>
                <a:latin typeface="Cambria" panose="02040503050406030204" pitchFamily="18" charset="0"/>
                <a:ea typeface="Times New Roman" panose="02020603050405020304" pitchFamily="18" charset="0"/>
              </a:rPr>
              <a:t>: tutti i prodotti </a:t>
            </a:r>
            <a:r>
              <a:rPr lang="it-IT" sz="2100" dirty="0">
                <a:solidFill>
                  <a:schemeClr val="bg1"/>
                </a:solidFill>
                <a:latin typeface="Cambria" panose="02040503050406030204" pitchFamily="18" charset="0"/>
                <a:ea typeface="Times New Roman" panose="02020603050405020304" pitchFamily="18" charset="0"/>
              </a:rPr>
              <a:t>hanno </a:t>
            </a:r>
            <a:r>
              <a:rPr lang="it-IT" sz="2100" dirty="0">
                <a:solidFill>
                  <a:schemeClr val="bg1"/>
                </a:solidFill>
                <a:effectLst/>
                <a:latin typeface="Cambria" panose="02040503050406030204" pitchFamily="18" charset="0"/>
                <a:ea typeface="Times New Roman" panose="02020603050405020304" pitchFamily="18" charset="0"/>
              </a:rPr>
              <a:t>un’etichetta con la tracciabilità della filiera (codice a barre bidimensionale per avere maggiori informazioni sui singoli lotti e poter visionare le foto ed i video relativi alla sua origine ed al confezionamento), la garanzia del peso e dell’umidità della legna, della sua legalità (EUT), più eventuali certificazioni o loghi particolari in caso di accordi con enti specifici. </a:t>
            </a:r>
          </a:p>
          <a:p>
            <a:pPr algn="just"/>
            <a:endParaRPr lang="it-IT" sz="2100" dirty="0">
              <a:solidFill>
                <a:schemeClr val="bg1"/>
              </a:solidFill>
            </a:endParaRPr>
          </a:p>
        </p:txBody>
      </p:sp>
      <p:pic>
        <p:nvPicPr>
          <p:cNvPr id="6" name="Immagine 5" descr="Immagine che contiene esterni, albero, erba, natura&#10;&#10;Descrizione generata automaticamente">
            <a:extLst>
              <a:ext uri="{FF2B5EF4-FFF2-40B4-BE49-F238E27FC236}">
                <a16:creationId xmlns:a16="http://schemas.microsoft.com/office/drawing/2014/main" xmlns="" id="{440020F3-B53A-4E05-BE96-80B5026941F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2369" t="1" r="6348" b="1"/>
          <a:stretch/>
        </p:blipFill>
        <p:spPr>
          <a:xfrm>
            <a:off x="8067780" y="268828"/>
            <a:ext cx="3888000" cy="6377939"/>
          </a:xfrm>
          <a:prstGeom prst="rect">
            <a:avLst/>
          </a:prstGeom>
        </p:spPr>
      </p:pic>
      <p:sp>
        <p:nvSpPr>
          <p:cNvPr id="13" name="Rectangle 12">
            <a:extLst>
              <a:ext uri="{FF2B5EF4-FFF2-40B4-BE49-F238E27FC236}">
                <a16:creationId xmlns:a16="http://schemas.microsoft.com/office/drawing/2014/main" xmlns="" id="{42E9009C-D0E3-46ED-935B-6C1C29650E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786416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19">
            <a:extLst>
              <a:ext uri="{FF2B5EF4-FFF2-40B4-BE49-F238E27FC236}">
                <a16:creationId xmlns:a16="http://schemas.microsoft.com/office/drawing/2014/main" xmlns="" id="{809C0BCD-BEE9-423F-A51C-BCCD8E5EAA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21">
            <a:extLst>
              <a:ext uri="{FF2B5EF4-FFF2-40B4-BE49-F238E27FC236}">
                <a16:creationId xmlns:a16="http://schemas.microsoft.com/office/drawing/2014/main" xmlns="" id="{9998D094-42B2-42BA-AA14-E8FBE073A5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39" name="Straight Connector 23">
            <a:extLst>
              <a:ext uri="{FF2B5EF4-FFF2-40B4-BE49-F238E27FC236}">
                <a16:creationId xmlns:a16="http://schemas.microsoft.com/office/drawing/2014/main" xmlns="" id="{8465D64B-59F4-4BDC-B833-A17EF1E046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0" name="Rectangle 25">
            <a:extLst>
              <a:ext uri="{FF2B5EF4-FFF2-40B4-BE49-F238E27FC236}">
                <a16:creationId xmlns:a16="http://schemas.microsoft.com/office/drawing/2014/main" xmlns="" id="{E7818327-9D44-4214-BEC7-F7463A8BDE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4640" cy="6377939"/>
          </a:xfrm>
          <a:prstGeom prst="rect">
            <a:avLst/>
          </a:prstGeom>
          <a:solidFill>
            <a:schemeClr val="tx1">
              <a:lumMod val="85000"/>
              <a:lumOff val="1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6" name="Immagine 5" descr="Primo piano di un tronco d'albero e dei suoi anelli">
            <a:extLst>
              <a:ext uri="{FF2B5EF4-FFF2-40B4-BE49-F238E27FC236}">
                <a16:creationId xmlns:a16="http://schemas.microsoft.com/office/drawing/2014/main" xmlns="" id="{E6746581-2149-4CC6-B5A5-648242FB895E}"/>
              </a:ext>
            </a:extLst>
          </p:cNvPr>
          <p:cNvPicPr>
            <a:picLocks noChangeAspect="1"/>
          </p:cNvPicPr>
          <p:nvPr/>
        </p:nvPicPr>
        <p:blipFill rotWithShape="1">
          <a:blip r:embed="rId2" cstate="print">
            <a:alphaModFix amt="25000"/>
            <a:extLst>
              <a:ext uri="{28A0092B-C50C-407E-A947-70E740481C1C}">
                <a14:useLocalDpi xmlns:a14="http://schemas.microsoft.com/office/drawing/2010/main" xmlns="" val="0"/>
              </a:ext>
            </a:extLst>
          </a:blip>
          <a:srcRect t="15730"/>
          <a:stretch/>
        </p:blipFill>
        <p:spPr>
          <a:xfrm>
            <a:off x="20" y="3809"/>
            <a:ext cx="12191980" cy="6858000"/>
          </a:xfrm>
          <a:prstGeom prst="rect">
            <a:avLst/>
          </a:prstGeom>
        </p:spPr>
      </p:pic>
      <p:cxnSp>
        <p:nvCxnSpPr>
          <p:cNvPr id="41" name="Straight Connector 27">
            <a:extLst>
              <a:ext uri="{FF2B5EF4-FFF2-40B4-BE49-F238E27FC236}">
                <a16:creationId xmlns:a16="http://schemas.microsoft.com/office/drawing/2014/main" xmlns="" id="{F896B7D9-8894-4E5C-8DCF-35BECF8D365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xmlns="" id="{E73D610F-F74A-491E-81E2-FA98BD4B1136}"/>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b="1" cap="all" dirty="0" err="1">
                <a:solidFill>
                  <a:srgbClr val="FFFFFF"/>
                </a:solidFill>
              </a:rPr>
              <a:t>Grazie</a:t>
            </a:r>
            <a:r>
              <a:rPr lang="en-US" b="1" cap="all" dirty="0">
                <a:solidFill>
                  <a:srgbClr val="FFFFFF"/>
                </a:solidFill>
              </a:rPr>
              <a:t> per </a:t>
            </a:r>
            <a:r>
              <a:rPr lang="en-US" b="1" cap="all" dirty="0" err="1">
                <a:solidFill>
                  <a:srgbClr val="FFFFFF"/>
                </a:solidFill>
              </a:rPr>
              <a:t>l’attenzione</a:t>
            </a:r>
            <a:endParaRPr lang="en-US" b="1" cap="all" dirty="0">
              <a:solidFill>
                <a:srgbClr val="FFFFFF"/>
              </a:solidFill>
            </a:endParaRPr>
          </a:p>
        </p:txBody>
      </p:sp>
      <p:pic>
        <p:nvPicPr>
          <p:cNvPr id="34" name="Immagine 33">
            <a:extLst>
              <a:ext uri="{FF2B5EF4-FFF2-40B4-BE49-F238E27FC236}">
                <a16:creationId xmlns:a16="http://schemas.microsoft.com/office/drawing/2014/main" xmlns="" id="{BFB50942-4EEC-48DF-B13D-11ADB43C6AF8}"/>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490" r="2244" b="4"/>
          <a:stretch/>
        </p:blipFill>
        <p:spPr>
          <a:xfrm>
            <a:off x="10648767" y="5396870"/>
            <a:ext cx="856345" cy="896616"/>
          </a:xfrm>
          <a:prstGeom prst="rect">
            <a:avLst/>
          </a:prstGeom>
        </p:spPr>
      </p:pic>
    </p:spTree>
    <p:extLst>
      <p:ext uri="{BB962C8B-B14F-4D97-AF65-F5344CB8AC3E}">
        <p14:creationId xmlns:p14="http://schemas.microsoft.com/office/powerpoint/2010/main" xmlns="" val="38522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3DC42C2-6B58-404C-B339-2C72808A5B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olo 1">
            <a:extLst>
              <a:ext uri="{FF2B5EF4-FFF2-40B4-BE49-F238E27FC236}">
                <a16:creationId xmlns:a16="http://schemas.microsoft.com/office/drawing/2014/main" xmlns="" id="{6DB50342-9DA4-4210-A741-4148B0B49D40}"/>
              </a:ext>
            </a:extLst>
          </p:cNvPr>
          <p:cNvSpPr>
            <a:spLocks noGrp="1"/>
          </p:cNvSpPr>
          <p:nvPr>
            <p:ph type="title"/>
          </p:nvPr>
        </p:nvSpPr>
        <p:spPr>
          <a:xfrm>
            <a:off x="5461615" y="243840"/>
            <a:ext cx="5219052" cy="1109869"/>
          </a:xfrm>
        </p:spPr>
        <p:txBody>
          <a:bodyPr>
            <a:normAutofit/>
          </a:bodyPr>
          <a:lstStyle/>
          <a:p>
            <a:r>
              <a:rPr lang="it-IT" sz="3600" b="1" dirty="0">
                <a:solidFill>
                  <a:srgbClr val="FFFFFF"/>
                </a:solidFill>
                <a:latin typeface="Cambria" panose="02040503050406030204" pitchFamily="18" charset="0"/>
                <a:ea typeface="Cambria" panose="02040503050406030204" pitchFamily="18" charset="0"/>
                <a:cs typeface="Lucida Sans Unicode" panose="020B0602030504020204" pitchFamily="34" charset="0"/>
              </a:rPr>
              <a:t>Contesto di riferimento</a:t>
            </a:r>
          </a:p>
        </p:txBody>
      </p:sp>
      <p:pic>
        <p:nvPicPr>
          <p:cNvPr id="5" name="Immagine 4" descr="Immagine che contiene erba&#10;&#10;Descrizione generata automaticamente">
            <a:extLst>
              <a:ext uri="{FF2B5EF4-FFF2-40B4-BE49-F238E27FC236}">
                <a16:creationId xmlns:a16="http://schemas.microsoft.com/office/drawing/2014/main" xmlns="" id="{B39BD1C4-3544-4862-BC83-B652349DAA0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4337" t="-2" r="4337" b="3"/>
          <a:stretch/>
        </p:blipFill>
        <p:spPr>
          <a:xfrm>
            <a:off x="232861" y="243840"/>
            <a:ext cx="3888000" cy="6377939"/>
          </a:xfrm>
          <a:prstGeom prst="rect">
            <a:avLst/>
          </a:prstGeom>
        </p:spPr>
      </p:pic>
      <p:sp>
        <p:nvSpPr>
          <p:cNvPr id="3" name="Segnaposto contenuto 2">
            <a:extLst>
              <a:ext uri="{FF2B5EF4-FFF2-40B4-BE49-F238E27FC236}">
                <a16:creationId xmlns:a16="http://schemas.microsoft.com/office/drawing/2014/main" xmlns="" id="{C9CC5B10-7500-4922-AFC5-FA9C140BAAC9}"/>
              </a:ext>
            </a:extLst>
          </p:cNvPr>
          <p:cNvSpPr>
            <a:spLocks noGrp="1"/>
          </p:cNvSpPr>
          <p:nvPr>
            <p:ph idx="1"/>
          </p:nvPr>
        </p:nvSpPr>
        <p:spPr>
          <a:xfrm>
            <a:off x="4422976" y="1262269"/>
            <a:ext cx="7296330" cy="4333461"/>
          </a:xfrm>
        </p:spPr>
        <p:txBody>
          <a:bodyPr>
            <a:noAutofit/>
          </a:bodyPr>
          <a:lstStyle/>
          <a:p>
            <a:pPr marL="0" indent="0" algn="just">
              <a:buNone/>
            </a:pPr>
            <a:r>
              <a:rPr lang="it-IT" sz="2100" dirty="0">
                <a:solidFill>
                  <a:srgbClr val="FFFFFF"/>
                </a:solidFill>
                <a:effectLst/>
                <a:latin typeface="Cambria" panose="02040503050406030204" pitchFamily="18" charset="0"/>
                <a:ea typeface="Cambria" panose="02040503050406030204" pitchFamily="18" charset="0"/>
                <a:cs typeface="Lucida Sans Unicode" panose="020B0602030504020204" pitchFamily="34" charset="0"/>
              </a:rPr>
              <a:t>Il rapporto Istat (</a:t>
            </a:r>
            <a:r>
              <a:rPr lang="it-IT" sz="2100" u="sng" dirty="0">
                <a:solidFill>
                  <a:srgbClr val="FFFFFF"/>
                </a:solidFill>
                <a:effectLst/>
                <a:latin typeface="Cambria" panose="02040503050406030204" pitchFamily="18" charset="0"/>
                <a:ea typeface="Cambria" panose="02040503050406030204" pitchFamily="18" charset="0"/>
                <a:cs typeface="Lucida Sans Unicode" panose="020B0602030504020204" pitchFamily="34" charset="0"/>
                <a:hlinkClick r:id="rId3" tooltip="http://www.istat.it/it/archivio/58343&#10;Ctrl + clic per seguire il collegamento">
                  <a:extLst>
                    <a:ext uri="{A12FA001-AC4F-418D-AE19-62706E023703}">
                      <ahyp:hlinkClr xmlns:ahyp="http://schemas.microsoft.com/office/drawing/2018/hyperlinkcolor" xmlns="" val="tx"/>
                    </a:ext>
                  </a:extLst>
                </a:hlinkClick>
              </a:rPr>
              <a:t>http://www.istat.it/</a:t>
            </a:r>
            <a:r>
              <a:rPr lang="it-IT" sz="2100" u="sng" dirty="0" err="1">
                <a:solidFill>
                  <a:srgbClr val="FFFFFF"/>
                </a:solidFill>
                <a:effectLst/>
                <a:latin typeface="Cambria" panose="02040503050406030204" pitchFamily="18" charset="0"/>
                <a:ea typeface="Cambria" panose="02040503050406030204" pitchFamily="18" charset="0"/>
                <a:cs typeface="Lucida Sans Unicode" panose="020B0602030504020204" pitchFamily="34" charset="0"/>
                <a:hlinkClick r:id="rId3" tooltip="http://www.istat.it/it/archivio/58343&#10;Ctrl + clic per seguire il collegamento">
                  <a:extLst>
                    <a:ext uri="{A12FA001-AC4F-418D-AE19-62706E023703}">
                      <ahyp:hlinkClr xmlns:ahyp="http://schemas.microsoft.com/office/drawing/2018/hyperlinkcolor" xmlns="" val="tx"/>
                    </a:ext>
                  </a:extLst>
                </a:hlinkClick>
              </a:rPr>
              <a:t>it</a:t>
            </a:r>
            <a:r>
              <a:rPr lang="it-IT" sz="2100" u="sng" dirty="0">
                <a:solidFill>
                  <a:srgbClr val="FFFFFF"/>
                </a:solidFill>
                <a:effectLst/>
                <a:latin typeface="Cambria" panose="02040503050406030204" pitchFamily="18" charset="0"/>
                <a:ea typeface="Cambria" panose="02040503050406030204" pitchFamily="18" charset="0"/>
                <a:cs typeface="Lucida Sans Unicode" panose="020B0602030504020204" pitchFamily="34" charset="0"/>
                <a:hlinkClick r:id="rId3" tooltip="http://www.istat.it/it/archivio/58343&#10;Ctrl + clic per seguire il collegamento">
                  <a:extLst>
                    <a:ext uri="{A12FA001-AC4F-418D-AE19-62706E023703}">
                      <ahyp:hlinkClr xmlns:ahyp="http://schemas.microsoft.com/office/drawing/2018/hyperlinkcolor" xmlns="" val="tx"/>
                    </a:ext>
                  </a:extLst>
                </a:hlinkClick>
              </a:rPr>
              <a:t>/archivio/58343</a:t>
            </a:r>
            <a:r>
              <a:rPr lang="it-IT" sz="2100" dirty="0">
                <a:solidFill>
                  <a:srgbClr val="FFFFFF"/>
                </a:solidFill>
                <a:effectLst/>
                <a:latin typeface="Cambria" panose="02040503050406030204" pitchFamily="18" charset="0"/>
                <a:ea typeface="Cambria" panose="02040503050406030204" pitchFamily="18" charset="0"/>
                <a:cs typeface="Lucida Sans Unicode" panose="020B0602030504020204" pitchFamily="34" charset="0"/>
              </a:rPr>
              <a:t>) sui consumi energetici delle famiglie italiane, riferito al 2013, stima per la prima volta i consumi energetici per destinazione d'uso e fonte energetica. I dati, confermati dall'</a:t>
            </a:r>
            <a:r>
              <a:rPr lang="it-IT" sz="2100" dirty="0" err="1">
                <a:solidFill>
                  <a:srgbClr val="FFFFFF"/>
                </a:solidFill>
                <a:effectLst/>
                <a:latin typeface="Cambria" panose="02040503050406030204" pitchFamily="18" charset="0"/>
                <a:ea typeface="Cambria" panose="02040503050406030204" pitchFamily="18" charset="0"/>
                <a:cs typeface="Lucida Sans Unicode" panose="020B0602030504020204" pitchFamily="34" charset="0"/>
              </a:rPr>
              <a:t>Aiel</a:t>
            </a:r>
            <a:r>
              <a:rPr lang="it-IT" sz="2100" dirty="0">
                <a:solidFill>
                  <a:srgbClr val="FFFFFF"/>
                </a:solidFill>
                <a:effectLst/>
                <a:latin typeface="Cambria" panose="02040503050406030204" pitchFamily="18" charset="0"/>
                <a:ea typeface="Cambria" panose="02040503050406030204" pitchFamily="18" charset="0"/>
                <a:cs typeface="Lucida Sans Unicode" panose="020B0602030504020204" pitchFamily="34" charset="0"/>
              </a:rPr>
              <a:t>, l'Associazione Italiana Energia dal Legno, dall'Enea e dal Ministero dello Sviluppo Economico, sanciscono che l'Italia è il </a:t>
            </a:r>
            <a:r>
              <a:rPr lang="it-IT" sz="2100" b="1" dirty="0">
                <a:solidFill>
                  <a:srgbClr val="FFFFFF"/>
                </a:solidFill>
                <a:effectLst/>
                <a:latin typeface="Cambria" panose="02040503050406030204" pitchFamily="18" charset="0"/>
                <a:ea typeface="Cambria" panose="02040503050406030204" pitchFamily="18" charset="0"/>
                <a:cs typeface="Lucida Sans Unicode" panose="020B0602030504020204" pitchFamily="34" charset="0"/>
              </a:rPr>
              <a:t>primo paese in Europa per consumo di biomasse ad uso domestico</a:t>
            </a:r>
            <a:r>
              <a:rPr lang="it-IT" sz="2100" dirty="0">
                <a:solidFill>
                  <a:srgbClr val="FFFFFF"/>
                </a:solidFill>
                <a:effectLst/>
                <a:latin typeface="Cambria" panose="02040503050406030204" pitchFamily="18" charset="0"/>
                <a:ea typeface="Cambria" panose="02040503050406030204" pitchFamily="18" charset="0"/>
                <a:cs typeface="Lucida Sans Unicode" panose="020B0602030504020204" pitchFamily="34" charset="0"/>
              </a:rPr>
              <a:t>, tra legna da ardere e pellet. Ne fa uso più di una famiglia su cinque e negli ultimi anni il loro utilizzo non è calato, anzi stufe e caldaie si ammodernano, rinnovano e si arricchiscono di tecnologia. </a:t>
            </a:r>
          </a:p>
          <a:p>
            <a:pPr marL="0" indent="0" algn="just">
              <a:buNone/>
            </a:pPr>
            <a:endParaRPr lang="it-IT" sz="2100" dirty="0">
              <a:solidFill>
                <a:srgbClr val="FFFFFF"/>
              </a:solidFill>
              <a:effectLst/>
              <a:latin typeface="Cambria" panose="02040503050406030204" pitchFamily="18" charset="0"/>
              <a:ea typeface="Cambria" panose="02040503050406030204" pitchFamily="18" charset="0"/>
              <a:cs typeface="Lucida Sans Unicode" panose="020B0602030504020204" pitchFamily="34" charset="0"/>
            </a:endParaRPr>
          </a:p>
          <a:p>
            <a:pPr marL="0" indent="0" algn="just">
              <a:buNone/>
            </a:pPr>
            <a:r>
              <a:rPr lang="it-IT" sz="2100" dirty="0">
                <a:solidFill>
                  <a:srgbClr val="FFFFFF"/>
                </a:solidFill>
                <a:effectLst/>
                <a:latin typeface="Cambria" panose="02040503050406030204" pitchFamily="18" charset="0"/>
                <a:ea typeface="Cambria" panose="02040503050406030204" pitchFamily="18" charset="0"/>
                <a:cs typeface="Lucida Sans Unicode" panose="020B0602030504020204" pitchFamily="34" charset="0"/>
              </a:rPr>
              <a:t>Sempre i dati dell’Istat comprovano che per gli italiani </a:t>
            </a:r>
            <a:r>
              <a:rPr lang="it-IT" sz="2100" b="1" dirty="0">
                <a:solidFill>
                  <a:srgbClr val="FFFFFF"/>
                </a:solidFill>
                <a:effectLst/>
                <a:latin typeface="Cambria" panose="02040503050406030204" pitchFamily="18" charset="0"/>
                <a:ea typeface="Cambria" panose="02040503050406030204" pitchFamily="18" charset="0"/>
                <a:cs typeface="Lucida Sans Unicode" panose="020B0602030504020204" pitchFamily="34" charset="0"/>
              </a:rPr>
              <a:t>la biomassa è la seconda fonte energetica</a:t>
            </a:r>
            <a:r>
              <a:rPr lang="it-IT" sz="2100" dirty="0">
                <a:solidFill>
                  <a:srgbClr val="FFFFFF"/>
                </a:solidFill>
                <a:effectLst/>
                <a:latin typeface="Cambria" panose="02040503050406030204" pitchFamily="18" charset="0"/>
                <a:ea typeface="Cambria" panose="02040503050406030204" pitchFamily="18" charset="0"/>
                <a:cs typeface="Lucida Sans Unicode" panose="020B0602030504020204" pitchFamily="34" charset="0"/>
              </a:rPr>
              <a:t>, preferita dal 14,5% delle famiglie per scaldare le proprie case (la prima è il metano per il 70,9 %).</a:t>
            </a:r>
            <a:endParaRPr lang="it-IT" sz="2100" dirty="0">
              <a:solidFill>
                <a:srgbClr val="FFFFFF"/>
              </a:solidFill>
              <a:latin typeface="Cambria" panose="02040503050406030204" pitchFamily="18" charset="0"/>
              <a:ea typeface="Cambria" panose="02040503050406030204" pitchFamily="18" charset="0"/>
              <a:cs typeface="Lucida Sans Unicode" panose="020B0602030504020204" pitchFamily="34" charset="0"/>
            </a:endParaRPr>
          </a:p>
          <a:p>
            <a:pPr marL="0" indent="0" algn="just">
              <a:buNone/>
            </a:pPr>
            <a:endParaRPr lang="it-IT" sz="2100" dirty="0">
              <a:solidFill>
                <a:srgbClr val="FFFFFF"/>
              </a:solidFill>
              <a:effectLst/>
              <a:latin typeface="Cambria" panose="02040503050406030204" pitchFamily="18" charset="0"/>
              <a:ea typeface="Cambria" panose="02040503050406030204" pitchFamily="18" charset="0"/>
              <a:cs typeface="Lucida Sans Unicode" panose="020B0602030504020204" pitchFamily="34" charset="0"/>
            </a:endParaRPr>
          </a:p>
          <a:p>
            <a:pPr algn="just"/>
            <a:endParaRPr lang="it-IT" sz="2100" dirty="0">
              <a:solidFill>
                <a:srgbClr val="FFFFFF"/>
              </a:solidFill>
            </a:endParaRPr>
          </a:p>
        </p:txBody>
      </p:sp>
      <p:sp>
        <p:nvSpPr>
          <p:cNvPr id="12" name="Rectangle 11">
            <a:extLst>
              <a:ext uri="{FF2B5EF4-FFF2-40B4-BE49-F238E27FC236}">
                <a16:creationId xmlns:a16="http://schemas.microsoft.com/office/drawing/2014/main" xmlns="" id="{FCF82941-5589-49BF-B6B1-76122B2D0E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3364192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9D112CA3-54CD-4BE6-8CBC-1F548FF3341A}"/>
              </a:ext>
            </a:extLst>
          </p:cNvPr>
          <p:cNvSpPr>
            <a:spLocks noGrp="1"/>
          </p:cNvSpPr>
          <p:nvPr>
            <p:ph idx="1"/>
          </p:nvPr>
        </p:nvSpPr>
        <p:spPr>
          <a:xfrm>
            <a:off x="488261" y="439184"/>
            <a:ext cx="6629400" cy="5979630"/>
          </a:xfrm>
        </p:spPr>
        <p:txBody>
          <a:bodyPr>
            <a:noAutofit/>
          </a:bodyPr>
          <a:lstStyle/>
          <a:p>
            <a:pPr marL="0" indent="0" algn="just">
              <a:buNone/>
            </a:pPr>
            <a:r>
              <a:rPr lang="it-IT" sz="2100" dirty="0">
                <a:effectLst/>
                <a:latin typeface="Cambria" panose="02040503050406030204" pitchFamily="18" charset="0"/>
                <a:ea typeface="Cambria" panose="02040503050406030204" pitchFamily="18" charset="0"/>
                <a:cs typeface="Lucida Sans Unicode" panose="020B0602030504020204" pitchFamily="34" charset="0"/>
              </a:rPr>
              <a:t>Il contesto socioeconomico a cui l'idea progettuale fa riferimento è quello dei </a:t>
            </a:r>
            <a:r>
              <a:rPr lang="it-IT" sz="2100" b="1" dirty="0">
                <a:effectLst/>
                <a:latin typeface="Cambria" panose="02040503050406030204" pitchFamily="18" charset="0"/>
                <a:ea typeface="Cambria" panose="02040503050406030204" pitchFamily="18" charset="0"/>
                <a:cs typeface="Lucida Sans Unicode" panose="020B0602030504020204" pitchFamily="34" charset="0"/>
              </a:rPr>
              <a:t>1,3 milioni di Piemontesi  </a:t>
            </a:r>
            <a:r>
              <a:rPr lang="it-IT" sz="2100" dirty="0">
                <a:effectLst/>
                <a:latin typeface="Cambria" panose="02040503050406030204" pitchFamily="18" charset="0"/>
                <a:ea typeface="Cambria" panose="02040503050406030204" pitchFamily="18" charset="0"/>
                <a:cs typeface="Lucida Sans Unicode" panose="020B0602030504020204" pitchFamily="34" charset="0"/>
              </a:rPr>
              <a:t>che usano assortimenti di origine forestale per scaldare la propria casa, per cucinare o produrre acqua calda sanitaria. </a:t>
            </a:r>
          </a:p>
          <a:p>
            <a:pPr marL="0" indent="0" algn="just">
              <a:buNone/>
            </a:pPr>
            <a:r>
              <a:rPr lang="it-IT" sz="2100" dirty="0">
                <a:effectLst/>
                <a:latin typeface="Cambria" panose="02040503050406030204" pitchFamily="18" charset="0"/>
                <a:ea typeface="Cambria" panose="02040503050406030204" pitchFamily="18" charset="0"/>
                <a:cs typeface="Lucida Sans Unicode" panose="020B0602030504020204" pitchFamily="34" charset="0"/>
              </a:rPr>
              <a:t>Si tratta di un contesto sociale molto variegato, per lo più concentrato in ambito montano, in secondo luogo in ambito agricolo e periurbano, ma che con le nuove tecnologie del mercato si spinge sempre più frequentemente in contesti urbani (stufe a pellet, caldaie a tronchetti, a pellet o miste). </a:t>
            </a:r>
          </a:p>
          <a:p>
            <a:pPr marL="0" indent="0" algn="just">
              <a:buNone/>
            </a:pPr>
            <a:r>
              <a:rPr lang="it-IT" sz="2100" dirty="0">
                <a:latin typeface="Cambria" panose="02040503050406030204" pitchFamily="18" charset="0"/>
                <a:ea typeface="Cambria" panose="02040503050406030204" pitchFamily="18" charset="0"/>
                <a:cs typeface="Lucida Sans Unicode" panose="020B0602030504020204" pitchFamily="34" charset="0"/>
              </a:rPr>
              <a:t>G</a:t>
            </a:r>
            <a:r>
              <a:rPr lang="it-IT" sz="2100" dirty="0">
                <a:effectLst/>
                <a:latin typeface="Cambria" panose="02040503050406030204" pitchFamily="18" charset="0"/>
                <a:ea typeface="Cambria" panose="02040503050406030204" pitchFamily="18" charset="0"/>
                <a:cs typeface="Lucida Sans Unicode" panose="020B0602030504020204" pitchFamily="34" charset="0"/>
              </a:rPr>
              <a:t>li assortimenti energetici legnosi possono rappresentare la sola fonte energetica, oppure un'integrazione ai sistemi di riscaldamento tradizionali più costosi (GPL, gasolio) o a fonti energetiche innovative (fotovoltaico termico, pompe di calore) o rappresentare fonti energetiche occasionali, ma che nel complesso originano una richiesta di circa </a:t>
            </a:r>
            <a:r>
              <a:rPr lang="it-IT" sz="2100" b="1" dirty="0">
                <a:effectLst/>
                <a:latin typeface="Cambria" panose="02040503050406030204" pitchFamily="18" charset="0"/>
                <a:ea typeface="Cambria" panose="02040503050406030204" pitchFamily="18" charset="0"/>
                <a:cs typeface="Lucida Sans Unicode" panose="020B0602030504020204" pitchFamily="34" charset="0"/>
              </a:rPr>
              <a:t>140.000 m</a:t>
            </a:r>
            <a:r>
              <a:rPr lang="it-IT" sz="2100" b="1" baseline="30000" dirty="0">
                <a:effectLst/>
                <a:latin typeface="Cambria" panose="02040503050406030204" pitchFamily="18" charset="0"/>
                <a:ea typeface="Cambria" panose="02040503050406030204" pitchFamily="18" charset="0"/>
                <a:cs typeface="Lucida Sans Unicode" panose="020B0602030504020204" pitchFamily="34" charset="0"/>
              </a:rPr>
              <a:t>3</a:t>
            </a:r>
            <a:r>
              <a:rPr lang="it-IT" sz="2100" dirty="0">
                <a:effectLst/>
                <a:latin typeface="Cambria" panose="02040503050406030204" pitchFamily="18" charset="0"/>
                <a:ea typeface="Cambria" panose="02040503050406030204" pitchFamily="18" charset="0"/>
                <a:cs typeface="Lucida Sans Unicode" panose="020B0602030504020204" pitchFamily="34" charset="0"/>
              </a:rPr>
              <a:t> di legna da destinare a scopi energetici, in crescita.  </a:t>
            </a:r>
          </a:p>
          <a:p>
            <a:pPr algn="just"/>
            <a:endParaRPr lang="it-IT" sz="2100" dirty="0"/>
          </a:p>
        </p:txBody>
      </p:sp>
      <p:pic>
        <p:nvPicPr>
          <p:cNvPr id="11" name="Immagine 10" descr="Immagine che contiene erba, montagna, esterni, natura&#10;&#10;Descrizione generata automaticamente">
            <a:extLst>
              <a:ext uri="{FF2B5EF4-FFF2-40B4-BE49-F238E27FC236}">
                <a16:creationId xmlns:a16="http://schemas.microsoft.com/office/drawing/2014/main" xmlns="" id="{44394E1E-DC4B-4904-B371-7E15272A2DD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0212" t="2" r="34105" b="-3"/>
          <a:stretch/>
        </p:blipFill>
        <p:spPr>
          <a:xfrm>
            <a:off x="7468312" y="240030"/>
            <a:ext cx="4500000" cy="6377939"/>
          </a:xfrm>
          <a:prstGeom prst="rect">
            <a:avLst/>
          </a:prstGeom>
        </p:spPr>
      </p:pic>
    </p:spTree>
    <p:extLst>
      <p:ext uri="{BB962C8B-B14F-4D97-AF65-F5344CB8AC3E}">
        <p14:creationId xmlns:p14="http://schemas.microsoft.com/office/powerpoint/2010/main" xmlns="" val="364588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albero, esterni, pianta, pioppo&#10;&#10;Descrizione generata automaticamente">
            <a:extLst>
              <a:ext uri="{FF2B5EF4-FFF2-40B4-BE49-F238E27FC236}">
                <a16:creationId xmlns:a16="http://schemas.microsoft.com/office/drawing/2014/main" xmlns="" id="{51BD1C47-E936-4773-8A63-A02CD955432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3870" b="21130"/>
          <a:stretch/>
        </p:blipFill>
        <p:spPr>
          <a:xfrm>
            <a:off x="-2530" y="0"/>
            <a:ext cx="12191980" cy="6857990"/>
          </a:xfrm>
          <a:prstGeom prst="rect">
            <a:avLst/>
          </a:prstGeom>
        </p:spPr>
      </p:pic>
      <p:sp>
        <p:nvSpPr>
          <p:cNvPr id="34" name="Rectangle 31">
            <a:extLst>
              <a:ext uri="{FF2B5EF4-FFF2-40B4-BE49-F238E27FC236}">
                <a16:creationId xmlns:a16="http://schemas.microsoft.com/office/drawing/2014/main" xmlns="" id="{57FCEABF-719A-4C8C-8802-E1C13EE46F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31140" y="243840"/>
            <a:ext cx="11724640" cy="6377939"/>
          </a:xfrm>
          <a:prstGeom prst="rect">
            <a:avLst/>
          </a:prstGeom>
          <a:solidFill>
            <a:schemeClr val="tx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a:extLst>
              <a:ext uri="{FF2B5EF4-FFF2-40B4-BE49-F238E27FC236}">
                <a16:creationId xmlns:a16="http://schemas.microsoft.com/office/drawing/2014/main" xmlns="" id="{41352BF5-B5BA-4F7B-B35C-E464132106D0}"/>
              </a:ext>
            </a:extLst>
          </p:cNvPr>
          <p:cNvSpPr>
            <a:spLocks noGrp="1"/>
          </p:cNvSpPr>
          <p:nvPr>
            <p:ph idx="1"/>
          </p:nvPr>
        </p:nvSpPr>
        <p:spPr>
          <a:xfrm>
            <a:off x="1157024" y="2207205"/>
            <a:ext cx="9872871" cy="2443579"/>
          </a:xfrm>
        </p:spPr>
        <p:txBody>
          <a:bodyPr>
            <a:normAutofit/>
          </a:bodyPr>
          <a:lstStyle/>
          <a:p>
            <a:pPr marL="0" indent="0" algn="just">
              <a:buNone/>
            </a:pPr>
            <a:endParaRPr lang="it-IT" dirty="0">
              <a:solidFill>
                <a:schemeClr val="bg1"/>
              </a:solidFill>
              <a:effectLst/>
              <a:latin typeface="Cambria" panose="02040503050406030204" pitchFamily="18" charset="0"/>
              <a:ea typeface="Times New Roman" panose="02020603050405020304" pitchFamily="18" charset="0"/>
            </a:endParaRPr>
          </a:p>
          <a:p>
            <a:pPr marL="0" indent="0" algn="just">
              <a:buNone/>
            </a:pPr>
            <a:r>
              <a:rPr lang="it-IT" dirty="0">
                <a:solidFill>
                  <a:schemeClr val="bg1"/>
                </a:solidFill>
                <a:effectLst/>
                <a:latin typeface="Cambria" panose="02040503050406030204" pitchFamily="18" charset="0"/>
                <a:ea typeface="Times New Roman" panose="02020603050405020304" pitchFamily="18" charset="0"/>
              </a:rPr>
              <a:t>L'idea progettuale nasce dalla consapevolezza che il mercato del legno a scopo energetico negli ultimi anni si è profondamente modificato e che per rimanere nel settore in modo competitivo le imprese devono adeguarsi alle nuove richieste, cercando in anticipo di offrire proposte sostenibili per i produttori, i consumatori e per l'ambiente. </a:t>
            </a:r>
            <a:endParaRPr lang="it-IT"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502562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E3DC42C2-6B58-404C-B339-2C72808A5B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Immagine 4" descr="Immagine che contiene neve, esterni, natura, pista da sci&#10;&#10;Descrizione generata automaticamente">
            <a:extLst>
              <a:ext uri="{FF2B5EF4-FFF2-40B4-BE49-F238E27FC236}">
                <a16:creationId xmlns:a16="http://schemas.microsoft.com/office/drawing/2014/main" xmlns="" id="{D87DAC4A-AB9D-452E-B6AE-28479D12E7F4}"/>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 r="6985" b="1"/>
          <a:stretch/>
        </p:blipFill>
        <p:spPr>
          <a:xfrm>
            <a:off x="232861" y="243840"/>
            <a:ext cx="3960000" cy="6377939"/>
          </a:xfrm>
          <a:prstGeom prst="rect">
            <a:avLst/>
          </a:prstGeom>
        </p:spPr>
      </p:pic>
      <p:sp>
        <p:nvSpPr>
          <p:cNvPr id="3" name="Segnaposto contenuto 2">
            <a:extLst>
              <a:ext uri="{FF2B5EF4-FFF2-40B4-BE49-F238E27FC236}">
                <a16:creationId xmlns:a16="http://schemas.microsoft.com/office/drawing/2014/main" xmlns="" id="{32878FE3-5B23-4D27-BDAE-0B60426E4352}"/>
              </a:ext>
            </a:extLst>
          </p:cNvPr>
          <p:cNvSpPr>
            <a:spLocks noGrp="1"/>
          </p:cNvSpPr>
          <p:nvPr>
            <p:ph idx="1"/>
          </p:nvPr>
        </p:nvSpPr>
        <p:spPr>
          <a:xfrm>
            <a:off x="4308148" y="243840"/>
            <a:ext cx="7529805" cy="6244478"/>
          </a:xfrm>
        </p:spPr>
        <p:txBody>
          <a:bodyPr>
            <a:noAutofit/>
          </a:bodyPr>
          <a:lstStyle/>
          <a:p>
            <a:pPr marL="0" indent="0" algn="just">
              <a:buNone/>
            </a:pPr>
            <a:r>
              <a:rPr lang="it-IT" sz="1800" dirty="0">
                <a:solidFill>
                  <a:srgbClr val="FFFFFF"/>
                </a:solidFill>
                <a:latin typeface="Cambria" panose="02040503050406030204" pitchFamily="18" charset="0"/>
                <a:ea typeface="Times New Roman" panose="02020603050405020304" pitchFamily="18" charset="0"/>
              </a:rPr>
              <a:t>I </a:t>
            </a:r>
            <a:r>
              <a:rPr lang="it-IT" sz="1800" b="0" dirty="0">
                <a:solidFill>
                  <a:srgbClr val="FFFFFF"/>
                </a:solidFill>
                <a:effectLst/>
                <a:latin typeface="Cambria" panose="02040503050406030204" pitchFamily="18" charset="0"/>
                <a:ea typeface="Times New Roman" panose="02020603050405020304" pitchFamily="18" charset="0"/>
              </a:rPr>
              <a:t>nuovi aspetti caratterizzanti la richiesta del mercato risultano essere:</a:t>
            </a:r>
            <a:endParaRPr lang="it-IT" sz="1800" b="0" dirty="0">
              <a:solidFill>
                <a:srgbClr val="FFFFFF"/>
              </a:solidFill>
              <a:effectLst/>
              <a:latin typeface="Times New Roman" panose="02020603050405020304" pitchFamily="18" charset="0"/>
              <a:ea typeface="Times New Roman" panose="02020603050405020304" pitchFamily="18" charset="0"/>
            </a:endParaRPr>
          </a:p>
          <a:p>
            <a:pPr marL="285750" indent="-285750" algn="just">
              <a:buClr>
                <a:schemeClr val="bg1"/>
              </a:buClr>
            </a:pPr>
            <a:r>
              <a:rPr lang="it-IT" sz="1800" b="0" dirty="0">
                <a:solidFill>
                  <a:srgbClr val="FFFFFF"/>
                </a:solidFill>
                <a:effectLst/>
                <a:highlight>
                  <a:srgbClr val="8AA81C"/>
                </a:highlight>
                <a:latin typeface="Cambria" panose="02040503050406030204" pitchFamily="18" charset="0"/>
                <a:ea typeface="Times New Roman" panose="02020603050405020304" pitchFamily="18" charset="0"/>
              </a:rPr>
              <a:t>domanda di assortimenti energetici più irregolari in termini quantitativi e temporali</a:t>
            </a:r>
            <a:r>
              <a:rPr lang="it-IT" sz="1800" dirty="0">
                <a:solidFill>
                  <a:srgbClr val="FFFFFF"/>
                </a:solidFill>
                <a:latin typeface="Cambria" panose="02040503050406030204" pitchFamily="18" charset="0"/>
                <a:ea typeface="Times New Roman" panose="02020603050405020304" pitchFamily="18" charset="0"/>
              </a:rPr>
              <a:t> </a:t>
            </a:r>
            <a:r>
              <a:rPr lang="it-IT" sz="1800" dirty="0">
                <a:solidFill>
                  <a:srgbClr val="FFFFFF"/>
                </a:solidFill>
                <a:latin typeface="Cambria" panose="02040503050406030204" pitchFamily="18" charset="0"/>
                <a:ea typeface="Times New Roman" panose="02020603050405020304" pitchFamily="18" charset="0"/>
                <a:sym typeface="Wingdings" panose="05000000000000000000" pitchFamily="2" charset="2"/>
              </a:rPr>
              <a:t> i</a:t>
            </a:r>
            <a:r>
              <a:rPr lang="it-IT" sz="1800" b="0" dirty="0">
                <a:solidFill>
                  <a:srgbClr val="FFFFFF"/>
                </a:solidFill>
                <a:effectLst/>
                <a:latin typeface="Cambria" panose="02040503050406030204" pitchFamily="18" charset="0"/>
                <a:ea typeface="Times New Roman" panose="02020603050405020304" pitchFamily="18" charset="0"/>
              </a:rPr>
              <a:t>ncapacità o difficoltà delle imprese a rispondere a richieste irregolari </a:t>
            </a:r>
            <a:endParaRPr lang="it-IT" sz="1800" b="0" dirty="0">
              <a:solidFill>
                <a:srgbClr val="FFFFFF"/>
              </a:solidFill>
              <a:effectLst/>
              <a:latin typeface="Times New Roman" panose="02020603050405020304" pitchFamily="18" charset="0"/>
              <a:ea typeface="Times New Roman" panose="02020603050405020304" pitchFamily="18" charset="0"/>
            </a:endParaRPr>
          </a:p>
          <a:p>
            <a:pPr marL="285750" indent="-285750" algn="just">
              <a:buClr>
                <a:schemeClr val="bg1"/>
              </a:buClr>
            </a:pPr>
            <a:r>
              <a:rPr lang="it-IT" sz="1800" dirty="0">
                <a:solidFill>
                  <a:srgbClr val="FFFFFF"/>
                </a:solidFill>
                <a:highlight>
                  <a:srgbClr val="8AA81C"/>
                </a:highlight>
                <a:latin typeface="Cambria" panose="02040503050406030204" pitchFamily="18" charset="0"/>
                <a:ea typeface="Times New Roman" panose="02020603050405020304" pitchFamily="18" charset="0"/>
                <a:cs typeface="Times New Roman" panose="02020603050405020304" pitchFamily="18" charset="0"/>
              </a:rPr>
              <a:t>n</a:t>
            </a:r>
            <a:r>
              <a:rPr lang="it-IT" sz="1800" b="0" dirty="0">
                <a:solidFill>
                  <a:srgbClr val="FFFFFF"/>
                </a:solidFill>
                <a:effectLst/>
                <a:highlight>
                  <a:srgbClr val="8AA81C"/>
                </a:highlight>
                <a:latin typeface="Cambria" panose="02040503050406030204" pitchFamily="18" charset="0"/>
                <a:ea typeface="Times New Roman" panose="02020603050405020304" pitchFamily="18" charset="0"/>
                <a:cs typeface="Times New Roman" panose="02020603050405020304" pitchFamily="18" charset="0"/>
              </a:rPr>
              <a:t>ecessità di minor impegno temporale e fisico da parte dei consumatori nella gestione degli assortimenti energetici e necessità di certezza del quantitativo consegnato</a:t>
            </a:r>
          </a:p>
          <a:p>
            <a:pPr marL="285750" indent="-285750" algn="just">
              <a:buClr>
                <a:schemeClr val="bg1"/>
              </a:buClr>
            </a:pPr>
            <a:r>
              <a:rPr lang="it-IT" sz="1800" dirty="0">
                <a:solidFill>
                  <a:srgbClr val="FFFFFF"/>
                </a:solidFill>
                <a:highlight>
                  <a:srgbClr val="8AA81C"/>
                </a:highlight>
                <a:latin typeface="Cambria" panose="02040503050406030204" pitchFamily="18" charset="0"/>
                <a:ea typeface="Times New Roman" panose="02020603050405020304" pitchFamily="18" charset="0"/>
              </a:rPr>
              <a:t>c</a:t>
            </a:r>
            <a:r>
              <a:rPr lang="it-IT" sz="1800" b="0" dirty="0">
                <a:solidFill>
                  <a:srgbClr val="FFFFFF"/>
                </a:solidFill>
                <a:effectLst/>
                <a:highlight>
                  <a:srgbClr val="8AA81C"/>
                </a:highlight>
                <a:latin typeface="Cambria" panose="02040503050406030204" pitchFamily="18" charset="0"/>
                <a:ea typeface="Times New Roman" panose="02020603050405020304" pitchFamily="18" charset="0"/>
              </a:rPr>
              <a:t>onsumatori più attenti agli aspetti ambientali e legali riferiti alla provenienza degli assortimenti acquistati </a:t>
            </a:r>
            <a:r>
              <a:rPr lang="it-IT" sz="1800" b="0" dirty="0">
                <a:solidFill>
                  <a:srgbClr val="FFFFFF"/>
                </a:solidFill>
                <a:effectLst/>
                <a:latin typeface="Cambria" panose="02040503050406030204" pitchFamily="18" charset="0"/>
                <a:ea typeface="Times New Roman" panose="02020603050405020304" pitchFamily="18" charset="0"/>
                <a:sym typeface="Wingdings" panose="05000000000000000000" pitchFamily="2" charset="2"/>
              </a:rPr>
              <a:t> a</a:t>
            </a:r>
            <a:r>
              <a:rPr lang="it-IT" sz="1800" b="0" dirty="0">
                <a:solidFill>
                  <a:srgbClr val="FFFFFF"/>
                </a:solidFill>
                <a:effectLst/>
                <a:latin typeface="Cambria" panose="02040503050406030204" pitchFamily="18" charset="0"/>
                <a:ea typeface="Times New Roman" panose="02020603050405020304" pitchFamily="18" charset="0"/>
              </a:rPr>
              <a:t>umenta quindi la richiesta di legna a "Km zero", con impronta ecologica ridotta, certificata (FSC o PEFC) a garanzia di una provenienza nota e legale degli assortimenti</a:t>
            </a:r>
          </a:p>
          <a:p>
            <a:pPr marL="285750" indent="-285750" algn="just">
              <a:buClr>
                <a:schemeClr val="bg1"/>
              </a:buClr>
            </a:pPr>
            <a:r>
              <a:rPr lang="it-IT" sz="1800" dirty="0">
                <a:solidFill>
                  <a:srgbClr val="FFFFFF"/>
                </a:solidFill>
                <a:highlight>
                  <a:srgbClr val="8AA81C"/>
                </a:highlight>
                <a:latin typeface="Cambria" panose="02040503050406030204" pitchFamily="18" charset="0"/>
                <a:ea typeface="Times New Roman" panose="02020603050405020304" pitchFamily="18" charset="0"/>
              </a:rPr>
              <a:t>r</a:t>
            </a:r>
            <a:r>
              <a:rPr lang="it-IT" sz="1800" b="0" dirty="0">
                <a:solidFill>
                  <a:srgbClr val="FFFFFF"/>
                </a:solidFill>
                <a:effectLst/>
                <a:highlight>
                  <a:srgbClr val="8AA81C"/>
                </a:highlight>
                <a:latin typeface="Cambria" panose="02040503050406030204" pitchFamily="18" charset="0"/>
                <a:ea typeface="Times New Roman" panose="02020603050405020304" pitchFamily="18" charset="0"/>
              </a:rPr>
              <a:t>ichiesta occasionale di assortimenti energetici pronti all'uso </a:t>
            </a:r>
            <a:endParaRPr lang="it-IT" sz="1800" b="0" dirty="0">
              <a:solidFill>
                <a:srgbClr val="FFFFFF"/>
              </a:solidFill>
              <a:effectLst/>
              <a:highlight>
                <a:srgbClr val="8AA81C"/>
              </a:highlight>
              <a:latin typeface="Times New Roman" panose="02020603050405020304" pitchFamily="18" charset="0"/>
              <a:ea typeface="Times New Roman" panose="02020603050405020304" pitchFamily="18" charset="0"/>
            </a:endParaRPr>
          </a:p>
          <a:p>
            <a:pPr marL="285750" indent="-285750" algn="just">
              <a:buClr>
                <a:schemeClr val="bg1"/>
              </a:buClr>
            </a:pPr>
            <a:r>
              <a:rPr lang="it-IT" sz="1800" dirty="0">
                <a:solidFill>
                  <a:srgbClr val="FFFFFF"/>
                </a:solidFill>
                <a:highlight>
                  <a:srgbClr val="8AA81C"/>
                </a:highlight>
                <a:latin typeface="Cambria" panose="02040503050406030204" pitchFamily="18" charset="0"/>
                <a:ea typeface="Times New Roman" panose="02020603050405020304" pitchFamily="18" charset="0"/>
              </a:rPr>
              <a:t>richiesta di s</a:t>
            </a:r>
            <a:r>
              <a:rPr lang="it-IT" sz="1800" b="0" dirty="0">
                <a:solidFill>
                  <a:srgbClr val="FFFFFF"/>
                </a:solidFill>
                <a:effectLst/>
                <a:highlight>
                  <a:srgbClr val="8AA81C"/>
                </a:highlight>
                <a:latin typeface="Cambria" panose="02040503050406030204" pitchFamily="18" charset="0"/>
                <a:ea typeface="Times New Roman" panose="02020603050405020304" pitchFamily="18" charset="0"/>
              </a:rPr>
              <a:t>ervizi accessori ed integrativi alla semplice fornitura degli assortimenti</a:t>
            </a:r>
            <a:endParaRPr lang="it-IT" sz="1800" b="0" dirty="0">
              <a:solidFill>
                <a:srgbClr val="FFFFFF"/>
              </a:solidFill>
              <a:effectLst/>
              <a:highlight>
                <a:srgbClr val="8AA81C"/>
              </a:highlight>
              <a:latin typeface="Times New Roman" panose="02020603050405020304" pitchFamily="18" charset="0"/>
              <a:ea typeface="Times New Roman" panose="02020603050405020304" pitchFamily="18" charset="0"/>
            </a:endParaRPr>
          </a:p>
          <a:p>
            <a:pPr marL="285750" indent="-285750" algn="just">
              <a:buClr>
                <a:schemeClr val="bg1"/>
              </a:buClr>
            </a:pPr>
            <a:r>
              <a:rPr lang="it-IT" sz="1800" dirty="0">
                <a:solidFill>
                  <a:srgbClr val="FFFFFF"/>
                </a:solidFill>
                <a:highlight>
                  <a:srgbClr val="8AA81C"/>
                </a:highlight>
                <a:latin typeface="Cambria" panose="02040503050406030204" pitchFamily="18" charset="0"/>
                <a:ea typeface="Times New Roman" panose="02020603050405020304" pitchFamily="18" charset="0"/>
              </a:rPr>
              <a:t>necessità di riduzione del g</a:t>
            </a:r>
            <a:r>
              <a:rPr lang="it-IT" sz="1800" b="0" dirty="0">
                <a:solidFill>
                  <a:srgbClr val="FFFFFF"/>
                </a:solidFill>
                <a:effectLst/>
                <a:highlight>
                  <a:srgbClr val="8AA81C"/>
                </a:highlight>
                <a:latin typeface="Cambria" panose="02040503050406030204" pitchFamily="18" charset="0"/>
                <a:ea typeface="Times New Roman" panose="02020603050405020304" pitchFamily="18" charset="0"/>
              </a:rPr>
              <a:t>ap tecnologico ed informatico delle imprese del settore forestale</a:t>
            </a:r>
            <a:endParaRPr lang="it-IT" sz="1800" b="0" dirty="0">
              <a:solidFill>
                <a:srgbClr val="FFFFFF"/>
              </a:solidFill>
              <a:effectLst/>
              <a:highlight>
                <a:srgbClr val="8AA81C"/>
              </a:highlight>
              <a:latin typeface="Times New Roman" panose="02020603050405020304" pitchFamily="18" charset="0"/>
              <a:ea typeface="Times New Roman" panose="02020603050405020304" pitchFamily="18" charset="0"/>
            </a:endParaRPr>
          </a:p>
          <a:p>
            <a:pPr marL="285750" indent="-285750" algn="just">
              <a:buClr>
                <a:schemeClr val="bg1"/>
              </a:buClr>
            </a:pPr>
            <a:r>
              <a:rPr lang="it-IT" sz="1800" dirty="0">
                <a:solidFill>
                  <a:srgbClr val="FFFFFF"/>
                </a:solidFill>
                <a:highlight>
                  <a:srgbClr val="8AA81C"/>
                </a:highlight>
                <a:latin typeface="Cambria" panose="02040503050406030204" pitchFamily="18" charset="0"/>
                <a:ea typeface="Times New Roman" panose="02020603050405020304" pitchFamily="18" charset="0"/>
                <a:cs typeface="Times New Roman" panose="02020603050405020304" pitchFamily="18" charset="0"/>
              </a:rPr>
              <a:t>necessità di c</a:t>
            </a:r>
            <a:r>
              <a:rPr lang="it-IT" sz="1800" b="0" dirty="0">
                <a:solidFill>
                  <a:srgbClr val="FFFFFF"/>
                </a:solidFill>
                <a:effectLst/>
                <a:highlight>
                  <a:srgbClr val="8AA81C"/>
                </a:highlight>
                <a:latin typeface="Cambria" panose="02040503050406030204" pitchFamily="18" charset="0"/>
                <a:ea typeface="Times New Roman" panose="02020603050405020304" pitchFamily="18" charset="0"/>
                <a:cs typeface="Times New Roman" panose="02020603050405020304" pitchFamily="18" charset="0"/>
              </a:rPr>
              <a:t>ooperazione fra imprese del settore forestale </a:t>
            </a:r>
          </a:p>
          <a:p>
            <a:pPr marL="285750" indent="-285750" algn="just">
              <a:buClr>
                <a:schemeClr val="bg1"/>
              </a:buClr>
            </a:pPr>
            <a:r>
              <a:rPr lang="it-IT" sz="1800" dirty="0">
                <a:solidFill>
                  <a:srgbClr val="FFFFFF"/>
                </a:solidFill>
                <a:highlight>
                  <a:srgbClr val="8AA81C"/>
                </a:highlight>
                <a:latin typeface="Cambria" panose="02040503050406030204" pitchFamily="18" charset="0"/>
                <a:ea typeface="Times New Roman" panose="02020603050405020304" pitchFamily="18" charset="0"/>
              </a:rPr>
              <a:t>p</a:t>
            </a:r>
            <a:r>
              <a:rPr lang="it-IT" sz="1800" b="0" dirty="0">
                <a:solidFill>
                  <a:srgbClr val="FFFFFF"/>
                </a:solidFill>
                <a:effectLst/>
                <a:highlight>
                  <a:srgbClr val="8AA81C"/>
                </a:highlight>
                <a:latin typeface="Cambria" panose="02040503050406030204" pitchFamily="18" charset="0"/>
                <a:ea typeface="Times New Roman" panose="02020603050405020304" pitchFamily="18" charset="0"/>
              </a:rPr>
              <a:t>residio della montagna </a:t>
            </a:r>
            <a:endParaRPr lang="it-IT" sz="1800" b="0" dirty="0">
              <a:solidFill>
                <a:srgbClr val="FFFFFF"/>
              </a:solidFill>
              <a:effectLst/>
              <a:highlight>
                <a:srgbClr val="8AA81C"/>
              </a:highlight>
              <a:latin typeface="Cambria" panose="02040503050406030204" pitchFamily="18" charset="0"/>
              <a:ea typeface="Times New Roman" panose="02020603050405020304" pitchFamily="18" charset="0"/>
              <a:cs typeface="Times New Roman" panose="02020603050405020304" pitchFamily="18" charset="0"/>
            </a:endParaRPr>
          </a:p>
          <a:p>
            <a:pPr marL="285750" indent="-285750" algn="just">
              <a:buClr>
                <a:schemeClr val="bg1"/>
              </a:buClr>
            </a:pPr>
            <a:r>
              <a:rPr lang="it-IT" sz="1800" b="0" dirty="0">
                <a:solidFill>
                  <a:srgbClr val="FFFFFF"/>
                </a:solidFill>
                <a:effectLst/>
                <a:highlight>
                  <a:srgbClr val="8AA81C"/>
                </a:highlight>
                <a:latin typeface="Cambria" panose="02040503050406030204" pitchFamily="18" charset="0"/>
                <a:ea typeface="Times New Roman" panose="02020603050405020304" pitchFamily="18" charset="0"/>
              </a:rPr>
              <a:t>coerenza coi documenti di indirizzo a livello comunitario </a:t>
            </a:r>
            <a:endParaRPr lang="it-IT" sz="1800" b="0" dirty="0">
              <a:solidFill>
                <a:srgbClr val="FFFFFF"/>
              </a:solidFill>
              <a:effectLst/>
              <a:highlight>
                <a:srgbClr val="8AA81C"/>
              </a:highlight>
              <a:latin typeface="Times New Roman" panose="02020603050405020304" pitchFamily="18" charset="0"/>
              <a:ea typeface="Times New Roman" panose="02020603050405020304" pitchFamily="18" charset="0"/>
            </a:endParaRPr>
          </a:p>
          <a:p>
            <a:pPr algn="just"/>
            <a:endParaRPr lang="it-IT" sz="1800" dirty="0">
              <a:solidFill>
                <a:srgbClr val="FFFFFF"/>
              </a:solidFill>
            </a:endParaRPr>
          </a:p>
        </p:txBody>
      </p:sp>
      <p:sp>
        <p:nvSpPr>
          <p:cNvPr id="18" name="Rectangle 17">
            <a:extLst>
              <a:ext uri="{FF2B5EF4-FFF2-40B4-BE49-F238E27FC236}">
                <a16:creationId xmlns:a16="http://schemas.microsoft.com/office/drawing/2014/main" xmlns="" id="{FCF82941-5589-49BF-B6B1-76122B2D0E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3337110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809C0BCD-BEE9-423F-A51C-BCCD8E5EAA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6" name="Immagine 5" descr="Immagine che contiene cielo, filo, scala, dispositivo&#10;&#10;Descrizione generata automaticamente">
            <a:extLst>
              <a:ext uri="{FF2B5EF4-FFF2-40B4-BE49-F238E27FC236}">
                <a16:creationId xmlns:a16="http://schemas.microsoft.com/office/drawing/2014/main" xmlns="" id="{A391BA84-0372-4C71-A121-DCD99D0ED9C1}"/>
              </a:ext>
            </a:extLst>
          </p:cNvPr>
          <p:cNvPicPr>
            <a:picLocks noChangeAspect="1"/>
          </p:cNvPicPr>
          <p:nvPr/>
        </p:nvPicPr>
        <p:blipFill rotWithShape="1">
          <a:blip r:embed="rId2">
            <a:extLst>
              <a:ext uri="{28A0092B-C50C-407E-A947-70E740481C1C}">
                <a14:useLocalDpi xmlns:a14="http://schemas.microsoft.com/office/drawing/2010/main" xmlns="" val="0"/>
              </a:ext>
            </a:extLst>
          </a:blip>
          <a:srcRect t="21873" b="21877"/>
          <a:stretch/>
        </p:blipFill>
        <p:spPr>
          <a:xfrm>
            <a:off x="0" y="-40640"/>
            <a:ext cx="12191980" cy="6857990"/>
          </a:xfrm>
          <a:prstGeom prst="rect">
            <a:avLst/>
          </a:prstGeom>
        </p:spPr>
      </p:pic>
      <p:sp>
        <p:nvSpPr>
          <p:cNvPr id="28" name="Rectangle 27">
            <a:extLst>
              <a:ext uri="{FF2B5EF4-FFF2-40B4-BE49-F238E27FC236}">
                <a16:creationId xmlns:a16="http://schemas.microsoft.com/office/drawing/2014/main" xmlns="" id="{57FCEABF-719A-4C8C-8802-E1C13EE46F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31140" y="243840"/>
            <a:ext cx="11724640" cy="6377939"/>
          </a:xfrm>
          <a:prstGeom prst="rect">
            <a:avLst/>
          </a:prstGeom>
          <a:solidFill>
            <a:schemeClr val="tx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4" name="Titolo 3">
            <a:extLst>
              <a:ext uri="{FF2B5EF4-FFF2-40B4-BE49-F238E27FC236}">
                <a16:creationId xmlns:a16="http://schemas.microsoft.com/office/drawing/2014/main" xmlns="" id="{A3240C90-1893-4FDF-BDB3-0BCBB5D76487}"/>
              </a:ext>
            </a:extLst>
          </p:cNvPr>
          <p:cNvSpPr>
            <a:spLocks noGrp="1"/>
          </p:cNvSpPr>
          <p:nvPr>
            <p:ph type="title"/>
          </p:nvPr>
        </p:nvSpPr>
        <p:spPr>
          <a:xfrm>
            <a:off x="4097461" y="904834"/>
            <a:ext cx="4383157" cy="901148"/>
          </a:xfrm>
        </p:spPr>
        <p:txBody>
          <a:bodyPr vert="horz" lIns="91440" tIns="45720" rIns="91440" bIns="45720" rtlCol="0" anchor="ctr">
            <a:normAutofit/>
          </a:bodyPr>
          <a:lstStyle/>
          <a:p>
            <a:pPr algn="ctr"/>
            <a:r>
              <a:rPr lang="en-US" sz="4000" dirty="0">
                <a:solidFill>
                  <a:schemeClr val="bg1"/>
                </a:solidFill>
                <a:latin typeface="Cambria" panose="02040503050406030204" pitchFamily="18" charset="0"/>
                <a:ea typeface="Cambria" panose="02040503050406030204" pitchFamily="18" charset="0"/>
              </a:rPr>
              <a:t>Rete di </a:t>
            </a:r>
            <a:r>
              <a:rPr lang="en-US" sz="4000" dirty="0" err="1">
                <a:solidFill>
                  <a:schemeClr val="bg1"/>
                </a:solidFill>
                <a:latin typeface="Cambria" panose="02040503050406030204" pitchFamily="18" charset="0"/>
                <a:ea typeface="Cambria" panose="02040503050406030204" pitchFamily="18" charset="0"/>
              </a:rPr>
              <a:t>imprese</a:t>
            </a:r>
            <a:endParaRPr lang="en-US" sz="4000" dirty="0">
              <a:solidFill>
                <a:schemeClr val="bg1"/>
              </a:solidFill>
              <a:latin typeface="Cambria" panose="02040503050406030204" pitchFamily="18" charset="0"/>
              <a:ea typeface="Cambria" panose="02040503050406030204" pitchFamily="18" charset="0"/>
            </a:endParaRPr>
          </a:p>
        </p:txBody>
      </p:sp>
      <p:sp>
        <p:nvSpPr>
          <p:cNvPr id="3" name="Segnaposto contenuto 2">
            <a:extLst>
              <a:ext uri="{FF2B5EF4-FFF2-40B4-BE49-F238E27FC236}">
                <a16:creationId xmlns:a16="http://schemas.microsoft.com/office/drawing/2014/main" xmlns="" id="{25A90CCE-A021-4C06-BC3E-67154FED6B85}"/>
              </a:ext>
            </a:extLst>
          </p:cNvPr>
          <p:cNvSpPr>
            <a:spLocks noGrp="1"/>
          </p:cNvSpPr>
          <p:nvPr>
            <p:ph idx="4294967295"/>
          </p:nvPr>
        </p:nvSpPr>
        <p:spPr>
          <a:xfrm>
            <a:off x="858078" y="2466976"/>
            <a:ext cx="10475843" cy="3019424"/>
          </a:xfrm>
        </p:spPr>
        <p:txBody>
          <a:bodyPr vert="horz" lIns="91440" tIns="45720" rIns="91440" bIns="45720" rtlCol="0">
            <a:noAutofit/>
          </a:bodyPr>
          <a:lstStyle/>
          <a:p>
            <a:pPr marL="0" indent="0" algn="just">
              <a:buNone/>
            </a:pPr>
            <a:r>
              <a:rPr lang="it-IT" sz="2100" dirty="0">
                <a:solidFill>
                  <a:schemeClr val="bg1"/>
                </a:solidFill>
                <a:latin typeface="Cambria" panose="02040503050406030204" pitchFamily="18" charset="0"/>
                <a:ea typeface="Cambria" panose="02040503050406030204" pitchFamily="18" charset="0"/>
              </a:rPr>
              <a:t>Per garantire in modo compiuto e professionale un servizio adeguato sul fronte del riscaldamento da biomassa forestale sono richieste svariate competenze che non possono essere detenute da un unico operatore; è quindi necessaria la cooperazione di più soggetti con abilità, formazione, attrezzature e compiti differenti. 
L'incapacità di cooperazione fra le imprese forestali è però cronica; il primo obiettivo del presente progetto è quindi quello di eliminare gli ostacoli alla collaborazione, sfruttando i moderni strumenti normativi disponibili (reti di imprese), al fine di definire un gruppo di lavoro leale, efficace, che garantisca un servizio duraturo, efficiente e al passo con le nuove tecnologie. 
</a:t>
            </a:r>
            <a:endParaRPr lang="en-US" sz="21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1868606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A2EA6A6-CD0C-4CFD-8EC2-AA44F98703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5" name="Immagine 4" descr="Immagine che contiene albero, esterni, pianta, foresta&#10;&#10;Descrizione generata automaticamente">
            <a:extLst>
              <a:ext uri="{FF2B5EF4-FFF2-40B4-BE49-F238E27FC236}">
                <a16:creationId xmlns:a16="http://schemas.microsoft.com/office/drawing/2014/main" xmlns="" id="{09E1826B-4938-4069-919A-80F8BE56546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1381" y="501850"/>
            <a:ext cx="6219474" cy="4151498"/>
          </a:xfrm>
          <a:prstGeom prst="rect">
            <a:avLst/>
          </a:prstGeom>
          <a:effectLst>
            <a:innerShdw blurRad="114300">
              <a:schemeClr val="bg1"/>
            </a:innerShdw>
          </a:effectLst>
        </p:spPr>
      </p:pic>
      <p:sp>
        <p:nvSpPr>
          <p:cNvPr id="3" name="Segnaposto contenuto 2">
            <a:extLst>
              <a:ext uri="{FF2B5EF4-FFF2-40B4-BE49-F238E27FC236}">
                <a16:creationId xmlns:a16="http://schemas.microsoft.com/office/drawing/2014/main" xmlns="" id="{B5B2BA3B-4B57-47DB-8DD4-0DE29DA5E454}"/>
              </a:ext>
            </a:extLst>
          </p:cNvPr>
          <p:cNvSpPr>
            <a:spLocks noGrp="1"/>
          </p:cNvSpPr>
          <p:nvPr>
            <p:ph idx="1"/>
          </p:nvPr>
        </p:nvSpPr>
        <p:spPr>
          <a:xfrm>
            <a:off x="6961399" y="858337"/>
            <a:ext cx="4713552" cy="3551738"/>
          </a:xfrm>
        </p:spPr>
        <p:txBody>
          <a:bodyPr>
            <a:noAutofit/>
          </a:bodyPr>
          <a:lstStyle/>
          <a:p>
            <a:pPr marL="45720" indent="0" algn="just">
              <a:buNone/>
            </a:pPr>
            <a:r>
              <a:rPr lang="it-IT" sz="2100" dirty="0">
                <a:latin typeface="Cambria" panose="02040503050406030204" pitchFamily="18" charset="0"/>
                <a:ea typeface="Cambria" panose="02040503050406030204" pitchFamily="18" charset="0"/>
              </a:rPr>
              <a:t>L'idea quindi è quella di modificare, innovandolo, il sistema di vendita della legna da ardere, diversificando gli assortimenti, il confezionamento, le dimensioni delle consegne, le modalità di ordinazione e di consegna (tramite la creazione di un sito internet), lavorando alla costituzione di una rete di imprese che porti al cliente finale non solo la legna, ma nel caso sia richiesto, un servizio più approfondito (assistenza tecnica completa). </a:t>
            </a:r>
          </a:p>
        </p:txBody>
      </p:sp>
      <p:sp>
        <p:nvSpPr>
          <p:cNvPr id="6" name="CasellaDiTesto 5">
            <a:extLst>
              <a:ext uri="{FF2B5EF4-FFF2-40B4-BE49-F238E27FC236}">
                <a16:creationId xmlns:a16="http://schemas.microsoft.com/office/drawing/2014/main" xmlns="" id="{62D36C20-FF85-4219-9708-16250A01422D}"/>
              </a:ext>
            </a:extLst>
          </p:cNvPr>
          <p:cNvSpPr txBox="1"/>
          <p:nvPr/>
        </p:nvSpPr>
        <p:spPr>
          <a:xfrm>
            <a:off x="511969" y="4783483"/>
            <a:ext cx="11162982" cy="1708160"/>
          </a:xfrm>
          <a:prstGeom prst="rect">
            <a:avLst/>
          </a:prstGeom>
          <a:noFill/>
        </p:spPr>
        <p:txBody>
          <a:bodyPr wrap="square">
            <a:spAutoFit/>
          </a:bodyPr>
          <a:lstStyle/>
          <a:p>
            <a:pPr marL="45720" indent="0" algn="just">
              <a:buNone/>
            </a:pPr>
            <a:r>
              <a:rPr lang="it-IT" sz="2100" dirty="0">
                <a:solidFill>
                  <a:schemeClr val="accent1"/>
                </a:solidFill>
                <a:latin typeface="Cambria" panose="02040503050406030204" pitchFamily="18" charset="0"/>
                <a:ea typeface="Cambria" panose="02040503050406030204" pitchFamily="18" charset="0"/>
              </a:rPr>
              <a:t>Allo stesso tempo il partenariato fornisce opportunità di scambio e di crescita per le imprese, per gli studi professionali, per le pubbliche amministrazioni e le associazioni che ne fanno parte a vario titolo. </a:t>
            </a:r>
          </a:p>
          <a:p>
            <a:pPr marL="45720" indent="0" algn="just">
              <a:buNone/>
            </a:pPr>
            <a:r>
              <a:rPr lang="it-IT" sz="2100" dirty="0">
                <a:solidFill>
                  <a:schemeClr val="accent1"/>
                </a:solidFill>
                <a:latin typeface="Cambria" panose="02040503050406030204" pitchFamily="18" charset="0"/>
                <a:ea typeface="Cambria" panose="02040503050406030204" pitchFamily="18" charset="0"/>
              </a:rPr>
              <a:t>L’obiettivo principale è di migliorare le prestazioni economiche delle imprese forestali coinvolte, ma con ricadute positive in tutto il comparto. </a:t>
            </a:r>
          </a:p>
        </p:txBody>
      </p:sp>
    </p:spTree>
    <p:extLst>
      <p:ext uri="{BB962C8B-B14F-4D97-AF65-F5344CB8AC3E}">
        <p14:creationId xmlns:p14="http://schemas.microsoft.com/office/powerpoint/2010/main" xmlns="" val="1156804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293067CD-13A7-4384-B15E-5D49AF03BB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a:extLst>
              <a:ext uri="{FF2B5EF4-FFF2-40B4-BE49-F238E27FC236}">
                <a16:creationId xmlns:a16="http://schemas.microsoft.com/office/drawing/2014/main" xmlns="" id="{8D23CBDF-E0C7-4906-BDA9-2CC1F3E48FFA}"/>
              </a:ext>
            </a:extLst>
          </p:cNvPr>
          <p:cNvSpPr>
            <a:spLocks noGrp="1"/>
          </p:cNvSpPr>
          <p:nvPr>
            <p:ph idx="1"/>
          </p:nvPr>
        </p:nvSpPr>
        <p:spPr>
          <a:xfrm>
            <a:off x="350417" y="363854"/>
            <a:ext cx="7274086" cy="6137910"/>
          </a:xfrm>
        </p:spPr>
        <p:txBody>
          <a:bodyPr>
            <a:noAutofit/>
          </a:bodyPr>
          <a:lstStyle/>
          <a:p>
            <a:pPr marL="0" indent="0" algn="just">
              <a:buNone/>
            </a:pPr>
            <a:r>
              <a:rPr lang="it-IT" sz="195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Le ditte coinvolte nella fase iniziale del progetto sono: </a:t>
            </a:r>
          </a:p>
          <a:p>
            <a:pPr marL="0" indent="0" algn="just">
              <a:buNone/>
            </a:pPr>
            <a:r>
              <a:rPr lang="it-IT" sz="1950" b="1"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Alpivert</a:t>
            </a:r>
            <a:r>
              <a:rPr lang="it-IT" sz="195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it-IT" sz="195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(capofila): ditta individuale di Giordano Gianfranco, con sede a </a:t>
            </a:r>
            <a:r>
              <a:rPr lang="it-IT" sz="195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Robilante</a:t>
            </a:r>
            <a:r>
              <a:rPr lang="it-IT" sz="195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(CN), che opera nel settore da tre generazioni, radicata e conosciuta sul territorio del cuneese e della limitrofa Francia, specializzata nel taglio di lotti e commercializzazione di legna da opera e da ardere, iscritta all‘Albo delle imprese forestali (n. 125) e che ha in gestione lotti di faggeta e di castagneto, in qualità di proprietario e/o possessore. Il titolare è un operatore forestale qualificato  e istruttore nella disciplina dell'esbosco aereo con teleferica.</a:t>
            </a:r>
          </a:p>
          <a:p>
            <a:pPr marL="0" indent="0" algn="just">
              <a:buNone/>
            </a:pPr>
            <a:r>
              <a:rPr lang="it-IT" sz="1950" b="1"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Dho</a:t>
            </a:r>
            <a:r>
              <a:rPr lang="it-IT" sz="195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Giuseppe: </a:t>
            </a:r>
            <a:r>
              <a:rPr lang="it-IT" sz="195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ditta individuale di </a:t>
            </a:r>
            <a:r>
              <a:rPr lang="it-IT" sz="195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Dho</a:t>
            </a:r>
            <a:r>
              <a:rPr lang="it-IT" sz="195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Giuseppe attiva dal 1979, con sede in frazione </a:t>
            </a:r>
            <a:r>
              <a:rPr lang="it-IT" sz="195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Corsaglia</a:t>
            </a:r>
            <a:r>
              <a:rPr lang="it-IT" sz="195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 </a:t>
            </a:r>
            <a:r>
              <a:rPr lang="it-IT" sz="195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Frabosa</a:t>
            </a:r>
            <a:r>
              <a:rPr lang="it-IT" sz="195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Soprana (CN). L'attività principale della ditta è l'utilizzazione di aree forestali, principalmente nella provincia di Cuneo, nelle Valli Corsaglia, </a:t>
            </a:r>
            <a:r>
              <a:rPr lang="it-IT" sz="195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Maudagna</a:t>
            </a:r>
            <a:r>
              <a:rPr lang="it-IT" sz="195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Ellero e Pesio, la ditta ha a disposizione una superficie boschiva di più di 50 ettari derivante dall'aggiudicazione di appalti pubblici, in primo luogo, ma anche da compravendita da privati.</a:t>
            </a:r>
          </a:p>
          <a:p>
            <a:pPr marL="0" indent="0" algn="just">
              <a:buNone/>
            </a:pPr>
            <a:r>
              <a:rPr lang="it-IT" sz="195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Geoponica: </a:t>
            </a:r>
            <a:r>
              <a:rPr lang="it-IT" sz="195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studio professionale che</a:t>
            </a:r>
            <a:r>
              <a:rPr lang="it-IT" sz="1950" dirty="0">
                <a:solidFill>
                  <a:schemeClr val="bg1"/>
                </a:solidFill>
                <a:effectLst/>
                <a:latin typeface="Cambria" panose="02040503050406030204" pitchFamily="18" charset="0"/>
                <a:ea typeface="Microsoft Yi Baiti" panose="03000500000000000000" pitchFamily="66" charset="0"/>
                <a:cs typeface="Times New Roman" panose="02020603050405020304" pitchFamily="18" charset="0"/>
              </a:rPr>
              <a:t> </a:t>
            </a:r>
            <a:r>
              <a:rPr lang="it-IT" sz="195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nasce nel 2010 dall’idea e dalle competenze di tre professionisti impegnati nella consulenza agronomica e forestale, a supporto delle imprese agricole e forestali</a:t>
            </a:r>
            <a:r>
              <a:rPr lang="it-IT" sz="195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a:t>
            </a:r>
            <a:endParaRPr lang="it-IT" sz="1950" dirty="0">
              <a:solidFill>
                <a:schemeClr val="bg1"/>
              </a:solidFill>
            </a:endParaRPr>
          </a:p>
        </p:txBody>
      </p:sp>
      <p:pic>
        <p:nvPicPr>
          <p:cNvPr id="7" name="Immagine 6">
            <a:extLst>
              <a:ext uri="{FF2B5EF4-FFF2-40B4-BE49-F238E27FC236}">
                <a16:creationId xmlns:a16="http://schemas.microsoft.com/office/drawing/2014/main" xmlns="" id="{6BDB9D79-1B1D-4809-A480-CF55A1BBB5F3}"/>
              </a:ext>
            </a:extLst>
          </p:cNvPr>
          <p:cNvPicPr>
            <a:picLocks noChangeAspect="1"/>
          </p:cNvPicPr>
          <p:nvPr/>
        </p:nvPicPr>
        <p:blipFill rotWithShape="1">
          <a:blip r:embed="rId2"/>
          <a:srcRect l="30803" r="19834"/>
          <a:stretch/>
        </p:blipFill>
        <p:spPr>
          <a:xfrm>
            <a:off x="7743780" y="236221"/>
            <a:ext cx="4212000" cy="6377939"/>
          </a:xfrm>
          <a:prstGeom prst="rect">
            <a:avLst/>
          </a:prstGeom>
        </p:spPr>
      </p:pic>
      <p:sp>
        <p:nvSpPr>
          <p:cNvPr id="24" name="Rectangle 23">
            <a:extLst>
              <a:ext uri="{FF2B5EF4-FFF2-40B4-BE49-F238E27FC236}">
                <a16:creationId xmlns:a16="http://schemas.microsoft.com/office/drawing/2014/main" xmlns="" id="{42E9009C-D0E3-46ED-935B-6C1C29650E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3659974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esterni, natura&#10;&#10;Descrizione generata automaticamente">
            <a:extLst>
              <a:ext uri="{FF2B5EF4-FFF2-40B4-BE49-F238E27FC236}">
                <a16:creationId xmlns:a16="http://schemas.microsoft.com/office/drawing/2014/main" xmlns="" id="{47F7CC7D-6C13-4095-AEC4-72AECE975424}"/>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6139" t="-2" r="-209" b="3"/>
          <a:stretch/>
        </p:blipFill>
        <p:spPr>
          <a:xfrm>
            <a:off x="223336" y="243840"/>
            <a:ext cx="4500000" cy="6377939"/>
          </a:xfrm>
          <a:prstGeom prst="rect">
            <a:avLst/>
          </a:prstGeom>
        </p:spPr>
      </p:pic>
      <p:sp>
        <p:nvSpPr>
          <p:cNvPr id="3" name="Segnaposto contenuto 2">
            <a:extLst>
              <a:ext uri="{FF2B5EF4-FFF2-40B4-BE49-F238E27FC236}">
                <a16:creationId xmlns:a16="http://schemas.microsoft.com/office/drawing/2014/main" xmlns="" id="{39715EA5-08F8-4BDF-9484-18F4658AB807}"/>
              </a:ext>
            </a:extLst>
          </p:cNvPr>
          <p:cNvSpPr>
            <a:spLocks noGrp="1"/>
          </p:cNvSpPr>
          <p:nvPr>
            <p:ph idx="1"/>
          </p:nvPr>
        </p:nvSpPr>
        <p:spPr>
          <a:xfrm>
            <a:off x="4962524" y="1345199"/>
            <a:ext cx="6756829" cy="4474576"/>
          </a:xfrm>
        </p:spPr>
        <p:txBody>
          <a:bodyPr>
            <a:noAutofit/>
          </a:bodyPr>
          <a:lstStyle/>
          <a:p>
            <a:pPr marL="45720" indent="0" algn="just">
              <a:buNone/>
            </a:pPr>
            <a:r>
              <a:rPr lang="it-IT" sz="2100" dirty="0">
                <a:effectLst/>
                <a:latin typeface="Cambria" panose="02040503050406030204" pitchFamily="18" charset="0"/>
                <a:ea typeface="Cambria" panose="02040503050406030204" pitchFamily="18" charset="0"/>
              </a:rPr>
              <a:t>La possibilità di ampliare la rete d'impresa, a livello locale o regionale, consentirà:</a:t>
            </a:r>
          </a:p>
          <a:p>
            <a:pPr marL="180340" indent="-180340" algn="just"/>
            <a:r>
              <a:rPr lang="it-IT" sz="2100" dirty="0">
                <a:effectLst/>
                <a:latin typeface="Cambria" panose="02040503050406030204" pitchFamily="18" charset="0"/>
                <a:ea typeface="Cambria" panose="02040503050406030204" pitchFamily="18" charset="0"/>
              </a:rPr>
              <a:t>una migliore programmazione temporale degli interventi in bosco, collaborando con gli enti territoriali adibiti alla gestione delle proprietà forestali e sfruttando gli strumenti disponibili per la gestione aggregata; </a:t>
            </a:r>
          </a:p>
          <a:p>
            <a:pPr marL="180340" indent="-180340" algn="just"/>
            <a:r>
              <a:rPr lang="it-IT" sz="2100" dirty="0">
                <a:effectLst/>
                <a:latin typeface="Cambria" panose="02040503050406030204" pitchFamily="18" charset="0"/>
                <a:ea typeface="Cambria" panose="02040503050406030204" pitchFamily="18" charset="0"/>
              </a:rPr>
              <a:t>una più efficace condivisione di macchine, tecnologie, prodotti e clienti; </a:t>
            </a:r>
          </a:p>
          <a:p>
            <a:pPr marL="180340" indent="-180340" algn="just"/>
            <a:r>
              <a:rPr lang="it-IT" sz="2100" dirty="0">
                <a:effectLst/>
                <a:latin typeface="Cambria" panose="02040503050406030204" pitchFamily="18" charset="0"/>
                <a:ea typeface="Cambria" panose="02040503050406030204" pitchFamily="18" charset="0"/>
              </a:rPr>
              <a:t>una migliore pianificazione degli investimenti, consentendo nel complesso un aumento della competitività e della produzione, con riduzione di alcuni costi diretti.</a:t>
            </a:r>
          </a:p>
        </p:txBody>
      </p:sp>
    </p:spTree>
    <p:extLst>
      <p:ext uri="{BB962C8B-B14F-4D97-AF65-F5344CB8AC3E}">
        <p14:creationId xmlns:p14="http://schemas.microsoft.com/office/powerpoint/2010/main" xmlns="" val="954115976"/>
      </p:ext>
    </p:extLst>
  </p:cSld>
  <p:clrMapOvr>
    <a:masterClrMapping/>
  </p:clrMapOvr>
</p:sld>
</file>

<file path=ppt/theme/theme1.xml><?xml version="1.0" encoding="utf-8"?>
<a:theme xmlns:a="http://schemas.openxmlformats.org/drawingml/2006/main" name="Base">
  <a:themeElements>
    <a:clrScheme name="Bas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e">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Base</Template>
  <TotalTime>1637</TotalTime>
  <Words>1487</Words>
  <Application>Microsoft Office PowerPoint</Application>
  <PresentationFormat>Personalizzato</PresentationFormat>
  <Paragraphs>50</Paragraphs>
  <Slides>13</Slides>
  <Notes>0</Notes>
  <HiddenSlides>0</HiddenSlides>
  <MMClips>0</MMClips>
  <ScaleCrop>false</ScaleCrop>
  <HeadingPairs>
    <vt:vector size="4" baseType="variant">
      <vt:variant>
        <vt:lpstr>Tema</vt:lpstr>
      </vt:variant>
      <vt:variant>
        <vt:i4>1</vt:i4>
      </vt:variant>
      <vt:variant>
        <vt:lpstr>Titoli diapositive</vt:lpstr>
      </vt:variant>
      <vt:variant>
        <vt:i4>13</vt:i4>
      </vt:variant>
    </vt:vector>
  </HeadingPairs>
  <TitlesOfParts>
    <vt:vector size="14" baseType="lpstr">
      <vt:lpstr>Base</vt:lpstr>
      <vt:lpstr>CLICKWOOD</vt:lpstr>
      <vt:lpstr>Contesto di riferimento</vt:lpstr>
      <vt:lpstr>Diapositiva 3</vt:lpstr>
      <vt:lpstr>Diapositiva 4</vt:lpstr>
      <vt:lpstr>Diapositiva 5</vt:lpstr>
      <vt:lpstr>Rete di imprese</vt:lpstr>
      <vt:lpstr>Diapositiva 7</vt:lpstr>
      <vt:lpstr>Diapositiva 8</vt:lpstr>
      <vt:lpstr>Diapositiva 9</vt:lpstr>
      <vt:lpstr>Diapositiva 10</vt:lpstr>
      <vt:lpstr>Diapositiva 11</vt:lpstr>
      <vt:lpstr>Diapositiva 12</vt:lpstr>
      <vt:lpstr>Grazie per l’attenzione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CLICKWOOD</dc:title>
  <dc:creator>Stefania Giordano</dc:creator>
  <cp:lastModifiedBy>Utente</cp:lastModifiedBy>
  <cp:revision>54</cp:revision>
  <dcterms:created xsi:type="dcterms:W3CDTF">2021-06-21T08:58:06Z</dcterms:created>
  <dcterms:modified xsi:type="dcterms:W3CDTF">2021-08-02T14:25:40Z</dcterms:modified>
</cp:coreProperties>
</file>