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plotArea>
      <c:layout>
        <c:manualLayout>
          <c:layoutTarget val="inner"/>
          <c:xMode val="edge"/>
          <c:yMode val="edge"/>
          <c:x val="0.0462077368260737"/>
          <c:y val="0.0250467289719626"/>
          <c:w val="0.937709412123058"/>
          <c:h val="0.82684112149532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popolazione RSA</c:v>
                </c:pt>
              </c:strCache>
            </c:strRef>
          </c:tx>
          <c:spPr>
            <a:solidFill>
              <a:srgbClr val="6699ff"/>
            </a:solidFill>
            <a:ln>
              <a:noFill/>
            </a:ln>
          </c:spPr>
          <c:invertIfNegative val="0"/>
          <c:dLbls>
            <c:numFmt formatCode="General" sourceLinked="1"/>
            <c:dLblPos val="ctr"/>
            <c:showLegendKey val="0"/>
            <c:showVal val="0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72"/>
                <c:pt idx="0">
                  <c:v>2/22/2020</c:v>
                </c:pt>
                <c:pt idx="1">
                  <c:v>2/23/2020</c:v>
                </c:pt>
                <c:pt idx="2">
                  <c:v>2/24/2020</c:v>
                </c:pt>
                <c:pt idx="3">
                  <c:v>2/25/2020</c:v>
                </c:pt>
                <c:pt idx="4">
                  <c:v>2/26/2020</c:v>
                </c:pt>
                <c:pt idx="5">
                  <c:v>2/27/2020</c:v>
                </c:pt>
                <c:pt idx="6">
                  <c:v>2/28/2020</c:v>
                </c:pt>
                <c:pt idx="7">
                  <c:v>2/29/2020</c:v>
                </c:pt>
                <c:pt idx="8">
                  <c:v>3/1/2020</c:v>
                </c:pt>
                <c:pt idx="9">
                  <c:v>3/2/2020</c:v>
                </c:pt>
                <c:pt idx="10">
                  <c:v>3/3/2020</c:v>
                </c:pt>
                <c:pt idx="11">
                  <c:v>3/4/2020</c:v>
                </c:pt>
                <c:pt idx="12">
                  <c:v>3/5/2020</c:v>
                </c:pt>
                <c:pt idx="13">
                  <c:v>3/6/2020</c:v>
                </c:pt>
                <c:pt idx="14">
                  <c:v>3/7/2020</c:v>
                </c:pt>
                <c:pt idx="15">
                  <c:v>3/8/2020</c:v>
                </c:pt>
                <c:pt idx="16">
                  <c:v>3/9/2020</c:v>
                </c:pt>
                <c:pt idx="17">
                  <c:v>3/10/2020</c:v>
                </c:pt>
                <c:pt idx="18">
                  <c:v>3/11/2020</c:v>
                </c:pt>
                <c:pt idx="19">
                  <c:v>3/12/2020</c:v>
                </c:pt>
                <c:pt idx="20">
                  <c:v>3/13/2020</c:v>
                </c:pt>
                <c:pt idx="21">
                  <c:v>3/14/2020</c:v>
                </c:pt>
                <c:pt idx="22">
                  <c:v>3/15/2020</c:v>
                </c:pt>
                <c:pt idx="23">
                  <c:v>3/16/2020</c:v>
                </c:pt>
                <c:pt idx="24">
                  <c:v>3/17/2020</c:v>
                </c:pt>
                <c:pt idx="25">
                  <c:v>3/18/2020</c:v>
                </c:pt>
                <c:pt idx="26">
                  <c:v>3/19/2020</c:v>
                </c:pt>
                <c:pt idx="27">
                  <c:v>3/20/2020</c:v>
                </c:pt>
                <c:pt idx="28">
                  <c:v>3/21/2020</c:v>
                </c:pt>
                <c:pt idx="29">
                  <c:v>3/22/2020</c:v>
                </c:pt>
                <c:pt idx="30">
                  <c:v>3/23/2020</c:v>
                </c:pt>
                <c:pt idx="31">
                  <c:v>3/24/2020</c:v>
                </c:pt>
                <c:pt idx="32">
                  <c:v>3/25/2020</c:v>
                </c:pt>
                <c:pt idx="33">
                  <c:v>3/26/2020</c:v>
                </c:pt>
                <c:pt idx="34">
                  <c:v>3/27/2020</c:v>
                </c:pt>
                <c:pt idx="35">
                  <c:v>3/28/2020</c:v>
                </c:pt>
                <c:pt idx="36">
                  <c:v>3/29/2020</c:v>
                </c:pt>
                <c:pt idx="37">
                  <c:v>3/30/2020</c:v>
                </c:pt>
                <c:pt idx="38">
                  <c:v>3/31/2020</c:v>
                </c:pt>
                <c:pt idx="39">
                  <c:v>4/1/2020</c:v>
                </c:pt>
                <c:pt idx="40">
                  <c:v>4/2/2020</c:v>
                </c:pt>
                <c:pt idx="41">
                  <c:v>4/3/2020</c:v>
                </c:pt>
                <c:pt idx="42">
                  <c:v>4/4/2020</c:v>
                </c:pt>
                <c:pt idx="43">
                  <c:v>4/5/2020</c:v>
                </c:pt>
                <c:pt idx="44">
                  <c:v>4/6/2020</c:v>
                </c:pt>
                <c:pt idx="45">
                  <c:v>4/7/2020</c:v>
                </c:pt>
                <c:pt idx="46">
                  <c:v>4/8/2020</c:v>
                </c:pt>
                <c:pt idx="47">
                  <c:v>4/9/2020</c:v>
                </c:pt>
                <c:pt idx="48">
                  <c:v>4/10/2020</c:v>
                </c:pt>
                <c:pt idx="49">
                  <c:v>4/11/2020</c:v>
                </c:pt>
                <c:pt idx="50">
                  <c:v>4/12/2020</c:v>
                </c:pt>
                <c:pt idx="51">
                  <c:v>4/13/2020</c:v>
                </c:pt>
                <c:pt idx="52">
                  <c:v>4/14/2020</c:v>
                </c:pt>
                <c:pt idx="53">
                  <c:v>4/15/2020</c:v>
                </c:pt>
                <c:pt idx="54">
                  <c:v>4/16/2020</c:v>
                </c:pt>
                <c:pt idx="55">
                  <c:v>4/17/2020</c:v>
                </c:pt>
                <c:pt idx="56">
                  <c:v>4/18/2020</c:v>
                </c:pt>
                <c:pt idx="57">
                  <c:v>4/19/2020</c:v>
                </c:pt>
                <c:pt idx="58">
                  <c:v>4/20/2020</c:v>
                </c:pt>
                <c:pt idx="59">
                  <c:v>4/21/2020</c:v>
                </c:pt>
                <c:pt idx="60">
                  <c:v>4/22/2020</c:v>
                </c:pt>
                <c:pt idx="61">
                  <c:v>4/23/2020</c:v>
                </c:pt>
                <c:pt idx="62">
                  <c:v>4/24/2020</c:v>
                </c:pt>
                <c:pt idx="63">
                  <c:v>4/25/2020</c:v>
                </c:pt>
                <c:pt idx="64">
                  <c:v>4/26/2020</c:v>
                </c:pt>
                <c:pt idx="65">
                  <c:v>4/27/2020</c:v>
                </c:pt>
                <c:pt idx="66">
                  <c:v>4/28/2020</c:v>
                </c:pt>
                <c:pt idx="67">
                  <c:v>4/29/2020</c:v>
                </c:pt>
                <c:pt idx="68">
                  <c:v>4/30/2020</c:v>
                </c:pt>
                <c:pt idx="69">
                  <c:v>5/1/2020</c:v>
                </c:pt>
                <c:pt idx="70">
                  <c:v>5/2/2020</c:v>
                </c:pt>
                <c:pt idx="71">
                  <c:v>5/3/2020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7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1</c:v>
                </c:pt>
                <c:pt idx="13">
                  <c:v>3</c:v>
                </c:pt>
                <c:pt idx="14">
                  <c:v>3</c:v>
                </c:pt>
                <c:pt idx="15">
                  <c:v>1</c:v>
                </c:pt>
                <c:pt idx="16">
                  <c:v>6</c:v>
                </c:pt>
                <c:pt idx="17">
                  <c:v>9</c:v>
                </c:pt>
                <c:pt idx="18">
                  <c:v>7</c:v>
                </c:pt>
                <c:pt idx="19">
                  <c:v>18</c:v>
                </c:pt>
                <c:pt idx="20">
                  <c:v>11</c:v>
                </c:pt>
                <c:pt idx="21">
                  <c:v>19</c:v>
                </c:pt>
                <c:pt idx="22">
                  <c:v>13</c:v>
                </c:pt>
                <c:pt idx="23">
                  <c:v>11</c:v>
                </c:pt>
                <c:pt idx="24">
                  <c:v>10</c:v>
                </c:pt>
                <c:pt idx="25">
                  <c:v>10</c:v>
                </c:pt>
                <c:pt idx="26">
                  <c:v>36</c:v>
                </c:pt>
                <c:pt idx="27">
                  <c:v>23</c:v>
                </c:pt>
                <c:pt idx="28">
                  <c:v>24</c:v>
                </c:pt>
                <c:pt idx="29">
                  <c:v>44</c:v>
                </c:pt>
                <c:pt idx="30">
                  <c:v>43</c:v>
                </c:pt>
                <c:pt idx="31">
                  <c:v>23</c:v>
                </c:pt>
                <c:pt idx="32">
                  <c:v>36</c:v>
                </c:pt>
                <c:pt idx="33">
                  <c:v>29</c:v>
                </c:pt>
                <c:pt idx="34">
                  <c:v>61</c:v>
                </c:pt>
                <c:pt idx="35">
                  <c:v>65</c:v>
                </c:pt>
                <c:pt idx="36">
                  <c:v>69</c:v>
                </c:pt>
                <c:pt idx="37">
                  <c:v>77</c:v>
                </c:pt>
                <c:pt idx="38">
                  <c:v>95</c:v>
                </c:pt>
                <c:pt idx="39">
                  <c:v>92</c:v>
                </c:pt>
                <c:pt idx="40">
                  <c:v>98</c:v>
                </c:pt>
                <c:pt idx="41">
                  <c:v>164</c:v>
                </c:pt>
                <c:pt idx="42">
                  <c:v>164</c:v>
                </c:pt>
                <c:pt idx="43">
                  <c:v>253</c:v>
                </c:pt>
                <c:pt idx="44">
                  <c:v>116</c:v>
                </c:pt>
                <c:pt idx="45">
                  <c:v>150</c:v>
                </c:pt>
                <c:pt idx="46">
                  <c:v>347</c:v>
                </c:pt>
                <c:pt idx="47">
                  <c:v>315</c:v>
                </c:pt>
                <c:pt idx="48">
                  <c:v>554</c:v>
                </c:pt>
                <c:pt idx="49">
                  <c:v>394</c:v>
                </c:pt>
                <c:pt idx="50">
                  <c:v>313</c:v>
                </c:pt>
                <c:pt idx="51">
                  <c:v>219</c:v>
                </c:pt>
                <c:pt idx="52">
                  <c:v>224</c:v>
                </c:pt>
                <c:pt idx="53">
                  <c:v>488</c:v>
                </c:pt>
                <c:pt idx="54">
                  <c:v>506</c:v>
                </c:pt>
                <c:pt idx="55">
                  <c:v>299</c:v>
                </c:pt>
                <c:pt idx="56">
                  <c:v>397</c:v>
                </c:pt>
                <c:pt idx="57">
                  <c:v>148</c:v>
                </c:pt>
                <c:pt idx="58">
                  <c:v>350</c:v>
                </c:pt>
                <c:pt idx="59">
                  <c:v>400</c:v>
                </c:pt>
                <c:pt idx="60">
                  <c:v>290</c:v>
                </c:pt>
                <c:pt idx="61">
                  <c:v>347</c:v>
                </c:pt>
                <c:pt idx="62">
                  <c:v>303</c:v>
                </c:pt>
                <c:pt idx="63">
                  <c:v>223</c:v>
                </c:pt>
                <c:pt idx="64">
                  <c:v>93</c:v>
                </c:pt>
                <c:pt idx="65">
                  <c:v>75</c:v>
                </c:pt>
                <c:pt idx="66">
                  <c:v>374</c:v>
                </c:pt>
                <c:pt idx="67">
                  <c:v>203</c:v>
                </c:pt>
                <c:pt idx="68">
                  <c:v>178</c:v>
                </c:pt>
                <c:pt idx="69">
                  <c:v>185</c:v>
                </c:pt>
                <c:pt idx="70">
                  <c:v>136</c:v>
                </c:pt>
                <c:pt idx="71">
                  <c:v>30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popolazione generale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</c:spPr>
          <c:invertIfNegative val="0"/>
          <c:dLbls>
            <c:numFmt formatCode="General" sourceLinked="1"/>
            <c:dLblPos val="ctr"/>
            <c:showLegendKey val="0"/>
            <c:showVal val="0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72"/>
                <c:pt idx="0">
                  <c:v>2/22/2020</c:v>
                </c:pt>
                <c:pt idx="1">
                  <c:v>2/23/2020</c:v>
                </c:pt>
                <c:pt idx="2">
                  <c:v>2/24/2020</c:v>
                </c:pt>
                <c:pt idx="3">
                  <c:v>2/25/2020</c:v>
                </c:pt>
                <c:pt idx="4">
                  <c:v>2/26/2020</c:v>
                </c:pt>
                <c:pt idx="5">
                  <c:v>2/27/2020</c:v>
                </c:pt>
                <c:pt idx="6">
                  <c:v>2/28/2020</c:v>
                </c:pt>
                <c:pt idx="7">
                  <c:v>2/29/2020</c:v>
                </c:pt>
                <c:pt idx="8">
                  <c:v>3/1/2020</c:v>
                </c:pt>
                <c:pt idx="9">
                  <c:v>3/2/2020</c:v>
                </c:pt>
                <c:pt idx="10">
                  <c:v>3/3/2020</c:v>
                </c:pt>
                <c:pt idx="11">
                  <c:v>3/4/2020</c:v>
                </c:pt>
                <c:pt idx="12">
                  <c:v>3/5/2020</c:v>
                </c:pt>
                <c:pt idx="13">
                  <c:v>3/6/2020</c:v>
                </c:pt>
                <c:pt idx="14">
                  <c:v>3/7/2020</c:v>
                </c:pt>
                <c:pt idx="15">
                  <c:v>3/8/2020</c:v>
                </c:pt>
                <c:pt idx="16">
                  <c:v>3/9/2020</c:v>
                </c:pt>
                <c:pt idx="17">
                  <c:v>3/10/2020</c:v>
                </c:pt>
                <c:pt idx="18">
                  <c:v>3/11/2020</c:v>
                </c:pt>
                <c:pt idx="19">
                  <c:v>3/12/2020</c:v>
                </c:pt>
                <c:pt idx="20">
                  <c:v>3/13/2020</c:v>
                </c:pt>
                <c:pt idx="21">
                  <c:v>3/14/2020</c:v>
                </c:pt>
                <c:pt idx="22">
                  <c:v>3/15/2020</c:v>
                </c:pt>
                <c:pt idx="23">
                  <c:v>3/16/2020</c:v>
                </c:pt>
                <c:pt idx="24">
                  <c:v>3/17/2020</c:v>
                </c:pt>
                <c:pt idx="25">
                  <c:v>3/18/2020</c:v>
                </c:pt>
                <c:pt idx="26">
                  <c:v>3/19/2020</c:v>
                </c:pt>
                <c:pt idx="27">
                  <c:v>3/20/2020</c:v>
                </c:pt>
                <c:pt idx="28">
                  <c:v>3/21/2020</c:v>
                </c:pt>
                <c:pt idx="29">
                  <c:v>3/22/2020</c:v>
                </c:pt>
                <c:pt idx="30">
                  <c:v>3/23/2020</c:v>
                </c:pt>
                <c:pt idx="31">
                  <c:v>3/24/2020</c:v>
                </c:pt>
                <c:pt idx="32">
                  <c:v>3/25/2020</c:v>
                </c:pt>
                <c:pt idx="33">
                  <c:v>3/26/2020</c:v>
                </c:pt>
                <c:pt idx="34">
                  <c:v>3/27/2020</c:v>
                </c:pt>
                <c:pt idx="35">
                  <c:v>3/28/2020</c:v>
                </c:pt>
                <c:pt idx="36">
                  <c:v>3/29/2020</c:v>
                </c:pt>
                <c:pt idx="37">
                  <c:v>3/30/2020</c:v>
                </c:pt>
                <c:pt idx="38">
                  <c:v>3/31/2020</c:v>
                </c:pt>
                <c:pt idx="39">
                  <c:v>4/1/2020</c:v>
                </c:pt>
                <c:pt idx="40">
                  <c:v>4/2/2020</c:v>
                </c:pt>
                <c:pt idx="41">
                  <c:v>4/3/2020</c:v>
                </c:pt>
                <c:pt idx="42">
                  <c:v>4/4/2020</c:v>
                </c:pt>
                <c:pt idx="43">
                  <c:v>4/5/2020</c:v>
                </c:pt>
                <c:pt idx="44">
                  <c:v>4/6/2020</c:v>
                </c:pt>
                <c:pt idx="45">
                  <c:v>4/7/2020</c:v>
                </c:pt>
                <c:pt idx="46">
                  <c:v>4/8/2020</c:v>
                </c:pt>
                <c:pt idx="47">
                  <c:v>4/9/2020</c:v>
                </c:pt>
                <c:pt idx="48">
                  <c:v>4/10/2020</c:v>
                </c:pt>
                <c:pt idx="49">
                  <c:v>4/11/2020</c:v>
                </c:pt>
                <c:pt idx="50">
                  <c:v>4/12/2020</c:v>
                </c:pt>
                <c:pt idx="51">
                  <c:v>4/13/2020</c:v>
                </c:pt>
                <c:pt idx="52">
                  <c:v>4/14/2020</c:v>
                </c:pt>
                <c:pt idx="53">
                  <c:v>4/15/2020</c:v>
                </c:pt>
                <c:pt idx="54">
                  <c:v>4/16/2020</c:v>
                </c:pt>
                <c:pt idx="55">
                  <c:v>4/17/2020</c:v>
                </c:pt>
                <c:pt idx="56">
                  <c:v>4/18/2020</c:v>
                </c:pt>
                <c:pt idx="57">
                  <c:v>4/19/2020</c:v>
                </c:pt>
                <c:pt idx="58">
                  <c:v>4/20/2020</c:v>
                </c:pt>
                <c:pt idx="59">
                  <c:v>4/21/2020</c:v>
                </c:pt>
                <c:pt idx="60">
                  <c:v>4/22/2020</c:v>
                </c:pt>
                <c:pt idx="61">
                  <c:v>4/23/2020</c:v>
                </c:pt>
                <c:pt idx="62">
                  <c:v>4/24/2020</c:v>
                </c:pt>
                <c:pt idx="63">
                  <c:v>4/25/2020</c:v>
                </c:pt>
                <c:pt idx="64">
                  <c:v>4/26/2020</c:v>
                </c:pt>
                <c:pt idx="65">
                  <c:v>4/27/2020</c:v>
                </c:pt>
                <c:pt idx="66">
                  <c:v>4/28/2020</c:v>
                </c:pt>
                <c:pt idx="67">
                  <c:v>4/29/2020</c:v>
                </c:pt>
                <c:pt idx="68">
                  <c:v>4/30/2020</c:v>
                </c:pt>
                <c:pt idx="69">
                  <c:v>5/1/2020</c:v>
                </c:pt>
                <c:pt idx="70">
                  <c:v>5/2/2020</c:v>
                </c:pt>
                <c:pt idx="71">
                  <c:v>5/3/2020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72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13</c:v>
                </c:pt>
                <c:pt idx="6">
                  <c:v>14</c:v>
                </c:pt>
                <c:pt idx="7">
                  <c:v>6</c:v>
                </c:pt>
                <c:pt idx="8">
                  <c:v>4</c:v>
                </c:pt>
                <c:pt idx="9">
                  <c:v>12</c:v>
                </c:pt>
                <c:pt idx="10">
                  <c:v>19</c:v>
                </c:pt>
                <c:pt idx="11">
                  <c:v>34</c:v>
                </c:pt>
                <c:pt idx="12">
                  <c:v>57</c:v>
                </c:pt>
                <c:pt idx="13">
                  <c:v>73</c:v>
                </c:pt>
                <c:pt idx="14">
                  <c:v>88</c:v>
                </c:pt>
                <c:pt idx="15">
                  <c:v>91</c:v>
                </c:pt>
                <c:pt idx="16">
                  <c:v>111</c:v>
                </c:pt>
                <c:pt idx="17">
                  <c:v>99</c:v>
                </c:pt>
                <c:pt idx="18">
                  <c:v>206</c:v>
                </c:pt>
                <c:pt idx="19">
                  <c:v>205</c:v>
                </c:pt>
                <c:pt idx="20">
                  <c:v>308</c:v>
                </c:pt>
                <c:pt idx="21">
                  <c:v>341</c:v>
                </c:pt>
                <c:pt idx="22">
                  <c:v>186</c:v>
                </c:pt>
                <c:pt idx="23">
                  <c:v>338</c:v>
                </c:pt>
                <c:pt idx="24">
                  <c:v>406</c:v>
                </c:pt>
                <c:pt idx="25">
                  <c:v>372</c:v>
                </c:pt>
                <c:pt idx="26">
                  <c:v>416</c:v>
                </c:pt>
                <c:pt idx="27">
                  <c:v>445</c:v>
                </c:pt>
                <c:pt idx="28">
                  <c:v>545</c:v>
                </c:pt>
                <c:pt idx="29">
                  <c:v>502</c:v>
                </c:pt>
                <c:pt idx="30">
                  <c:v>569</c:v>
                </c:pt>
                <c:pt idx="31">
                  <c:v>445</c:v>
                </c:pt>
                <c:pt idx="32">
                  <c:v>554</c:v>
                </c:pt>
                <c:pt idx="33">
                  <c:v>402</c:v>
                </c:pt>
                <c:pt idx="34">
                  <c:v>655</c:v>
                </c:pt>
                <c:pt idx="35">
                  <c:v>545</c:v>
                </c:pt>
                <c:pt idx="36">
                  <c:v>410</c:v>
                </c:pt>
                <c:pt idx="37">
                  <c:v>369</c:v>
                </c:pt>
                <c:pt idx="38">
                  <c:v>547</c:v>
                </c:pt>
                <c:pt idx="39">
                  <c:v>470</c:v>
                </c:pt>
                <c:pt idx="40">
                  <c:v>518</c:v>
                </c:pt>
                <c:pt idx="41">
                  <c:v>367</c:v>
                </c:pt>
                <c:pt idx="42">
                  <c:v>427</c:v>
                </c:pt>
                <c:pt idx="43">
                  <c:v>403</c:v>
                </c:pt>
                <c:pt idx="44">
                  <c:v>277</c:v>
                </c:pt>
                <c:pt idx="45">
                  <c:v>295</c:v>
                </c:pt>
                <c:pt idx="46">
                  <c:v>457</c:v>
                </c:pt>
                <c:pt idx="47">
                  <c:v>352</c:v>
                </c:pt>
                <c:pt idx="48">
                  <c:v>396</c:v>
                </c:pt>
                <c:pt idx="49">
                  <c:v>352</c:v>
                </c:pt>
                <c:pt idx="50">
                  <c:v>251</c:v>
                </c:pt>
                <c:pt idx="51">
                  <c:v>194</c:v>
                </c:pt>
                <c:pt idx="52">
                  <c:v>183</c:v>
                </c:pt>
                <c:pt idx="53">
                  <c:v>298</c:v>
                </c:pt>
                <c:pt idx="54">
                  <c:v>349</c:v>
                </c:pt>
                <c:pt idx="55">
                  <c:v>246</c:v>
                </c:pt>
                <c:pt idx="56">
                  <c:v>275</c:v>
                </c:pt>
                <c:pt idx="57">
                  <c:v>153</c:v>
                </c:pt>
                <c:pt idx="58">
                  <c:v>217</c:v>
                </c:pt>
                <c:pt idx="59">
                  <c:v>264</c:v>
                </c:pt>
                <c:pt idx="60">
                  <c:v>208</c:v>
                </c:pt>
                <c:pt idx="61">
                  <c:v>272</c:v>
                </c:pt>
                <c:pt idx="62">
                  <c:v>300</c:v>
                </c:pt>
                <c:pt idx="63">
                  <c:v>227</c:v>
                </c:pt>
                <c:pt idx="64">
                  <c:v>159</c:v>
                </c:pt>
                <c:pt idx="65">
                  <c:v>144</c:v>
                </c:pt>
                <c:pt idx="66">
                  <c:v>195</c:v>
                </c:pt>
                <c:pt idx="67">
                  <c:v>221</c:v>
                </c:pt>
                <c:pt idx="68">
                  <c:v>233</c:v>
                </c:pt>
                <c:pt idx="69">
                  <c:v>107</c:v>
                </c:pt>
                <c:pt idx="70">
                  <c:v>134</c:v>
                </c:pt>
                <c:pt idx="71">
                  <c:v>90</c:v>
                </c:pt>
              </c:numCache>
            </c:numRef>
          </c:val>
        </c:ser>
        <c:gapWidth val="20"/>
        <c:overlap val="100"/>
        <c:axId val="2290422"/>
        <c:axId val="61428912"/>
      </c:barChart>
      <c:catAx>
        <c:axId val="2290422"/>
        <c:scaling>
          <c:orientation val="minMax"/>
        </c:scaling>
        <c:delete val="0"/>
        <c:axPos val="b"/>
        <c:numFmt formatCode="DD/MM/YYYY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b="1" sz="1050" spc="-1" strike="noStrike">
                <a:solidFill>
                  <a:srgbClr val="595959"/>
                </a:solidFill>
                <a:latin typeface="Tw Cen MT"/>
              </a:defRPr>
            </a:pPr>
          </a:p>
        </c:txPr>
        <c:crossAx val="61428912"/>
        <c:crosses val="autoZero"/>
        <c:auto val="1"/>
        <c:lblAlgn val="ctr"/>
        <c:lblOffset val="100"/>
      </c:catAx>
      <c:valAx>
        <c:axId val="61428912"/>
        <c:scaling>
          <c:orientation val="minMax"/>
          <c:max val="1000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>
            <a:noFill/>
          </a:ln>
        </c:spPr>
        <c:txPr>
          <a:bodyPr/>
          <a:lstStyle/>
          <a:p>
            <a:pPr>
              <a:defRPr b="1" sz="1100" spc="-1" strike="noStrike">
                <a:solidFill>
                  <a:srgbClr val="595959"/>
                </a:solidFill>
                <a:latin typeface="Tw Cen MT"/>
              </a:defRPr>
            </a:pPr>
          </a:p>
        </c:txPr>
        <c:crossAx val="2290422"/>
        <c:crosses val="autoZero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0.0574826332026987"/>
          <c:y val="0.0432623462014557"/>
          <c:w val="0.453016978395986"/>
          <c:h val="0.0555517080698874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b="0" sz="2000" spc="-1" strike="noStrike">
              <a:solidFill>
                <a:srgbClr val="595959"/>
              </a:solidFill>
              <a:latin typeface="Tw Cen MT"/>
            </a:defRPr>
          </a:pPr>
        </a:p>
      </c:txPr>
    </c:legend>
    <c:plotVisOnly val="1"/>
    <c:dispBlanksAs val="gap"/>
  </c:chart>
  <c:spPr>
    <a:noFill/>
    <a:ln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plotArea>
      <c:layout>
        <c:manualLayout>
          <c:layoutTarget val="inner"/>
          <c:xMode val="edge"/>
          <c:yMode val="edge"/>
          <c:x val="0.0464115425103722"/>
          <c:y val="0.0306786014842017"/>
          <c:w val="0.937705121060128"/>
          <c:h val="0.79886772243898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popolazione generale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</c:spPr>
          <c:invertIfNegative val="0"/>
          <c:dLbls>
            <c:numFmt formatCode="General" sourceLinked="1"/>
            <c:dLbl>
              <c:idx val="0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1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2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3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4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5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6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7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8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9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10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11"/>
              <c:dLblPos val="inEnd"/>
              <c:showLegendKey val="1"/>
              <c:showVal val="1"/>
              <c:showCatName val="1"/>
              <c:showSerName val="0"/>
              <c:showPercent val="0"/>
            </c:dLbl>
            <c:dLblPos val="inEnd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72"/>
                <c:pt idx="0">
                  <c:v>2/22/2020</c:v>
                </c:pt>
                <c:pt idx="1">
                  <c:v>2/23/2020</c:v>
                </c:pt>
                <c:pt idx="2">
                  <c:v>2/24/2020</c:v>
                </c:pt>
                <c:pt idx="3">
                  <c:v>2/25/2020</c:v>
                </c:pt>
                <c:pt idx="4">
                  <c:v>2/26/2020</c:v>
                </c:pt>
                <c:pt idx="5">
                  <c:v>2/27/2020</c:v>
                </c:pt>
                <c:pt idx="6">
                  <c:v>2/28/2020</c:v>
                </c:pt>
                <c:pt idx="7">
                  <c:v>2/29/2020</c:v>
                </c:pt>
                <c:pt idx="8">
                  <c:v>3/1/2020</c:v>
                </c:pt>
                <c:pt idx="9">
                  <c:v>3/2/2020</c:v>
                </c:pt>
                <c:pt idx="10">
                  <c:v>3/3/2020</c:v>
                </c:pt>
                <c:pt idx="11">
                  <c:v>3/4/2020</c:v>
                </c:pt>
                <c:pt idx="12">
                  <c:v>3/5/2020</c:v>
                </c:pt>
                <c:pt idx="13">
                  <c:v>3/6/2020</c:v>
                </c:pt>
                <c:pt idx="14">
                  <c:v>3/7/2020</c:v>
                </c:pt>
                <c:pt idx="15">
                  <c:v>3/8/2020</c:v>
                </c:pt>
                <c:pt idx="16">
                  <c:v>3/9/2020</c:v>
                </c:pt>
                <c:pt idx="17">
                  <c:v>3/10/2020</c:v>
                </c:pt>
                <c:pt idx="18">
                  <c:v>3/11/2020</c:v>
                </c:pt>
                <c:pt idx="19">
                  <c:v>3/12/2020</c:v>
                </c:pt>
                <c:pt idx="20">
                  <c:v>3/13/2020</c:v>
                </c:pt>
                <c:pt idx="21">
                  <c:v>3/14/2020</c:v>
                </c:pt>
                <c:pt idx="22">
                  <c:v>3/15/2020</c:v>
                </c:pt>
                <c:pt idx="23">
                  <c:v>3/16/2020</c:v>
                </c:pt>
                <c:pt idx="24">
                  <c:v>3/17/2020</c:v>
                </c:pt>
                <c:pt idx="25">
                  <c:v>3/18/2020</c:v>
                </c:pt>
                <c:pt idx="26">
                  <c:v>3/19/2020</c:v>
                </c:pt>
                <c:pt idx="27">
                  <c:v>3/20/2020</c:v>
                </c:pt>
                <c:pt idx="28">
                  <c:v>3/21/2020</c:v>
                </c:pt>
                <c:pt idx="29">
                  <c:v>3/22/2020</c:v>
                </c:pt>
                <c:pt idx="30">
                  <c:v>3/23/2020</c:v>
                </c:pt>
                <c:pt idx="31">
                  <c:v>3/24/2020</c:v>
                </c:pt>
                <c:pt idx="32">
                  <c:v>3/25/2020</c:v>
                </c:pt>
                <c:pt idx="33">
                  <c:v>3/26/2020</c:v>
                </c:pt>
                <c:pt idx="34">
                  <c:v>3/27/2020</c:v>
                </c:pt>
                <c:pt idx="35">
                  <c:v>3/28/2020</c:v>
                </c:pt>
                <c:pt idx="36">
                  <c:v>3/29/2020</c:v>
                </c:pt>
                <c:pt idx="37">
                  <c:v>3/30/2020</c:v>
                </c:pt>
                <c:pt idx="38">
                  <c:v>3/31/2020</c:v>
                </c:pt>
                <c:pt idx="39">
                  <c:v>4/1/2020</c:v>
                </c:pt>
                <c:pt idx="40">
                  <c:v>4/2/2020</c:v>
                </c:pt>
                <c:pt idx="41">
                  <c:v>4/3/2020</c:v>
                </c:pt>
                <c:pt idx="42">
                  <c:v>4/4/2020</c:v>
                </c:pt>
                <c:pt idx="43">
                  <c:v>4/5/2020</c:v>
                </c:pt>
                <c:pt idx="44">
                  <c:v>4/6/2020</c:v>
                </c:pt>
                <c:pt idx="45">
                  <c:v>4/7/2020</c:v>
                </c:pt>
                <c:pt idx="46">
                  <c:v>4/8/2020</c:v>
                </c:pt>
                <c:pt idx="47">
                  <c:v>4/9/2020</c:v>
                </c:pt>
                <c:pt idx="48">
                  <c:v>4/10/2020</c:v>
                </c:pt>
                <c:pt idx="49">
                  <c:v>4/11/2020</c:v>
                </c:pt>
                <c:pt idx="50">
                  <c:v>4/12/2020</c:v>
                </c:pt>
                <c:pt idx="51">
                  <c:v>4/13/2020</c:v>
                </c:pt>
                <c:pt idx="52">
                  <c:v>4/14/2020</c:v>
                </c:pt>
                <c:pt idx="53">
                  <c:v>4/15/2020</c:v>
                </c:pt>
                <c:pt idx="54">
                  <c:v>4/16/2020</c:v>
                </c:pt>
                <c:pt idx="55">
                  <c:v>4/17/2020</c:v>
                </c:pt>
                <c:pt idx="56">
                  <c:v>4/18/2020</c:v>
                </c:pt>
                <c:pt idx="57">
                  <c:v>4/19/2020</c:v>
                </c:pt>
                <c:pt idx="58">
                  <c:v>4/20/2020</c:v>
                </c:pt>
                <c:pt idx="59">
                  <c:v>4/21/2020</c:v>
                </c:pt>
                <c:pt idx="60">
                  <c:v>4/22/2020</c:v>
                </c:pt>
                <c:pt idx="61">
                  <c:v>4/23/2020</c:v>
                </c:pt>
                <c:pt idx="62">
                  <c:v>4/24/2020</c:v>
                </c:pt>
                <c:pt idx="63">
                  <c:v>4/25/2020</c:v>
                </c:pt>
                <c:pt idx="64">
                  <c:v>4/26/2020</c:v>
                </c:pt>
                <c:pt idx="65">
                  <c:v>4/27/2020</c:v>
                </c:pt>
                <c:pt idx="66">
                  <c:v>4/28/2020</c:v>
                </c:pt>
                <c:pt idx="67">
                  <c:v>4/29/2020</c:v>
                </c:pt>
                <c:pt idx="68">
                  <c:v>4/30/2020</c:v>
                </c:pt>
                <c:pt idx="69">
                  <c:v>5/1/2020</c:v>
                </c:pt>
                <c:pt idx="70">
                  <c:v>5/2/2020</c:v>
                </c:pt>
                <c:pt idx="71">
                  <c:v>5/3/2020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72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13</c:v>
                </c:pt>
                <c:pt idx="6">
                  <c:v>14</c:v>
                </c:pt>
                <c:pt idx="7">
                  <c:v>6</c:v>
                </c:pt>
                <c:pt idx="8">
                  <c:v>4</c:v>
                </c:pt>
                <c:pt idx="9">
                  <c:v>12</c:v>
                </c:pt>
                <c:pt idx="10">
                  <c:v>19</c:v>
                </c:pt>
                <c:pt idx="11">
                  <c:v>34</c:v>
                </c:pt>
                <c:pt idx="12">
                  <c:v>57</c:v>
                </c:pt>
                <c:pt idx="13">
                  <c:v>73</c:v>
                </c:pt>
                <c:pt idx="14">
                  <c:v>88</c:v>
                </c:pt>
                <c:pt idx="15">
                  <c:v>91</c:v>
                </c:pt>
                <c:pt idx="16">
                  <c:v>111</c:v>
                </c:pt>
                <c:pt idx="17">
                  <c:v>99</c:v>
                </c:pt>
                <c:pt idx="18">
                  <c:v>206</c:v>
                </c:pt>
                <c:pt idx="19">
                  <c:v>205</c:v>
                </c:pt>
                <c:pt idx="20">
                  <c:v>308</c:v>
                </c:pt>
                <c:pt idx="21">
                  <c:v>341</c:v>
                </c:pt>
                <c:pt idx="22">
                  <c:v>186</c:v>
                </c:pt>
                <c:pt idx="23">
                  <c:v>338</c:v>
                </c:pt>
                <c:pt idx="24">
                  <c:v>406</c:v>
                </c:pt>
                <c:pt idx="25">
                  <c:v>372</c:v>
                </c:pt>
                <c:pt idx="26">
                  <c:v>416</c:v>
                </c:pt>
                <c:pt idx="27">
                  <c:v>445</c:v>
                </c:pt>
                <c:pt idx="28">
                  <c:v>545</c:v>
                </c:pt>
                <c:pt idx="29">
                  <c:v>502</c:v>
                </c:pt>
                <c:pt idx="30">
                  <c:v>569</c:v>
                </c:pt>
                <c:pt idx="31">
                  <c:v>445</c:v>
                </c:pt>
                <c:pt idx="32">
                  <c:v>554</c:v>
                </c:pt>
                <c:pt idx="33">
                  <c:v>402</c:v>
                </c:pt>
                <c:pt idx="34">
                  <c:v>655</c:v>
                </c:pt>
                <c:pt idx="35">
                  <c:v>545</c:v>
                </c:pt>
                <c:pt idx="36">
                  <c:v>410</c:v>
                </c:pt>
                <c:pt idx="37">
                  <c:v>369</c:v>
                </c:pt>
                <c:pt idx="38">
                  <c:v>547</c:v>
                </c:pt>
                <c:pt idx="39">
                  <c:v>470</c:v>
                </c:pt>
                <c:pt idx="40">
                  <c:v>518</c:v>
                </c:pt>
                <c:pt idx="41">
                  <c:v>367</c:v>
                </c:pt>
                <c:pt idx="42">
                  <c:v>427</c:v>
                </c:pt>
                <c:pt idx="43">
                  <c:v>403</c:v>
                </c:pt>
                <c:pt idx="44">
                  <c:v>277</c:v>
                </c:pt>
                <c:pt idx="45">
                  <c:v>295</c:v>
                </c:pt>
                <c:pt idx="46">
                  <c:v>457</c:v>
                </c:pt>
                <c:pt idx="47">
                  <c:v>352</c:v>
                </c:pt>
                <c:pt idx="48">
                  <c:v>396</c:v>
                </c:pt>
                <c:pt idx="49">
                  <c:v>352</c:v>
                </c:pt>
                <c:pt idx="50">
                  <c:v>251</c:v>
                </c:pt>
                <c:pt idx="51">
                  <c:v>194</c:v>
                </c:pt>
                <c:pt idx="52">
                  <c:v>183</c:v>
                </c:pt>
                <c:pt idx="53">
                  <c:v>298</c:v>
                </c:pt>
                <c:pt idx="54">
                  <c:v>349</c:v>
                </c:pt>
                <c:pt idx="55">
                  <c:v>246</c:v>
                </c:pt>
                <c:pt idx="56">
                  <c:v>275</c:v>
                </c:pt>
                <c:pt idx="57">
                  <c:v>153</c:v>
                </c:pt>
                <c:pt idx="58">
                  <c:v>217</c:v>
                </c:pt>
                <c:pt idx="59">
                  <c:v>264</c:v>
                </c:pt>
                <c:pt idx="60">
                  <c:v>208</c:v>
                </c:pt>
                <c:pt idx="61">
                  <c:v>272</c:v>
                </c:pt>
                <c:pt idx="62">
                  <c:v>300</c:v>
                </c:pt>
                <c:pt idx="63">
                  <c:v>227</c:v>
                </c:pt>
                <c:pt idx="64">
                  <c:v>159</c:v>
                </c:pt>
                <c:pt idx="65">
                  <c:v>144</c:v>
                </c:pt>
                <c:pt idx="66">
                  <c:v>195</c:v>
                </c:pt>
                <c:pt idx="67">
                  <c:v>221</c:v>
                </c:pt>
                <c:pt idx="68">
                  <c:v>233</c:v>
                </c:pt>
                <c:pt idx="69">
                  <c:v>107</c:v>
                </c:pt>
                <c:pt idx="70">
                  <c:v>134</c:v>
                </c:pt>
                <c:pt idx="71">
                  <c:v>90</c:v>
                </c:pt>
              </c:numCache>
            </c:numRef>
          </c:val>
        </c:ser>
        <c:gapWidth val="20"/>
        <c:overlap val="100"/>
        <c:axId val="9865832"/>
        <c:axId val="28355044"/>
      </c:barChart>
      <c:catAx>
        <c:axId val="9865832"/>
        <c:scaling>
          <c:orientation val="minMax"/>
        </c:scaling>
        <c:delete val="0"/>
        <c:axPos val="b"/>
        <c:numFmt formatCode="DD/MM/YYYY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b="1" sz="1000" spc="-1" strike="noStrike">
                <a:solidFill>
                  <a:srgbClr val="595959"/>
                </a:solidFill>
                <a:latin typeface="Tw Cen MT"/>
              </a:defRPr>
            </a:pPr>
          </a:p>
        </c:txPr>
        <c:crossAx val="28355044"/>
        <c:crosses val="autoZero"/>
        <c:auto val="1"/>
        <c:lblAlgn val="ctr"/>
        <c:lblOffset val="100"/>
      </c:catAx>
      <c:valAx>
        <c:axId val="28355044"/>
        <c:scaling>
          <c:orientation val="minMax"/>
          <c:max val="1000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>
            <a:noFill/>
          </a:ln>
        </c:spPr>
        <c:txPr>
          <a:bodyPr/>
          <a:lstStyle/>
          <a:p>
            <a:pPr>
              <a:defRPr b="1" sz="1100" spc="-1" strike="noStrike">
                <a:solidFill>
                  <a:srgbClr val="595959"/>
                </a:solidFill>
                <a:latin typeface="Tw Cen MT"/>
              </a:defRPr>
            </a:pPr>
          </a:p>
        </c:txPr>
        <c:crossAx val="9865832"/>
        <c:crosses val="autoZero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0.624174555147807"/>
          <c:y val="0.0510381948581617"/>
          <c:w val="0.339369234588111"/>
          <c:h val="0.0561481405946053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b="0" sz="1800" spc="-1" strike="noStrike">
              <a:solidFill>
                <a:srgbClr val="595959"/>
              </a:solidFill>
              <a:latin typeface="Tw Cen MT"/>
            </a:defRPr>
          </a:pPr>
        </a:p>
      </c:txPr>
    </c:legend>
    <c:plotVisOnly val="1"/>
    <c:dispBlanksAs val="gap"/>
  </c:chart>
  <c:spPr>
    <a:noFill/>
    <a:ln>
      <a:noFill/>
    </a:ln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plotArea>
      <c:layout>
        <c:manualLayout>
          <c:layoutTarget val="inner"/>
          <c:xMode val="edge"/>
          <c:yMode val="edge"/>
          <c:x val="0.0515699856580513"/>
          <c:y val="0.0311274091761897"/>
          <c:w val="0.937719325012969"/>
          <c:h val="0.786457444994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Asintoimatici</c:v>
                </c:pt>
              </c:strCache>
            </c:strRef>
          </c:tx>
          <c:spPr>
            <a:solidFill>
              <a:srgbClr val="aab5da"/>
            </a:solidFill>
            <a:ln>
              <a:noFill/>
            </a:ln>
          </c:spPr>
          <c:invertIfNegative val="0"/>
          <c:dLbls>
            <c:numFmt formatCode="General" sourceLinked="1"/>
            <c:dLblPos val="ctr"/>
            <c:showLegendKey val="0"/>
            <c:showVal val="0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93"/>
                <c:pt idx="0">
                  <c:v>2/1/2020</c:v>
                </c:pt>
                <c:pt idx="1">
                  <c:v>2/2/2020</c:v>
                </c:pt>
                <c:pt idx="2">
                  <c:v>2/3/2020</c:v>
                </c:pt>
                <c:pt idx="3">
                  <c:v>2/4/2020</c:v>
                </c:pt>
                <c:pt idx="4">
                  <c:v>2/5/2020</c:v>
                </c:pt>
                <c:pt idx="5">
                  <c:v>2/6/2020</c:v>
                </c:pt>
                <c:pt idx="6">
                  <c:v>2/7/2020</c:v>
                </c:pt>
                <c:pt idx="7">
                  <c:v>2/8/2020</c:v>
                </c:pt>
                <c:pt idx="8">
                  <c:v>2/9/2020</c:v>
                </c:pt>
                <c:pt idx="9">
                  <c:v>2/10/2020</c:v>
                </c:pt>
                <c:pt idx="10">
                  <c:v>2/11/2020</c:v>
                </c:pt>
                <c:pt idx="11">
                  <c:v>2/12/2020</c:v>
                </c:pt>
                <c:pt idx="12">
                  <c:v>2/13/2020</c:v>
                </c:pt>
                <c:pt idx="13">
                  <c:v>2/14/2020</c:v>
                </c:pt>
                <c:pt idx="14">
                  <c:v>2/15/2020</c:v>
                </c:pt>
                <c:pt idx="15">
                  <c:v>2/16/2020</c:v>
                </c:pt>
                <c:pt idx="16">
                  <c:v>2/17/2020</c:v>
                </c:pt>
                <c:pt idx="17">
                  <c:v>2/18/2020</c:v>
                </c:pt>
                <c:pt idx="18">
                  <c:v>2/19/2020</c:v>
                </c:pt>
                <c:pt idx="19">
                  <c:v>2/20/2020</c:v>
                </c:pt>
                <c:pt idx="20">
                  <c:v>2/21/2020</c:v>
                </c:pt>
                <c:pt idx="21">
                  <c:v>2/22/2020</c:v>
                </c:pt>
                <c:pt idx="22">
                  <c:v>2/23/2020</c:v>
                </c:pt>
                <c:pt idx="23">
                  <c:v>2/24/2020</c:v>
                </c:pt>
                <c:pt idx="24">
                  <c:v>2/25/2020</c:v>
                </c:pt>
                <c:pt idx="25">
                  <c:v>2/26/2020</c:v>
                </c:pt>
                <c:pt idx="26">
                  <c:v>2/27/2020</c:v>
                </c:pt>
                <c:pt idx="27">
                  <c:v>2/28/2020</c:v>
                </c:pt>
                <c:pt idx="28">
                  <c:v>2/29/2020</c:v>
                </c:pt>
                <c:pt idx="29">
                  <c:v>3/1/2020</c:v>
                </c:pt>
                <c:pt idx="30">
                  <c:v>3/2/2020</c:v>
                </c:pt>
                <c:pt idx="31">
                  <c:v>3/3/2020</c:v>
                </c:pt>
                <c:pt idx="32">
                  <c:v>3/4/2020</c:v>
                </c:pt>
                <c:pt idx="33">
                  <c:v>3/5/2020</c:v>
                </c:pt>
                <c:pt idx="34">
                  <c:v>3/6/2020</c:v>
                </c:pt>
                <c:pt idx="35">
                  <c:v>3/7/2020</c:v>
                </c:pt>
                <c:pt idx="36">
                  <c:v>3/8/2020</c:v>
                </c:pt>
                <c:pt idx="37">
                  <c:v>3/9/2020</c:v>
                </c:pt>
                <c:pt idx="38">
                  <c:v>3/10/2020</c:v>
                </c:pt>
                <c:pt idx="39">
                  <c:v>3/11/2020</c:v>
                </c:pt>
                <c:pt idx="40">
                  <c:v>3/12/2020</c:v>
                </c:pt>
                <c:pt idx="41">
                  <c:v>3/13/2020</c:v>
                </c:pt>
                <c:pt idx="42">
                  <c:v>3/14/2020</c:v>
                </c:pt>
                <c:pt idx="43">
                  <c:v>3/15/2020</c:v>
                </c:pt>
                <c:pt idx="44">
                  <c:v>3/16/2020</c:v>
                </c:pt>
                <c:pt idx="45">
                  <c:v>3/17/2020</c:v>
                </c:pt>
                <c:pt idx="46">
                  <c:v>3/18/2020</c:v>
                </c:pt>
                <c:pt idx="47">
                  <c:v>3/19/2020</c:v>
                </c:pt>
                <c:pt idx="48">
                  <c:v>3/20/2020</c:v>
                </c:pt>
                <c:pt idx="49">
                  <c:v>3/21/2020</c:v>
                </c:pt>
                <c:pt idx="50">
                  <c:v>3/22/2020</c:v>
                </c:pt>
                <c:pt idx="51">
                  <c:v>3/23/2020</c:v>
                </c:pt>
                <c:pt idx="52">
                  <c:v>3/24/2020</c:v>
                </c:pt>
                <c:pt idx="53">
                  <c:v>3/25/2020</c:v>
                </c:pt>
                <c:pt idx="54">
                  <c:v>3/26/2020</c:v>
                </c:pt>
                <c:pt idx="55">
                  <c:v>3/27/2020</c:v>
                </c:pt>
                <c:pt idx="56">
                  <c:v>3/28/2020</c:v>
                </c:pt>
                <c:pt idx="57">
                  <c:v>3/29/2020</c:v>
                </c:pt>
                <c:pt idx="58">
                  <c:v>3/30/2020</c:v>
                </c:pt>
                <c:pt idx="59">
                  <c:v>3/31/2020</c:v>
                </c:pt>
                <c:pt idx="60">
                  <c:v>4/1/2020</c:v>
                </c:pt>
                <c:pt idx="61">
                  <c:v>4/2/2020</c:v>
                </c:pt>
                <c:pt idx="62">
                  <c:v>4/3/2020</c:v>
                </c:pt>
                <c:pt idx="63">
                  <c:v>4/4/2020</c:v>
                </c:pt>
                <c:pt idx="64">
                  <c:v>4/5/2020</c:v>
                </c:pt>
                <c:pt idx="65">
                  <c:v>4/6/2020</c:v>
                </c:pt>
                <c:pt idx="66">
                  <c:v>4/7/2020</c:v>
                </c:pt>
                <c:pt idx="67">
                  <c:v>4/8/2020</c:v>
                </c:pt>
                <c:pt idx="68">
                  <c:v>4/9/2020</c:v>
                </c:pt>
                <c:pt idx="69">
                  <c:v>4/10/2020</c:v>
                </c:pt>
                <c:pt idx="70">
                  <c:v>4/11/2020</c:v>
                </c:pt>
                <c:pt idx="71">
                  <c:v>4/12/2020</c:v>
                </c:pt>
                <c:pt idx="72">
                  <c:v>4/13/2020</c:v>
                </c:pt>
                <c:pt idx="73">
                  <c:v>4/14/2020</c:v>
                </c:pt>
                <c:pt idx="74">
                  <c:v>4/15/2020</c:v>
                </c:pt>
                <c:pt idx="75">
                  <c:v>4/16/2020</c:v>
                </c:pt>
                <c:pt idx="76">
                  <c:v>4/17/2020</c:v>
                </c:pt>
                <c:pt idx="77">
                  <c:v>4/18/2020</c:v>
                </c:pt>
                <c:pt idx="78">
                  <c:v>4/19/2020</c:v>
                </c:pt>
                <c:pt idx="79">
                  <c:v>4/20/2020</c:v>
                </c:pt>
                <c:pt idx="80">
                  <c:v>4/21/2020</c:v>
                </c:pt>
                <c:pt idx="81">
                  <c:v>4/22/2020</c:v>
                </c:pt>
                <c:pt idx="82">
                  <c:v>4/23/2020</c:v>
                </c:pt>
                <c:pt idx="83">
                  <c:v>4/24/2020</c:v>
                </c:pt>
                <c:pt idx="84">
                  <c:v>4/25/2020</c:v>
                </c:pt>
                <c:pt idx="85">
                  <c:v>4/26/2020</c:v>
                </c:pt>
                <c:pt idx="86">
                  <c:v>4/27/2020</c:v>
                </c:pt>
                <c:pt idx="87">
                  <c:v>4/28/2020</c:v>
                </c:pt>
                <c:pt idx="88">
                  <c:v>4/29/2020</c:v>
                </c:pt>
                <c:pt idx="89">
                  <c:v>4/30/2020</c:v>
                </c:pt>
                <c:pt idx="90">
                  <c:v>5/1/2020</c:v>
                </c:pt>
                <c:pt idx="91">
                  <c:v>5/2/2020</c:v>
                </c:pt>
                <c:pt idx="92">
                  <c:v>5/3/2020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9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1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2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5</c:v>
                </c:pt>
                <c:pt idx="28">
                  <c:v>0</c:v>
                </c:pt>
                <c:pt idx="29">
                  <c:v>0</c:v>
                </c:pt>
                <c:pt idx="30">
                  <c:v>3</c:v>
                </c:pt>
                <c:pt idx="31">
                  <c:v>1</c:v>
                </c:pt>
                <c:pt idx="32">
                  <c:v>5</c:v>
                </c:pt>
                <c:pt idx="33">
                  <c:v>9</c:v>
                </c:pt>
                <c:pt idx="34">
                  <c:v>13</c:v>
                </c:pt>
                <c:pt idx="35">
                  <c:v>10</c:v>
                </c:pt>
                <c:pt idx="36">
                  <c:v>7</c:v>
                </c:pt>
                <c:pt idx="37">
                  <c:v>15</c:v>
                </c:pt>
                <c:pt idx="38">
                  <c:v>13</c:v>
                </c:pt>
                <c:pt idx="39">
                  <c:v>26</c:v>
                </c:pt>
                <c:pt idx="40">
                  <c:v>29</c:v>
                </c:pt>
                <c:pt idx="41">
                  <c:v>39</c:v>
                </c:pt>
                <c:pt idx="42">
                  <c:v>30</c:v>
                </c:pt>
                <c:pt idx="43">
                  <c:v>25</c:v>
                </c:pt>
                <c:pt idx="44">
                  <c:v>39</c:v>
                </c:pt>
                <c:pt idx="45">
                  <c:v>45</c:v>
                </c:pt>
                <c:pt idx="46">
                  <c:v>43</c:v>
                </c:pt>
                <c:pt idx="47">
                  <c:v>47</c:v>
                </c:pt>
                <c:pt idx="48">
                  <c:v>38</c:v>
                </c:pt>
                <c:pt idx="49">
                  <c:v>84</c:v>
                </c:pt>
                <c:pt idx="50">
                  <c:v>63</c:v>
                </c:pt>
                <c:pt idx="51">
                  <c:v>67</c:v>
                </c:pt>
                <c:pt idx="52">
                  <c:v>63</c:v>
                </c:pt>
                <c:pt idx="53">
                  <c:v>74</c:v>
                </c:pt>
                <c:pt idx="54">
                  <c:v>75</c:v>
                </c:pt>
                <c:pt idx="55">
                  <c:v>126</c:v>
                </c:pt>
                <c:pt idx="56">
                  <c:v>77</c:v>
                </c:pt>
                <c:pt idx="57">
                  <c:v>54</c:v>
                </c:pt>
                <c:pt idx="58">
                  <c:v>64</c:v>
                </c:pt>
                <c:pt idx="59">
                  <c:v>112</c:v>
                </c:pt>
                <c:pt idx="60">
                  <c:v>128</c:v>
                </c:pt>
                <c:pt idx="61">
                  <c:v>95</c:v>
                </c:pt>
                <c:pt idx="62">
                  <c:v>79</c:v>
                </c:pt>
                <c:pt idx="63">
                  <c:v>95</c:v>
                </c:pt>
                <c:pt idx="64">
                  <c:v>126</c:v>
                </c:pt>
                <c:pt idx="65">
                  <c:v>56</c:v>
                </c:pt>
                <c:pt idx="66">
                  <c:v>81</c:v>
                </c:pt>
                <c:pt idx="67">
                  <c:v>143</c:v>
                </c:pt>
                <c:pt idx="68">
                  <c:v>84</c:v>
                </c:pt>
                <c:pt idx="69">
                  <c:v>185</c:v>
                </c:pt>
                <c:pt idx="70">
                  <c:v>160</c:v>
                </c:pt>
                <c:pt idx="71">
                  <c:v>113</c:v>
                </c:pt>
                <c:pt idx="72">
                  <c:v>57</c:v>
                </c:pt>
                <c:pt idx="73">
                  <c:v>43</c:v>
                </c:pt>
                <c:pt idx="74">
                  <c:v>94</c:v>
                </c:pt>
                <c:pt idx="75">
                  <c:v>83</c:v>
                </c:pt>
                <c:pt idx="76">
                  <c:v>67</c:v>
                </c:pt>
                <c:pt idx="77">
                  <c:v>91</c:v>
                </c:pt>
                <c:pt idx="78">
                  <c:v>40</c:v>
                </c:pt>
                <c:pt idx="79">
                  <c:v>61</c:v>
                </c:pt>
                <c:pt idx="80">
                  <c:v>111</c:v>
                </c:pt>
                <c:pt idx="81">
                  <c:v>76</c:v>
                </c:pt>
                <c:pt idx="82">
                  <c:v>116</c:v>
                </c:pt>
                <c:pt idx="83">
                  <c:v>113</c:v>
                </c:pt>
                <c:pt idx="84">
                  <c:v>76</c:v>
                </c:pt>
                <c:pt idx="85">
                  <c:v>23</c:v>
                </c:pt>
                <c:pt idx="86">
                  <c:v>46</c:v>
                </c:pt>
                <c:pt idx="87">
                  <c:v>55</c:v>
                </c:pt>
                <c:pt idx="88">
                  <c:v>57</c:v>
                </c:pt>
                <c:pt idx="89">
                  <c:v>46</c:v>
                </c:pt>
                <c:pt idx="90">
                  <c:v>18</c:v>
                </c:pt>
                <c:pt idx="91">
                  <c:v>19</c:v>
                </c:pt>
                <c:pt idx="92">
                  <c:v>16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positivi per data inizio sintomi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</c:spPr>
          <c:invertIfNegative val="0"/>
          <c:dLbls>
            <c:numFmt formatCode="General" sourceLinked="1"/>
            <c:dLblPos val="ctr"/>
            <c:showLegendKey val="0"/>
            <c:showVal val="0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93"/>
                <c:pt idx="0">
                  <c:v>2/1/2020</c:v>
                </c:pt>
                <c:pt idx="1">
                  <c:v>2/2/2020</c:v>
                </c:pt>
                <c:pt idx="2">
                  <c:v>2/3/2020</c:v>
                </c:pt>
                <c:pt idx="3">
                  <c:v>2/4/2020</c:v>
                </c:pt>
                <c:pt idx="4">
                  <c:v>2/5/2020</c:v>
                </c:pt>
                <c:pt idx="5">
                  <c:v>2/6/2020</c:v>
                </c:pt>
                <c:pt idx="6">
                  <c:v>2/7/2020</c:v>
                </c:pt>
                <c:pt idx="7">
                  <c:v>2/8/2020</c:v>
                </c:pt>
                <c:pt idx="8">
                  <c:v>2/9/2020</c:v>
                </c:pt>
                <c:pt idx="9">
                  <c:v>2/10/2020</c:v>
                </c:pt>
                <c:pt idx="10">
                  <c:v>2/11/2020</c:v>
                </c:pt>
                <c:pt idx="11">
                  <c:v>2/12/2020</c:v>
                </c:pt>
                <c:pt idx="12">
                  <c:v>2/13/2020</c:v>
                </c:pt>
                <c:pt idx="13">
                  <c:v>2/14/2020</c:v>
                </c:pt>
                <c:pt idx="14">
                  <c:v>2/15/2020</c:v>
                </c:pt>
                <c:pt idx="15">
                  <c:v>2/16/2020</c:v>
                </c:pt>
                <c:pt idx="16">
                  <c:v>2/17/2020</c:v>
                </c:pt>
                <c:pt idx="17">
                  <c:v>2/18/2020</c:v>
                </c:pt>
                <c:pt idx="18">
                  <c:v>2/19/2020</c:v>
                </c:pt>
                <c:pt idx="19">
                  <c:v>2/20/2020</c:v>
                </c:pt>
                <c:pt idx="20">
                  <c:v>2/21/2020</c:v>
                </c:pt>
                <c:pt idx="21">
                  <c:v>2/22/2020</c:v>
                </c:pt>
                <c:pt idx="22">
                  <c:v>2/23/2020</c:v>
                </c:pt>
                <c:pt idx="23">
                  <c:v>2/24/2020</c:v>
                </c:pt>
                <c:pt idx="24">
                  <c:v>2/25/2020</c:v>
                </c:pt>
                <c:pt idx="25">
                  <c:v>2/26/2020</c:v>
                </c:pt>
                <c:pt idx="26">
                  <c:v>2/27/2020</c:v>
                </c:pt>
                <c:pt idx="27">
                  <c:v>2/28/2020</c:v>
                </c:pt>
                <c:pt idx="28">
                  <c:v>2/29/2020</c:v>
                </c:pt>
                <c:pt idx="29">
                  <c:v>3/1/2020</c:v>
                </c:pt>
                <c:pt idx="30">
                  <c:v>3/2/2020</c:v>
                </c:pt>
                <c:pt idx="31">
                  <c:v>3/3/2020</c:v>
                </c:pt>
                <c:pt idx="32">
                  <c:v>3/4/2020</c:v>
                </c:pt>
                <c:pt idx="33">
                  <c:v>3/5/2020</c:v>
                </c:pt>
                <c:pt idx="34">
                  <c:v>3/6/2020</c:v>
                </c:pt>
                <c:pt idx="35">
                  <c:v>3/7/2020</c:v>
                </c:pt>
                <c:pt idx="36">
                  <c:v>3/8/2020</c:v>
                </c:pt>
                <c:pt idx="37">
                  <c:v>3/9/2020</c:v>
                </c:pt>
                <c:pt idx="38">
                  <c:v>3/10/2020</c:v>
                </c:pt>
                <c:pt idx="39">
                  <c:v>3/11/2020</c:v>
                </c:pt>
                <c:pt idx="40">
                  <c:v>3/12/2020</c:v>
                </c:pt>
                <c:pt idx="41">
                  <c:v>3/13/2020</c:v>
                </c:pt>
                <c:pt idx="42">
                  <c:v>3/14/2020</c:v>
                </c:pt>
                <c:pt idx="43">
                  <c:v>3/15/2020</c:v>
                </c:pt>
                <c:pt idx="44">
                  <c:v>3/16/2020</c:v>
                </c:pt>
                <c:pt idx="45">
                  <c:v>3/17/2020</c:v>
                </c:pt>
                <c:pt idx="46">
                  <c:v>3/18/2020</c:v>
                </c:pt>
                <c:pt idx="47">
                  <c:v>3/19/2020</c:v>
                </c:pt>
                <c:pt idx="48">
                  <c:v>3/20/2020</c:v>
                </c:pt>
                <c:pt idx="49">
                  <c:v>3/21/2020</c:v>
                </c:pt>
                <c:pt idx="50">
                  <c:v>3/22/2020</c:v>
                </c:pt>
                <c:pt idx="51">
                  <c:v>3/23/2020</c:v>
                </c:pt>
                <c:pt idx="52">
                  <c:v>3/24/2020</c:v>
                </c:pt>
                <c:pt idx="53">
                  <c:v>3/25/2020</c:v>
                </c:pt>
                <c:pt idx="54">
                  <c:v>3/26/2020</c:v>
                </c:pt>
                <c:pt idx="55">
                  <c:v>3/27/2020</c:v>
                </c:pt>
                <c:pt idx="56">
                  <c:v>3/28/2020</c:v>
                </c:pt>
                <c:pt idx="57">
                  <c:v>3/29/2020</c:v>
                </c:pt>
                <c:pt idx="58">
                  <c:v>3/30/2020</c:v>
                </c:pt>
                <c:pt idx="59">
                  <c:v>3/31/2020</c:v>
                </c:pt>
                <c:pt idx="60">
                  <c:v>4/1/2020</c:v>
                </c:pt>
                <c:pt idx="61">
                  <c:v>4/2/2020</c:v>
                </c:pt>
                <c:pt idx="62">
                  <c:v>4/3/2020</c:v>
                </c:pt>
                <c:pt idx="63">
                  <c:v>4/4/2020</c:v>
                </c:pt>
                <c:pt idx="64">
                  <c:v>4/5/2020</c:v>
                </c:pt>
                <c:pt idx="65">
                  <c:v>4/6/2020</c:v>
                </c:pt>
                <c:pt idx="66">
                  <c:v>4/7/2020</c:v>
                </c:pt>
                <c:pt idx="67">
                  <c:v>4/8/2020</c:v>
                </c:pt>
                <c:pt idx="68">
                  <c:v>4/9/2020</c:v>
                </c:pt>
                <c:pt idx="69">
                  <c:v>4/10/2020</c:v>
                </c:pt>
                <c:pt idx="70">
                  <c:v>4/11/2020</c:v>
                </c:pt>
                <c:pt idx="71">
                  <c:v>4/12/2020</c:v>
                </c:pt>
                <c:pt idx="72">
                  <c:v>4/13/2020</c:v>
                </c:pt>
                <c:pt idx="73">
                  <c:v>4/14/2020</c:v>
                </c:pt>
                <c:pt idx="74">
                  <c:v>4/15/2020</c:v>
                </c:pt>
                <c:pt idx="75">
                  <c:v>4/16/2020</c:v>
                </c:pt>
                <c:pt idx="76">
                  <c:v>4/17/2020</c:v>
                </c:pt>
                <c:pt idx="77">
                  <c:v>4/18/2020</c:v>
                </c:pt>
                <c:pt idx="78">
                  <c:v>4/19/2020</c:v>
                </c:pt>
                <c:pt idx="79">
                  <c:v>4/20/2020</c:v>
                </c:pt>
                <c:pt idx="80">
                  <c:v>4/21/2020</c:v>
                </c:pt>
                <c:pt idx="81">
                  <c:v>4/22/2020</c:v>
                </c:pt>
                <c:pt idx="82">
                  <c:v>4/23/2020</c:v>
                </c:pt>
                <c:pt idx="83">
                  <c:v>4/24/2020</c:v>
                </c:pt>
                <c:pt idx="84">
                  <c:v>4/25/2020</c:v>
                </c:pt>
                <c:pt idx="85">
                  <c:v>4/26/2020</c:v>
                </c:pt>
                <c:pt idx="86">
                  <c:v>4/27/2020</c:v>
                </c:pt>
                <c:pt idx="87">
                  <c:v>4/28/2020</c:v>
                </c:pt>
                <c:pt idx="88">
                  <c:v>4/29/2020</c:v>
                </c:pt>
                <c:pt idx="89">
                  <c:v>4/30/2020</c:v>
                </c:pt>
                <c:pt idx="90">
                  <c:v>5/1/2020</c:v>
                </c:pt>
                <c:pt idx="91">
                  <c:v>5/2/2020</c:v>
                </c:pt>
                <c:pt idx="92">
                  <c:v>5/3/2020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93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  <c:pt idx="7">
                  <c:v>0</c:v>
                </c:pt>
                <c:pt idx="8">
                  <c:v>1</c:v>
                </c:pt>
                <c:pt idx="9">
                  <c:v>4</c:v>
                </c:pt>
                <c:pt idx="10">
                  <c:v>4</c:v>
                </c:pt>
                <c:pt idx="11">
                  <c:v>1</c:v>
                </c:pt>
                <c:pt idx="12">
                  <c:v>3</c:v>
                </c:pt>
                <c:pt idx="13">
                  <c:v>6</c:v>
                </c:pt>
                <c:pt idx="14">
                  <c:v>5</c:v>
                </c:pt>
                <c:pt idx="15">
                  <c:v>4</c:v>
                </c:pt>
                <c:pt idx="16">
                  <c:v>6</c:v>
                </c:pt>
                <c:pt idx="17">
                  <c:v>4</c:v>
                </c:pt>
                <c:pt idx="18">
                  <c:v>3</c:v>
                </c:pt>
                <c:pt idx="19">
                  <c:v>11</c:v>
                </c:pt>
                <c:pt idx="20">
                  <c:v>3</c:v>
                </c:pt>
                <c:pt idx="21">
                  <c:v>6</c:v>
                </c:pt>
                <c:pt idx="22">
                  <c:v>15</c:v>
                </c:pt>
                <c:pt idx="23">
                  <c:v>24</c:v>
                </c:pt>
                <c:pt idx="24">
                  <c:v>22</c:v>
                </c:pt>
                <c:pt idx="25">
                  <c:v>28</c:v>
                </c:pt>
                <c:pt idx="26">
                  <c:v>27</c:v>
                </c:pt>
                <c:pt idx="27">
                  <c:v>24</c:v>
                </c:pt>
                <c:pt idx="28">
                  <c:v>26</c:v>
                </c:pt>
                <c:pt idx="29">
                  <c:v>108</c:v>
                </c:pt>
                <c:pt idx="30">
                  <c:v>81</c:v>
                </c:pt>
                <c:pt idx="31">
                  <c:v>83</c:v>
                </c:pt>
                <c:pt idx="32">
                  <c:v>88</c:v>
                </c:pt>
                <c:pt idx="33">
                  <c:v>123</c:v>
                </c:pt>
                <c:pt idx="34">
                  <c:v>127</c:v>
                </c:pt>
                <c:pt idx="35">
                  <c:v>146</c:v>
                </c:pt>
                <c:pt idx="36">
                  <c:v>213</c:v>
                </c:pt>
                <c:pt idx="37">
                  <c:v>247</c:v>
                </c:pt>
                <c:pt idx="38">
                  <c:v>342</c:v>
                </c:pt>
                <c:pt idx="39">
                  <c:v>284</c:v>
                </c:pt>
                <c:pt idx="40">
                  <c:v>324</c:v>
                </c:pt>
                <c:pt idx="41">
                  <c:v>368</c:v>
                </c:pt>
                <c:pt idx="42">
                  <c:v>334</c:v>
                </c:pt>
                <c:pt idx="43">
                  <c:v>412</c:v>
                </c:pt>
                <c:pt idx="44">
                  <c:v>393</c:v>
                </c:pt>
                <c:pt idx="45">
                  <c:v>326</c:v>
                </c:pt>
                <c:pt idx="46">
                  <c:v>359</c:v>
                </c:pt>
                <c:pt idx="47">
                  <c:v>332</c:v>
                </c:pt>
                <c:pt idx="48">
                  <c:v>519</c:v>
                </c:pt>
                <c:pt idx="49">
                  <c:v>329</c:v>
                </c:pt>
                <c:pt idx="50">
                  <c:v>321</c:v>
                </c:pt>
                <c:pt idx="51">
                  <c:v>378</c:v>
                </c:pt>
                <c:pt idx="52">
                  <c:v>300</c:v>
                </c:pt>
                <c:pt idx="53">
                  <c:v>325</c:v>
                </c:pt>
                <c:pt idx="54">
                  <c:v>277</c:v>
                </c:pt>
                <c:pt idx="55">
                  <c:v>304</c:v>
                </c:pt>
                <c:pt idx="56">
                  <c:v>326</c:v>
                </c:pt>
                <c:pt idx="57">
                  <c:v>212</c:v>
                </c:pt>
                <c:pt idx="58">
                  <c:v>328</c:v>
                </c:pt>
                <c:pt idx="59">
                  <c:v>252</c:v>
                </c:pt>
                <c:pt idx="60">
                  <c:v>369</c:v>
                </c:pt>
                <c:pt idx="61">
                  <c:v>265</c:v>
                </c:pt>
                <c:pt idx="62">
                  <c:v>283</c:v>
                </c:pt>
                <c:pt idx="63">
                  <c:v>243</c:v>
                </c:pt>
                <c:pt idx="64">
                  <c:v>217</c:v>
                </c:pt>
                <c:pt idx="65">
                  <c:v>267</c:v>
                </c:pt>
                <c:pt idx="66">
                  <c:v>200</c:v>
                </c:pt>
                <c:pt idx="67">
                  <c:v>208</c:v>
                </c:pt>
                <c:pt idx="68">
                  <c:v>192</c:v>
                </c:pt>
                <c:pt idx="69">
                  <c:v>285</c:v>
                </c:pt>
                <c:pt idx="70">
                  <c:v>164</c:v>
                </c:pt>
                <c:pt idx="71">
                  <c:v>164</c:v>
                </c:pt>
                <c:pt idx="72">
                  <c:v>169</c:v>
                </c:pt>
                <c:pt idx="73">
                  <c:v>155</c:v>
                </c:pt>
                <c:pt idx="74">
                  <c:v>175</c:v>
                </c:pt>
                <c:pt idx="75">
                  <c:v>138</c:v>
                </c:pt>
                <c:pt idx="76">
                  <c:v>124</c:v>
                </c:pt>
                <c:pt idx="77">
                  <c:v>93</c:v>
                </c:pt>
                <c:pt idx="78">
                  <c:v>82</c:v>
                </c:pt>
                <c:pt idx="79">
                  <c:v>133</c:v>
                </c:pt>
                <c:pt idx="80">
                  <c:v>92</c:v>
                </c:pt>
                <c:pt idx="81">
                  <c:v>80</c:v>
                </c:pt>
                <c:pt idx="82">
                  <c:v>72</c:v>
                </c:pt>
                <c:pt idx="83">
                  <c:v>74</c:v>
                </c:pt>
                <c:pt idx="84">
                  <c:v>52</c:v>
                </c:pt>
                <c:pt idx="85">
                  <c:v>45</c:v>
                </c:pt>
                <c:pt idx="86">
                  <c:v>36</c:v>
                </c:pt>
                <c:pt idx="87">
                  <c:v>29</c:v>
                </c:pt>
                <c:pt idx="88">
                  <c:v>26</c:v>
                </c:pt>
                <c:pt idx="89">
                  <c:v>21</c:v>
                </c:pt>
                <c:pt idx="90">
                  <c:v>11</c:v>
                </c:pt>
                <c:pt idx="91">
                  <c:v>6</c:v>
                </c:pt>
                <c:pt idx="92">
                  <c:v>4</c:v>
                </c:pt>
              </c:numCache>
            </c:numRef>
          </c:val>
        </c:ser>
        <c:gapWidth val="20"/>
        <c:overlap val="100"/>
        <c:axId val="11333691"/>
        <c:axId val="47264320"/>
      </c:barChart>
      <c:catAx>
        <c:axId val="11333691"/>
        <c:scaling>
          <c:orientation val="minMax"/>
        </c:scaling>
        <c:delete val="0"/>
        <c:axPos val="b"/>
        <c:numFmt formatCode="DD/MM/YYYY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b="1" sz="1050" spc="-1" strike="noStrike">
                <a:solidFill>
                  <a:srgbClr val="595959"/>
                </a:solidFill>
                <a:latin typeface="Tw Cen MT"/>
              </a:defRPr>
            </a:pPr>
          </a:p>
        </c:txPr>
        <c:crossAx val="47264320"/>
        <c:crosses val="autoZero"/>
        <c:auto val="1"/>
        <c:lblAlgn val="ctr"/>
        <c:lblOffset val="100"/>
      </c:catAx>
      <c:valAx>
        <c:axId val="47264320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>
            <a:noFill/>
          </a:ln>
        </c:spPr>
        <c:txPr>
          <a:bodyPr/>
          <a:lstStyle/>
          <a:p>
            <a:pPr>
              <a:defRPr b="1" sz="1100" spc="-1" strike="noStrike">
                <a:solidFill>
                  <a:srgbClr val="595959"/>
                </a:solidFill>
                <a:latin typeface="Tw Cen MT"/>
              </a:defRPr>
            </a:pPr>
          </a:p>
        </c:txPr>
        <c:crossAx val="11333691"/>
        <c:crosses val="autoZero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052776542116534"/>
          <c:y val="0.0391116653443876"/>
          <c:w val="0.403565332875837"/>
          <c:h val="0.104864984209642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b="0" sz="1800" spc="-1" strike="noStrike">
              <a:solidFill>
                <a:srgbClr val="000000"/>
              </a:solidFill>
              <a:latin typeface="Tw Cen MT"/>
            </a:defRPr>
          </a:pPr>
        </a:p>
      </c:txPr>
    </c:legend>
    <c:plotVisOnly val="1"/>
    <c:dispBlanksAs val="gap"/>
  </c:chart>
  <c:spPr>
    <a:noFill/>
    <a:ln>
      <a:noFill/>
    </a:ln>
  </c:sp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plotArea>
      <c:layout>
        <c:manualLayout>
          <c:layoutTarget val="inner"/>
          <c:xMode val="edge"/>
          <c:yMode val="edge"/>
          <c:x val="0.0461936437546194"/>
          <c:y val="0.0250387407226164"/>
          <c:w val="0.93770017245627"/>
          <c:h val="0.78647744882146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decessi</c:v>
                </c:pt>
              </c:strCache>
            </c:strRef>
          </c:tx>
          <c:spPr>
            <a:solidFill>
              <a:srgbClr val="77220e"/>
            </a:solidFill>
            <a:ln>
              <a:noFill/>
            </a:ln>
          </c:spPr>
          <c:invertIfNegative val="0"/>
          <c:dLbls>
            <c:numFmt formatCode="General" sourceLinked="1"/>
            <c:dLbl>
              <c:idx val="0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1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2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3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4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5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6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7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8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9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10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11"/>
              <c:dLblPos val="inEnd"/>
              <c:showLegendKey val="1"/>
              <c:showVal val="1"/>
              <c:showCatName val="1"/>
              <c:showSerName val="0"/>
              <c:showPercent val="0"/>
            </c:dLbl>
            <c:dLbl>
              <c:idx val="12"/>
              <c:dLblPos val="inEnd"/>
              <c:showLegendKey val="1"/>
              <c:showVal val="1"/>
              <c:showCatName val="1"/>
              <c:showSerName val="0"/>
              <c:showPercent val="0"/>
            </c:dLbl>
            <c:dLblPos val="inEnd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66"/>
                <c:pt idx="0">
                  <c:v>2/28/2020</c:v>
                </c:pt>
                <c:pt idx="1">
                  <c:v>2/29/2020</c:v>
                </c:pt>
                <c:pt idx="2">
                  <c:v>3/1/2020</c:v>
                </c:pt>
                <c:pt idx="3">
                  <c:v>3/2/2020</c:v>
                </c:pt>
                <c:pt idx="4">
                  <c:v>3/3/2020</c:v>
                </c:pt>
                <c:pt idx="5">
                  <c:v>3/4/2020</c:v>
                </c:pt>
                <c:pt idx="6">
                  <c:v>3/5/2020</c:v>
                </c:pt>
                <c:pt idx="7">
                  <c:v>3/6/2020</c:v>
                </c:pt>
                <c:pt idx="8">
                  <c:v>3/7/2020</c:v>
                </c:pt>
                <c:pt idx="9">
                  <c:v>3/8/2020</c:v>
                </c:pt>
                <c:pt idx="10">
                  <c:v>3/9/2020</c:v>
                </c:pt>
                <c:pt idx="11">
                  <c:v>3/10/2020</c:v>
                </c:pt>
                <c:pt idx="12">
                  <c:v>3/11/2020</c:v>
                </c:pt>
                <c:pt idx="13">
                  <c:v>3/12/2020</c:v>
                </c:pt>
                <c:pt idx="14">
                  <c:v>3/13/2020</c:v>
                </c:pt>
                <c:pt idx="15">
                  <c:v>3/14/2020</c:v>
                </c:pt>
                <c:pt idx="16">
                  <c:v>3/15/2020</c:v>
                </c:pt>
                <c:pt idx="17">
                  <c:v>3/16/2020</c:v>
                </c:pt>
                <c:pt idx="18">
                  <c:v>3/17/2020</c:v>
                </c:pt>
                <c:pt idx="19">
                  <c:v>3/18/2020</c:v>
                </c:pt>
                <c:pt idx="20">
                  <c:v>3/19/2020</c:v>
                </c:pt>
                <c:pt idx="21">
                  <c:v>3/20/2020</c:v>
                </c:pt>
                <c:pt idx="22">
                  <c:v>3/21/2020</c:v>
                </c:pt>
                <c:pt idx="23">
                  <c:v>3/22/2020</c:v>
                </c:pt>
                <c:pt idx="24">
                  <c:v>3/23/2020</c:v>
                </c:pt>
                <c:pt idx="25">
                  <c:v>3/24/2020</c:v>
                </c:pt>
                <c:pt idx="26">
                  <c:v>3/25/2020</c:v>
                </c:pt>
                <c:pt idx="27">
                  <c:v>3/26/2020</c:v>
                </c:pt>
                <c:pt idx="28">
                  <c:v>3/27/2020</c:v>
                </c:pt>
                <c:pt idx="29">
                  <c:v>3/28/2020</c:v>
                </c:pt>
                <c:pt idx="30">
                  <c:v>3/29/2020</c:v>
                </c:pt>
                <c:pt idx="31">
                  <c:v>3/30/2020</c:v>
                </c:pt>
                <c:pt idx="32">
                  <c:v>3/31/2020</c:v>
                </c:pt>
                <c:pt idx="33">
                  <c:v>4/1/2020</c:v>
                </c:pt>
                <c:pt idx="34">
                  <c:v>4/2/2020</c:v>
                </c:pt>
                <c:pt idx="35">
                  <c:v>4/3/2020</c:v>
                </c:pt>
                <c:pt idx="36">
                  <c:v>4/4/2020</c:v>
                </c:pt>
                <c:pt idx="37">
                  <c:v>4/5/2020</c:v>
                </c:pt>
                <c:pt idx="38">
                  <c:v>4/6/2020</c:v>
                </c:pt>
                <c:pt idx="39">
                  <c:v>4/7/2020</c:v>
                </c:pt>
                <c:pt idx="40">
                  <c:v>4/8/2020</c:v>
                </c:pt>
                <c:pt idx="41">
                  <c:v>4/9/2020</c:v>
                </c:pt>
                <c:pt idx="42">
                  <c:v>4/10/2020</c:v>
                </c:pt>
                <c:pt idx="43">
                  <c:v>4/11/2020</c:v>
                </c:pt>
                <c:pt idx="44">
                  <c:v>4/12/2020</c:v>
                </c:pt>
                <c:pt idx="45">
                  <c:v>4/13/2020</c:v>
                </c:pt>
                <c:pt idx="46">
                  <c:v>4/14/2020</c:v>
                </c:pt>
                <c:pt idx="47">
                  <c:v>4/15/2020</c:v>
                </c:pt>
                <c:pt idx="48">
                  <c:v>4/16/2020</c:v>
                </c:pt>
                <c:pt idx="49">
                  <c:v>4/17/2020</c:v>
                </c:pt>
                <c:pt idx="50">
                  <c:v>4/18/2020</c:v>
                </c:pt>
                <c:pt idx="51">
                  <c:v>4/19/2020</c:v>
                </c:pt>
                <c:pt idx="52">
                  <c:v>4/20/2020</c:v>
                </c:pt>
                <c:pt idx="53">
                  <c:v>4/21/2020</c:v>
                </c:pt>
                <c:pt idx="54">
                  <c:v>4/22/2020</c:v>
                </c:pt>
                <c:pt idx="55">
                  <c:v>4/23/2020</c:v>
                </c:pt>
                <c:pt idx="56">
                  <c:v>4/24/2020</c:v>
                </c:pt>
                <c:pt idx="57">
                  <c:v>4/25/2020</c:v>
                </c:pt>
                <c:pt idx="58">
                  <c:v>4/26/2020</c:v>
                </c:pt>
                <c:pt idx="59">
                  <c:v>4/27/2020</c:v>
                </c:pt>
                <c:pt idx="60">
                  <c:v>4/28/2020</c:v>
                </c:pt>
                <c:pt idx="61">
                  <c:v>4/29/2020</c:v>
                </c:pt>
                <c:pt idx="62">
                  <c:v>4/30/2020</c:v>
                </c:pt>
                <c:pt idx="63">
                  <c:v>5/1/2020</c:v>
                </c:pt>
                <c:pt idx="64">
                  <c:v>5/2/2020</c:v>
                </c:pt>
                <c:pt idx="65">
                  <c:v>5/3/2020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66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4</c:v>
                </c:pt>
                <c:pt idx="6">
                  <c:v>3</c:v>
                </c:pt>
                <c:pt idx="7">
                  <c:v>4</c:v>
                </c:pt>
                <c:pt idx="8">
                  <c:v>1</c:v>
                </c:pt>
                <c:pt idx="9">
                  <c:v>4</c:v>
                </c:pt>
                <c:pt idx="10">
                  <c:v>6</c:v>
                </c:pt>
                <c:pt idx="11">
                  <c:v>11</c:v>
                </c:pt>
                <c:pt idx="12">
                  <c:v>7</c:v>
                </c:pt>
                <c:pt idx="13">
                  <c:v>24</c:v>
                </c:pt>
                <c:pt idx="14">
                  <c:v>16</c:v>
                </c:pt>
                <c:pt idx="15">
                  <c:v>25</c:v>
                </c:pt>
                <c:pt idx="16">
                  <c:v>27</c:v>
                </c:pt>
                <c:pt idx="17">
                  <c:v>29</c:v>
                </c:pt>
                <c:pt idx="18">
                  <c:v>23</c:v>
                </c:pt>
                <c:pt idx="19">
                  <c:v>41</c:v>
                </c:pt>
                <c:pt idx="20">
                  <c:v>48</c:v>
                </c:pt>
                <c:pt idx="21">
                  <c:v>59</c:v>
                </c:pt>
                <c:pt idx="22">
                  <c:v>63</c:v>
                </c:pt>
                <c:pt idx="23">
                  <c:v>75</c:v>
                </c:pt>
                <c:pt idx="24">
                  <c:v>75</c:v>
                </c:pt>
                <c:pt idx="25">
                  <c:v>98</c:v>
                </c:pt>
                <c:pt idx="26">
                  <c:v>83</c:v>
                </c:pt>
                <c:pt idx="27">
                  <c:v>83</c:v>
                </c:pt>
                <c:pt idx="28">
                  <c:v>95</c:v>
                </c:pt>
                <c:pt idx="29">
                  <c:v>102</c:v>
                </c:pt>
                <c:pt idx="30">
                  <c:v>88</c:v>
                </c:pt>
                <c:pt idx="31">
                  <c:v>82</c:v>
                </c:pt>
                <c:pt idx="32">
                  <c:v>78</c:v>
                </c:pt>
                <c:pt idx="33">
                  <c:v>92</c:v>
                </c:pt>
                <c:pt idx="34">
                  <c:v>78</c:v>
                </c:pt>
                <c:pt idx="35">
                  <c:v>83</c:v>
                </c:pt>
                <c:pt idx="36">
                  <c:v>55</c:v>
                </c:pt>
                <c:pt idx="37">
                  <c:v>92</c:v>
                </c:pt>
                <c:pt idx="38">
                  <c:v>88</c:v>
                </c:pt>
                <c:pt idx="39">
                  <c:v>79</c:v>
                </c:pt>
                <c:pt idx="40">
                  <c:v>79</c:v>
                </c:pt>
                <c:pt idx="41">
                  <c:v>51</c:v>
                </c:pt>
                <c:pt idx="42">
                  <c:v>84</c:v>
                </c:pt>
                <c:pt idx="43">
                  <c:v>82</c:v>
                </c:pt>
                <c:pt idx="44">
                  <c:v>70</c:v>
                </c:pt>
                <c:pt idx="45">
                  <c:v>67</c:v>
                </c:pt>
                <c:pt idx="46">
                  <c:v>68</c:v>
                </c:pt>
                <c:pt idx="47">
                  <c:v>67</c:v>
                </c:pt>
                <c:pt idx="48">
                  <c:v>61</c:v>
                </c:pt>
                <c:pt idx="49">
                  <c:v>56</c:v>
                </c:pt>
                <c:pt idx="50">
                  <c:v>61</c:v>
                </c:pt>
                <c:pt idx="51">
                  <c:v>65</c:v>
                </c:pt>
                <c:pt idx="52">
                  <c:v>49</c:v>
                </c:pt>
                <c:pt idx="53">
                  <c:v>51</c:v>
                </c:pt>
                <c:pt idx="54">
                  <c:v>38</c:v>
                </c:pt>
                <c:pt idx="55">
                  <c:v>41</c:v>
                </c:pt>
                <c:pt idx="56">
                  <c:v>39</c:v>
                </c:pt>
                <c:pt idx="57">
                  <c:v>57</c:v>
                </c:pt>
                <c:pt idx="58">
                  <c:v>32</c:v>
                </c:pt>
                <c:pt idx="59">
                  <c:v>39</c:v>
                </c:pt>
                <c:pt idx="60">
                  <c:v>49</c:v>
                </c:pt>
                <c:pt idx="61">
                  <c:v>36</c:v>
                </c:pt>
                <c:pt idx="62">
                  <c:v>25</c:v>
                </c:pt>
                <c:pt idx="63">
                  <c:v>23</c:v>
                </c:pt>
                <c:pt idx="64">
                  <c:v>26</c:v>
                </c:pt>
                <c:pt idx="65">
                  <c:v>22</c:v>
                </c:pt>
              </c:numCache>
            </c:numRef>
          </c:val>
        </c:ser>
        <c:gapWidth val="20"/>
        <c:overlap val="100"/>
        <c:axId val="22005563"/>
        <c:axId val="96428488"/>
      </c:barChart>
      <c:catAx>
        <c:axId val="22005563"/>
        <c:scaling>
          <c:orientation val="minMax"/>
        </c:scaling>
        <c:delete val="0"/>
        <c:axPos val="b"/>
        <c:numFmt formatCode="DD/MM/YYYY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b="1" sz="1050" spc="-1" strike="noStrike">
                <a:solidFill>
                  <a:srgbClr val="595959"/>
                </a:solidFill>
                <a:latin typeface="Tw Cen MT"/>
              </a:defRPr>
            </a:pPr>
          </a:p>
        </c:txPr>
        <c:crossAx val="96428488"/>
        <c:crosses val="autoZero"/>
        <c:auto val="1"/>
        <c:lblAlgn val="ctr"/>
        <c:lblOffset val="100"/>
      </c:catAx>
      <c:valAx>
        <c:axId val="96428488"/>
        <c:scaling>
          <c:orientation val="minMax"/>
          <c:max val="200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>
            <a:noFill/>
          </a:ln>
        </c:spPr>
        <c:txPr>
          <a:bodyPr/>
          <a:lstStyle/>
          <a:p>
            <a:pPr>
              <a:defRPr b="0" sz="1197" spc="-1" strike="noStrike">
                <a:solidFill>
                  <a:srgbClr val="595959"/>
                </a:solidFill>
                <a:latin typeface="Tw Cen MT"/>
              </a:defRPr>
            </a:pPr>
          </a:p>
        </c:txPr>
        <c:crossAx val="22005563"/>
        <c:crosses val="autoZero"/>
      </c:valAx>
      <c:spPr>
        <a:noFill/>
        <a:ln>
          <a:noFill/>
        </a:ln>
      </c:spPr>
    </c:plotArea>
    <c:plotVisOnly val="1"/>
    <c:dispBlanksAs val="gap"/>
  </c:chart>
  <c:spPr>
    <a:noFill/>
    <a:ln>
      <a:noFill/>
    </a:ln>
  </c:spPr>
</c:chartSpace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Calibri Light"/>
              </a:rPr>
              <a:t>Fare clic per modificare lo stile del titolo</a:t>
            </a:r>
            <a:endParaRPr b="0" lang="it-IT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800" spc="-1" strike="noStrike">
                <a:solidFill>
                  <a:srgbClr val="000000"/>
                </a:solidFill>
                <a:latin typeface="Calibri"/>
              </a:rPr>
              <a:t>Modifica gli stili del testo dello schema</a:t>
            </a:r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400" spc="-1" strike="noStrike">
                <a:solidFill>
                  <a:srgbClr val="000000"/>
                </a:solidFill>
                <a:latin typeface="Calibri"/>
              </a:rPr>
              <a:t>Secondo livello</a:t>
            </a:r>
            <a:endParaRPr b="0" lang="it-IT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Terzo livello</a:t>
            </a:r>
            <a:endParaRPr b="0" lang="it-IT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Quarto livello</a:t>
            </a: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Quinto livello</a:t>
            </a: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F3C082DB-E233-4461-97F7-E38D73E18406}" type="datetime">
              <a:rPr b="0" lang="it-IT" sz="1200" spc="-1" strike="noStrike">
                <a:solidFill>
                  <a:srgbClr val="8b8b8b"/>
                </a:solidFill>
                <a:latin typeface="Calibri"/>
              </a:rPr>
              <a:t>04/05/20</a:t>
            </a:fld>
            <a:endParaRPr b="0" lang="it-IT" sz="12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 b="0" lang="it-IT" sz="2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928329C0-25AD-465A-852E-943E8768B38B}" type="slidenum">
              <a:rPr b="0" lang="it-IT" sz="1200" spc="-1" strike="noStrike">
                <a:solidFill>
                  <a:srgbClr val="8b8b8b"/>
                </a:solidFill>
                <a:latin typeface="Calibri"/>
              </a:rPr>
              <a:t>&lt;numero&gt;</a:t>
            </a:fld>
            <a:endParaRPr b="0" lang="it-IT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p>
            <a:pPr algn="ctr">
              <a:lnSpc>
                <a:spcPct val="90000"/>
              </a:lnSpc>
            </a:pPr>
            <a:r>
              <a:rPr b="0" lang="it-IT" sz="6000" spc="-1" strike="noStrike">
                <a:solidFill>
                  <a:srgbClr val="000000"/>
                </a:solidFill>
                <a:latin typeface="Calibri Light"/>
              </a:rPr>
              <a:t>Fare clic per modificare lo stile del titolo</a:t>
            </a:r>
            <a:endParaRPr b="0" lang="it-IT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56F541E6-2A23-4E7E-9B69-383CB2DE3E62}" type="datetime">
              <a:rPr b="0" lang="it-IT" sz="1200" spc="-1" strike="noStrike">
                <a:solidFill>
                  <a:srgbClr val="8b8b8b"/>
                </a:solidFill>
                <a:latin typeface="Calibri"/>
              </a:rPr>
              <a:t>04/05/20</a:t>
            </a:fld>
            <a:endParaRPr b="0" lang="it-IT" sz="1200" spc="-1" strike="noStrike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 b="0" lang="it-IT" sz="24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D2CF42CB-613E-41B1-9F26-C8BF429ED008}" type="slidenum">
              <a:rPr b="0" lang="it-IT" sz="1200" spc="-1" strike="noStrike">
                <a:solidFill>
                  <a:srgbClr val="8b8b8b"/>
                </a:solidFill>
                <a:latin typeface="Calibri"/>
              </a:rPr>
              <a:t>&lt;numero&gt;</a:t>
            </a:fld>
            <a:endParaRPr b="0" lang="it-IT" sz="12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pc="-1" strike="noStrike">
                <a:solidFill>
                  <a:srgbClr val="000000"/>
                </a:solidFill>
                <a:latin typeface="Calibri"/>
              </a:rPr>
              <a:t>Fai clic per modificare il formato del testo della struttura</a:t>
            </a:r>
            <a:endParaRPr b="0" lang="it-IT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Secondo livello struttura</a:t>
            </a:r>
            <a:endParaRPr b="0" lang="it-IT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Terzo livello struttura</a:t>
            </a: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Quarto livello struttura</a:t>
            </a:r>
            <a:endParaRPr b="0" lang="it-IT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Quinto livello struttura</a:t>
            </a:r>
            <a:endParaRPr b="0" lang="it-IT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Sesto livello struttura</a:t>
            </a:r>
            <a:endParaRPr b="0" lang="it-IT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Calibri"/>
              </a:rPr>
              <a:t>Settimo livello struttura</a:t>
            </a:r>
            <a:endParaRPr b="0" lang="it-IT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slideLayout" Target="../slideLayouts/slideLayout1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chart" Target="../charts/chart2.xml"/><Relationship Id="rId2" Type="http://schemas.openxmlformats.org/officeDocument/2006/relationships/slideLayout" Target="../slideLayouts/slideLayout1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chart" Target="../charts/chart3.xml"/><Relationship Id="rId2" Type="http://schemas.openxmlformats.org/officeDocument/2006/relationships/slideLayout" Target="../slideLayouts/slideLayout1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chart" Target="../charts/chart4.xml"/><Relationship Id="rId2" Type="http://schemas.openxmlformats.org/officeDocument/2006/relationships/slideLayout" Target="../slideLayouts/slideLayout1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872280" y="1915920"/>
            <a:ext cx="10515240" cy="252504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90000"/>
              </a:lnSpc>
            </a:pPr>
            <a:r>
              <a:rPr b="1" lang="it-IT" sz="5300" spc="-1" strike="noStrike">
                <a:solidFill>
                  <a:srgbClr val="000000"/>
                </a:solidFill>
                <a:latin typeface="Tw Cen MT"/>
              </a:rPr>
              <a:t>Report Piemonte COVID-19 </a:t>
            </a:r>
            <a:br/>
            <a:r>
              <a:rPr b="1" lang="it-IT" sz="3200" spc="-1" strike="noStrike">
                <a:solidFill>
                  <a:srgbClr val="000000"/>
                </a:solidFill>
                <a:latin typeface="Tw Cen MT"/>
              </a:rPr>
              <a:t>04 maggio 2020</a:t>
            </a:r>
            <a:endParaRPr b="0" lang="it-IT" sz="32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83" name="Immagine 2" descr=""/>
          <p:cNvPicPr/>
          <p:nvPr/>
        </p:nvPicPr>
        <p:blipFill>
          <a:blip r:embed="rId1"/>
          <a:stretch/>
        </p:blipFill>
        <p:spPr>
          <a:xfrm>
            <a:off x="10251720" y="5788800"/>
            <a:ext cx="1905480" cy="10688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3168000" y="455400"/>
            <a:ext cx="479988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it-IT" sz="1800" spc="-1" strike="noStrike">
                <a:solidFill>
                  <a:srgbClr val="000000"/>
                </a:solidFill>
                <a:latin typeface="Tw Cen MT"/>
              </a:rPr>
              <a:t>Report COVID-19 in Piemonte al 4 maggio 2020</a:t>
            </a:r>
            <a:endParaRPr b="0" lang="it-IT" sz="1800" spc="-1" strike="noStrike">
              <a:latin typeface="Arial"/>
            </a:endParaRPr>
          </a:p>
        </p:txBody>
      </p:sp>
      <p:graphicFrame>
        <p:nvGraphicFramePr>
          <p:cNvPr id="85" name="Table 2"/>
          <p:cNvGraphicFramePr/>
          <p:nvPr/>
        </p:nvGraphicFramePr>
        <p:xfrm>
          <a:off x="1448640" y="1118520"/>
          <a:ext cx="9294120" cy="4791960"/>
        </p:xfrm>
        <a:graphic>
          <a:graphicData uri="http://schemas.openxmlformats.org/drawingml/2006/table">
            <a:tbl>
              <a:tblPr/>
              <a:tblGrid>
                <a:gridCol w="3137040"/>
                <a:gridCol w="1017360"/>
                <a:gridCol w="285840"/>
                <a:gridCol w="2023920"/>
                <a:gridCol w="943200"/>
                <a:gridCol w="943200"/>
                <a:gridCol w="943560"/>
              </a:tblGrid>
              <a:tr h="399240">
                <a:tc gridSpan="2"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SITUAZIONE REGIONALE</a:t>
                      </a:r>
                      <a:endParaRPr b="0" lang="it-IT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 gridSpan="4"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SITUAZIONE PROVINCIALE</a:t>
                      </a:r>
                      <a:endParaRPr b="0" lang="it-IT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</a:tr>
              <a:tr h="399240"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Totale tamponi processati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176078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Provincia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Positivi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Deceduti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Guariti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</a:tr>
              <a:tr h="399240"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Totale casi negativi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96021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Alessandria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3593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577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518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</a:tr>
              <a:tr h="399240"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Totale casi positivi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27622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Asti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1623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188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261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</a:tr>
              <a:tr h="399240"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Totale attualmente positivi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15562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Biella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992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165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340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</a:tr>
              <a:tr h="399240"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 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 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cPr marL="9360" marR="9360"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Cuneo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2553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259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704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</a:tr>
              <a:tr h="399240"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Isolamento domiciliare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13010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Novara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2377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265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537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</a:tr>
              <a:tr h="399240"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Ricoverati non in terapia intensiva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2391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Torino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13916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1422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3245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</a:tr>
              <a:tr h="399240"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Ricoverati in terapia intensiva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161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Vercelli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1145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164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290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</a:tr>
              <a:tr h="399240"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Guariti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6318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tc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Verbano-Cusio-Ossola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1065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113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356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</a:tr>
              <a:tr h="399240"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In via di guarigione 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2556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tc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Extraregione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247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33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67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</a:tr>
              <a:tr h="400320"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Deceduti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3186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9c9c9"/>
                    </a:solidFill>
                  </a:tcPr>
                </a:tc>
                <a:tc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 lIns="9360" rIns="9360" tIns="936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Non disponibile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111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 lIns="9360" rIns="9360" tIns="9360" bIns="0" anchor="b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0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lIns="9360" rIns="9360" tIns="936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Tw Cen MT"/>
                        </a:rPr>
                        <a:t>0</a:t>
                      </a:r>
                      <a:endParaRPr b="0" lang="it-IT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376560" y="5486400"/>
            <a:ext cx="11474640" cy="116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100000"/>
              </a:lnSpc>
            </a:pPr>
            <a:r>
              <a:rPr b="1" lang="it-IT" sz="1800" spc="-1" strike="noStrike">
                <a:solidFill>
                  <a:srgbClr val="000000"/>
                </a:solidFill>
                <a:latin typeface="Tw Cen MT"/>
              </a:rPr>
              <a:t>Grafico 1. </a:t>
            </a:r>
            <a:r>
              <a:rPr b="0" lang="it-IT" sz="1800" spc="-1" strike="noStrike">
                <a:solidFill>
                  <a:srgbClr val="000000"/>
                </a:solidFill>
                <a:latin typeface="Tw Cen MT"/>
              </a:rPr>
              <a:t>Andamento dei casi COVID-19 positivi in Piemonte dal 22 febbraio per giorno di diagnosi fino al 3 maggio 2020 (n=</a:t>
            </a: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27.622</a:t>
            </a:r>
            <a:r>
              <a:rPr b="0" lang="it-IT" sz="1800" spc="-1" strike="noStrike">
                <a:solidFill>
                  <a:srgbClr val="000000"/>
                </a:solidFill>
                <a:latin typeface="Tw Cen MT"/>
              </a:rPr>
              <a:t>). La parte del diagramma colorata in azzurro rappresenta il numero di casi positivi riscontrati nell’ambito delle Residenze Sanitarie Assistenziali per anziani (pari al 50% del totale delle diagnosi nel periodo 27 aprile - 3 maggio).</a:t>
            </a:r>
            <a:endParaRPr b="0" lang="it-IT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it-IT" sz="1800" spc="-1" strike="noStrike">
              <a:latin typeface="Arial"/>
            </a:endParaRPr>
          </a:p>
        </p:txBody>
      </p:sp>
      <p:graphicFrame>
        <p:nvGraphicFramePr>
          <p:cNvPr id="87" name="Grafico 3"/>
          <p:cNvGraphicFramePr/>
          <p:nvPr/>
        </p:nvGraphicFramePr>
        <p:xfrm>
          <a:off x="177480" y="681480"/>
          <a:ext cx="11818440" cy="4814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88" name="CustomShape 2"/>
          <p:cNvSpPr/>
          <p:nvPr/>
        </p:nvSpPr>
        <p:spPr>
          <a:xfrm>
            <a:off x="2433240" y="286920"/>
            <a:ext cx="7556400" cy="63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it-IT" sz="1800" spc="-1" strike="noStrike">
                <a:solidFill>
                  <a:srgbClr val="000000"/>
                </a:solidFill>
                <a:latin typeface="Calibri"/>
              </a:rPr>
              <a:t>Andamento casi COVID-19 in Piemonte per </a:t>
            </a:r>
            <a:r>
              <a:rPr b="1" lang="it-IT" sz="1800" spc="-1" strike="noStrike" u="sng">
                <a:solidFill>
                  <a:srgbClr val="000000"/>
                </a:solidFill>
                <a:uFillTx/>
                <a:latin typeface="Calibri"/>
              </a:rPr>
              <a:t>data di prima diagnosi di positività </a:t>
            </a:r>
            <a:endParaRPr b="0" lang="it-IT" sz="1800" spc="-1" strike="noStrike"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CustomShape 1"/>
          <p:cNvSpPr/>
          <p:nvPr/>
        </p:nvSpPr>
        <p:spPr>
          <a:xfrm>
            <a:off x="428760" y="5519520"/>
            <a:ext cx="11444040" cy="921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it-IT" sz="1800" spc="-1" strike="noStrike">
                <a:solidFill>
                  <a:srgbClr val="000000"/>
                </a:solidFill>
                <a:latin typeface="Tw Cen MT"/>
              </a:rPr>
              <a:t>Grafico 2. </a:t>
            </a:r>
            <a:r>
              <a:rPr b="0" lang="it-IT" sz="1800" spc="-1" strike="noStrike">
                <a:solidFill>
                  <a:srgbClr val="000000"/>
                </a:solidFill>
                <a:latin typeface="Tw Cen MT"/>
              </a:rPr>
              <a:t>Andamento dei casi COVID-19 positivi in Piemonte per giorno di diagnosi dal 22 Febbraio al 3 maggio 2020 nella popolazione generale (esclusa quella delle Residenze Sanitarie Assistenziali per anziani).</a:t>
            </a:r>
            <a:endParaRPr b="0" lang="it-IT" sz="1800" spc="-1" strike="noStrike">
              <a:latin typeface="Arial"/>
            </a:endParaRPr>
          </a:p>
        </p:txBody>
      </p:sp>
      <p:graphicFrame>
        <p:nvGraphicFramePr>
          <p:cNvPr id="90" name="Grafico 3"/>
          <p:cNvGraphicFramePr/>
          <p:nvPr/>
        </p:nvGraphicFramePr>
        <p:xfrm>
          <a:off x="250920" y="887400"/>
          <a:ext cx="11626920" cy="47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91" name="CustomShape 2"/>
          <p:cNvSpPr/>
          <p:nvPr/>
        </p:nvSpPr>
        <p:spPr>
          <a:xfrm>
            <a:off x="1843920" y="430200"/>
            <a:ext cx="860436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it-IT" sz="1800" spc="-1" strike="noStrike">
                <a:solidFill>
                  <a:srgbClr val="000000"/>
                </a:solidFill>
                <a:latin typeface="Tw Cen MT"/>
              </a:rPr>
              <a:t>Andamento casi COVID-19 in Piemonte per data di </a:t>
            </a:r>
            <a:r>
              <a:rPr b="1" lang="it-IT" sz="1800" spc="-1" strike="noStrike" u="sng">
                <a:solidFill>
                  <a:srgbClr val="000000"/>
                </a:solidFill>
                <a:uFillTx/>
                <a:latin typeface="Tw Cen MT"/>
              </a:rPr>
              <a:t>prima diagnosi di positività </a:t>
            </a:r>
            <a:endParaRPr b="0" lang="it-IT" sz="1800" spc="-1" strike="noStrike"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367560" y="5082840"/>
            <a:ext cx="11492280" cy="13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it-IT" sz="1800" spc="-1" strike="noStrike">
                <a:solidFill>
                  <a:srgbClr val="000000"/>
                </a:solidFill>
                <a:latin typeface="Tw Cen MT"/>
              </a:rPr>
              <a:t>Grafico 3. </a:t>
            </a:r>
            <a:r>
              <a:rPr b="0" lang="it-IT" sz="1800" spc="-1" strike="noStrike">
                <a:solidFill>
                  <a:srgbClr val="000000"/>
                </a:solidFill>
                <a:latin typeface="Tw Cen MT"/>
              </a:rPr>
              <a:t>Andamento dei casi COVID-19 positivi in Piemonte per giorno di insorgenza dei sintomi, dal 22 febbraio al 3 maggio. La completezza dell’informazione sulla data di inizio sintomi è del 48% (n=</a:t>
            </a:r>
            <a:r>
              <a:rPr b="0" lang="it-IT" sz="1800" spc="-1" strike="noStrike">
                <a:solidFill>
                  <a:srgbClr val="000000"/>
                </a:solidFill>
                <a:latin typeface="Calibri"/>
              </a:rPr>
              <a:t>13.278</a:t>
            </a:r>
            <a:r>
              <a:rPr b="0" lang="it-IT" sz="1800" spc="-1" strike="noStrike">
                <a:solidFill>
                  <a:srgbClr val="000000"/>
                </a:solidFill>
                <a:latin typeface="Tw Cen MT"/>
              </a:rPr>
              <a:t>) [i dati più recenti potrebbero essere sottostimati sia per il ritardo di notifica sia perché ancora non confermati dal test virologico]. I casi asintomatici (parte del diagramma in azzurro) diagnosticati dall’inizio dell’epidemia sono il14%.</a:t>
            </a:r>
            <a:endParaRPr b="0" lang="it-IT" sz="1800" spc="-1" strike="noStrike">
              <a:latin typeface="Arial"/>
            </a:endParaRPr>
          </a:p>
        </p:txBody>
      </p:sp>
      <p:graphicFrame>
        <p:nvGraphicFramePr>
          <p:cNvPr id="93" name="Grafico 3"/>
          <p:cNvGraphicFramePr/>
          <p:nvPr/>
        </p:nvGraphicFramePr>
        <p:xfrm>
          <a:off x="170280" y="772200"/>
          <a:ext cx="11797200" cy="422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94" name="CustomShape 2"/>
          <p:cNvSpPr/>
          <p:nvPr/>
        </p:nvSpPr>
        <p:spPr>
          <a:xfrm>
            <a:off x="2463120" y="295560"/>
            <a:ext cx="75564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it-IT" sz="1800" spc="-1" strike="noStrike">
                <a:solidFill>
                  <a:srgbClr val="000000"/>
                </a:solidFill>
                <a:latin typeface="Tw Cen MT"/>
              </a:rPr>
              <a:t>Andamento casi COVID-19 in Piemonte per </a:t>
            </a:r>
            <a:r>
              <a:rPr b="1" lang="it-IT" sz="1800" spc="-1" strike="noStrike" u="sng">
                <a:solidFill>
                  <a:srgbClr val="000000"/>
                </a:solidFill>
                <a:uFillTx/>
                <a:latin typeface="Tw Cen MT"/>
              </a:rPr>
              <a:t>data di inizio sintomi</a:t>
            </a:r>
            <a:endParaRPr b="0" lang="it-IT" sz="1800" spc="-1" strike="noStrike"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582840" y="5334120"/>
            <a:ext cx="11179080" cy="952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it-IT" sz="1800" spc="-1" strike="noStrike">
                <a:solidFill>
                  <a:srgbClr val="000000"/>
                </a:solidFill>
                <a:latin typeface="Tw Cen MT"/>
              </a:rPr>
              <a:t>Grafico 4. </a:t>
            </a:r>
            <a:r>
              <a:rPr b="0" lang="it-IT" sz="1800" spc="-1" strike="noStrike">
                <a:solidFill>
                  <a:srgbClr val="000000"/>
                </a:solidFill>
                <a:latin typeface="Tw Cen MT"/>
              </a:rPr>
              <a:t>Andamento dei decessi in pazienti COVID-19 dal 28 febbraio al 3 maggio 2020 [i dati più recenti potrebbero essere sottostimati sia per il ritardo di notifica sia perché ancora non confermati dal test virologico].</a:t>
            </a:r>
            <a:endParaRPr b="0" lang="it-IT" sz="1800" spc="-1" strike="noStrike">
              <a:latin typeface="Arial"/>
            </a:endParaRPr>
          </a:p>
        </p:txBody>
      </p:sp>
      <p:graphicFrame>
        <p:nvGraphicFramePr>
          <p:cNvPr id="96" name="Grafico 3"/>
          <p:cNvGraphicFramePr/>
          <p:nvPr/>
        </p:nvGraphicFramePr>
        <p:xfrm>
          <a:off x="277920" y="1037520"/>
          <a:ext cx="11689560" cy="441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97" name="CustomShape 2"/>
          <p:cNvSpPr/>
          <p:nvPr/>
        </p:nvSpPr>
        <p:spPr>
          <a:xfrm>
            <a:off x="2394000" y="371880"/>
            <a:ext cx="75564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it-IT" sz="1800" spc="-1" strike="noStrike">
                <a:solidFill>
                  <a:srgbClr val="000000"/>
                </a:solidFill>
                <a:latin typeface="Tw Cen MT"/>
              </a:rPr>
              <a:t>Andamento casi COVID-19 in Piemonte per </a:t>
            </a:r>
            <a:r>
              <a:rPr b="1" lang="it-IT" sz="1800" spc="-1" strike="noStrike" u="sng">
                <a:solidFill>
                  <a:srgbClr val="000000"/>
                </a:solidFill>
                <a:uFillTx/>
                <a:latin typeface="Tw Cen MT"/>
              </a:rPr>
              <a:t>data di decesso</a:t>
            </a:r>
            <a:endParaRPr b="0" lang="it-IT" sz="1800" spc="-1" strike="noStrike"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790</TotalTime>
  <Application>LibreOffice/6.0.4.2$Windows_X86_64 LibreOffice_project/9b0d9b32d5dcda91d2f1a96dc04c645c450872bf</Application>
  <Words>366</Words>
  <Paragraphs>78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2020-04-17T12:47:37Z</dcterms:created>
  <dc:creator>Sala Protezione Civile</dc:creator>
  <dc:description/>
  <dc:language>it-IT</dc:language>
  <cp:lastModifiedBy>Sala Protezione Civile</cp:lastModifiedBy>
  <dcterms:modified xsi:type="dcterms:W3CDTF">2020-05-04T14:19:05Z</dcterms:modified>
  <cp:revision>97</cp:revision>
  <dc:subject/>
  <dc:title>Presentazione standard di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6</vt:i4>
  </property>
</Properties>
</file>