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23"/>
  </p:notesMasterIdLst>
  <p:sldIdLst>
    <p:sldId id="256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7099300" cy="102346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3"/>
  </p:normalViewPr>
  <p:slideViewPr>
    <p:cSldViewPr>
      <p:cViewPr varScale="1">
        <p:scale>
          <a:sx n="112" d="100"/>
          <a:sy n="112" d="100"/>
        </p:scale>
        <p:origin x="1544" y="20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1">
            <a:extLst>
              <a:ext uri="{FF2B5EF4-FFF2-40B4-BE49-F238E27FC236}">
                <a16:creationId xmlns:a16="http://schemas.microsoft.com/office/drawing/2014/main" id="{534D62A6-FE47-E948-86C8-BE3117BF8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5603" name="AutoShape 2">
            <a:extLst>
              <a:ext uri="{FF2B5EF4-FFF2-40B4-BE49-F238E27FC236}">
                <a16:creationId xmlns:a16="http://schemas.microsoft.com/office/drawing/2014/main" id="{9BCE5C70-D6E3-A24F-9FC5-1C775DFE67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5604" name="AutoShape 3">
            <a:extLst>
              <a:ext uri="{FF2B5EF4-FFF2-40B4-BE49-F238E27FC236}">
                <a16:creationId xmlns:a16="http://schemas.microsoft.com/office/drawing/2014/main" id="{CBBE5565-E0CD-E542-B393-14A3932D25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5605" name="Rectangle 4">
            <a:extLst>
              <a:ext uri="{FF2B5EF4-FFF2-40B4-BE49-F238E27FC236}">
                <a16:creationId xmlns:a16="http://schemas.microsoft.com/office/drawing/2014/main" id="{4F745202-34A4-9C45-ACA4-53584F4A2907}"/>
              </a:ext>
            </a:extLst>
          </p:cNvPr>
          <p:cNvSpPr>
            <a:spLocks noGrp="1" noChangeArrowheads="1"/>
          </p:cNvSpPr>
          <p:nvPr>
            <p:ph type="sldImg"/>
          </p:nvPr>
        </p:nvSpPr>
        <p:spPr bwMode="auto">
          <a:xfrm>
            <a:off x="-15427325" y="-13203238"/>
            <a:ext cx="18637250" cy="13976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FCAB160F-FB86-1E49-9EB5-8B6C268D3618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09613" y="4860925"/>
            <a:ext cx="5673725" cy="4598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>
            <a:extLst>
              <a:ext uri="{FF2B5EF4-FFF2-40B4-BE49-F238E27FC236}">
                <a16:creationId xmlns:a16="http://schemas.microsoft.com/office/drawing/2014/main" id="{265F70BB-D797-E243-9FE2-C0881068E66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90600" y="777875"/>
            <a:ext cx="5118100" cy="38385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Text Box 2">
            <a:extLst>
              <a:ext uri="{FF2B5EF4-FFF2-40B4-BE49-F238E27FC236}">
                <a16:creationId xmlns:a16="http://schemas.microsoft.com/office/drawing/2014/main" id="{35F29D23-0598-DA47-BBA6-CA4F6AF8BC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>
            <a:extLst>
              <a:ext uri="{FF2B5EF4-FFF2-40B4-BE49-F238E27FC236}">
                <a16:creationId xmlns:a16="http://schemas.microsoft.com/office/drawing/2014/main" id="{729E303A-17BA-AA45-A130-5B923B620D8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90600" y="777875"/>
            <a:ext cx="5118100" cy="38385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Text Box 2">
            <a:extLst>
              <a:ext uri="{FF2B5EF4-FFF2-40B4-BE49-F238E27FC236}">
                <a16:creationId xmlns:a16="http://schemas.microsoft.com/office/drawing/2014/main" id="{1CE3A98B-80AF-CB4D-BD30-C2B9204A3C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>
            <a:extLst>
              <a:ext uri="{FF2B5EF4-FFF2-40B4-BE49-F238E27FC236}">
                <a16:creationId xmlns:a16="http://schemas.microsoft.com/office/drawing/2014/main" id="{9FC12BD2-E23F-274F-850E-A46BEAF583B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90600" y="777875"/>
            <a:ext cx="5118100" cy="38385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Text Box 2">
            <a:extLst>
              <a:ext uri="{FF2B5EF4-FFF2-40B4-BE49-F238E27FC236}">
                <a16:creationId xmlns:a16="http://schemas.microsoft.com/office/drawing/2014/main" id="{36A39675-47AA-C74A-A504-0659BFB15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>
            <a:extLst>
              <a:ext uri="{FF2B5EF4-FFF2-40B4-BE49-F238E27FC236}">
                <a16:creationId xmlns:a16="http://schemas.microsoft.com/office/drawing/2014/main" id="{BC31A912-DA9E-0143-9979-6F78342D4ED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90600" y="777875"/>
            <a:ext cx="5118100" cy="38385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Text Box 2">
            <a:extLst>
              <a:ext uri="{FF2B5EF4-FFF2-40B4-BE49-F238E27FC236}">
                <a16:creationId xmlns:a16="http://schemas.microsoft.com/office/drawing/2014/main" id="{BF857579-9F8B-2C44-8D5B-30DFCC506D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>
            <a:extLst>
              <a:ext uri="{FF2B5EF4-FFF2-40B4-BE49-F238E27FC236}">
                <a16:creationId xmlns:a16="http://schemas.microsoft.com/office/drawing/2014/main" id="{C501929E-FC1A-884B-BC33-34FB2880BD1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90600" y="777875"/>
            <a:ext cx="5118100" cy="38385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Text Box 2">
            <a:extLst>
              <a:ext uri="{FF2B5EF4-FFF2-40B4-BE49-F238E27FC236}">
                <a16:creationId xmlns:a16="http://schemas.microsoft.com/office/drawing/2014/main" id="{27A89B98-DB26-424A-A0F2-2C55D9AF3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>
            <a:extLst>
              <a:ext uri="{FF2B5EF4-FFF2-40B4-BE49-F238E27FC236}">
                <a16:creationId xmlns:a16="http://schemas.microsoft.com/office/drawing/2014/main" id="{EFF7A7C0-12A3-4740-B1F1-82C837F4BB9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90600" y="777875"/>
            <a:ext cx="5118100" cy="38385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Text Box 2">
            <a:extLst>
              <a:ext uri="{FF2B5EF4-FFF2-40B4-BE49-F238E27FC236}">
                <a16:creationId xmlns:a16="http://schemas.microsoft.com/office/drawing/2014/main" id="{98C87D4C-10D7-7047-AB2E-AA923D4880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>
            <a:extLst>
              <a:ext uri="{FF2B5EF4-FFF2-40B4-BE49-F238E27FC236}">
                <a16:creationId xmlns:a16="http://schemas.microsoft.com/office/drawing/2014/main" id="{53A18DFD-A5FB-CD43-A810-E085D25D29B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90600" y="777875"/>
            <a:ext cx="5118100" cy="38385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Text Box 2">
            <a:extLst>
              <a:ext uri="{FF2B5EF4-FFF2-40B4-BE49-F238E27FC236}">
                <a16:creationId xmlns:a16="http://schemas.microsoft.com/office/drawing/2014/main" id="{B9EA66A0-1C67-1A46-A6F4-5F8442E66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">
            <a:extLst>
              <a:ext uri="{FF2B5EF4-FFF2-40B4-BE49-F238E27FC236}">
                <a16:creationId xmlns:a16="http://schemas.microsoft.com/office/drawing/2014/main" id="{2437D810-558B-F948-8DAC-341A1C3ACC3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90600" y="777875"/>
            <a:ext cx="5118100" cy="38385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Text Box 2">
            <a:extLst>
              <a:ext uri="{FF2B5EF4-FFF2-40B4-BE49-F238E27FC236}">
                <a16:creationId xmlns:a16="http://schemas.microsoft.com/office/drawing/2014/main" id="{FCB1CD4C-5562-4549-8725-C1569D1ABC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>
            <a:extLst>
              <a:ext uri="{FF2B5EF4-FFF2-40B4-BE49-F238E27FC236}">
                <a16:creationId xmlns:a16="http://schemas.microsoft.com/office/drawing/2014/main" id="{390EC020-F1FB-B44A-8812-3A167176B22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90600" y="777875"/>
            <a:ext cx="5118100" cy="38385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Text Box 2">
            <a:extLst>
              <a:ext uri="{FF2B5EF4-FFF2-40B4-BE49-F238E27FC236}">
                <a16:creationId xmlns:a16="http://schemas.microsoft.com/office/drawing/2014/main" id="{72850F28-BF5F-0146-AC5C-D62FBA6B8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>
            <a:extLst>
              <a:ext uri="{FF2B5EF4-FFF2-40B4-BE49-F238E27FC236}">
                <a16:creationId xmlns:a16="http://schemas.microsoft.com/office/drawing/2014/main" id="{73AC33D2-9F71-B34E-988D-9D0804CFEC2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90600" y="777875"/>
            <a:ext cx="5118100" cy="38385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Text Box 2">
            <a:extLst>
              <a:ext uri="{FF2B5EF4-FFF2-40B4-BE49-F238E27FC236}">
                <a16:creationId xmlns:a16="http://schemas.microsoft.com/office/drawing/2014/main" id="{E14EED10-774A-4A40-AE42-82BC8BE936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">
            <a:extLst>
              <a:ext uri="{FF2B5EF4-FFF2-40B4-BE49-F238E27FC236}">
                <a16:creationId xmlns:a16="http://schemas.microsoft.com/office/drawing/2014/main" id="{09FAC404-584C-A248-BA21-3D20941736F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90600" y="777875"/>
            <a:ext cx="5118100" cy="38385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Text Box 2">
            <a:extLst>
              <a:ext uri="{FF2B5EF4-FFF2-40B4-BE49-F238E27FC236}">
                <a16:creationId xmlns:a16="http://schemas.microsoft.com/office/drawing/2014/main" id="{513F58C0-E7BA-DC45-AEF6-F168B364C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>
            <a:extLst>
              <a:ext uri="{FF2B5EF4-FFF2-40B4-BE49-F238E27FC236}">
                <a16:creationId xmlns:a16="http://schemas.microsoft.com/office/drawing/2014/main" id="{BA35D04E-D6D6-5443-9011-844CD5C2F8D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90600" y="777875"/>
            <a:ext cx="5118100" cy="38385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Text Box 2">
            <a:extLst>
              <a:ext uri="{FF2B5EF4-FFF2-40B4-BE49-F238E27FC236}">
                <a16:creationId xmlns:a16="http://schemas.microsoft.com/office/drawing/2014/main" id="{66D74D84-2CA9-F040-84E2-0ECF8E8258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">
            <a:extLst>
              <a:ext uri="{FF2B5EF4-FFF2-40B4-BE49-F238E27FC236}">
                <a16:creationId xmlns:a16="http://schemas.microsoft.com/office/drawing/2014/main" id="{2C192194-BD27-9747-BC3C-02F1E13C17F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90600" y="777875"/>
            <a:ext cx="5118100" cy="38385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Text Box 2">
            <a:extLst>
              <a:ext uri="{FF2B5EF4-FFF2-40B4-BE49-F238E27FC236}">
                <a16:creationId xmlns:a16="http://schemas.microsoft.com/office/drawing/2014/main" id="{3E6D42A1-FEB0-9144-856D-B31D9CB70E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>
            <a:extLst>
              <a:ext uri="{FF2B5EF4-FFF2-40B4-BE49-F238E27FC236}">
                <a16:creationId xmlns:a16="http://schemas.microsoft.com/office/drawing/2014/main" id="{5FC3D13D-EE38-4C47-B0F6-A678904D872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90600" y="777875"/>
            <a:ext cx="5118100" cy="38385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Text Box 2">
            <a:extLst>
              <a:ext uri="{FF2B5EF4-FFF2-40B4-BE49-F238E27FC236}">
                <a16:creationId xmlns:a16="http://schemas.microsoft.com/office/drawing/2014/main" id="{42CB3555-B738-794C-9E9B-18B4F55C4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>
            <a:extLst>
              <a:ext uri="{FF2B5EF4-FFF2-40B4-BE49-F238E27FC236}">
                <a16:creationId xmlns:a16="http://schemas.microsoft.com/office/drawing/2014/main" id="{AF82D95E-50F8-D241-9BBA-80D9B49E153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90600" y="777875"/>
            <a:ext cx="5118100" cy="38385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Text Box 2">
            <a:extLst>
              <a:ext uri="{FF2B5EF4-FFF2-40B4-BE49-F238E27FC236}">
                <a16:creationId xmlns:a16="http://schemas.microsoft.com/office/drawing/2014/main" id="{44BB6CC9-E2A4-5747-A472-E1C611234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>
            <a:extLst>
              <a:ext uri="{FF2B5EF4-FFF2-40B4-BE49-F238E27FC236}">
                <a16:creationId xmlns:a16="http://schemas.microsoft.com/office/drawing/2014/main" id="{49C40EB8-CA64-DF46-B17B-CEF306FD835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90600" y="777875"/>
            <a:ext cx="5118100" cy="38385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Text Box 2">
            <a:extLst>
              <a:ext uri="{FF2B5EF4-FFF2-40B4-BE49-F238E27FC236}">
                <a16:creationId xmlns:a16="http://schemas.microsoft.com/office/drawing/2014/main" id="{EDDB1076-5962-6A4F-9D05-68E9AFDB6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>
            <a:extLst>
              <a:ext uri="{FF2B5EF4-FFF2-40B4-BE49-F238E27FC236}">
                <a16:creationId xmlns:a16="http://schemas.microsoft.com/office/drawing/2014/main" id="{4CD8AF15-8454-684F-B5CD-2A09C4BACCB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90600" y="777875"/>
            <a:ext cx="5118100" cy="38385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Text Box 2">
            <a:extLst>
              <a:ext uri="{FF2B5EF4-FFF2-40B4-BE49-F238E27FC236}">
                <a16:creationId xmlns:a16="http://schemas.microsoft.com/office/drawing/2014/main" id="{B4D54ED3-7215-8548-8E3D-6901AC382D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>
            <a:extLst>
              <a:ext uri="{FF2B5EF4-FFF2-40B4-BE49-F238E27FC236}">
                <a16:creationId xmlns:a16="http://schemas.microsoft.com/office/drawing/2014/main" id="{F6E23A74-767E-0C4A-81B9-36903FAD5FC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90600" y="777875"/>
            <a:ext cx="5118100" cy="38385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Text Box 2">
            <a:extLst>
              <a:ext uri="{FF2B5EF4-FFF2-40B4-BE49-F238E27FC236}">
                <a16:creationId xmlns:a16="http://schemas.microsoft.com/office/drawing/2014/main" id="{317D9C7D-4A2F-D34B-B18B-F4F1764A2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>
            <a:extLst>
              <a:ext uri="{FF2B5EF4-FFF2-40B4-BE49-F238E27FC236}">
                <a16:creationId xmlns:a16="http://schemas.microsoft.com/office/drawing/2014/main" id="{8043938D-F99F-EF46-8D13-38E62761084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90600" y="777875"/>
            <a:ext cx="5118100" cy="38385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Text Box 2">
            <a:extLst>
              <a:ext uri="{FF2B5EF4-FFF2-40B4-BE49-F238E27FC236}">
                <a16:creationId xmlns:a16="http://schemas.microsoft.com/office/drawing/2014/main" id="{0F0B6458-1774-9F41-B363-B06A128C5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>
            <a:extLst>
              <a:ext uri="{FF2B5EF4-FFF2-40B4-BE49-F238E27FC236}">
                <a16:creationId xmlns:a16="http://schemas.microsoft.com/office/drawing/2014/main" id="{A44F6710-EB6D-0D45-9389-9EC606A6101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90600" y="777875"/>
            <a:ext cx="5118100" cy="38385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Text Box 2">
            <a:extLst>
              <a:ext uri="{FF2B5EF4-FFF2-40B4-BE49-F238E27FC236}">
                <a16:creationId xmlns:a16="http://schemas.microsoft.com/office/drawing/2014/main" id="{01E2559C-A955-734E-A53D-432D5B480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2AA6114-F663-E94B-A139-20DDAD4DB37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1595930-5AF4-6A40-A4C4-8C675C4D783D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8ED93-9F34-D141-B66E-517662CBA38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54597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9FF916-3761-B745-9183-1E109A073ED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735F210-94E2-0546-AD14-986C4CBB800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18AC5-0872-B64E-9364-94E13F97446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09235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39F7E8B-99A2-B449-A39A-CF14B365B07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8FC5A51-587E-674D-9C5F-A2D248A1D3EC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500D3-8C73-9F4C-B70D-38DA87A0C6C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998456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ADCB25-DB8C-4440-B10C-D24DCE4B7F6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F9E318-7470-7841-B391-EF13A08DE4DA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6AB0C1-D956-6B4B-98CF-E9326A43FD9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808720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1F58D1D-B468-CF4A-B066-B243CBFBCEE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069D9D5-3CF1-DE48-9C40-203271AC8A81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7DADF-EB2F-8240-91F4-5694DF928B2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8480686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85E35E-5B05-EB4F-8394-F42F2FBC6F9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1C75CAC-7FF4-4346-8258-71AF451A90F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268C3-9171-D44A-82DB-D3BC64ACA93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406970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5425" cy="3970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5025" y="1604963"/>
            <a:ext cx="4035425" cy="3970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068E359-67E4-2448-9D63-3CB8EE71345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26490DF-7418-0F4F-ACB3-BC1B8C889721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2A0F7-9B70-184E-AE59-7C8AD0CCEE5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678046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EE581991-5F1F-6148-A5B5-6286567E511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B84D73A-BB67-2648-88D0-AE22B4C8451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AB873-E718-A144-B8D5-9D9EC7A86F7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738681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A3859B3-4424-0B4B-8B2E-5B0653300D0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EEF40A6-A48A-5B49-8841-918FED2B067C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D244DC-CD14-2746-A5B4-086F3C2B767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919576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1766DDB1-6434-6F47-BCB3-ADC1EA13372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D8DEE69-F53A-AE4D-8D83-5959A4DB056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6E522-2FBC-BB47-9A8C-B94AD599ED0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361658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81A7B7D-E0BA-9749-AC74-DF10557DF61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0BE821-50DF-0143-8A8B-59397B4542F5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6D3B5-27D1-384C-AFD4-8A497949300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75953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42C4E6-AB06-144F-AA98-9CD7C1815D1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C846D54-78C3-BF41-B3EE-301F01F9847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F6FC1D-FECD-204E-AE9E-F7985479322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195893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4678F30-015F-8346-AAB2-4B8212433A0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C7A33D-F1C1-A442-9346-E66EE7223B8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D0317-0FD6-DB48-A7D8-A8113DC5646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190627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E07682-E104-F34B-90E6-FBA433FB8F0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F5C2441-19EA-A248-9841-C5BB0D4FF3A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B75F9-E59F-5D45-97CE-8AB85DFDA61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914719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4638" y="273050"/>
            <a:ext cx="2055812" cy="530225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5038" cy="530225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8296D39-0A5D-8345-8EC8-6D8E2685C7F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9C8AF92-9034-2A4D-B9D3-AF825B17999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61A58-3444-E24D-A4CC-7D43EDC3F5F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25483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B0453D-01F4-6D47-AB09-35681D74967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F5FE1DD-20D2-FA41-A0C7-950FB70C644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BB066-46C8-204A-845D-97286F15A2D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3813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4DF10CC-FC1D-9846-9302-979CF3F8213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078B1F-2CD3-FF4B-87F3-92EA26B70DC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C46D12-973A-9646-84BB-3765918E124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78717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4C7B92B3-7D2C-3343-9EF8-F2F22F8F5FE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997A4E7-2F70-0D46-B859-6C96F2E9D44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53C7A-73E4-1349-8D8E-62F44960497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62279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B5C37AC-D32F-0949-8254-4289908C436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CFC439F-D048-2F4C-8636-5EE39AB765D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5C7F2-CB24-F544-A6BF-0A58C19F1AC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6881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308EFE4C-9AAB-4F49-B324-EF96C7F222E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FFB5B22-26FB-5449-910D-EA821FB9C38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063A0-5DC3-E14C-A59A-F4290668116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03648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6F44C83-E03D-5348-A61C-F60C44859E8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073DDA-781F-D24E-A6C8-7E85E49A505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F9E46-B5D3-BD40-8AD7-2AF56562B5C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66610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D0D0E81-F5B9-F049-B291-5CF1B2C9A0E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A6D7B9-6852-C04D-8101-678F57DF075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A386CA-C06F-474E-A385-B43ACDB6C9A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3400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>
            <a:extLst>
              <a:ext uri="{FF2B5EF4-FFF2-40B4-BE49-F238E27FC236}">
                <a16:creationId xmlns:a16="http://schemas.microsoft.com/office/drawing/2014/main" id="{568301C2-DB6A-3042-9293-2ADA1D9022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5363" y="6019800"/>
            <a:ext cx="403225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027" name="Picture 2">
            <a:extLst>
              <a:ext uri="{FF2B5EF4-FFF2-40B4-BE49-F238E27FC236}">
                <a16:creationId xmlns:a16="http://schemas.microsoft.com/office/drawing/2014/main" id="{183DC3CD-34B1-414C-A0C0-9273C90E7A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" name="Rectangle 3">
            <a:extLst>
              <a:ext uri="{FF2B5EF4-FFF2-40B4-BE49-F238E27FC236}">
                <a16:creationId xmlns:a16="http://schemas.microsoft.com/office/drawing/2014/main" id="{47A65327-5998-B740-AAB4-786B2D47992E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127250" cy="358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800">
                <a:solidFill>
                  <a:srgbClr val="000000"/>
                </a:solidFill>
                <a:latin typeface="Times New Roman" pitchFamily="16" charset="0"/>
                <a:ea typeface="MS PGothic" pitchFamily="32" charset="-128"/>
                <a:cs typeface="Segoe UI" pitchFamily="32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Text Box 4">
            <a:extLst>
              <a:ext uri="{FF2B5EF4-FFF2-40B4-BE49-F238E27FC236}">
                <a16:creationId xmlns:a16="http://schemas.microsoft.com/office/drawing/2014/main" id="{64DA7078-186C-954A-8C8D-75C8F2314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6209EA2-0BB1-8448-BA40-0CE99A2DF16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27250" cy="358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defRPr sz="1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0596E22-025C-D84B-BDEA-A76055B5E53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itchFamily="32" charset="0"/>
          <a:ea typeface="MS PGothic" pitchFamily="32" charset="-128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itchFamily="32" charset="0"/>
          <a:ea typeface="MS PGothic" pitchFamily="32" charset="-128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itchFamily="32" charset="0"/>
          <a:ea typeface="MS PGothic" pitchFamily="32" charset="-128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itchFamily="32" charset="0"/>
          <a:ea typeface="MS PGothic" pitchFamily="32" charset="-128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ea typeface="MS PGothic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ea typeface="MS PGothic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ea typeface="MS PGothic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ea typeface="MS PGothic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1">
            <a:extLst>
              <a:ext uri="{FF2B5EF4-FFF2-40B4-BE49-F238E27FC236}">
                <a16:creationId xmlns:a16="http://schemas.microsoft.com/office/drawing/2014/main" id="{ECF5B4D4-7409-BE4E-B36E-C94ED8D9B386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1650" y="655638"/>
            <a:ext cx="6948488" cy="1587"/>
          </a:xfrm>
          <a:prstGeom prst="line">
            <a:avLst/>
          </a:prstGeom>
          <a:noFill/>
          <a:ln w="6480" cap="sq">
            <a:solidFill>
              <a:srgbClr val="812C3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pic>
        <p:nvPicPr>
          <p:cNvPr id="13315" name="Picture 2">
            <a:extLst>
              <a:ext uri="{FF2B5EF4-FFF2-40B4-BE49-F238E27FC236}">
                <a16:creationId xmlns:a16="http://schemas.microsoft.com/office/drawing/2014/main" id="{E13E7FF9-E75C-4A46-805A-C29C68C353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22263"/>
            <a:ext cx="1354138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" name="Rectangle 3">
            <a:extLst>
              <a:ext uri="{FF2B5EF4-FFF2-40B4-BE49-F238E27FC236}">
                <a16:creationId xmlns:a16="http://schemas.microsoft.com/office/drawing/2014/main" id="{66D13744-E0B1-CB40-97C0-0D797CB52BF8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127250" cy="358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800">
                <a:solidFill>
                  <a:srgbClr val="000000"/>
                </a:solidFill>
                <a:latin typeface="Times New Roman" pitchFamily="16" charset="0"/>
                <a:ea typeface="MS PGothic" pitchFamily="32" charset="-128"/>
                <a:cs typeface="Segoe UI" pitchFamily="32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317" name="Text Box 4">
            <a:extLst>
              <a:ext uri="{FF2B5EF4-FFF2-40B4-BE49-F238E27FC236}">
                <a16:creationId xmlns:a16="http://schemas.microsoft.com/office/drawing/2014/main" id="{38B067A9-10BE-004D-9672-7FE795D1F8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A1F36764-F0B3-6D40-B968-60DD9888323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27250" cy="358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defRPr sz="18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94B8C5C-BCA4-0940-B8E6-2C722374982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13319" name="Rectangle 6">
            <a:extLst>
              <a:ext uri="{FF2B5EF4-FFF2-40B4-BE49-F238E27FC236}">
                <a16:creationId xmlns:a16="http://schemas.microsoft.com/office/drawing/2014/main" id="{49EFC39B-1CEC-174E-88F5-A041A475AF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3050"/>
            <a:ext cx="8223250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Fai clic per modificare il formato del testo del titolo</a:t>
            </a:r>
          </a:p>
        </p:txBody>
      </p:sp>
      <p:sp>
        <p:nvSpPr>
          <p:cNvPr id="13320" name="Rectangle 7">
            <a:extLst>
              <a:ext uri="{FF2B5EF4-FFF2-40B4-BE49-F238E27FC236}">
                <a16:creationId xmlns:a16="http://schemas.microsoft.com/office/drawing/2014/main" id="{17621A53-4CBF-5343-85D4-409E95ED5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3250" cy="397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Fai clic per modificare il formato del testo della struttura</a:t>
            </a:r>
          </a:p>
          <a:p>
            <a:pPr lvl="1"/>
            <a:r>
              <a:rPr lang="en-GB" altLang="it-IT"/>
              <a:t>Secondo livello struttura</a:t>
            </a:r>
          </a:p>
          <a:p>
            <a:pPr lvl="2"/>
            <a:r>
              <a:rPr lang="en-GB" altLang="it-IT"/>
              <a:t>Terzo livello struttura</a:t>
            </a:r>
          </a:p>
          <a:p>
            <a:pPr lvl="3"/>
            <a:r>
              <a:rPr lang="en-GB" altLang="it-IT"/>
              <a:t>Quarto livello struttura</a:t>
            </a:r>
          </a:p>
          <a:p>
            <a:pPr lvl="4"/>
            <a:r>
              <a:rPr lang="en-GB" altLang="it-IT"/>
              <a:t>Quinto livello struttura</a:t>
            </a:r>
          </a:p>
          <a:p>
            <a:pPr lvl="4"/>
            <a:r>
              <a:rPr lang="en-GB" altLang="it-IT"/>
              <a:t>Sesto livello struttura</a:t>
            </a:r>
          </a:p>
          <a:p>
            <a:pPr lvl="4"/>
            <a:r>
              <a:rPr lang="en-GB" altLang="it-IT"/>
              <a:t>Settimo livello struttura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itchFamily="32" charset="0"/>
          <a:ea typeface="MS PGothic" pitchFamily="32" charset="-128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itchFamily="32" charset="0"/>
          <a:ea typeface="MS PGothic" pitchFamily="32" charset="-128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itchFamily="32" charset="0"/>
          <a:ea typeface="MS PGothic" pitchFamily="32" charset="-128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itchFamily="32" charset="0"/>
          <a:ea typeface="MS PGothic" pitchFamily="32" charset="-128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ea typeface="MS PGothic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ea typeface="MS PGothic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ea typeface="MS PGothic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itchFamily="32" charset="0"/>
          <a:ea typeface="MS PGothic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Relationship Id="rId4" Type="http://schemas.openxmlformats.org/officeDocument/2006/relationships/hyperlink" Target="http://www.orientamentoirreer.it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>
            <a:extLst>
              <a:ext uri="{FF2B5EF4-FFF2-40B4-BE49-F238E27FC236}">
                <a16:creationId xmlns:a16="http://schemas.microsoft.com/office/drawing/2014/main" id="{FBB9ADE0-F306-2B4E-B0C9-870C8A7C46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8138" y="2349500"/>
            <a:ext cx="3689350" cy="236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80000"/>
              </a:lnSpc>
              <a:buSzPct val="100000"/>
            </a:pPr>
            <a:r>
              <a:rPr lang="it-IT" altLang="it-IT" sz="2800" b="1" dirty="0">
                <a:solidFill>
                  <a:srgbClr val="812C32"/>
                </a:solidFill>
              </a:rPr>
              <a:t>Lo sviluppo delle competenze orientative a scuola e con la scuola</a:t>
            </a:r>
            <a:br>
              <a:rPr lang="it-IT" altLang="it-IT" sz="1400" dirty="0">
                <a:solidFill>
                  <a:srgbClr val="812C32"/>
                </a:solidFill>
              </a:rPr>
            </a:br>
            <a:endParaRPr lang="it-IT" altLang="it-IT" sz="2800" dirty="0">
              <a:solidFill>
                <a:srgbClr val="812C32"/>
              </a:solidFill>
            </a:endParaRP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SzPct val="100000"/>
            </a:pPr>
            <a:r>
              <a:rPr lang="it-IT" altLang="it-IT" dirty="0">
                <a:solidFill>
                  <a:srgbClr val="812C32"/>
                </a:solidFill>
              </a:rPr>
              <a:t>Franco Francavilla</a:t>
            </a:r>
          </a:p>
          <a:p>
            <a:pPr eaLnBrk="1" hangingPunct="1">
              <a:lnSpc>
                <a:spcPct val="80000"/>
              </a:lnSpc>
              <a:buSzPct val="100000"/>
            </a:pPr>
            <a:r>
              <a:rPr lang="it-IT" altLang="it-IT" i="1" dirty="0">
                <a:solidFill>
                  <a:srgbClr val="812C32"/>
                </a:solidFill>
              </a:rPr>
              <a:t>USR Piemonte</a:t>
            </a:r>
            <a:endParaRPr lang="it-IT" altLang="it-IT" i="1" dirty="0">
              <a:solidFill>
                <a:srgbClr val="7F7F7F"/>
              </a:solidFill>
            </a:endParaRPr>
          </a:p>
          <a:p>
            <a:pPr eaLnBrk="1" hangingPunct="1">
              <a:lnSpc>
                <a:spcPct val="80000"/>
              </a:lnSpc>
              <a:buSzPct val="100000"/>
            </a:pPr>
            <a:endParaRPr lang="it-IT" altLang="it-IT" sz="1400" i="1" dirty="0">
              <a:solidFill>
                <a:srgbClr val="7F7F7F"/>
              </a:solidFill>
            </a:endParaRPr>
          </a:p>
          <a:p>
            <a:pPr eaLnBrk="1" hangingPunct="1">
              <a:lnSpc>
                <a:spcPct val="80000"/>
              </a:lnSpc>
              <a:buSzPct val="100000"/>
            </a:pPr>
            <a:endParaRPr lang="it-IT" altLang="it-IT" sz="1400" i="1" dirty="0">
              <a:solidFill>
                <a:srgbClr val="7F7F7F"/>
              </a:solidFill>
            </a:endParaRPr>
          </a:p>
          <a:p>
            <a:pPr eaLnBrk="1" hangingPunct="1">
              <a:lnSpc>
                <a:spcPct val="80000"/>
              </a:lnSpc>
              <a:buSzPct val="100000"/>
            </a:pPr>
            <a:endParaRPr lang="it-IT" altLang="it-IT" sz="1400" i="1" dirty="0">
              <a:solidFill>
                <a:srgbClr val="7F7F7F"/>
              </a:solidFill>
            </a:endParaRPr>
          </a:p>
          <a:p>
            <a:pPr eaLnBrk="1" hangingPunct="1">
              <a:lnSpc>
                <a:spcPct val="80000"/>
              </a:lnSpc>
              <a:buSzPct val="100000"/>
            </a:pPr>
            <a:r>
              <a:rPr lang="it-IT" altLang="it-IT" sz="2800" i="1" dirty="0">
                <a:solidFill>
                  <a:srgbClr val="812C32"/>
                </a:solidFill>
              </a:rPr>
              <a:t>IO LAVORO</a:t>
            </a:r>
          </a:p>
          <a:p>
            <a:pPr eaLnBrk="1" hangingPunct="1">
              <a:lnSpc>
                <a:spcPct val="80000"/>
              </a:lnSpc>
              <a:buSzPct val="100000"/>
            </a:pPr>
            <a:r>
              <a:rPr lang="it-IT" altLang="it-IT" sz="1600" i="1" dirty="0">
                <a:solidFill>
                  <a:srgbClr val="812C32"/>
                </a:solidFill>
              </a:rPr>
              <a:t>TORINO, 5 dicembre 2019</a:t>
            </a:r>
            <a:endParaRPr lang="it-IT" altLang="it-IT" sz="1600" i="1" dirty="0">
              <a:solidFill>
                <a:srgbClr val="7F7F7F"/>
              </a:solidFill>
            </a:endParaRPr>
          </a:p>
        </p:txBody>
      </p:sp>
      <p:pic>
        <p:nvPicPr>
          <p:cNvPr id="26627" name="Picture 2">
            <a:extLst>
              <a:ext uri="{FF2B5EF4-FFF2-40B4-BE49-F238E27FC236}">
                <a16:creationId xmlns:a16="http://schemas.microsoft.com/office/drawing/2014/main" id="{7158A5B7-849C-5940-8037-F086C082BD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62200"/>
            <a:ext cx="5486400" cy="235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26628" name="Immagine 4">
            <a:extLst>
              <a:ext uri="{FF2B5EF4-FFF2-40B4-BE49-F238E27FC236}">
                <a16:creationId xmlns:a16="http://schemas.microsoft.com/office/drawing/2014/main" id="{F357A857-5859-404E-A799-CF2DBE6546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6092825"/>
            <a:ext cx="2411412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1">
            <a:extLst>
              <a:ext uri="{FF2B5EF4-FFF2-40B4-BE49-F238E27FC236}">
                <a16:creationId xmlns:a16="http://schemas.microsoft.com/office/drawing/2014/main" id="{2D0C8FDE-6F5B-FE48-B664-D51BC5764D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185738"/>
            <a:ext cx="743902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2800">
                <a:solidFill>
                  <a:srgbClr val="812C32"/>
                </a:solidFill>
              </a:rPr>
              <a:t>L’orientamento a scuola</a:t>
            </a:r>
          </a:p>
        </p:txBody>
      </p:sp>
      <p:pic>
        <p:nvPicPr>
          <p:cNvPr id="45059" name="Immagine 5">
            <a:extLst>
              <a:ext uri="{FF2B5EF4-FFF2-40B4-BE49-F238E27FC236}">
                <a16:creationId xmlns:a16="http://schemas.microsoft.com/office/drawing/2014/main" id="{67C7C8F2-0B6E-C24A-8EF7-64ED74B193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8" y="6169025"/>
            <a:ext cx="241141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0" name="CasellaDiTesto 4">
            <a:extLst>
              <a:ext uri="{FF2B5EF4-FFF2-40B4-BE49-F238E27FC236}">
                <a16:creationId xmlns:a16="http://schemas.microsoft.com/office/drawing/2014/main" id="{9C7AF309-A516-CA46-953D-F99E388B76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6226175"/>
            <a:ext cx="2701573" cy="268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it-IT" altLang="it-IT" sz="1400" i="1" dirty="0">
                <a:solidFill>
                  <a:srgbClr val="812C32"/>
                </a:solidFill>
              </a:rPr>
              <a:t>Franco Francavilla – USR Piemonte</a:t>
            </a:r>
            <a:endParaRPr lang="it-IT" altLang="it-IT" sz="1400" i="1" dirty="0">
              <a:solidFill>
                <a:srgbClr val="7F7F7F"/>
              </a:solidFill>
            </a:endParaRPr>
          </a:p>
        </p:txBody>
      </p:sp>
      <p:sp>
        <p:nvSpPr>
          <p:cNvPr id="7" name="Segnaposto contenuto 1">
            <a:extLst>
              <a:ext uri="{FF2B5EF4-FFF2-40B4-BE49-F238E27FC236}">
                <a16:creationId xmlns:a16="http://schemas.microsoft.com/office/drawing/2014/main" id="{A112713C-6814-F74D-BEDE-02EE547225D1}"/>
              </a:ext>
            </a:extLst>
          </p:cNvPr>
          <p:cNvSpPr txBox="1">
            <a:spLocks/>
          </p:cNvSpPr>
          <p:nvPr/>
        </p:nvSpPr>
        <p:spPr>
          <a:xfrm>
            <a:off x="396250" y="836712"/>
            <a:ext cx="8496300" cy="4567237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it-IT" altLang="it-IT" sz="3000" dirty="0">
                <a:solidFill>
                  <a:schemeClr val="accent2">
                    <a:lumMod val="75000"/>
                  </a:schemeClr>
                </a:solidFill>
              </a:rPr>
              <a:t>La </a:t>
            </a:r>
            <a:r>
              <a:rPr lang="it-IT" altLang="it-IT" sz="3000" b="1" dirty="0">
                <a:solidFill>
                  <a:schemeClr val="accent2">
                    <a:lumMod val="75000"/>
                  </a:schemeClr>
                </a:solidFill>
              </a:rPr>
              <a:t>scuola</a:t>
            </a:r>
            <a:r>
              <a:rPr lang="it-IT" altLang="it-IT" sz="3000" dirty="0">
                <a:solidFill>
                  <a:schemeClr val="accent2">
                    <a:lumMod val="75000"/>
                  </a:schemeClr>
                </a:solidFill>
              </a:rPr>
              <a:t> deve quindi puntare su: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it-IT" altLang="it-IT" sz="3000" b="1" dirty="0">
                <a:solidFill>
                  <a:schemeClr val="accent2">
                    <a:lumMod val="75000"/>
                  </a:schemeClr>
                </a:solidFill>
              </a:rPr>
              <a:t>formazione iniziale e continua di tutti i docenti </a:t>
            </a:r>
            <a:r>
              <a:rPr lang="it-IT" altLang="it-IT" sz="3000" dirty="0">
                <a:solidFill>
                  <a:schemeClr val="accent2">
                    <a:lumMod val="75000"/>
                  </a:schemeClr>
                </a:solidFill>
              </a:rPr>
              <a:t>sull’apprendimento e l’orientamento permanenti 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it-IT" altLang="it-IT" sz="3000" dirty="0">
                <a:solidFill>
                  <a:schemeClr val="accent2">
                    <a:lumMod val="75000"/>
                  </a:schemeClr>
                </a:solidFill>
              </a:rPr>
              <a:t>la </a:t>
            </a:r>
            <a:r>
              <a:rPr lang="it-IT" altLang="it-IT" sz="3000" b="1" dirty="0">
                <a:solidFill>
                  <a:schemeClr val="accent2">
                    <a:lumMod val="75000"/>
                  </a:schemeClr>
                </a:solidFill>
              </a:rPr>
              <a:t>realizzazione di attività di orientamento </a:t>
            </a:r>
            <a:r>
              <a:rPr lang="it-IT" altLang="it-IT" sz="3000" dirty="0">
                <a:solidFill>
                  <a:schemeClr val="accent2">
                    <a:lumMod val="75000"/>
                  </a:schemeClr>
                </a:solidFill>
              </a:rPr>
              <a:t>finalizzate alla costruzione e al potenziamento di specifiche competenze orientative, attraverso </a:t>
            </a:r>
          </a:p>
          <a:p>
            <a:pPr marL="857250" lvl="1" indent="-457200"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it-IT" altLang="it-IT" sz="3000" b="1" dirty="0">
                <a:solidFill>
                  <a:schemeClr val="accent2">
                    <a:lumMod val="75000"/>
                  </a:schemeClr>
                </a:solidFill>
              </a:rPr>
              <a:t>orientamento formativo o didattica orientativa/orientante</a:t>
            </a:r>
          </a:p>
          <a:p>
            <a:pPr marL="857250" lvl="1" indent="-457200"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it-IT" altLang="it-IT" sz="3000" b="1" dirty="0">
                <a:solidFill>
                  <a:schemeClr val="accent2">
                    <a:lumMod val="75000"/>
                  </a:schemeClr>
                </a:solidFill>
              </a:rPr>
              <a:t>attività di accompagnamento e di consulenza orientativa </a:t>
            </a:r>
            <a:r>
              <a:rPr lang="it-IT" altLang="it-IT" sz="3000" dirty="0">
                <a:solidFill>
                  <a:schemeClr val="accent2">
                    <a:lumMod val="75000"/>
                  </a:schemeClr>
                </a:solidFill>
              </a:rPr>
              <a:t>(per l’intera classe o gruppi)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it-IT" altLang="it-IT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1">
            <a:extLst>
              <a:ext uri="{FF2B5EF4-FFF2-40B4-BE49-F238E27FC236}">
                <a16:creationId xmlns:a16="http://schemas.microsoft.com/office/drawing/2014/main" id="{844A64B8-92DE-7844-B3AF-4392469BD6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185738"/>
            <a:ext cx="743902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2800">
                <a:solidFill>
                  <a:srgbClr val="812C32"/>
                </a:solidFill>
              </a:rPr>
              <a:t>Quadro territoriale e analisi dei fabbisogni</a:t>
            </a:r>
          </a:p>
        </p:txBody>
      </p:sp>
      <p:pic>
        <p:nvPicPr>
          <p:cNvPr id="47107" name="Immagine 5">
            <a:extLst>
              <a:ext uri="{FF2B5EF4-FFF2-40B4-BE49-F238E27FC236}">
                <a16:creationId xmlns:a16="http://schemas.microsoft.com/office/drawing/2014/main" id="{E7514B9B-3E3E-484C-A758-253230181E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8" y="6169025"/>
            <a:ext cx="241141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8" name="CasellaDiTesto 4">
            <a:extLst>
              <a:ext uri="{FF2B5EF4-FFF2-40B4-BE49-F238E27FC236}">
                <a16:creationId xmlns:a16="http://schemas.microsoft.com/office/drawing/2014/main" id="{BAB64AA0-D71D-4D4B-9121-635333317A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6226175"/>
            <a:ext cx="2701573" cy="268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it-IT" altLang="it-IT" sz="1400" i="1" dirty="0">
                <a:solidFill>
                  <a:srgbClr val="812C32"/>
                </a:solidFill>
              </a:rPr>
              <a:t>Franco Francavilla – USR Piemonte</a:t>
            </a:r>
            <a:endParaRPr lang="it-IT" altLang="it-IT" sz="1400" i="1" dirty="0">
              <a:solidFill>
                <a:srgbClr val="7F7F7F"/>
              </a:solidFill>
            </a:endParaRPr>
          </a:p>
        </p:txBody>
      </p:sp>
      <p:sp>
        <p:nvSpPr>
          <p:cNvPr id="7" name="Segnaposto contenuto 1">
            <a:extLst>
              <a:ext uri="{FF2B5EF4-FFF2-40B4-BE49-F238E27FC236}">
                <a16:creationId xmlns:a16="http://schemas.microsoft.com/office/drawing/2014/main" id="{A112713C-6814-F74D-BEDE-02EE547225D1}"/>
              </a:ext>
            </a:extLst>
          </p:cNvPr>
          <p:cNvSpPr txBox="1">
            <a:spLocks/>
          </p:cNvSpPr>
          <p:nvPr/>
        </p:nvSpPr>
        <p:spPr>
          <a:xfrm>
            <a:off x="449263" y="1146175"/>
            <a:ext cx="8494712" cy="4565650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Affinché le azioni di accompagnamento progettate e realizzate dalla scuola siano efficaci, 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devono «</a:t>
            </a:r>
            <a:r>
              <a:rPr lang="it-IT" altLang="it-IT" sz="2800" b="1" i="1" dirty="0">
                <a:solidFill>
                  <a:schemeClr val="accent2">
                    <a:lumMod val="75000"/>
                  </a:schemeClr>
                </a:solidFill>
              </a:rPr>
              <a:t>inserirsi all’interno di un quadro territoriale di interventi</a:t>
            </a:r>
            <a:r>
              <a:rPr lang="it-IT" altLang="it-IT" sz="2800" i="1" dirty="0">
                <a:solidFill>
                  <a:schemeClr val="accent2">
                    <a:lumMod val="75000"/>
                  </a:schemeClr>
                </a:solidFill>
              </a:rPr>
              <a:t>, articolato, flessibile e reticolare, al quale ogni Soggetto contribuisce per la propria parte di responsabilità e competenza</a:t>
            </a: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»</a:t>
            </a:r>
            <a:endParaRPr lang="it-IT" altLang="it-IT" sz="2800" i="1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«</a:t>
            </a:r>
            <a:r>
              <a:rPr lang="it-IT" altLang="it-IT" sz="2800" i="1" dirty="0">
                <a:solidFill>
                  <a:schemeClr val="accent2">
                    <a:lumMod val="75000"/>
                  </a:schemeClr>
                </a:solidFill>
              </a:rPr>
              <a:t>è necessario </a:t>
            </a:r>
            <a:r>
              <a:rPr lang="it-IT" altLang="it-IT" sz="2800" b="1" i="1" dirty="0">
                <a:solidFill>
                  <a:schemeClr val="accent2">
                    <a:lumMod val="75000"/>
                  </a:schemeClr>
                </a:solidFill>
              </a:rPr>
              <a:t>definire un sistema di analisi dei fabbisogni</a:t>
            </a:r>
            <a:r>
              <a:rPr lang="it-IT" altLang="it-IT" sz="2800" i="1" dirty="0">
                <a:solidFill>
                  <a:schemeClr val="accent2">
                    <a:lumMod val="75000"/>
                  </a:schemeClr>
                </a:solidFill>
              </a:rPr>
              <a:t> socio-economici del territorio e dei bisogni (reali e/o percepiti) delle singole persone</a:t>
            </a: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»</a:t>
            </a:r>
            <a:endParaRPr lang="it-IT" altLang="it-IT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it-IT" altLang="it-IT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1">
            <a:extLst>
              <a:ext uri="{FF2B5EF4-FFF2-40B4-BE49-F238E27FC236}">
                <a16:creationId xmlns:a16="http://schemas.microsoft.com/office/drawing/2014/main" id="{390B89D2-261F-B743-A25E-534EAC7BB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600" y="185738"/>
            <a:ext cx="792003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2800">
                <a:solidFill>
                  <a:srgbClr val="812C32"/>
                </a:solidFill>
              </a:rPr>
              <a:t>Dimensione soggettiva e oggettiva 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2800">
                <a:solidFill>
                  <a:srgbClr val="812C32"/>
                </a:solidFill>
              </a:rPr>
              <a:t>dell’orientamento</a:t>
            </a:r>
          </a:p>
        </p:txBody>
      </p:sp>
      <p:pic>
        <p:nvPicPr>
          <p:cNvPr id="49155" name="Immagine 5">
            <a:extLst>
              <a:ext uri="{FF2B5EF4-FFF2-40B4-BE49-F238E27FC236}">
                <a16:creationId xmlns:a16="http://schemas.microsoft.com/office/drawing/2014/main" id="{53DC29B9-1ABC-4340-8E1A-477D1DED0A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8" y="6169025"/>
            <a:ext cx="241141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6" name="CasellaDiTesto 4">
            <a:extLst>
              <a:ext uri="{FF2B5EF4-FFF2-40B4-BE49-F238E27FC236}">
                <a16:creationId xmlns:a16="http://schemas.microsoft.com/office/drawing/2014/main" id="{94713BAC-1A2D-D048-B1F3-51E75D70D4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6226175"/>
            <a:ext cx="2701573" cy="268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it-IT" altLang="it-IT" sz="1400" i="1" dirty="0">
                <a:solidFill>
                  <a:srgbClr val="812C32"/>
                </a:solidFill>
              </a:rPr>
              <a:t>Franco Francavilla – USR Piemonte</a:t>
            </a:r>
            <a:endParaRPr lang="it-IT" altLang="it-IT" sz="1400" i="1" dirty="0">
              <a:solidFill>
                <a:srgbClr val="7F7F7F"/>
              </a:solidFill>
            </a:endParaRPr>
          </a:p>
        </p:txBody>
      </p:sp>
      <p:sp>
        <p:nvSpPr>
          <p:cNvPr id="7" name="Segnaposto contenuto 1">
            <a:extLst>
              <a:ext uri="{FF2B5EF4-FFF2-40B4-BE49-F238E27FC236}">
                <a16:creationId xmlns:a16="http://schemas.microsoft.com/office/drawing/2014/main" id="{A112713C-6814-F74D-BEDE-02EE547225D1}"/>
              </a:ext>
            </a:extLst>
          </p:cNvPr>
          <p:cNvSpPr txBox="1">
            <a:spLocks/>
          </p:cNvSpPr>
          <p:nvPr/>
        </p:nvSpPr>
        <p:spPr>
          <a:xfrm>
            <a:off x="449263" y="1412875"/>
            <a:ext cx="8494712" cy="4565650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it-IT" altLang="it-IT" sz="2800" b="1" dirty="0">
                <a:solidFill>
                  <a:schemeClr val="accent2">
                    <a:lumMod val="75000"/>
                  </a:schemeClr>
                </a:solidFill>
              </a:rPr>
              <a:t>L’orientamento</a:t>
            </a: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 nel mondo della scuola e della formazione </a:t>
            </a:r>
            <a:r>
              <a:rPr lang="it-IT" altLang="it-IT" sz="2800" b="1" dirty="0">
                <a:solidFill>
                  <a:schemeClr val="accent2">
                    <a:lumMod val="75000"/>
                  </a:schemeClr>
                </a:solidFill>
              </a:rPr>
              <a:t>deve collegare la dimensione soggettiva a quella oggettiva, sociale ed economica del territorio</a:t>
            </a: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marL="0" indent="0" eaLnBrk="1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«</a:t>
            </a:r>
            <a:r>
              <a:rPr lang="it-IT" altLang="it-IT" sz="2800" i="1" dirty="0">
                <a:solidFill>
                  <a:schemeClr val="accent2">
                    <a:lumMod val="75000"/>
                  </a:schemeClr>
                </a:solidFill>
              </a:rPr>
              <a:t>l’orientamento … non può essere infatti limitato alla dimensione psicologica e individuale della conoscenza di sé, ma deve estendersi a una proiezione sociale e culturale, con riferimento alla comunità di appartenenza, all’identità sociale e professionale, alla memoria storica, ai valori condivisi e all’etica del lavoro</a:t>
            </a: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», per la «</a:t>
            </a:r>
            <a:r>
              <a:rPr lang="it-IT" altLang="it-IT" sz="2800" i="1" dirty="0">
                <a:solidFill>
                  <a:schemeClr val="accent2">
                    <a:lumMod val="75000"/>
                  </a:schemeClr>
                </a:solidFill>
              </a:rPr>
              <a:t>promozione di una cittadinanza attiva e responsabile</a:t>
            </a: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».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1">
            <a:extLst>
              <a:ext uri="{FF2B5EF4-FFF2-40B4-BE49-F238E27FC236}">
                <a16:creationId xmlns:a16="http://schemas.microsoft.com/office/drawing/2014/main" id="{F54AAB0F-1265-BF4D-A786-D64503F63A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600" y="185738"/>
            <a:ext cx="792003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2800">
                <a:solidFill>
                  <a:srgbClr val="812C32"/>
                </a:solidFill>
              </a:rPr>
              <a:t>Responsabilità sociale dell’orientamento</a:t>
            </a:r>
          </a:p>
        </p:txBody>
      </p:sp>
      <p:pic>
        <p:nvPicPr>
          <p:cNvPr id="51203" name="Immagine 5">
            <a:extLst>
              <a:ext uri="{FF2B5EF4-FFF2-40B4-BE49-F238E27FC236}">
                <a16:creationId xmlns:a16="http://schemas.microsoft.com/office/drawing/2014/main" id="{601CBD0B-A997-9347-BFBC-B453443E73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8" y="6169025"/>
            <a:ext cx="241141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4" name="CasellaDiTesto 4">
            <a:extLst>
              <a:ext uri="{FF2B5EF4-FFF2-40B4-BE49-F238E27FC236}">
                <a16:creationId xmlns:a16="http://schemas.microsoft.com/office/drawing/2014/main" id="{5BBA643E-7615-554C-B621-AD86DEBE1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6226175"/>
            <a:ext cx="2701573" cy="268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it-IT" altLang="it-IT" sz="1400" i="1" dirty="0">
                <a:solidFill>
                  <a:srgbClr val="812C32"/>
                </a:solidFill>
              </a:rPr>
              <a:t>Franco Francavilla – USR Piemonte</a:t>
            </a:r>
            <a:endParaRPr lang="it-IT" altLang="it-IT" sz="1400" i="1" dirty="0">
              <a:solidFill>
                <a:srgbClr val="7F7F7F"/>
              </a:solidFill>
            </a:endParaRPr>
          </a:p>
        </p:txBody>
      </p:sp>
      <p:sp>
        <p:nvSpPr>
          <p:cNvPr id="7" name="Segnaposto contenuto 1">
            <a:extLst>
              <a:ext uri="{FF2B5EF4-FFF2-40B4-BE49-F238E27FC236}">
                <a16:creationId xmlns:a16="http://schemas.microsoft.com/office/drawing/2014/main" id="{A112713C-6814-F74D-BEDE-02EE547225D1}"/>
              </a:ext>
            </a:extLst>
          </p:cNvPr>
          <p:cNvSpPr txBox="1">
            <a:spLocks/>
          </p:cNvSpPr>
          <p:nvPr/>
        </p:nvSpPr>
        <p:spPr>
          <a:xfrm>
            <a:off x="317500" y="908050"/>
            <a:ext cx="8620125" cy="4681538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it-IT" altLang="it-IT" sz="2800" b="1" dirty="0">
                <a:solidFill>
                  <a:schemeClr val="accent2">
                    <a:lumMod val="75000"/>
                  </a:schemeClr>
                </a:solidFill>
              </a:rPr>
              <a:t>Le</a:t>
            </a: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it-IT" altLang="it-IT" sz="2800" b="1" dirty="0">
                <a:solidFill>
                  <a:schemeClr val="accent2">
                    <a:lumMod val="75000"/>
                  </a:schemeClr>
                </a:solidFill>
              </a:rPr>
              <a:t>istituzioni</a:t>
            </a: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, in primo luogo </a:t>
            </a:r>
            <a:r>
              <a:rPr lang="it-IT" altLang="it-IT" sz="2800" b="1" dirty="0">
                <a:solidFill>
                  <a:schemeClr val="accent2">
                    <a:lumMod val="75000"/>
                  </a:schemeClr>
                </a:solidFill>
              </a:rPr>
              <a:t>la scuola</a:t>
            </a: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, e </a:t>
            </a:r>
            <a:r>
              <a:rPr lang="it-IT" altLang="it-IT" sz="2800" b="1" dirty="0">
                <a:solidFill>
                  <a:schemeClr val="accent2">
                    <a:lumMod val="75000"/>
                  </a:schemeClr>
                </a:solidFill>
              </a:rPr>
              <a:t>la società civile </a:t>
            </a: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hanno la </a:t>
            </a:r>
            <a:r>
              <a:rPr lang="it-IT" altLang="it-IT" sz="2800" b="1" dirty="0">
                <a:solidFill>
                  <a:schemeClr val="accent2">
                    <a:lumMod val="75000"/>
                  </a:schemeClr>
                </a:solidFill>
              </a:rPr>
              <a:t>responsabilità di valorizzare le politiche e le attività di orientamento</a:t>
            </a: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 al fine di «</a:t>
            </a:r>
            <a:r>
              <a:rPr lang="it-IT" altLang="it-IT" sz="2800" b="1" i="1" dirty="0">
                <a:solidFill>
                  <a:schemeClr val="accent2">
                    <a:lumMod val="75000"/>
                  </a:schemeClr>
                </a:solidFill>
              </a:rPr>
              <a:t>creare</a:t>
            </a:r>
            <a:r>
              <a:rPr lang="it-IT" altLang="it-IT" sz="2800" b="1" dirty="0">
                <a:solidFill>
                  <a:schemeClr val="accent2">
                    <a:lumMod val="75000"/>
                  </a:schemeClr>
                </a:solidFill>
              </a:rPr>
              <a:t> strategie per una tempestiva prevenzione, sia dell’abbandono scolastico che della mancata </a:t>
            </a:r>
            <a:r>
              <a:rPr lang="it-IT" altLang="it-IT" sz="2800" b="1" dirty="0" err="1">
                <a:solidFill>
                  <a:schemeClr val="accent2">
                    <a:lumMod val="75000"/>
                  </a:schemeClr>
                </a:solidFill>
              </a:rPr>
              <a:t>occupabilità</a:t>
            </a: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, per ridurre gli squilibri tra mondo dell’istruzione e formazione e mercato del lavoro, favorendo sempre più la transizione verso il mondo del lavoro come anche il rientro in formazione».</a:t>
            </a:r>
          </a:p>
          <a:p>
            <a:pPr marL="0" indent="0" eaLnBrk="1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«</a:t>
            </a:r>
            <a:r>
              <a:rPr lang="it-IT" altLang="it-IT" sz="2800" b="1" dirty="0">
                <a:solidFill>
                  <a:schemeClr val="accent2">
                    <a:lumMod val="75000"/>
                  </a:schemeClr>
                </a:solidFill>
              </a:rPr>
              <a:t>Le scuole </a:t>
            </a: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… sono l’ambiente di apprendimento nel quale occorre prevenire e contrastare la dispersione scolastica e il disagio giovanile».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1">
            <a:extLst>
              <a:ext uri="{FF2B5EF4-FFF2-40B4-BE49-F238E27FC236}">
                <a16:creationId xmlns:a16="http://schemas.microsoft.com/office/drawing/2014/main" id="{09D2B495-528C-B24E-B6A9-5500707AFF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600" y="185738"/>
            <a:ext cx="792003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2800">
                <a:solidFill>
                  <a:srgbClr val="812C32"/>
                </a:solidFill>
              </a:rPr>
              <a:t>Integrazione fra sistemi formativi 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2800">
                <a:solidFill>
                  <a:srgbClr val="812C32"/>
                </a:solidFill>
              </a:rPr>
              <a:t>e con le realtà economiche e sociali</a:t>
            </a:r>
          </a:p>
        </p:txBody>
      </p:sp>
      <p:pic>
        <p:nvPicPr>
          <p:cNvPr id="53251" name="Immagine 5">
            <a:extLst>
              <a:ext uri="{FF2B5EF4-FFF2-40B4-BE49-F238E27FC236}">
                <a16:creationId xmlns:a16="http://schemas.microsoft.com/office/drawing/2014/main" id="{FAE209D5-ADA5-644F-A033-9841B1FB2E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8" y="6169025"/>
            <a:ext cx="241141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2" name="CasellaDiTesto 4">
            <a:extLst>
              <a:ext uri="{FF2B5EF4-FFF2-40B4-BE49-F238E27FC236}">
                <a16:creationId xmlns:a16="http://schemas.microsoft.com/office/drawing/2014/main" id="{28DE215D-13EF-2149-BBBD-60469C47F4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6226175"/>
            <a:ext cx="2701573" cy="268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it-IT" altLang="it-IT" sz="1400" i="1" dirty="0">
                <a:solidFill>
                  <a:srgbClr val="812C32"/>
                </a:solidFill>
              </a:rPr>
              <a:t>Franco Francavilla – USR Piemonte</a:t>
            </a:r>
            <a:endParaRPr lang="it-IT" altLang="it-IT" sz="1400" i="1" dirty="0">
              <a:solidFill>
                <a:srgbClr val="7F7F7F"/>
              </a:solidFill>
            </a:endParaRPr>
          </a:p>
        </p:txBody>
      </p:sp>
      <p:sp>
        <p:nvSpPr>
          <p:cNvPr id="7" name="Segnaposto contenuto 1">
            <a:extLst>
              <a:ext uri="{FF2B5EF4-FFF2-40B4-BE49-F238E27FC236}">
                <a16:creationId xmlns:a16="http://schemas.microsoft.com/office/drawing/2014/main" id="{A112713C-6814-F74D-BEDE-02EE547225D1}"/>
              </a:ext>
            </a:extLst>
          </p:cNvPr>
          <p:cNvSpPr txBox="1">
            <a:spLocks/>
          </p:cNvSpPr>
          <p:nvPr/>
        </p:nvSpPr>
        <p:spPr>
          <a:xfrm>
            <a:off x="314325" y="1196975"/>
            <a:ext cx="8693150" cy="4679950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it-IT" altLang="it-IT" sz="2700" dirty="0">
                <a:solidFill>
                  <a:schemeClr val="accent2">
                    <a:lumMod val="75000"/>
                  </a:schemeClr>
                </a:solidFill>
              </a:rPr>
              <a:t>Gli obiettivi enunciati (prevenzione dell’abbandono scolastico e della mancata </a:t>
            </a:r>
            <a:r>
              <a:rPr lang="it-IT" altLang="it-IT" sz="2700" dirty="0" err="1">
                <a:solidFill>
                  <a:schemeClr val="accent2">
                    <a:lumMod val="75000"/>
                  </a:schemeClr>
                </a:solidFill>
              </a:rPr>
              <a:t>occupabilità</a:t>
            </a:r>
            <a:r>
              <a:rPr lang="it-IT" altLang="it-IT" sz="2700" dirty="0">
                <a:solidFill>
                  <a:schemeClr val="accent2">
                    <a:lumMod val="75000"/>
                  </a:schemeClr>
                </a:solidFill>
              </a:rPr>
              <a:t>) devono essere perseguiti attraverso «</a:t>
            </a:r>
            <a:r>
              <a:rPr lang="it-IT" altLang="it-IT" sz="2700" b="1" i="1" dirty="0">
                <a:solidFill>
                  <a:schemeClr val="accent2">
                    <a:lumMod val="75000"/>
                  </a:schemeClr>
                </a:solidFill>
              </a:rPr>
              <a:t>l’integrazione fra sistema dell’istruzione e dell’istruzione e formazione professionale con le realtà economiche e sociali, sia pubbliche che private del territorio</a:t>
            </a:r>
            <a:r>
              <a:rPr lang="it-IT" altLang="it-IT" sz="2700" i="1" dirty="0">
                <a:solidFill>
                  <a:schemeClr val="accent2">
                    <a:lumMod val="75000"/>
                  </a:schemeClr>
                </a:solidFill>
              </a:rPr>
              <a:t>, consolidando e rafforzando le </a:t>
            </a:r>
            <a:r>
              <a:rPr lang="it-IT" altLang="it-IT" sz="2700" b="1" i="1" dirty="0">
                <a:solidFill>
                  <a:schemeClr val="accent2">
                    <a:lumMod val="75000"/>
                  </a:schemeClr>
                </a:solidFill>
              </a:rPr>
              <a:t>reti </a:t>
            </a:r>
            <a:r>
              <a:rPr lang="it-IT" altLang="it-IT" sz="2700" i="1" dirty="0">
                <a:solidFill>
                  <a:schemeClr val="accent2">
                    <a:lumMod val="75000"/>
                  </a:schemeClr>
                </a:solidFill>
              </a:rPr>
              <a:t>già esistenti e favorendo lo sviluppo e la nascita di nuovi e stabili partenariati a livello locale</a:t>
            </a:r>
            <a:r>
              <a:rPr lang="it-IT" altLang="it-IT" sz="2700" dirty="0">
                <a:solidFill>
                  <a:schemeClr val="accent2">
                    <a:lumMod val="75000"/>
                  </a:schemeClr>
                </a:solidFill>
              </a:rPr>
              <a:t>».</a:t>
            </a:r>
          </a:p>
          <a:p>
            <a:pPr marL="0" indent="0" eaLnBrk="1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it-IT" altLang="it-IT" sz="2700" dirty="0">
                <a:solidFill>
                  <a:schemeClr val="accent2">
                    <a:lumMod val="75000"/>
                  </a:schemeClr>
                </a:solidFill>
              </a:rPr>
              <a:t>«</a:t>
            </a:r>
            <a:r>
              <a:rPr lang="it-IT" altLang="it-IT" sz="2700" b="1" i="1" dirty="0">
                <a:solidFill>
                  <a:schemeClr val="accent2">
                    <a:lumMod val="75000"/>
                  </a:schemeClr>
                </a:solidFill>
              </a:rPr>
              <a:t>L’intervento orientativo</a:t>
            </a:r>
            <a:r>
              <a:rPr lang="it-IT" altLang="it-IT" sz="2700" i="1" dirty="0">
                <a:solidFill>
                  <a:schemeClr val="accent2">
                    <a:lumMod val="75000"/>
                  </a:schemeClr>
                </a:solidFill>
              </a:rPr>
              <a:t>, sia a scuola sia all’università, sia nella formazione, ha un ruolo strategico nel superamento del </a:t>
            </a:r>
            <a:r>
              <a:rPr lang="it-IT" altLang="it-IT" sz="2700" i="1" dirty="0" err="1">
                <a:solidFill>
                  <a:schemeClr val="accent2">
                    <a:lumMod val="75000"/>
                  </a:schemeClr>
                </a:solidFill>
              </a:rPr>
              <a:t>mismatch</a:t>
            </a:r>
            <a:r>
              <a:rPr lang="it-IT" altLang="it-IT" sz="2700" i="1" dirty="0">
                <a:solidFill>
                  <a:schemeClr val="accent2">
                    <a:lumMod val="75000"/>
                  </a:schemeClr>
                </a:solidFill>
              </a:rPr>
              <a:t> tra domanda e offerta di lavoro per i giovani</a:t>
            </a:r>
            <a:r>
              <a:rPr lang="it-IT" altLang="it-IT" sz="2700" dirty="0">
                <a:solidFill>
                  <a:schemeClr val="accent2">
                    <a:lumMod val="75000"/>
                  </a:schemeClr>
                </a:solidFill>
              </a:rPr>
              <a:t>».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1">
            <a:extLst>
              <a:ext uri="{FF2B5EF4-FFF2-40B4-BE49-F238E27FC236}">
                <a16:creationId xmlns:a16="http://schemas.microsoft.com/office/drawing/2014/main" id="{E19C9E76-67BC-F844-8AE7-B16331759A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600" y="185738"/>
            <a:ext cx="792003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2800">
                <a:solidFill>
                  <a:srgbClr val="812C32"/>
                </a:solidFill>
              </a:rPr>
              <a:t>Orientamento e Tecnologie 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2800">
                <a:solidFill>
                  <a:srgbClr val="812C32"/>
                </a:solidFill>
              </a:rPr>
              <a:t>dell’Informazione e della Comunicazione (TIC)</a:t>
            </a:r>
          </a:p>
        </p:txBody>
      </p:sp>
      <p:pic>
        <p:nvPicPr>
          <p:cNvPr id="55299" name="Immagine 5">
            <a:extLst>
              <a:ext uri="{FF2B5EF4-FFF2-40B4-BE49-F238E27FC236}">
                <a16:creationId xmlns:a16="http://schemas.microsoft.com/office/drawing/2014/main" id="{ADB1E73B-AACB-D54F-8635-D47158B9C9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8" y="6169025"/>
            <a:ext cx="241141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0" name="CasellaDiTesto 4">
            <a:extLst>
              <a:ext uri="{FF2B5EF4-FFF2-40B4-BE49-F238E27FC236}">
                <a16:creationId xmlns:a16="http://schemas.microsoft.com/office/drawing/2014/main" id="{456C9B7F-FF35-7646-8144-05B5FAD0DC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6226175"/>
            <a:ext cx="2701573" cy="268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it-IT" altLang="it-IT" sz="1400" i="1" dirty="0">
                <a:solidFill>
                  <a:srgbClr val="812C32"/>
                </a:solidFill>
              </a:rPr>
              <a:t>Franco Francavilla – USR Piemonte</a:t>
            </a:r>
            <a:endParaRPr lang="it-IT" altLang="it-IT" sz="1400" i="1" dirty="0">
              <a:solidFill>
                <a:srgbClr val="7F7F7F"/>
              </a:solidFill>
            </a:endParaRPr>
          </a:p>
        </p:txBody>
      </p:sp>
      <p:sp>
        <p:nvSpPr>
          <p:cNvPr id="7" name="Segnaposto contenuto 1">
            <a:extLst>
              <a:ext uri="{FF2B5EF4-FFF2-40B4-BE49-F238E27FC236}">
                <a16:creationId xmlns:a16="http://schemas.microsoft.com/office/drawing/2014/main" id="{A112713C-6814-F74D-BEDE-02EE547225D1}"/>
              </a:ext>
            </a:extLst>
          </p:cNvPr>
          <p:cNvSpPr txBox="1">
            <a:spLocks/>
          </p:cNvSpPr>
          <p:nvPr/>
        </p:nvSpPr>
        <p:spPr>
          <a:xfrm>
            <a:off x="395288" y="1268413"/>
            <a:ext cx="8623300" cy="4681537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it-IT" altLang="it-IT" b="1" dirty="0">
                <a:solidFill>
                  <a:schemeClr val="accent2">
                    <a:lumMod val="75000"/>
                  </a:schemeClr>
                </a:solidFill>
              </a:rPr>
              <a:t>Le TIC rivestono un ruolo molto importante nell’orientamento</a:t>
            </a:r>
            <a:r>
              <a:rPr lang="it-IT" altLang="it-IT" dirty="0">
                <a:solidFill>
                  <a:schemeClr val="accent2">
                    <a:lumMod val="75000"/>
                  </a:schemeClr>
                </a:solidFill>
              </a:rPr>
              <a:t>, sia come competenza da acquisire sia come strumento delle attività di orientamento. </a:t>
            </a:r>
          </a:p>
          <a:p>
            <a:pPr marL="0" indent="0" eaLnBrk="1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Infatti «</a:t>
            </a:r>
            <a:r>
              <a:rPr lang="it-IT" altLang="it-IT" sz="2800" i="1" dirty="0">
                <a:solidFill>
                  <a:schemeClr val="accent2">
                    <a:lumMod val="75000"/>
                  </a:schemeClr>
                </a:solidFill>
              </a:rPr>
              <a:t>Le indicazioni comunitarie individuano nella conoscenza e nell’innovazione i motori di una crescita sostenibile e affermano la necessità di sviluppare una società dell’informazione basata sull’inclusione e </a:t>
            </a:r>
            <a:r>
              <a:rPr lang="it-IT" altLang="it-IT" sz="2800" b="1" i="1" dirty="0">
                <a:solidFill>
                  <a:schemeClr val="accent2">
                    <a:lumMod val="75000"/>
                  </a:schemeClr>
                </a:solidFill>
              </a:rPr>
              <a:t>sull’uso generalizzato delle TIC </a:t>
            </a:r>
            <a:r>
              <a:rPr lang="it-IT" altLang="it-IT" sz="2800" i="1" dirty="0">
                <a:solidFill>
                  <a:schemeClr val="accent2">
                    <a:lumMod val="75000"/>
                  </a:schemeClr>
                </a:solidFill>
              </a:rPr>
              <a:t>nei diversi settori: istruzione, formazione e lavoro</a:t>
            </a: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».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1">
            <a:extLst>
              <a:ext uri="{FF2B5EF4-FFF2-40B4-BE49-F238E27FC236}">
                <a16:creationId xmlns:a16="http://schemas.microsoft.com/office/drawing/2014/main" id="{289B00BA-6218-4946-993D-33F6EA210C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600" y="185738"/>
            <a:ext cx="792003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2800" b="1">
                <a:solidFill>
                  <a:srgbClr val="812C32"/>
                </a:solidFill>
              </a:rPr>
              <a:t>CONCLUSIONI 1</a:t>
            </a:r>
          </a:p>
        </p:txBody>
      </p:sp>
      <p:pic>
        <p:nvPicPr>
          <p:cNvPr id="57347" name="Immagine 5">
            <a:extLst>
              <a:ext uri="{FF2B5EF4-FFF2-40B4-BE49-F238E27FC236}">
                <a16:creationId xmlns:a16="http://schemas.microsoft.com/office/drawing/2014/main" id="{641C0D16-690E-BE47-9591-E24D47DB6D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8" y="6169025"/>
            <a:ext cx="241141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8" name="CasellaDiTesto 4">
            <a:extLst>
              <a:ext uri="{FF2B5EF4-FFF2-40B4-BE49-F238E27FC236}">
                <a16:creationId xmlns:a16="http://schemas.microsoft.com/office/drawing/2014/main" id="{645AB68D-4B49-1749-B2BA-41490E9FE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6226175"/>
            <a:ext cx="2701573" cy="268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it-IT" altLang="it-IT" sz="1400" i="1" dirty="0">
                <a:solidFill>
                  <a:srgbClr val="812C32"/>
                </a:solidFill>
              </a:rPr>
              <a:t>Franco Francavilla – USR Piemonte</a:t>
            </a:r>
            <a:endParaRPr lang="it-IT" altLang="it-IT" sz="1400" i="1" dirty="0">
              <a:solidFill>
                <a:srgbClr val="7F7F7F"/>
              </a:solidFill>
            </a:endParaRPr>
          </a:p>
        </p:txBody>
      </p:sp>
      <p:sp>
        <p:nvSpPr>
          <p:cNvPr id="7" name="Segnaposto contenuto 1">
            <a:extLst>
              <a:ext uri="{FF2B5EF4-FFF2-40B4-BE49-F238E27FC236}">
                <a16:creationId xmlns:a16="http://schemas.microsoft.com/office/drawing/2014/main" id="{A112713C-6814-F74D-BEDE-02EE547225D1}"/>
              </a:ext>
            </a:extLst>
          </p:cNvPr>
          <p:cNvSpPr txBox="1">
            <a:spLocks/>
          </p:cNvSpPr>
          <p:nvPr/>
        </p:nvSpPr>
        <p:spPr>
          <a:xfrm>
            <a:off x="325438" y="1196975"/>
            <a:ext cx="8494712" cy="4679950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457200" indent="-457200"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it-IT" altLang="it-IT" b="1" dirty="0">
                <a:solidFill>
                  <a:schemeClr val="accent2">
                    <a:lumMod val="75000"/>
                  </a:schemeClr>
                </a:solidFill>
              </a:rPr>
              <a:t>Integrazione fra sistemi formativi e attivazione di reti territoriali </a:t>
            </a: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che comprendano tutte le Istituzioni e i Soggetti che, con varie responsabilità e competenze, si occupano di orientamento nel territorio (scuole, agenzie di </a:t>
            </a:r>
            <a:r>
              <a:rPr lang="it-IT" altLang="it-IT" sz="2800" dirty="0" err="1">
                <a:solidFill>
                  <a:schemeClr val="accent2">
                    <a:lumMod val="75000"/>
                  </a:schemeClr>
                </a:solidFill>
              </a:rPr>
              <a:t>IeFP</a:t>
            </a: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, Regione, EE.LL., atenei, realtà economiche e sociali…)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it-IT" altLang="it-IT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1">
            <a:extLst>
              <a:ext uri="{FF2B5EF4-FFF2-40B4-BE49-F238E27FC236}">
                <a16:creationId xmlns:a16="http://schemas.microsoft.com/office/drawing/2014/main" id="{0B701FBA-E135-364D-9CB8-C70353D24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600" y="185738"/>
            <a:ext cx="792003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2800" b="1">
                <a:solidFill>
                  <a:srgbClr val="812C32"/>
                </a:solidFill>
              </a:rPr>
              <a:t>CONCLUSIONI 2</a:t>
            </a:r>
          </a:p>
        </p:txBody>
      </p:sp>
      <p:pic>
        <p:nvPicPr>
          <p:cNvPr id="59395" name="Immagine 5">
            <a:extLst>
              <a:ext uri="{FF2B5EF4-FFF2-40B4-BE49-F238E27FC236}">
                <a16:creationId xmlns:a16="http://schemas.microsoft.com/office/drawing/2014/main" id="{811525C4-347E-F443-9930-F8E17A72BD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8" y="6169025"/>
            <a:ext cx="241141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6" name="CasellaDiTesto 4">
            <a:extLst>
              <a:ext uri="{FF2B5EF4-FFF2-40B4-BE49-F238E27FC236}">
                <a16:creationId xmlns:a16="http://schemas.microsoft.com/office/drawing/2014/main" id="{6FAE0628-9FE7-4E48-A80C-799C1E74BD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6226175"/>
            <a:ext cx="2701573" cy="268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it-IT" altLang="it-IT" sz="1400" i="1" dirty="0">
                <a:solidFill>
                  <a:srgbClr val="812C32"/>
                </a:solidFill>
              </a:rPr>
              <a:t>Franco Francavilla – USR Piemonte</a:t>
            </a:r>
            <a:endParaRPr lang="it-IT" altLang="it-IT" sz="1400" i="1" dirty="0">
              <a:solidFill>
                <a:srgbClr val="7F7F7F"/>
              </a:solidFill>
            </a:endParaRPr>
          </a:p>
        </p:txBody>
      </p:sp>
      <p:sp>
        <p:nvSpPr>
          <p:cNvPr id="7" name="Segnaposto contenuto 1">
            <a:extLst>
              <a:ext uri="{FF2B5EF4-FFF2-40B4-BE49-F238E27FC236}">
                <a16:creationId xmlns:a16="http://schemas.microsoft.com/office/drawing/2014/main" id="{A112713C-6814-F74D-BEDE-02EE547225D1}"/>
              </a:ext>
            </a:extLst>
          </p:cNvPr>
          <p:cNvSpPr txBox="1">
            <a:spLocks/>
          </p:cNvSpPr>
          <p:nvPr/>
        </p:nvSpPr>
        <p:spPr>
          <a:xfrm>
            <a:off x="325438" y="1268413"/>
            <a:ext cx="8494712" cy="4681537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457200" indent="-457200"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it-IT" altLang="it-IT" b="1" dirty="0">
                <a:solidFill>
                  <a:schemeClr val="accent2">
                    <a:lumMod val="75000"/>
                  </a:schemeClr>
                </a:solidFill>
              </a:rPr>
              <a:t>Orientamento a tutto campo</a:t>
            </a:r>
            <a:r>
              <a:rPr lang="it-IT" altLang="it-IT" dirty="0">
                <a:solidFill>
                  <a:schemeClr val="accent2">
                    <a:lumMod val="75000"/>
                  </a:schemeClr>
                </a:solidFill>
              </a:rPr>
              <a:t>, che metta in connessione la </a:t>
            </a:r>
            <a:r>
              <a:rPr lang="it-IT" altLang="it-IT" b="1" dirty="0">
                <a:solidFill>
                  <a:schemeClr val="accent2">
                    <a:lumMod val="75000"/>
                  </a:schemeClr>
                </a:solidFill>
              </a:rPr>
              <a:t>dimensione soggettiva </a:t>
            </a:r>
            <a:r>
              <a:rPr lang="it-IT" altLang="it-IT" dirty="0">
                <a:solidFill>
                  <a:schemeClr val="accent2">
                    <a:lumMod val="75000"/>
                  </a:schemeClr>
                </a:solidFill>
              </a:rPr>
              <a:t>(attitudini e potenzialità; fabbisogni, aspirazioni e desideri; competenze acquisite) con la </a:t>
            </a:r>
            <a:r>
              <a:rPr lang="it-IT" altLang="it-IT" b="1" dirty="0">
                <a:solidFill>
                  <a:schemeClr val="accent2">
                    <a:lumMod val="75000"/>
                  </a:schemeClr>
                </a:solidFill>
              </a:rPr>
              <a:t>dimensione oggettiva </a:t>
            </a:r>
            <a:r>
              <a:rPr lang="it-IT" altLang="it-IT" dirty="0">
                <a:solidFill>
                  <a:schemeClr val="accent2">
                    <a:lumMod val="75000"/>
                  </a:schemeClr>
                </a:solidFill>
              </a:rPr>
              <a:t>(realtà economico-sociale, mondo del lavoro e delle professioni, fabbisogni occupazionali…)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it-IT" altLang="it-IT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1">
            <a:extLst>
              <a:ext uri="{FF2B5EF4-FFF2-40B4-BE49-F238E27FC236}">
                <a16:creationId xmlns:a16="http://schemas.microsoft.com/office/drawing/2014/main" id="{145AF79C-CDF8-564B-8EA8-8AEC73F13A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600" y="185738"/>
            <a:ext cx="792003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2800" b="1">
                <a:solidFill>
                  <a:srgbClr val="812C32"/>
                </a:solidFill>
              </a:rPr>
              <a:t>CONCLUSIONI 3</a:t>
            </a:r>
          </a:p>
        </p:txBody>
      </p:sp>
      <p:pic>
        <p:nvPicPr>
          <p:cNvPr id="61443" name="Immagine 5">
            <a:extLst>
              <a:ext uri="{FF2B5EF4-FFF2-40B4-BE49-F238E27FC236}">
                <a16:creationId xmlns:a16="http://schemas.microsoft.com/office/drawing/2014/main" id="{CF50734D-8AAF-D54D-95AC-46366CC45E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8" y="6169025"/>
            <a:ext cx="241141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4" name="CasellaDiTesto 4">
            <a:extLst>
              <a:ext uri="{FF2B5EF4-FFF2-40B4-BE49-F238E27FC236}">
                <a16:creationId xmlns:a16="http://schemas.microsoft.com/office/drawing/2014/main" id="{351EB8AA-9DF2-1046-BA5F-667181B31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6226175"/>
            <a:ext cx="2701573" cy="268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it-IT" altLang="it-IT" sz="1400" i="1" dirty="0">
                <a:solidFill>
                  <a:srgbClr val="812C32"/>
                </a:solidFill>
              </a:rPr>
              <a:t>Franco Francavilla – USR Piemonte</a:t>
            </a:r>
            <a:endParaRPr lang="it-IT" altLang="it-IT" sz="1400" i="1" dirty="0">
              <a:solidFill>
                <a:srgbClr val="7F7F7F"/>
              </a:solidFill>
            </a:endParaRPr>
          </a:p>
        </p:txBody>
      </p:sp>
      <p:sp>
        <p:nvSpPr>
          <p:cNvPr id="7" name="Segnaposto contenuto 1">
            <a:extLst>
              <a:ext uri="{FF2B5EF4-FFF2-40B4-BE49-F238E27FC236}">
                <a16:creationId xmlns:a16="http://schemas.microsoft.com/office/drawing/2014/main" id="{A112713C-6814-F74D-BEDE-02EE547225D1}"/>
              </a:ext>
            </a:extLst>
          </p:cNvPr>
          <p:cNvSpPr txBox="1">
            <a:spLocks/>
          </p:cNvSpPr>
          <p:nvPr/>
        </p:nvSpPr>
        <p:spPr>
          <a:xfrm>
            <a:off x="231775" y="1268413"/>
            <a:ext cx="8680450" cy="4320827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457200" indent="-457200"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it-IT" altLang="it-IT" b="1" dirty="0">
                <a:solidFill>
                  <a:schemeClr val="accent2">
                    <a:lumMod val="75000"/>
                  </a:schemeClr>
                </a:solidFill>
              </a:rPr>
              <a:t>L’orientamento come processo</a:t>
            </a:r>
            <a:r>
              <a:rPr lang="it-IT" altLang="it-IT" dirty="0">
                <a:solidFill>
                  <a:schemeClr val="accent2">
                    <a:lumMod val="75000"/>
                  </a:schemeClr>
                </a:solidFill>
              </a:rPr>
              <a:t> che dura tutto l’arco della vita </a:t>
            </a: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e non come momento specifico (potremmo rappresentarlo come passaggio </a:t>
            </a:r>
            <a:r>
              <a:rPr lang="it-IT" altLang="it-IT" sz="2800" i="1" dirty="0">
                <a:solidFill>
                  <a:schemeClr val="accent2">
                    <a:lumMod val="75000"/>
                  </a:schemeClr>
                </a:solidFill>
              </a:rPr>
              <a:t>dalla fotografia al film</a:t>
            </a: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it-IT" altLang="it-IT" b="1" dirty="0">
                <a:solidFill>
                  <a:schemeClr val="accent2">
                    <a:lumMod val="75000"/>
                  </a:schemeClr>
                </a:solidFill>
              </a:rPr>
              <a:t>Dall’orientamento informativo all’orientamento formativo</a:t>
            </a:r>
            <a:r>
              <a:rPr lang="it-IT" altLang="it-IT" dirty="0">
                <a:solidFill>
                  <a:schemeClr val="accent2">
                    <a:lumMod val="75000"/>
                  </a:schemeClr>
                </a:solidFill>
              </a:rPr>
              <a:t>, che nella scuola si realizza nella </a:t>
            </a:r>
            <a:r>
              <a:rPr lang="it-IT" altLang="it-IT" b="1" dirty="0">
                <a:solidFill>
                  <a:schemeClr val="accent2">
                    <a:lumMod val="75000"/>
                  </a:schemeClr>
                </a:solidFill>
              </a:rPr>
              <a:t>didattica orientativa </a:t>
            </a: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(competenze trasversali, competenze chiave e di cittadinanza, competenze disciplinari e professionali) </a:t>
            </a:r>
          </a:p>
          <a:p>
            <a:pPr marL="444500" indent="0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altLang="it-IT" sz="2800" dirty="0">
              <a:solidFill>
                <a:schemeClr val="accent2">
                  <a:lumMod val="75000"/>
                </a:schemeClr>
              </a:solidFill>
            </a:endParaRPr>
          </a:p>
          <a:p>
            <a:pPr marL="444500" indent="0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it-IT" altLang="it-IT" sz="2800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it-IT" altLang="it-IT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1">
            <a:extLst>
              <a:ext uri="{FF2B5EF4-FFF2-40B4-BE49-F238E27FC236}">
                <a16:creationId xmlns:a16="http://schemas.microsoft.com/office/drawing/2014/main" id="{3FF0E6F7-062E-4745-8192-6D9E6653D5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600" y="185738"/>
            <a:ext cx="792003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2800" b="1">
                <a:solidFill>
                  <a:srgbClr val="812C32"/>
                </a:solidFill>
              </a:rPr>
              <a:t>Suggerimento</a:t>
            </a:r>
          </a:p>
        </p:txBody>
      </p:sp>
      <p:pic>
        <p:nvPicPr>
          <p:cNvPr id="63491" name="Immagine 5">
            <a:extLst>
              <a:ext uri="{FF2B5EF4-FFF2-40B4-BE49-F238E27FC236}">
                <a16:creationId xmlns:a16="http://schemas.microsoft.com/office/drawing/2014/main" id="{DFD0FB5B-49BC-604E-B1B9-ECC3832B16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8" y="6169025"/>
            <a:ext cx="241141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2" name="CasellaDiTesto 4">
            <a:extLst>
              <a:ext uri="{FF2B5EF4-FFF2-40B4-BE49-F238E27FC236}">
                <a16:creationId xmlns:a16="http://schemas.microsoft.com/office/drawing/2014/main" id="{0CEC4449-27C8-B940-815B-BFBEDEAB13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6226175"/>
            <a:ext cx="2701573" cy="268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it-IT" altLang="it-IT" sz="1400" i="1" dirty="0">
                <a:solidFill>
                  <a:srgbClr val="812C32"/>
                </a:solidFill>
              </a:rPr>
              <a:t>Franco Francavilla – USR Piemonte</a:t>
            </a:r>
            <a:endParaRPr lang="it-IT" altLang="it-IT" sz="1400" i="1" dirty="0">
              <a:solidFill>
                <a:srgbClr val="7F7F7F"/>
              </a:solidFill>
            </a:endParaRPr>
          </a:p>
        </p:txBody>
      </p:sp>
      <p:sp>
        <p:nvSpPr>
          <p:cNvPr id="7" name="Segnaposto contenuto 1">
            <a:extLst>
              <a:ext uri="{FF2B5EF4-FFF2-40B4-BE49-F238E27FC236}">
                <a16:creationId xmlns:a16="http://schemas.microsoft.com/office/drawing/2014/main" id="{A112713C-6814-F74D-BEDE-02EE547225D1}"/>
              </a:ext>
            </a:extLst>
          </p:cNvPr>
          <p:cNvSpPr txBox="1">
            <a:spLocks/>
          </p:cNvSpPr>
          <p:nvPr/>
        </p:nvSpPr>
        <p:spPr>
          <a:xfrm>
            <a:off x="231775" y="1196975"/>
            <a:ext cx="8680450" cy="4679950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93663" indent="0" algn="ctr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dirty="0">
                <a:solidFill>
                  <a:schemeClr val="accent2">
                    <a:lumMod val="75000"/>
                  </a:schemeClr>
                </a:solidFill>
              </a:rPr>
              <a:t>Un utile strumento per chi si occupa di orientamento è rappresentato dal sito «Orientamento a scuola»</a:t>
            </a:r>
          </a:p>
          <a:p>
            <a:pPr marL="93663" indent="0"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altLang="it-IT" sz="1800" dirty="0">
              <a:solidFill>
                <a:schemeClr val="accent2">
                  <a:lumMod val="75000"/>
                </a:schemeClr>
              </a:solidFill>
            </a:endParaRPr>
          </a:p>
          <a:p>
            <a:pPr marL="93663" indent="0" algn="ctr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sz="3600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www.orientamentoirreer.it</a:t>
            </a:r>
            <a:r>
              <a:rPr lang="it-IT" altLang="it-IT" sz="3600" dirty="0">
                <a:solidFill>
                  <a:srgbClr val="0070C0"/>
                </a:solidFill>
              </a:rPr>
              <a:t> </a:t>
            </a:r>
          </a:p>
          <a:p>
            <a:pPr marL="93663" indent="0"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altLang="it-IT" sz="1800" dirty="0">
              <a:solidFill>
                <a:schemeClr val="accent2">
                  <a:lumMod val="75000"/>
                </a:schemeClr>
              </a:solidFill>
            </a:endParaRPr>
          </a:p>
          <a:p>
            <a:pPr marL="93663" indent="0" algn="ctr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dirty="0">
                <a:solidFill>
                  <a:schemeClr val="accent2">
                    <a:lumMod val="75000"/>
                  </a:schemeClr>
                </a:solidFill>
              </a:rPr>
              <a:t>una ricca banca dati di norme e  documenti nazionali ed europei, atti di seminari e convegni, buone pratiche, </a:t>
            </a:r>
            <a:r>
              <a:rPr lang="it-IT" altLang="it-IT" dirty="0" err="1">
                <a:solidFill>
                  <a:schemeClr val="accent2">
                    <a:lumMod val="75000"/>
                  </a:schemeClr>
                </a:solidFill>
              </a:rPr>
              <a:t>sitografia</a:t>
            </a:r>
            <a:r>
              <a:rPr lang="it-IT" altLang="it-IT" dirty="0">
                <a:solidFill>
                  <a:schemeClr val="accent2">
                    <a:lumMod val="75000"/>
                  </a:schemeClr>
                </a:solidFill>
              </a:rPr>
              <a:t> e bibliografia in materia di orientamento.</a:t>
            </a:r>
            <a:endParaRPr lang="it-IT" altLang="it-IT" b="1" dirty="0">
              <a:solidFill>
                <a:schemeClr val="accent2">
                  <a:lumMod val="75000"/>
                </a:schemeClr>
              </a:solidFill>
            </a:endParaRPr>
          </a:p>
          <a:p>
            <a:pPr marL="444500" indent="0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 marL="0" indent="0" eaLnBrk="1" hangingPunct="1">
              <a:spcBef>
                <a:spcPts val="600"/>
              </a:spcBef>
              <a:spcAft>
                <a:spcPts val="0"/>
              </a:spcAft>
              <a:defRPr/>
            </a:pPr>
            <a:endParaRPr lang="it-IT" altLang="it-IT" sz="2800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it-IT" altLang="it-IT" sz="2800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it-IT" altLang="it-IT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1">
            <a:extLst>
              <a:ext uri="{FF2B5EF4-FFF2-40B4-BE49-F238E27FC236}">
                <a16:creationId xmlns:a16="http://schemas.microsoft.com/office/drawing/2014/main" id="{E7A85414-993B-1A49-B188-3C00A632F2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4150" y="274638"/>
            <a:ext cx="5962650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endParaRPr lang="it-IT" altLang="it-IT" sz="2000">
              <a:solidFill>
                <a:srgbClr val="812C32"/>
              </a:solidFill>
            </a:endParaRPr>
          </a:p>
        </p:txBody>
      </p:sp>
      <p:sp>
        <p:nvSpPr>
          <p:cNvPr id="28675" name="Text Box 3">
            <a:extLst>
              <a:ext uri="{FF2B5EF4-FFF2-40B4-BE49-F238E27FC236}">
                <a16:creationId xmlns:a16="http://schemas.microsoft.com/office/drawing/2014/main" id="{ED40BAD0-DAA6-A24D-AAD6-7ADED6FB2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2636838"/>
            <a:ext cx="7866063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it-IT" altLang="it-IT" sz="4000" b="1" i="1" dirty="0">
                <a:solidFill>
                  <a:srgbClr val="FF0000"/>
                </a:solidFill>
              </a:rPr>
              <a:t>Linee Guida nazionali per 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it-IT" altLang="it-IT" sz="4000" b="1" i="1" dirty="0">
                <a:solidFill>
                  <a:srgbClr val="FF0000"/>
                </a:solidFill>
              </a:rPr>
              <a:t>l’orientamento permanente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it-IT" altLang="it-IT" sz="3600" i="1" dirty="0">
              <a:solidFill>
                <a:srgbClr val="812C32"/>
              </a:solidFill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it-IT" altLang="it-IT" sz="2800" i="1" dirty="0">
                <a:solidFill>
                  <a:schemeClr val="accent2">
                    <a:lumMod val="75000"/>
                  </a:schemeClr>
                </a:solidFill>
              </a:rPr>
              <a:t>trasmesse con nota MIUR 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it-IT" altLang="it-IT" sz="2800" i="1" dirty="0" err="1">
                <a:solidFill>
                  <a:schemeClr val="accent2">
                    <a:lumMod val="75000"/>
                  </a:schemeClr>
                </a:solidFill>
              </a:rPr>
              <a:t>Prot</a:t>
            </a:r>
            <a:r>
              <a:rPr lang="it-IT" altLang="it-IT" sz="2800" i="1" dirty="0">
                <a:solidFill>
                  <a:schemeClr val="accent2">
                    <a:lumMod val="75000"/>
                  </a:schemeClr>
                </a:solidFill>
              </a:rPr>
              <a:t>. n. 4232 del 19/02/2014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it-IT" altLang="it-IT" sz="1200" i="1" dirty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it-IT" altLang="it-IT" sz="1200" i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br>
              <a:rPr lang="it-IT" altLang="it-IT" sz="12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rappresentano il documento più recente e completo </a:t>
            </a:r>
          </a:p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della normativa italiana in materia di orientamento</a:t>
            </a:r>
          </a:p>
        </p:txBody>
      </p:sp>
      <p:pic>
        <p:nvPicPr>
          <p:cNvPr id="28676" name="Immagine 5">
            <a:extLst>
              <a:ext uri="{FF2B5EF4-FFF2-40B4-BE49-F238E27FC236}">
                <a16:creationId xmlns:a16="http://schemas.microsoft.com/office/drawing/2014/main" id="{3A7EC580-EF68-ED46-83C1-D0CD07F460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6092825"/>
            <a:ext cx="2411412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7" name="CasellaDiTesto 4">
            <a:extLst>
              <a:ext uri="{FF2B5EF4-FFF2-40B4-BE49-F238E27FC236}">
                <a16:creationId xmlns:a16="http://schemas.microsoft.com/office/drawing/2014/main" id="{E35FAAE6-B9A1-D448-9FCC-6E5B84D37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6226175"/>
            <a:ext cx="2701573" cy="268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it-IT" altLang="it-IT" sz="1400" i="1" dirty="0">
                <a:solidFill>
                  <a:srgbClr val="812C32"/>
                </a:solidFill>
              </a:rPr>
              <a:t>Franco Francavilla – USR Piemonte</a:t>
            </a:r>
            <a:endParaRPr lang="it-IT" altLang="it-IT" sz="1400" i="1" dirty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Immagine 5">
            <a:extLst>
              <a:ext uri="{FF2B5EF4-FFF2-40B4-BE49-F238E27FC236}">
                <a16:creationId xmlns:a16="http://schemas.microsoft.com/office/drawing/2014/main" id="{CB351DB5-CB2D-954D-8A6D-40E7A1E7F0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8" y="6169025"/>
            <a:ext cx="241141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39" name="CasellaDiTesto 4">
            <a:extLst>
              <a:ext uri="{FF2B5EF4-FFF2-40B4-BE49-F238E27FC236}">
                <a16:creationId xmlns:a16="http://schemas.microsoft.com/office/drawing/2014/main" id="{7BEBC570-DD66-F841-B741-0216919C0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6226175"/>
            <a:ext cx="2701573" cy="268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it-IT" altLang="it-IT" sz="1400" i="1" dirty="0">
                <a:solidFill>
                  <a:srgbClr val="812C32"/>
                </a:solidFill>
              </a:rPr>
              <a:t>Franco Francavilla – USR Piemonte</a:t>
            </a:r>
            <a:endParaRPr lang="it-IT" altLang="it-IT" sz="1400" i="1" dirty="0">
              <a:solidFill>
                <a:srgbClr val="7F7F7F"/>
              </a:solidFill>
            </a:endParaRPr>
          </a:p>
        </p:txBody>
      </p:sp>
      <p:sp>
        <p:nvSpPr>
          <p:cNvPr id="7" name="Segnaposto contenuto 1">
            <a:extLst>
              <a:ext uri="{FF2B5EF4-FFF2-40B4-BE49-F238E27FC236}">
                <a16:creationId xmlns:a16="http://schemas.microsoft.com/office/drawing/2014/main" id="{A112713C-6814-F74D-BEDE-02EE547225D1}"/>
              </a:ext>
            </a:extLst>
          </p:cNvPr>
          <p:cNvSpPr txBox="1">
            <a:spLocks/>
          </p:cNvSpPr>
          <p:nvPr/>
        </p:nvSpPr>
        <p:spPr>
          <a:xfrm>
            <a:off x="231775" y="1196975"/>
            <a:ext cx="8680450" cy="4679950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93663" indent="0"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altLang="it-IT" b="1" dirty="0">
              <a:solidFill>
                <a:schemeClr val="accent2">
                  <a:lumMod val="75000"/>
                </a:schemeClr>
              </a:solidFill>
            </a:endParaRPr>
          </a:p>
          <a:p>
            <a:pPr marL="93663" indent="0"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altLang="it-IT" b="1" dirty="0">
              <a:solidFill>
                <a:schemeClr val="accent2">
                  <a:lumMod val="75000"/>
                </a:schemeClr>
              </a:solidFill>
            </a:endParaRPr>
          </a:p>
          <a:p>
            <a:pPr marL="93663" indent="0" algn="ctr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sz="4800" b="1" dirty="0">
                <a:solidFill>
                  <a:schemeClr val="accent2">
                    <a:lumMod val="75000"/>
                  </a:schemeClr>
                </a:solidFill>
              </a:rPr>
              <a:t>GRAZIE PER</a:t>
            </a:r>
          </a:p>
          <a:p>
            <a:pPr marL="93663" indent="0" algn="ctr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sz="4800" b="1" dirty="0">
                <a:solidFill>
                  <a:schemeClr val="accent2">
                    <a:lumMod val="75000"/>
                  </a:schemeClr>
                </a:solidFill>
              </a:rPr>
              <a:t>L’ATTENZIONE</a:t>
            </a:r>
          </a:p>
          <a:p>
            <a:pPr marL="93663" indent="0" algn="ctr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sz="4800" b="1" dirty="0">
                <a:solidFill>
                  <a:schemeClr val="accent2">
                    <a:lumMod val="75000"/>
                  </a:schemeClr>
                </a:solidFill>
              </a:rPr>
              <a:t>… E BUON LAVORO!</a:t>
            </a:r>
          </a:p>
          <a:p>
            <a:pPr marL="444500" indent="0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sz="4800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 marL="0" indent="0" eaLnBrk="1" hangingPunct="1">
              <a:spcBef>
                <a:spcPts val="600"/>
              </a:spcBef>
              <a:spcAft>
                <a:spcPts val="0"/>
              </a:spcAft>
              <a:defRPr/>
            </a:pPr>
            <a:endParaRPr lang="it-IT" altLang="it-IT" sz="2800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it-IT" altLang="it-IT" sz="2800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it-IT" altLang="it-IT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1">
            <a:extLst>
              <a:ext uri="{FF2B5EF4-FFF2-40B4-BE49-F238E27FC236}">
                <a16:creationId xmlns:a16="http://schemas.microsoft.com/office/drawing/2014/main" id="{1F3A5919-90C4-004A-B208-3AD90EE77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8438" y="188913"/>
            <a:ext cx="5962650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2800">
                <a:solidFill>
                  <a:srgbClr val="812C32"/>
                </a:solidFill>
              </a:rPr>
              <a:t>Lo scenario europeo</a:t>
            </a:r>
          </a:p>
        </p:txBody>
      </p:sp>
      <p:pic>
        <p:nvPicPr>
          <p:cNvPr id="30723" name="Immagine 5">
            <a:extLst>
              <a:ext uri="{FF2B5EF4-FFF2-40B4-BE49-F238E27FC236}">
                <a16:creationId xmlns:a16="http://schemas.microsoft.com/office/drawing/2014/main" id="{94876926-E564-0142-B751-D053FF42D4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6092825"/>
            <a:ext cx="2411412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CasellaDiTesto 4">
            <a:extLst>
              <a:ext uri="{FF2B5EF4-FFF2-40B4-BE49-F238E27FC236}">
                <a16:creationId xmlns:a16="http://schemas.microsoft.com/office/drawing/2014/main" id="{B4AA365D-38DC-A144-935F-159FF46A1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6226175"/>
            <a:ext cx="2701573" cy="268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it-IT" altLang="it-IT" sz="1400" i="1" dirty="0">
                <a:solidFill>
                  <a:srgbClr val="812C32"/>
                </a:solidFill>
              </a:rPr>
              <a:t>Franco Francavilla – USR Piemonte</a:t>
            </a:r>
            <a:endParaRPr lang="it-IT" altLang="it-IT" sz="1400" i="1" dirty="0">
              <a:solidFill>
                <a:srgbClr val="7F7F7F"/>
              </a:solidFill>
            </a:endParaRPr>
          </a:p>
        </p:txBody>
      </p:sp>
      <p:sp>
        <p:nvSpPr>
          <p:cNvPr id="7" name="Segnaposto contenuto 1">
            <a:extLst>
              <a:ext uri="{FF2B5EF4-FFF2-40B4-BE49-F238E27FC236}">
                <a16:creationId xmlns:a16="http://schemas.microsoft.com/office/drawing/2014/main" id="{A112713C-6814-F74D-BEDE-02EE547225D1}"/>
              </a:ext>
            </a:extLst>
          </p:cNvPr>
          <p:cNvSpPr txBox="1">
            <a:spLocks/>
          </p:cNvSpPr>
          <p:nvPr/>
        </p:nvSpPr>
        <p:spPr>
          <a:xfrm>
            <a:off x="366713" y="1484313"/>
            <a:ext cx="8320087" cy="374491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449263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ts val="0"/>
              </a:spcBef>
              <a:defRPr/>
            </a:pP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Le </a:t>
            </a:r>
            <a:r>
              <a:rPr lang="it-IT" altLang="it-IT" sz="2800" dirty="0">
                <a:solidFill>
                  <a:srgbClr val="FF0000"/>
                </a:solidFill>
              </a:rPr>
              <a:t>Linee Guida nazionali per l’orientamento permanente </a:t>
            </a: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fanno riferimento fin dalle prime righe </a:t>
            </a:r>
            <a:r>
              <a:rPr lang="it-IT" altLang="it-IT" sz="2800" b="1" dirty="0">
                <a:solidFill>
                  <a:schemeClr val="accent2">
                    <a:lumMod val="75000"/>
                  </a:schemeClr>
                </a:solidFill>
              </a:rPr>
              <a:t>agli obiettivi e alle strategie dell’Unione Europea</a:t>
            </a: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 (Lisbona 2010 e Europa 2020):</a:t>
            </a:r>
          </a:p>
          <a:p>
            <a:pPr marL="0" indent="0" eaLnBrk="1" hangingPunct="1">
              <a:spcBef>
                <a:spcPts val="0"/>
              </a:spcBef>
              <a:defRPr/>
            </a:pPr>
            <a:endParaRPr lang="it-IT" altLang="it-IT" sz="28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eaLnBrk="1" hangingPunct="1">
              <a:spcBef>
                <a:spcPts val="0"/>
              </a:spcBef>
              <a:defRPr/>
            </a:pPr>
            <a:r>
              <a:rPr lang="it-IT" altLang="it-IT" sz="2800" i="1" dirty="0">
                <a:solidFill>
                  <a:schemeClr val="accent2">
                    <a:lumMod val="75000"/>
                  </a:schemeClr>
                </a:solidFill>
              </a:rPr>
              <a:t>«</a:t>
            </a:r>
            <a:r>
              <a:rPr lang="it-IT" altLang="it-IT" sz="2800" b="1" i="1" dirty="0">
                <a:solidFill>
                  <a:schemeClr val="accent2">
                    <a:lumMod val="75000"/>
                  </a:schemeClr>
                </a:solidFill>
              </a:rPr>
              <a:t>l’orientamento lungo tutto il corso della vita </a:t>
            </a:r>
            <a:r>
              <a:rPr lang="it-IT" altLang="it-IT" sz="2800" i="1" dirty="0">
                <a:solidFill>
                  <a:schemeClr val="accent2">
                    <a:lumMod val="75000"/>
                  </a:schemeClr>
                </a:solidFill>
              </a:rPr>
              <a:t>è riconosciuto come diritto permanente di ogni persona, che si esercita in forme e modalità diverse e specifiche a seconda dei bisogni, dei contesti e delle situazioni». </a:t>
            </a:r>
          </a:p>
          <a:p>
            <a:pPr eaLnBrk="1" hangingPunct="1">
              <a:defRPr/>
            </a:pPr>
            <a:endParaRPr lang="it-IT" altLang="it-IT" sz="28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1">
            <a:extLst>
              <a:ext uri="{FF2B5EF4-FFF2-40B4-BE49-F238E27FC236}">
                <a16:creationId xmlns:a16="http://schemas.microsoft.com/office/drawing/2014/main" id="{5B041050-818C-D54F-9F0E-AF90825D3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7775" y="185738"/>
            <a:ext cx="743902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2800">
                <a:solidFill>
                  <a:srgbClr val="812C32"/>
                </a:solidFill>
              </a:rPr>
              <a:t>Orientamento e apprendimento permanente</a:t>
            </a:r>
          </a:p>
        </p:txBody>
      </p:sp>
      <p:pic>
        <p:nvPicPr>
          <p:cNvPr id="32771" name="Immagine 5">
            <a:extLst>
              <a:ext uri="{FF2B5EF4-FFF2-40B4-BE49-F238E27FC236}">
                <a16:creationId xmlns:a16="http://schemas.microsoft.com/office/drawing/2014/main" id="{594CB99D-5C53-544F-96BE-0166CF5421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6092825"/>
            <a:ext cx="2411412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2" name="CasellaDiTesto 4">
            <a:extLst>
              <a:ext uri="{FF2B5EF4-FFF2-40B4-BE49-F238E27FC236}">
                <a16:creationId xmlns:a16="http://schemas.microsoft.com/office/drawing/2014/main" id="{7F8AA0B8-8D04-AB47-BAEF-1DE6500523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6226175"/>
            <a:ext cx="2701573" cy="268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it-IT" altLang="it-IT" sz="1400" i="1" dirty="0">
                <a:solidFill>
                  <a:srgbClr val="812C32"/>
                </a:solidFill>
              </a:rPr>
              <a:t>Franco Francavilla – USR Piemonte</a:t>
            </a:r>
            <a:endParaRPr lang="it-IT" altLang="it-IT" sz="1400" i="1" dirty="0">
              <a:solidFill>
                <a:srgbClr val="7F7F7F"/>
              </a:solidFill>
            </a:endParaRPr>
          </a:p>
        </p:txBody>
      </p:sp>
      <p:sp>
        <p:nvSpPr>
          <p:cNvPr id="7" name="Segnaposto contenuto 1">
            <a:extLst>
              <a:ext uri="{FF2B5EF4-FFF2-40B4-BE49-F238E27FC236}">
                <a16:creationId xmlns:a16="http://schemas.microsoft.com/office/drawing/2014/main" id="{A112713C-6814-F74D-BEDE-02EE547225D1}"/>
              </a:ext>
            </a:extLst>
          </p:cNvPr>
          <p:cNvSpPr txBox="1">
            <a:spLocks/>
          </p:cNvSpPr>
          <p:nvPr/>
        </p:nvSpPr>
        <p:spPr>
          <a:xfrm>
            <a:off x="365125" y="1125538"/>
            <a:ext cx="8320088" cy="4606925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L’orientamento permanente è strettamente connesso </a:t>
            </a:r>
          </a:p>
          <a:p>
            <a:pPr marL="0" indent="0" eaLnBrk="1" hangingPunct="1">
              <a:spcBef>
                <a:spcPts val="0"/>
              </a:spcBef>
              <a:defRPr/>
            </a:pP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- all’</a:t>
            </a:r>
            <a:r>
              <a:rPr lang="it-IT" altLang="it-IT" sz="2800" b="1" dirty="0">
                <a:solidFill>
                  <a:schemeClr val="accent2">
                    <a:lumMod val="75000"/>
                  </a:schemeClr>
                </a:solidFill>
              </a:rPr>
              <a:t>apprendimento permanente</a:t>
            </a: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 («</a:t>
            </a:r>
            <a:r>
              <a:rPr lang="it-IT" altLang="it-IT" sz="2800" i="1" dirty="0">
                <a:solidFill>
                  <a:schemeClr val="accent2">
                    <a:lumMod val="75000"/>
                  </a:schemeClr>
                </a:solidFill>
              </a:rPr>
              <a:t>imparare in qualunque fase della vita attraverso percorsi di studio più flessibili») </a:t>
            </a:r>
          </a:p>
          <a:p>
            <a:pPr marL="0" indent="0" eaLnBrk="1" hangingPunct="1">
              <a:spcBef>
                <a:spcPts val="0"/>
              </a:spcBef>
              <a:defRPr/>
            </a:pPr>
            <a:r>
              <a:rPr lang="it-IT" altLang="it-IT" sz="2800" i="1" dirty="0">
                <a:solidFill>
                  <a:schemeClr val="accent2">
                    <a:lumMod val="75000"/>
                  </a:schemeClr>
                </a:solidFill>
              </a:rPr>
              <a:t>- ad una maggiore mobilità dei giovani</a:t>
            </a:r>
          </a:p>
          <a:p>
            <a:pPr marL="0" indent="0" eaLnBrk="1" hangingPunct="1">
              <a:spcBef>
                <a:spcPts val="0"/>
              </a:spcBef>
              <a:defRPr/>
            </a:pPr>
            <a:r>
              <a:rPr lang="it-IT" altLang="it-IT" sz="2800" i="1" dirty="0">
                <a:solidFill>
                  <a:schemeClr val="accent2">
                    <a:lumMod val="75000"/>
                  </a:schemeClr>
                </a:solidFill>
              </a:rPr>
              <a:t>- ad una maggiore qualità dei corsi</a:t>
            </a:r>
          </a:p>
          <a:p>
            <a:pPr marL="0" indent="0" eaLnBrk="1" hangingPunct="1">
              <a:spcBef>
                <a:spcPts val="0"/>
              </a:spcBef>
              <a:defRPr/>
            </a:pPr>
            <a:r>
              <a:rPr lang="it-IT" altLang="it-IT" sz="2800" i="1" dirty="0">
                <a:solidFill>
                  <a:schemeClr val="accent2">
                    <a:lumMod val="75000"/>
                  </a:schemeClr>
                </a:solidFill>
              </a:rPr>
              <a:t>- a maggiore inclusione e accesso per le persone svantaggiate</a:t>
            </a:r>
          </a:p>
          <a:p>
            <a:pPr marL="0" indent="0" eaLnBrk="1" hangingPunct="1">
              <a:spcBef>
                <a:spcPts val="0"/>
              </a:spcBef>
              <a:defRPr/>
            </a:pPr>
            <a:r>
              <a:rPr lang="it-IT" altLang="it-IT" sz="2800" i="1" dirty="0">
                <a:solidFill>
                  <a:schemeClr val="accent2">
                    <a:lumMod val="75000"/>
                  </a:schemeClr>
                </a:solidFill>
              </a:rPr>
              <a:t>- all’acquisizione di una mentalità creativa, innovativa e imprenditoriale</a:t>
            </a:r>
            <a:endParaRPr lang="it-IT" altLang="it-IT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">
            <a:extLst>
              <a:ext uri="{FF2B5EF4-FFF2-40B4-BE49-F238E27FC236}">
                <a16:creationId xmlns:a16="http://schemas.microsoft.com/office/drawing/2014/main" id="{775DA567-CA88-8948-9F92-66A0086BA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185738"/>
            <a:ext cx="743902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2800">
                <a:solidFill>
                  <a:srgbClr val="812C32"/>
                </a:solidFill>
              </a:rPr>
              <a:t>Integrazione tra soggetti e istituzioni competenti</a:t>
            </a:r>
          </a:p>
        </p:txBody>
      </p:sp>
      <p:pic>
        <p:nvPicPr>
          <p:cNvPr id="34819" name="Immagine 5">
            <a:extLst>
              <a:ext uri="{FF2B5EF4-FFF2-40B4-BE49-F238E27FC236}">
                <a16:creationId xmlns:a16="http://schemas.microsoft.com/office/drawing/2014/main" id="{AE4C5F38-A9DE-224D-A19D-C42975BCB7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6092825"/>
            <a:ext cx="2411412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0" name="CasellaDiTesto 4">
            <a:extLst>
              <a:ext uri="{FF2B5EF4-FFF2-40B4-BE49-F238E27FC236}">
                <a16:creationId xmlns:a16="http://schemas.microsoft.com/office/drawing/2014/main" id="{15DB5573-8424-BA4A-B269-87090BA4F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6226175"/>
            <a:ext cx="2701573" cy="268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it-IT" altLang="it-IT" sz="1400" i="1" dirty="0">
                <a:solidFill>
                  <a:srgbClr val="812C32"/>
                </a:solidFill>
              </a:rPr>
              <a:t>Franco Francavilla – USR Piemonte</a:t>
            </a:r>
            <a:endParaRPr lang="it-IT" altLang="it-IT" sz="1400" i="1" dirty="0">
              <a:solidFill>
                <a:srgbClr val="7F7F7F"/>
              </a:solidFill>
            </a:endParaRPr>
          </a:p>
        </p:txBody>
      </p:sp>
      <p:sp>
        <p:nvSpPr>
          <p:cNvPr id="7" name="Segnaposto contenuto 1">
            <a:extLst>
              <a:ext uri="{FF2B5EF4-FFF2-40B4-BE49-F238E27FC236}">
                <a16:creationId xmlns:a16="http://schemas.microsoft.com/office/drawing/2014/main" id="{A112713C-6814-F74D-BEDE-02EE547225D1}"/>
              </a:ext>
            </a:extLst>
          </p:cNvPr>
          <p:cNvSpPr txBox="1">
            <a:spLocks/>
          </p:cNvSpPr>
          <p:nvPr/>
        </p:nvSpPr>
        <p:spPr>
          <a:xfrm>
            <a:off x="381000" y="879475"/>
            <a:ext cx="8534400" cy="4997450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Le Linee Guida «</a:t>
            </a:r>
            <a:r>
              <a:rPr lang="it-IT" altLang="it-IT" sz="2800" i="1" dirty="0">
                <a:solidFill>
                  <a:schemeClr val="accent2">
                    <a:lumMod val="75000"/>
                  </a:schemeClr>
                </a:solidFill>
              </a:rPr>
              <a:t>si </a:t>
            </a:r>
            <a:r>
              <a:rPr lang="it-IT" altLang="it-IT" i="1" dirty="0">
                <a:solidFill>
                  <a:schemeClr val="accent2">
                    <a:lumMod val="75000"/>
                  </a:schemeClr>
                </a:solidFill>
              </a:rPr>
              <a:t>sviluppano in coerenza con </a:t>
            </a:r>
            <a:r>
              <a:rPr lang="it-IT" altLang="it-IT" b="1" i="1" dirty="0">
                <a:solidFill>
                  <a:schemeClr val="accent2">
                    <a:lumMod val="75000"/>
                  </a:schemeClr>
                </a:solidFill>
              </a:rPr>
              <a:t>il processo di condivisione e d’integrazione in atto tra tutti i soggetti e le istituzioni competenti</a:t>
            </a:r>
            <a:r>
              <a:rPr lang="it-IT" altLang="it-IT" dirty="0">
                <a:solidFill>
                  <a:schemeClr val="accent2">
                    <a:lumMod val="75000"/>
                  </a:schemeClr>
                </a:solidFill>
              </a:rPr>
              <a:t>», 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it-IT" altLang="it-IT" sz="2600" dirty="0">
                <a:solidFill>
                  <a:schemeClr val="accent2">
                    <a:lumMod val="75000"/>
                  </a:schemeClr>
                </a:solidFill>
              </a:rPr>
              <a:t>con particolare riferimento all’Accordo tra Governo, Regioni ed Enti locali del 05/12/2013, relativo al documento sulla «</a:t>
            </a:r>
            <a:r>
              <a:rPr lang="it-IT" altLang="it-IT" sz="2600" i="1" dirty="0">
                <a:solidFill>
                  <a:schemeClr val="accent2">
                    <a:lumMod val="75000"/>
                  </a:schemeClr>
                </a:solidFill>
              </a:rPr>
              <a:t>Definizione delle linee guida del sistema nazionale sull’orientamento permanente</a:t>
            </a:r>
            <a:r>
              <a:rPr lang="it-IT" altLang="it-IT" sz="2600" dirty="0">
                <a:solidFill>
                  <a:schemeClr val="accent2">
                    <a:lumMod val="75000"/>
                  </a:schemeClr>
                </a:solidFill>
              </a:rPr>
              <a:t>» di cui all’art. 4, comma 1, </a:t>
            </a:r>
            <a:r>
              <a:rPr lang="it-IT" altLang="it-IT" sz="2600" dirty="0" err="1">
                <a:solidFill>
                  <a:schemeClr val="accent2">
                    <a:lumMod val="75000"/>
                  </a:schemeClr>
                </a:solidFill>
              </a:rPr>
              <a:t>lett</a:t>
            </a:r>
            <a:r>
              <a:rPr lang="it-IT" altLang="it-IT" sz="2600" dirty="0">
                <a:solidFill>
                  <a:schemeClr val="accent2">
                    <a:lumMod val="75000"/>
                  </a:schemeClr>
                </a:solidFill>
              </a:rPr>
              <a:t>. a) dell’Accordo sancito dalla Conferenza Unificata nella seduta del 20/12/2012.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it-IT" altLang="it-IT" dirty="0">
                <a:solidFill>
                  <a:schemeClr val="accent2">
                    <a:lumMod val="75000"/>
                  </a:schemeClr>
                </a:solidFill>
              </a:rPr>
              <a:t>L’obiettivo è la realizzazione di «</a:t>
            </a:r>
            <a:r>
              <a:rPr lang="it-IT" altLang="it-IT" b="1" i="1" dirty="0">
                <a:solidFill>
                  <a:schemeClr val="accent2">
                    <a:lumMod val="75000"/>
                  </a:schemeClr>
                </a:solidFill>
              </a:rPr>
              <a:t>un’efficace rete territoriale di soggetti e di rapporti</a:t>
            </a:r>
            <a:r>
              <a:rPr lang="it-IT" altLang="it-IT" dirty="0">
                <a:solidFill>
                  <a:schemeClr val="accent2">
                    <a:lumMod val="75000"/>
                  </a:schemeClr>
                </a:solidFill>
              </a:rPr>
              <a:t>».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">
            <a:extLst>
              <a:ext uri="{FF2B5EF4-FFF2-40B4-BE49-F238E27FC236}">
                <a16:creationId xmlns:a16="http://schemas.microsoft.com/office/drawing/2014/main" id="{0E1AA874-13D2-2D4A-A7F8-EBF89BB1A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185738"/>
            <a:ext cx="743902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2800">
                <a:solidFill>
                  <a:srgbClr val="812C32"/>
                </a:solidFill>
              </a:rPr>
              <a:t>Sistema integrato di orientamento</a:t>
            </a:r>
          </a:p>
        </p:txBody>
      </p:sp>
      <p:pic>
        <p:nvPicPr>
          <p:cNvPr id="36867" name="Immagine 5">
            <a:extLst>
              <a:ext uri="{FF2B5EF4-FFF2-40B4-BE49-F238E27FC236}">
                <a16:creationId xmlns:a16="http://schemas.microsoft.com/office/drawing/2014/main" id="{3A3F39D1-2155-B442-9AF5-587960E2DA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8" y="6169025"/>
            <a:ext cx="241141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8" name="CasellaDiTesto 4">
            <a:extLst>
              <a:ext uri="{FF2B5EF4-FFF2-40B4-BE49-F238E27FC236}">
                <a16:creationId xmlns:a16="http://schemas.microsoft.com/office/drawing/2014/main" id="{BBCD6AB1-3037-5448-B4EE-488D416BD5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6226175"/>
            <a:ext cx="2701573" cy="268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it-IT" altLang="it-IT" sz="1400" i="1" dirty="0">
                <a:solidFill>
                  <a:srgbClr val="812C32"/>
                </a:solidFill>
              </a:rPr>
              <a:t>Franco Francavilla – USR Piemonte</a:t>
            </a:r>
            <a:endParaRPr lang="it-IT" altLang="it-IT" sz="1400" i="1" dirty="0">
              <a:solidFill>
                <a:srgbClr val="7F7F7F"/>
              </a:solidFill>
            </a:endParaRPr>
          </a:p>
        </p:txBody>
      </p:sp>
      <p:sp>
        <p:nvSpPr>
          <p:cNvPr id="7" name="Segnaposto contenuto 1">
            <a:extLst>
              <a:ext uri="{FF2B5EF4-FFF2-40B4-BE49-F238E27FC236}">
                <a16:creationId xmlns:a16="http://schemas.microsoft.com/office/drawing/2014/main" id="{A112713C-6814-F74D-BEDE-02EE547225D1}"/>
              </a:ext>
            </a:extLst>
          </p:cNvPr>
          <p:cNvSpPr txBox="1">
            <a:spLocks/>
          </p:cNvSpPr>
          <p:nvPr/>
        </p:nvSpPr>
        <p:spPr>
          <a:xfrm>
            <a:off x="325438" y="1268413"/>
            <a:ext cx="8589962" cy="4567237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dirty="0">
                <a:solidFill>
                  <a:schemeClr val="accent2">
                    <a:lumMod val="75000"/>
                  </a:schemeClr>
                </a:solidFill>
              </a:rPr>
              <a:t>Le Linee Guida intendono quindi contribuire alla definizione di «</a:t>
            </a:r>
            <a:r>
              <a:rPr lang="it-IT" altLang="it-IT" b="1" i="1" dirty="0">
                <a:solidFill>
                  <a:schemeClr val="accent2">
                    <a:lumMod val="75000"/>
                  </a:schemeClr>
                </a:solidFill>
              </a:rPr>
              <a:t>un coerente sistema integrato, unitario e responsabile di orientamento </a:t>
            </a: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sz="2800" i="1" dirty="0">
                <a:solidFill>
                  <a:schemeClr val="accent2">
                    <a:lumMod val="75000"/>
                  </a:schemeClr>
                </a:solidFill>
              </a:rPr>
              <a:t>centrato sulla persona e sui suoi bisogni, finalizzato a prevenire e contrastare il disagio giovanile e favorire la piena e attiva </a:t>
            </a:r>
            <a:r>
              <a:rPr lang="it-IT" altLang="it-IT" sz="2800" i="1" dirty="0" err="1">
                <a:solidFill>
                  <a:schemeClr val="accent2">
                    <a:lumMod val="75000"/>
                  </a:schemeClr>
                </a:solidFill>
              </a:rPr>
              <a:t>occupabilità</a:t>
            </a:r>
            <a:r>
              <a:rPr lang="it-IT" altLang="it-IT" sz="2800" i="1" dirty="0">
                <a:solidFill>
                  <a:schemeClr val="accent2">
                    <a:lumMod val="75000"/>
                  </a:schemeClr>
                </a:solidFill>
              </a:rPr>
              <a:t>, l’inclusione sociale e il dialogo interculturale</a:t>
            </a: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».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>
            <a:extLst>
              <a:ext uri="{FF2B5EF4-FFF2-40B4-BE49-F238E27FC236}">
                <a16:creationId xmlns:a16="http://schemas.microsoft.com/office/drawing/2014/main" id="{DA2378E4-54E3-A54F-B1DE-8D1BC9FF0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185738"/>
            <a:ext cx="743902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2800">
                <a:solidFill>
                  <a:srgbClr val="812C32"/>
                </a:solidFill>
              </a:rPr>
              <a:t>Centralità del sistema scolastico </a:t>
            </a:r>
          </a:p>
        </p:txBody>
      </p:sp>
      <p:pic>
        <p:nvPicPr>
          <p:cNvPr id="38915" name="Immagine 5">
            <a:extLst>
              <a:ext uri="{FF2B5EF4-FFF2-40B4-BE49-F238E27FC236}">
                <a16:creationId xmlns:a16="http://schemas.microsoft.com/office/drawing/2014/main" id="{9A69A118-B0B4-5A48-8D4E-1A19F97BAE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8" y="6169025"/>
            <a:ext cx="241141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6" name="CasellaDiTesto 4">
            <a:extLst>
              <a:ext uri="{FF2B5EF4-FFF2-40B4-BE49-F238E27FC236}">
                <a16:creationId xmlns:a16="http://schemas.microsoft.com/office/drawing/2014/main" id="{2399639A-9123-134F-A4FC-B972F0745F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6226175"/>
            <a:ext cx="2701573" cy="268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it-IT" altLang="it-IT" sz="1400" i="1" dirty="0">
                <a:solidFill>
                  <a:srgbClr val="812C32"/>
                </a:solidFill>
              </a:rPr>
              <a:t>Franco Francavilla – USR Piemonte</a:t>
            </a:r>
            <a:endParaRPr lang="it-IT" altLang="it-IT" sz="1400" i="1" dirty="0">
              <a:solidFill>
                <a:srgbClr val="7F7F7F"/>
              </a:solidFill>
            </a:endParaRPr>
          </a:p>
        </p:txBody>
      </p:sp>
      <p:sp>
        <p:nvSpPr>
          <p:cNvPr id="7" name="Segnaposto contenuto 1">
            <a:extLst>
              <a:ext uri="{FF2B5EF4-FFF2-40B4-BE49-F238E27FC236}">
                <a16:creationId xmlns:a16="http://schemas.microsoft.com/office/drawing/2014/main" id="{A112713C-6814-F74D-BEDE-02EE547225D1}"/>
              </a:ext>
            </a:extLst>
          </p:cNvPr>
          <p:cNvSpPr txBox="1">
            <a:spLocks/>
          </p:cNvSpPr>
          <p:nvPr/>
        </p:nvSpPr>
        <p:spPr>
          <a:xfrm>
            <a:off x="325438" y="1341438"/>
            <a:ext cx="8589962" cy="4565650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dirty="0">
                <a:solidFill>
                  <a:schemeClr val="accent2">
                    <a:lumMod val="75000"/>
                  </a:schemeClr>
                </a:solidFill>
              </a:rPr>
              <a:t>In questo ambito viene richiamata la «</a:t>
            </a:r>
            <a:r>
              <a:rPr lang="it-IT" altLang="it-IT" b="1" i="1" dirty="0">
                <a:solidFill>
                  <a:schemeClr val="accent2">
                    <a:lumMod val="75000"/>
                  </a:schemeClr>
                </a:solidFill>
              </a:rPr>
              <a:t>centralità del sistema scolastico nella sua interezza</a:t>
            </a:r>
            <a:r>
              <a:rPr lang="it-IT" altLang="it-IT" i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sz="2800" i="1" dirty="0">
                <a:solidFill>
                  <a:schemeClr val="accent2">
                    <a:lumMod val="75000"/>
                  </a:schemeClr>
                </a:solidFill>
              </a:rPr>
              <a:t>che costituisce il luogo insostituibile nel quale ogni giovane deve acquisire e potenziare le </a:t>
            </a:r>
            <a:r>
              <a:rPr lang="it-IT" altLang="it-IT" sz="2800" b="1" i="1" dirty="0">
                <a:solidFill>
                  <a:schemeClr val="accent2">
                    <a:lumMod val="75000"/>
                  </a:schemeClr>
                </a:solidFill>
              </a:rPr>
              <a:t>competenze di base e trasversali per l’orientamento</a:t>
            </a:r>
            <a:r>
              <a:rPr lang="it-IT" altLang="it-IT" sz="2800" i="1" dirty="0">
                <a:solidFill>
                  <a:schemeClr val="accent2">
                    <a:lumMod val="75000"/>
                  </a:schemeClr>
                </a:solidFill>
              </a:rPr>
              <a:t>, necessarie a sviluppare la propria identità, autonomia, decisione e progettualità</a:t>
            </a: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».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1">
            <a:extLst>
              <a:ext uri="{FF2B5EF4-FFF2-40B4-BE49-F238E27FC236}">
                <a16:creationId xmlns:a16="http://schemas.microsoft.com/office/drawing/2014/main" id="{9806F743-F521-0541-AC77-1BEEA93A89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185738"/>
            <a:ext cx="743902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2800">
                <a:solidFill>
                  <a:srgbClr val="812C32"/>
                </a:solidFill>
              </a:rPr>
              <a:t>Esperienze di lavoro a valenza orientativa</a:t>
            </a:r>
          </a:p>
        </p:txBody>
      </p:sp>
      <p:pic>
        <p:nvPicPr>
          <p:cNvPr id="40963" name="Immagine 5">
            <a:extLst>
              <a:ext uri="{FF2B5EF4-FFF2-40B4-BE49-F238E27FC236}">
                <a16:creationId xmlns:a16="http://schemas.microsoft.com/office/drawing/2014/main" id="{14F04D02-0F1C-994C-8956-D75EE480D8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8" y="6169025"/>
            <a:ext cx="241141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4" name="CasellaDiTesto 4">
            <a:extLst>
              <a:ext uri="{FF2B5EF4-FFF2-40B4-BE49-F238E27FC236}">
                <a16:creationId xmlns:a16="http://schemas.microsoft.com/office/drawing/2014/main" id="{4A65C52B-3EBA-AF48-90B7-57010A73B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6226175"/>
            <a:ext cx="2701573" cy="268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it-IT" altLang="it-IT" sz="1400" i="1" dirty="0">
                <a:solidFill>
                  <a:srgbClr val="812C32"/>
                </a:solidFill>
              </a:rPr>
              <a:t>Franco Francavilla – USR Piemonte</a:t>
            </a:r>
            <a:endParaRPr lang="it-IT" altLang="it-IT" sz="1400" i="1" dirty="0">
              <a:solidFill>
                <a:srgbClr val="7F7F7F"/>
              </a:solidFill>
            </a:endParaRPr>
          </a:p>
        </p:txBody>
      </p:sp>
      <p:sp>
        <p:nvSpPr>
          <p:cNvPr id="7" name="Segnaposto contenuto 1">
            <a:extLst>
              <a:ext uri="{FF2B5EF4-FFF2-40B4-BE49-F238E27FC236}">
                <a16:creationId xmlns:a16="http://schemas.microsoft.com/office/drawing/2014/main" id="{A112713C-6814-F74D-BEDE-02EE547225D1}"/>
              </a:ext>
            </a:extLst>
          </p:cNvPr>
          <p:cNvSpPr txBox="1">
            <a:spLocks/>
          </p:cNvSpPr>
          <p:nvPr/>
        </p:nvSpPr>
        <p:spPr>
          <a:xfrm>
            <a:off x="325438" y="1341438"/>
            <a:ext cx="8494712" cy="4565650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it-IT" altLang="it-IT" dirty="0">
                <a:solidFill>
                  <a:schemeClr val="accent2">
                    <a:lumMod val="75000"/>
                  </a:schemeClr>
                </a:solidFill>
              </a:rPr>
              <a:t>Viene affermata anche la «</a:t>
            </a:r>
            <a:r>
              <a:rPr lang="it-IT" altLang="it-IT" b="1" i="1" dirty="0">
                <a:solidFill>
                  <a:schemeClr val="accent2">
                    <a:lumMod val="75000"/>
                  </a:schemeClr>
                </a:solidFill>
              </a:rPr>
              <a:t>necessità di articolare i percorsi scolastici con esperienze reali di lavoro a concreta valenza orientativa</a:t>
            </a:r>
            <a:r>
              <a:rPr lang="it-IT" altLang="it-IT" i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sz="2800" i="1" dirty="0">
                <a:solidFill>
                  <a:schemeClr val="accent2">
                    <a:lumMod val="75000"/>
                  </a:schemeClr>
                </a:solidFill>
              </a:rPr>
              <a:t>che avvicinino i giovani al mondo delle professioni e del lavoro, sia in termini di maturazione sociale e di responsabilizzazione, sia in termini di sviluppo di competenze di auto-imprenditorialità</a:t>
            </a: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».</a:t>
            </a: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altLang="it-IT" sz="28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sz="2800" dirty="0">
                <a:solidFill>
                  <a:schemeClr val="accent2">
                    <a:lumMod val="75000"/>
                  </a:schemeClr>
                </a:solidFill>
              </a:rPr>
              <a:t>V. PCTO….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1">
            <a:extLst>
              <a:ext uri="{FF2B5EF4-FFF2-40B4-BE49-F238E27FC236}">
                <a16:creationId xmlns:a16="http://schemas.microsoft.com/office/drawing/2014/main" id="{10E882C1-2513-2942-8D50-C050C92A31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185738"/>
            <a:ext cx="743902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2800">
                <a:solidFill>
                  <a:srgbClr val="812C32"/>
                </a:solidFill>
              </a:rPr>
              <a:t>L’orientamento a scuola</a:t>
            </a:r>
          </a:p>
        </p:txBody>
      </p:sp>
      <p:pic>
        <p:nvPicPr>
          <p:cNvPr id="43011" name="Immagine 5">
            <a:extLst>
              <a:ext uri="{FF2B5EF4-FFF2-40B4-BE49-F238E27FC236}">
                <a16:creationId xmlns:a16="http://schemas.microsoft.com/office/drawing/2014/main" id="{ED9B0C29-7CD7-AC44-ACA2-C8031110D1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8" y="6169025"/>
            <a:ext cx="241141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2" name="CasellaDiTesto 4">
            <a:extLst>
              <a:ext uri="{FF2B5EF4-FFF2-40B4-BE49-F238E27FC236}">
                <a16:creationId xmlns:a16="http://schemas.microsoft.com/office/drawing/2014/main" id="{114BA7EC-C937-CC42-AF75-059E1E19C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6226175"/>
            <a:ext cx="2701573" cy="268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it-IT" altLang="it-IT" sz="1400" i="1" dirty="0">
                <a:solidFill>
                  <a:srgbClr val="812C32"/>
                </a:solidFill>
              </a:rPr>
              <a:t>Franco Francavilla – USR Piemonte</a:t>
            </a:r>
            <a:endParaRPr lang="it-IT" altLang="it-IT" sz="1400" i="1" dirty="0">
              <a:solidFill>
                <a:srgbClr val="7F7F7F"/>
              </a:solidFill>
            </a:endParaRPr>
          </a:p>
        </p:txBody>
      </p:sp>
      <p:sp>
        <p:nvSpPr>
          <p:cNvPr id="7" name="Segnaposto contenuto 1">
            <a:extLst>
              <a:ext uri="{FF2B5EF4-FFF2-40B4-BE49-F238E27FC236}">
                <a16:creationId xmlns:a16="http://schemas.microsoft.com/office/drawing/2014/main" id="{A112713C-6814-F74D-BEDE-02EE547225D1}"/>
              </a:ext>
            </a:extLst>
          </p:cNvPr>
          <p:cNvSpPr txBox="1">
            <a:spLocks/>
          </p:cNvSpPr>
          <p:nvPr/>
        </p:nvSpPr>
        <p:spPr>
          <a:xfrm>
            <a:off x="325438" y="1341438"/>
            <a:ext cx="8494712" cy="4565650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it-IT" altLang="it-IT" dirty="0">
                <a:solidFill>
                  <a:schemeClr val="accent2">
                    <a:lumMod val="75000"/>
                  </a:schemeClr>
                </a:solidFill>
              </a:rPr>
              <a:t>In coerenza con i mutamenti del contesto socio-economico e della cultura dell’orientamento, «</a:t>
            </a:r>
            <a:r>
              <a:rPr lang="it-IT" altLang="it-IT" i="1" dirty="0">
                <a:solidFill>
                  <a:schemeClr val="accent2">
                    <a:lumMod val="75000"/>
                  </a:schemeClr>
                </a:solidFill>
              </a:rPr>
              <a:t>è inevitabile che </a:t>
            </a:r>
            <a:r>
              <a:rPr lang="it-IT" altLang="it-IT" b="1" i="1" dirty="0">
                <a:solidFill>
                  <a:schemeClr val="accent2">
                    <a:lumMod val="75000"/>
                  </a:schemeClr>
                </a:solidFill>
              </a:rPr>
              <a:t>debba mutare anche l’approccio tradizionale all’orientamento da parte della scuola</a:t>
            </a:r>
            <a:r>
              <a:rPr lang="it-IT" altLang="it-IT" i="1" dirty="0">
                <a:solidFill>
                  <a:schemeClr val="accent2">
                    <a:lumMod val="75000"/>
                  </a:schemeClr>
                </a:solidFill>
              </a:rPr>
              <a:t>, basato sull’informazione, spesso delegata a operatori ed esperti esterni».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it-IT" altLang="it-IT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ea typeface="MS PGothic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ea typeface="MS PGothic" pitchFamily="32" charset="-128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ea typeface="MS PGothic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ea typeface="MS PGothic" pitchFamily="32" charset="-128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</TotalTime>
  <Words>1317</Words>
  <Application>Microsoft Macintosh PowerPoint</Application>
  <PresentationFormat>Presentazione su schermo (4:3)</PresentationFormat>
  <Paragraphs>113</Paragraphs>
  <Slides>20</Slides>
  <Notes>20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20</vt:i4>
      </vt:variant>
    </vt:vector>
  </HeadingPairs>
  <TitlesOfParts>
    <vt:vector size="28" baseType="lpstr">
      <vt:lpstr>Calibri</vt:lpstr>
      <vt:lpstr>MS PGothic</vt:lpstr>
      <vt:lpstr>Arial</vt:lpstr>
      <vt:lpstr>Times New Roman</vt:lpstr>
      <vt:lpstr>Segoe UI</vt:lpstr>
      <vt:lpstr>Wingdings</vt:lpstr>
      <vt:lpstr>Struttura predefinita</vt:lpstr>
      <vt:lpstr>1_Struttura predefinita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silvia di fabio</dc:creator>
  <cp:lastModifiedBy>Franco Francavilla</cp:lastModifiedBy>
  <cp:revision>128</cp:revision>
  <cp:lastPrinted>1601-01-01T00:00:00Z</cp:lastPrinted>
  <dcterms:created xsi:type="dcterms:W3CDTF">2016-10-26T15:43:40Z</dcterms:created>
  <dcterms:modified xsi:type="dcterms:W3CDTF">2019-12-04T23:19:38Z</dcterms:modified>
</cp:coreProperties>
</file>