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325" r:id="rId3"/>
    <p:sldId id="308" r:id="rId4"/>
    <p:sldId id="322" r:id="rId5"/>
    <p:sldId id="310" r:id="rId6"/>
    <p:sldId id="311" r:id="rId7"/>
    <p:sldId id="312" r:id="rId8"/>
    <p:sldId id="309" r:id="rId9"/>
    <p:sldId id="313" r:id="rId10"/>
    <p:sldId id="323" r:id="rId11"/>
    <p:sldId id="314" r:id="rId12"/>
    <p:sldId id="315" r:id="rId13"/>
    <p:sldId id="316" r:id="rId14"/>
    <p:sldId id="317" r:id="rId15"/>
    <p:sldId id="318" r:id="rId16"/>
    <p:sldId id="324" r:id="rId17"/>
    <p:sldId id="319" r:id="rId18"/>
    <p:sldId id="326" r:id="rId19"/>
  </p:sldIdLst>
  <p:sldSz cx="9144000" cy="6858000" type="screen4x3"/>
  <p:notesSz cx="6858000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DBEB0-7DEF-460C-86C0-1C5D918B35A2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B6000-16AF-43DF-A14C-98C52ABD6B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3427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B6000-16AF-43DF-A14C-98C52ABD6B8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1967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B6000-16AF-43DF-A14C-98C52ABD6B8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767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B6000-16AF-43DF-A14C-98C52ABD6B85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8315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FA45AF1-6677-4614-AC8C-E1A791F39078}" type="datetimeFigureOut">
              <a:rPr lang="it-IT" smtClean="0"/>
              <a:t>10/09/2019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99336EC-BE67-4B4A-BE87-E59EB776D68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636912"/>
            <a:ext cx="9144000" cy="628222"/>
          </a:xfrm>
        </p:spPr>
        <p:txBody>
          <a:bodyPr/>
          <a:lstStyle/>
          <a:p>
            <a:pPr algn="ctr"/>
            <a:r>
              <a:rPr lang="it-IT" sz="3200" b="1" dirty="0">
                <a:latin typeface="Candara" panose="020E0502030303020204" pitchFamily="34" charset="0"/>
              </a:rPr>
              <a:t>STATI GENERALI DELLA SICUREZZA ALIMENTARE</a:t>
            </a:r>
            <a:endParaRPr lang="it-IT" sz="16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39552" y="3520858"/>
            <a:ext cx="6400800" cy="1008112"/>
          </a:xfrm>
        </p:spPr>
        <p:txBody>
          <a:bodyPr/>
          <a:lstStyle/>
          <a:p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TAVOLO DI CONSULTAZIONE</a:t>
            </a:r>
          </a:p>
          <a:p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DELLA FILIERA AGROALIMENTARE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0" y="616704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ASSESSORATO REGIONALE ALLA SANITÀ DEL PIEMONTE</a:t>
            </a:r>
          </a:p>
          <a:p>
            <a:pPr algn="ctr"/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ASSESSORATO REGIONALE ALL’AGRICOLTURA E AL CIBO DEL PIEMONTE</a:t>
            </a:r>
            <a:endParaRPr lang="it-IT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338" name="Picture 2" descr="Risultati immagini per BENVENUTI">
            <a:extLst>
              <a:ext uri="{FF2B5EF4-FFF2-40B4-BE49-F238E27FC236}">
                <a16:creationId xmlns:a16="http://schemas.microsoft.com/office/drawing/2014/main" xmlns="" id="{49266C9D-C65F-468C-AD01-27E1BC453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030" y="3787105"/>
            <a:ext cx="512445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CCA78961-8626-4090-8338-5A250D98281F}"/>
              </a:ext>
            </a:extLst>
          </p:cNvPr>
          <p:cNvSpPr/>
          <p:nvPr/>
        </p:nvSpPr>
        <p:spPr>
          <a:xfrm>
            <a:off x="1753760" y="1673230"/>
            <a:ext cx="56364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Candara" panose="020E0502030303020204" pitchFamily="34" charset="0"/>
              </a:rPr>
              <a:t>IL CIBO è SALUTE: </a:t>
            </a:r>
            <a:endParaRPr lang="it-IT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14340" name="Picture 4" descr="Risultati immagini per REGIONE PIEMONTE">
            <a:extLst>
              <a:ext uri="{FF2B5EF4-FFF2-40B4-BE49-F238E27FC236}">
                <a16:creationId xmlns:a16="http://schemas.microsoft.com/office/drawing/2014/main" xmlns="" id="{912B1668-2034-43DA-8BAF-A50B29FFE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893"/>
            <a:ext cx="3618147" cy="129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829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isultati immagini per post it">
            <a:extLst>
              <a:ext uri="{FF2B5EF4-FFF2-40B4-BE49-F238E27FC236}">
                <a16:creationId xmlns:a16="http://schemas.microsoft.com/office/drawing/2014/main" xmlns="" id="{EE1EA0DE-0C4E-46F1-B98C-13843073F2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7" b="4302"/>
          <a:stretch/>
        </p:blipFill>
        <p:spPr bwMode="auto">
          <a:xfrm>
            <a:off x="1403648" y="620688"/>
            <a:ext cx="669674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45441B08-E153-44E2-9C3E-3F7BAD0F8EA6}"/>
              </a:ext>
            </a:extLst>
          </p:cNvPr>
          <p:cNvSpPr/>
          <p:nvPr/>
        </p:nvSpPr>
        <p:spPr>
          <a:xfrm>
            <a:off x="2881957" y="3013501"/>
            <a:ext cx="37401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DISCUTERE</a:t>
            </a:r>
          </a:p>
        </p:txBody>
      </p:sp>
    </p:spTree>
    <p:extLst>
      <p:ext uri="{BB962C8B-B14F-4D97-AF65-F5344CB8AC3E}">
        <p14:creationId xmlns:p14="http://schemas.microsoft.com/office/powerpoint/2010/main" val="2216206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398768" cy="4876800"/>
          </a:xfrm>
        </p:spPr>
        <p:txBody>
          <a:bodyPr>
            <a:normAutofit fontScale="925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it-IT" dirty="0"/>
              <a:t>Tra i primi punti prioritari da affrontare:</a:t>
            </a:r>
          </a:p>
          <a:p>
            <a:pPr>
              <a:spcAft>
                <a:spcPts val="1200"/>
              </a:spcAft>
            </a:pPr>
            <a:r>
              <a:rPr lang="it-IT" dirty="0"/>
              <a:t>il </a:t>
            </a:r>
            <a:r>
              <a:rPr lang="it-IT" dirty="0">
                <a:solidFill>
                  <a:srgbClr val="FF0000"/>
                </a:solidFill>
              </a:rPr>
              <a:t>tempestivo aggiornamento </a:t>
            </a:r>
            <a:r>
              <a:rPr lang="it-IT" dirty="0"/>
              <a:t>dei diversi portatori di interesse </a:t>
            </a:r>
            <a:r>
              <a:rPr lang="it-IT" dirty="0">
                <a:solidFill>
                  <a:srgbClr val="FF0000"/>
                </a:solidFill>
              </a:rPr>
              <a:t>sull’evoluzione della normativa </a:t>
            </a:r>
            <a:r>
              <a:rPr lang="it-IT" dirty="0"/>
              <a:t>relativa alla sicurezza e qualità alimentare e sui cambiamenti del sistema dei controlli ufficiali, anche con l’intento di intercettarne eventuali criticità</a:t>
            </a:r>
          </a:p>
          <a:p>
            <a:pPr>
              <a:spcAft>
                <a:spcPts val="1200"/>
              </a:spcAft>
            </a:pPr>
            <a:r>
              <a:rPr lang="it-IT" dirty="0">
                <a:solidFill>
                  <a:srgbClr val="FF0000"/>
                </a:solidFill>
              </a:rPr>
              <a:t>l’analisi degli strumenti di programmazione regionale </a:t>
            </a:r>
            <a:r>
              <a:rPr lang="it-IT" dirty="0"/>
              <a:t>e delle loro relazioni con la normativa vigente</a:t>
            </a:r>
          </a:p>
          <a:p>
            <a:pPr>
              <a:spcAft>
                <a:spcPts val="1200"/>
              </a:spcAft>
            </a:pPr>
            <a:r>
              <a:rPr lang="it-IT" dirty="0"/>
              <a:t>la valutazione delle </a:t>
            </a:r>
            <a:r>
              <a:rPr lang="it-IT" dirty="0">
                <a:solidFill>
                  <a:srgbClr val="FF0000"/>
                </a:solidFill>
              </a:rPr>
              <a:t>eventuali possibilità di miglioramento o modifica</a:t>
            </a:r>
            <a:r>
              <a:rPr lang="it-IT" dirty="0"/>
              <a:t> delle norme per armonizzare la loro applicazione nel settore agroalimentare al fine di assicurare un elevato livello di sicurezza per i cittadini e di valorizzare le produzioni regionali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A0999A2A-6564-4A0B-BF49-FF467A04C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692696"/>
            <a:ext cx="4283968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it-IT" b="1" i="1" dirty="0" smtClean="0">
                <a:solidFill>
                  <a:schemeClr val="bg1">
                    <a:lumMod val="50000"/>
                  </a:schemeClr>
                </a:solidFill>
              </a:rPr>
              <a:t>nalisi </a:t>
            </a:r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normative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6CD7B51F-8C17-4B84-A811-440ADA7D8438}"/>
              </a:ext>
            </a:extLst>
          </p:cNvPr>
          <p:cNvSpPr/>
          <p:nvPr/>
        </p:nvSpPr>
        <p:spPr>
          <a:xfrm>
            <a:off x="456705" y="533400"/>
            <a:ext cx="37401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DISCUTERE</a:t>
            </a:r>
          </a:p>
        </p:txBody>
      </p:sp>
    </p:spTree>
    <p:extLst>
      <p:ext uri="{BB962C8B-B14F-4D97-AF65-F5344CB8AC3E}">
        <p14:creationId xmlns:p14="http://schemas.microsoft.com/office/powerpoint/2010/main" val="2953221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470776" cy="475252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it-IT" dirty="0">
                <a:solidFill>
                  <a:srgbClr val="FF0000"/>
                </a:solidFill>
              </a:rPr>
              <a:t>sovrapposizione di controlli </a:t>
            </a:r>
            <a:r>
              <a:rPr lang="it-IT" dirty="0"/>
              <a:t>effettuati da organismi diversi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it-IT" dirty="0">
                <a:solidFill>
                  <a:srgbClr val="FF0000"/>
                </a:solidFill>
              </a:rPr>
              <a:t>interpretazioni delle norme ambigue </a:t>
            </a:r>
            <a:r>
              <a:rPr lang="it-IT" dirty="0"/>
              <a:t>e talvolta contrastanti, anche da parte degli organi di controllo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it-IT" dirty="0"/>
              <a:t>pubblicazione sui media di </a:t>
            </a:r>
            <a:r>
              <a:rPr lang="it-IT" dirty="0">
                <a:solidFill>
                  <a:srgbClr val="FF0000"/>
                </a:solidFill>
              </a:rPr>
              <a:t>notizie false o allarmistiche </a:t>
            </a:r>
            <a:r>
              <a:rPr lang="it-IT" dirty="0"/>
              <a:t>che causano ingenti danni economici e di immagine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it-IT" dirty="0"/>
              <a:t>applicazione dell’</a:t>
            </a:r>
            <a:r>
              <a:rPr lang="it-IT" dirty="0">
                <a:solidFill>
                  <a:srgbClr val="FF0000"/>
                </a:solidFill>
              </a:rPr>
              <a:t>istituto della diffida </a:t>
            </a:r>
            <a:r>
              <a:rPr lang="it-IT" dirty="0"/>
              <a:t>(finalizzato a sanare la violazione sanabile) e la </a:t>
            </a:r>
            <a:r>
              <a:rPr lang="it-IT" dirty="0">
                <a:solidFill>
                  <a:srgbClr val="FF0000"/>
                </a:solidFill>
              </a:rPr>
              <a:t>riduzione del 30% </a:t>
            </a:r>
            <a:r>
              <a:rPr lang="it-IT" dirty="0"/>
              <a:t>della sanzione amministrativa (se il pagamento è effettuato entro 5 giorni) per le violazioni delle norme in materia agroalimentare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973B1C10-DB13-45C5-A235-47EDAA84E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5976" y="692696"/>
            <a:ext cx="4572000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segnalazione criticità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8BA3AB89-8506-4785-B14D-DAD1E70ECBCB}"/>
              </a:ext>
            </a:extLst>
          </p:cNvPr>
          <p:cNvSpPr/>
          <p:nvPr/>
        </p:nvSpPr>
        <p:spPr>
          <a:xfrm>
            <a:off x="456705" y="533400"/>
            <a:ext cx="37401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DISCUTERE</a:t>
            </a:r>
          </a:p>
        </p:txBody>
      </p:sp>
    </p:spTree>
    <p:extLst>
      <p:ext uri="{BB962C8B-B14F-4D97-AF65-F5344CB8AC3E}">
        <p14:creationId xmlns:p14="http://schemas.microsoft.com/office/powerpoint/2010/main" val="3356576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92560"/>
            <a:ext cx="8507288" cy="487680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it-IT" dirty="0"/>
              <a:t>il rafforzamento dell’</a:t>
            </a:r>
            <a:r>
              <a:rPr lang="it-IT" dirty="0">
                <a:solidFill>
                  <a:srgbClr val="FF0000"/>
                </a:solidFill>
              </a:rPr>
              <a:t>informazione sugli obblighi e le opportunità</a:t>
            </a:r>
            <a:r>
              <a:rPr lang="it-IT" dirty="0"/>
              <a:t> previste dalle nuove norme dell’Unione Europea</a:t>
            </a:r>
          </a:p>
          <a:p>
            <a:pPr>
              <a:spcAft>
                <a:spcPts val="1200"/>
              </a:spcAft>
            </a:pPr>
            <a:r>
              <a:rPr lang="it-IT" dirty="0"/>
              <a:t>il collegamento delle azioni di promozione della </a:t>
            </a:r>
            <a:r>
              <a:rPr lang="it-IT" dirty="0">
                <a:solidFill>
                  <a:srgbClr val="FF0000"/>
                </a:solidFill>
              </a:rPr>
              <a:t>qualità</a:t>
            </a:r>
            <a:r>
              <a:rPr lang="it-IT" dirty="0"/>
              <a:t> con le azioni di promozione della </a:t>
            </a:r>
            <a:r>
              <a:rPr lang="it-IT" dirty="0">
                <a:solidFill>
                  <a:srgbClr val="FF0000"/>
                </a:solidFill>
              </a:rPr>
              <a:t>salute</a:t>
            </a:r>
            <a:r>
              <a:rPr lang="it-IT" dirty="0"/>
              <a:t> previste dal piano della prevenzione, a beneficio del </a:t>
            </a:r>
            <a:r>
              <a:rPr lang="it-IT" dirty="0">
                <a:solidFill>
                  <a:srgbClr val="FF0000"/>
                </a:solidFill>
              </a:rPr>
              <a:t>made in Piemonte</a:t>
            </a:r>
          </a:p>
          <a:p>
            <a:pPr>
              <a:spcAft>
                <a:spcPts val="1200"/>
              </a:spcAft>
            </a:pPr>
            <a:r>
              <a:rPr lang="it-IT" dirty="0"/>
              <a:t>analisi dei </a:t>
            </a:r>
            <a:r>
              <a:rPr lang="it-IT" dirty="0">
                <a:solidFill>
                  <a:srgbClr val="FF0000"/>
                </a:solidFill>
              </a:rPr>
              <a:t>sistemi di autocontrollo </a:t>
            </a:r>
            <a:r>
              <a:rPr lang="it-IT" dirty="0"/>
              <a:t>(HACCP, </a:t>
            </a:r>
            <a:r>
              <a:rPr lang="it-IT" dirty="0" err="1"/>
              <a:t>Classy</a:t>
            </a:r>
            <a:r>
              <a:rPr lang="it-IT" dirty="0"/>
              <a:t>-Farm, certificazione della qualità), allerta alimentari, ritiro e richiamo dei prodotti non conformi</a:t>
            </a:r>
          </a:p>
          <a:p>
            <a:pPr>
              <a:spcAft>
                <a:spcPts val="1200"/>
              </a:spcAft>
            </a:pPr>
            <a:r>
              <a:rPr lang="it-IT" dirty="0"/>
              <a:t>promozione di uno </a:t>
            </a:r>
            <a:r>
              <a:rPr lang="it-IT" dirty="0">
                <a:solidFill>
                  <a:srgbClr val="FF0000"/>
                </a:solidFill>
              </a:rPr>
              <a:t>stile di vita che poggia sul rispetto dell’ambiente e del territorio</a:t>
            </a:r>
            <a:r>
              <a:rPr lang="it-IT" dirty="0"/>
              <a:t>, sulla qualità degli alimenti, sull’equilibrio della dieta, sulla possibile promozione dell’esercizio fisico nell’ambito della prevenzione	 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5DF14ADE-DF38-47E7-8270-5C0AE47B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6831" y="692696"/>
            <a:ext cx="4947169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o</a:t>
            </a:r>
            <a:r>
              <a:rPr lang="it-IT" b="1" i="1" dirty="0" smtClean="0">
                <a:solidFill>
                  <a:schemeClr val="bg1">
                    <a:lumMod val="50000"/>
                  </a:schemeClr>
                </a:solidFill>
              </a:rPr>
              <a:t>bblighi </a:t>
            </a:r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e opportunità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8DEA9D93-22C1-41B2-B626-CE38B1110111}"/>
              </a:ext>
            </a:extLst>
          </p:cNvPr>
          <p:cNvSpPr/>
          <p:nvPr/>
        </p:nvSpPr>
        <p:spPr>
          <a:xfrm>
            <a:off x="456705" y="533400"/>
            <a:ext cx="37401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DISCUTERE</a:t>
            </a:r>
          </a:p>
        </p:txBody>
      </p:sp>
    </p:spTree>
    <p:extLst>
      <p:ext uri="{BB962C8B-B14F-4D97-AF65-F5344CB8AC3E}">
        <p14:creationId xmlns:p14="http://schemas.microsoft.com/office/powerpoint/2010/main" val="836219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gestione delle </a:t>
            </a:r>
            <a:r>
              <a:rPr lang="it-IT" dirty="0">
                <a:solidFill>
                  <a:srgbClr val="FF0000"/>
                </a:solidFill>
              </a:rPr>
              <a:t>emergenze epidemiche </a:t>
            </a:r>
            <a:r>
              <a:rPr lang="it-IT" dirty="0"/>
              <a:t>(e non?)</a:t>
            </a:r>
          </a:p>
          <a:p>
            <a:r>
              <a:rPr lang="it-IT" dirty="0">
                <a:solidFill>
                  <a:srgbClr val="FF0000"/>
                </a:solidFill>
              </a:rPr>
              <a:t>rapporti con le Regioni, il Ministero della Salute e il Ministero delle Politiche Agricole e Forestali </a:t>
            </a:r>
            <a:r>
              <a:rPr lang="it-IT" dirty="0"/>
              <a:t>e verifica delle compatibilità dei sistemi informativi regionali con i sistemi informativi di Arpa e dell’Istituto Zooprofilattico</a:t>
            </a:r>
          </a:p>
          <a:p>
            <a:r>
              <a:rPr lang="it-IT" dirty="0"/>
              <a:t>contrasto all’</a:t>
            </a:r>
            <a:r>
              <a:rPr lang="it-IT" dirty="0" err="1">
                <a:solidFill>
                  <a:srgbClr val="FF0000"/>
                </a:solidFill>
              </a:rPr>
              <a:t>antibioticoresistenza</a:t>
            </a:r>
            <a:r>
              <a:rPr lang="it-IT" dirty="0"/>
              <a:t>, nel contesto zootecnico e agroalimentare;</a:t>
            </a:r>
          </a:p>
          <a:p>
            <a:r>
              <a:rPr lang="it-IT" dirty="0"/>
              <a:t>supporto ai produttori con l’ausilio di un’offerta analitica all'avanguardia da applicare ai diversi </a:t>
            </a:r>
            <a:r>
              <a:rPr lang="it-IT" dirty="0">
                <a:solidFill>
                  <a:srgbClr val="FF0000"/>
                </a:solidFill>
              </a:rPr>
              <a:t>processi produttivi zootecnici e ortofrutticoli</a:t>
            </a:r>
            <a:r>
              <a:rPr lang="it-IT" dirty="0"/>
              <a:t>;</a:t>
            </a:r>
          </a:p>
          <a:p>
            <a:r>
              <a:rPr lang="it-IT" dirty="0"/>
              <a:t>sviluppo di </a:t>
            </a:r>
            <a:r>
              <a:rPr lang="it-IT" dirty="0">
                <a:solidFill>
                  <a:srgbClr val="FF0000"/>
                </a:solidFill>
              </a:rPr>
              <a:t>strategie agroalimentari </a:t>
            </a:r>
            <a:r>
              <a:rPr lang="it-IT" dirty="0"/>
              <a:t>ad elevati standard di benessere animale e a basso impatto ambientale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1806D0B7-060B-4A92-9751-0B709CB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5976" y="692696"/>
            <a:ext cx="4788024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emergenze e strategie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FBD166FB-B79B-47A0-BE71-233733F96BC8}"/>
              </a:ext>
            </a:extLst>
          </p:cNvPr>
          <p:cNvSpPr/>
          <p:nvPr/>
        </p:nvSpPr>
        <p:spPr>
          <a:xfrm>
            <a:off x="456705" y="533400"/>
            <a:ext cx="37401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DISCUTERE</a:t>
            </a:r>
          </a:p>
        </p:txBody>
      </p:sp>
    </p:spTree>
    <p:extLst>
      <p:ext uri="{BB962C8B-B14F-4D97-AF65-F5344CB8AC3E}">
        <p14:creationId xmlns:p14="http://schemas.microsoft.com/office/powerpoint/2010/main" val="1726142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92560"/>
            <a:ext cx="8229600" cy="4876800"/>
          </a:xfrm>
        </p:spPr>
        <p:txBody>
          <a:bodyPr/>
          <a:lstStyle/>
          <a:p>
            <a:pPr lvl="0">
              <a:spcAft>
                <a:spcPts val="1200"/>
              </a:spcAft>
            </a:pPr>
            <a:r>
              <a:rPr lang="it-IT" dirty="0"/>
              <a:t>iniziative per l’</a:t>
            </a:r>
            <a:r>
              <a:rPr lang="it-IT" dirty="0">
                <a:solidFill>
                  <a:srgbClr val="FF0000"/>
                </a:solidFill>
              </a:rPr>
              <a:t>Anno internazionale della salute piante (2020)</a:t>
            </a:r>
          </a:p>
          <a:p>
            <a:pPr lvl="0">
              <a:spcAft>
                <a:spcPts val="1200"/>
              </a:spcAft>
            </a:pPr>
            <a:r>
              <a:rPr lang="it-IT" dirty="0"/>
              <a:t>ruolo e importanza di </a:t>
            </a:r>
            <a:r>
              <a:rPr lang="it-IT" dirty="0">
                <a:solidFill>
                  <a:srgbClr val="FF0000"/>
                </a:solidFill>
              </a:rPr>
              <a:t>agricoltura sostenibile</a:t>
            </a:r>
          </a:p>
          <a:p>
            <a:pPr lvl="0">
              <a:spcAft>
                <a:spcPts val="1200"/>
              </a:spcAft>
            </a:pPr>
            <a:r>
              <a:rPr lang="it-IT" dirty="0"/>
              <a:t>criticità specifiche relative all’</a:t>
            </a:r>
            <a:r>
              <a:rPr lang="it-IT" dirty="0">
                <a:solidFill>
                  <a:srgbClr val="FF0000"/>
                </a:solidFill>
              </a:rPr>
              <a:t>agricoltura biologica</a:t>
            </a:r>
          </a:p>
          <a:p>
            <a:pPr lvl="0">
              <a:spcAft>
                <a:spcPts val="1200"/>
              </a:spcAft>
            </a:pPr>
            <a:r>
              <a:rPr lang="it-IT" dirty="0"/>
              <a:t>problematiche della </a:t>
            </a:r>
            <a:r>
              <a:rPr lang="it-IT" dirty="0">
                <a:solidFill>
                  <a:srgbClr val="FF0000"/>
                </a:solidFill>
              </a:rPr>
              <a:t>contraffazione</a:t>
            </a:r>
            <a:r>
              <a:rPr lang="it-IT" dirty="0"/>
              <a:t>, in particolare di prodotti a marchi Doc e </a:t>
            </a:r>
            <a:r>
              <a:rPr lang="it-IT" dirty="0" err="1"/>
              <a:t>Docg</a:t>
            </a:r>
            <a:endParaRPr lang="it-IT" dirty="0"/>
          </a:p>
          <a:p>
            <a:pPr lvl="0">
              <a:spcAft>
                <a:spcPts val="1200"/>
              </a:spcAft>
            </a:pPr>
            <a:r>
              <a:rPr lang="it-IT" dirty="0">
                <a:solidFill>
                  <a:srgbClr val="FF0000"/>
                </a:solidFill>
              </a:rPr>
              <a:t>eventuali emergenze e istanze</a:t>
            </a:r>
            <a:r>
              <a:rPr lang="it-IT" dirty="0"/>
              <a:t>, anche contingenti, proposte di volta in volta all’attenzione del Tavolo da parte dei singoli componenti </a:t>
            </a:r>
          </a:p>
          <a:p>
            <a:pPr>
              <a:spcAft>
                <a:spcPts val="1200"/>
              </a:spcAft>
            </a:pPr>
            <a:endParaRPr lang="it-IT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0C55F803-F06C-4D60-AB3D-9F199996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692696"/>
            <a:ext cx="4283968" cy="687288"/>
          </a:xfrm>
        </p:spPr>
        <p:txBody>
          <a:bodyPr>
            <a:normAutofit fontScale="90000"/>
          </a:bodyPr>
          <a:lstStyle/>
          <a:p>
            <a:r>
              <a:rPr lang="it-IT" b="1" i="1" dirty="0" err="1">
                <a:solidFill>
                  <a:schemeClr val="bg1">
                    <a:lumMod val="50000"/>
                  </a:schemeClr>
                </a:solidFill>
              </a:rPr>
              <a:t>b</a:t>
            </a:r>
            <a:r>
              <a:rPr lang="it-IT" b="1" i="1" dirty="0" err="1" smtClean="0">
                <a:solidFill>
                  <a:schemeClr val="bg1">
                    <a:lumMod val="50000"/>
                  </a:schemeClr>
                </a:solidFill>
              </a:rPr>
              <a:t>io</a:t>
            </a:r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, marchi, eventi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20B701E7-34F2-4783-8668-8E0F89D1C61F}"/>
              </a:ext>
            </a:extLst>
          </p:cNvPr>
          <p:cNvSpPr/>
          <p:nvPr/>
        </p:nvSpPr>
        <p:spPr>
          <a:xfrm>
            <a:off x="456705" y="533400"/>
            <a:ext cx="37401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DISCUTERE</a:t>
            </a:r>
          </a:p>
        </p:txBody>
      </p:sp>
    </p:spTree>
    <p:extLst>
      <p:ext uri="{BB962C8B-B14F-4D97-AF65-F5344CB8AC3E}">
        <p14:creationId xmlns:p14="http://schemas.microsoft.com/office/powerpoint/2010/main" val="1666954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isultati immagini per post it">
            <a:extLst>
              <a:ext uri="{FF2B5EF4-FFF2-40B4-BE49-F238E27FC236}">
                <a16:creationId xmlns:a16="http://schemas.microsoft.com/office/drawing/2014/main" xmlns="" id="{EE1EA0DE-0C4E-46F1-B98C-13843073F2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7" b="4302"/>
          <a:stretch/>
        </p:blipFill>
        <p:spPr bwMode="auto">
          <a:xfrm>
            <a:off x="1403648" y="620688"/>
            <a:ext cx="669674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45441B08-E153-44E2-9C3E-3F7BAD0F8EA6}"/>
              </a:ext>
            </a:extLst>
          </p:cNvPr>
          <p:cNvSpPr/>
          <p:nvPr/>
        </p:nvSpPr>
        <p:spPr>
          <a:xfrm>
            <a:off x="2659942" y="3013501"/>
            <a:ext cx="418415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DELIBERARE</a:t>
            </a:r>
          </a:p>
        </p:txBody>
      </p:sp>
    </p:spTree>
    <p:extLst>
      <p:ext uri="{BB962C8B-B14F-4D97-AF65-F5344CB8AC3E}">
        <p14:creationId xmlns:p14="http://schemas.microsoft.com/office/powerpoint/2010/main" val="3294851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80592"/>
            <a:ext cx="8229600" cy="401270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it-IT" dirty="0"/>
              <a:t>predisporre di </a:t>
            </a:r>
            <a:r>
              <a:rPr lang="it-IT" dirty="0">
                <a:solidFill>
                  <a:srgbClr val="FF0000"/>
                </a:solidFill>
              </a:rPr>
              <a:t>linee di indirizzo </a:t>
            </a:r>
            <a:r>
              <a:rPr lang="it-IT" dirty="0"/>
              <a:t>di carattere tecnico-scientifico e organizzativo sugli argomenti proposti alla discussione dai componenti del Tavolo</a:t>
            </a:r>
          </a:p>
          <a:p>
            <a:pPr>
              <a:spcAft>
                <a:spcPts val="1200"/>
              </a:spcAft>
            </a:pPr>
            <a:r>
              <a:rPr lang="it-IT" dirty="0"/>
              <a:t>elaborare </a:t>
            </a:r>
            <a:r>
              <a:rPr lang="it-IT" dirty="0">
                <a:solidFill>
                  <a:srgbClr val="FF0000"/>
                </a:solidFill>
              </a:rPr>
              <a:t>piani di supporto tecnico e scientifico</a:t>
            </a:r>
            <a:r>
              <a:rPr lang="it-IT" dirty="0"/>
              <a:t>, oltre che informativi, a supporto dell’attività delle imprese produttive </a:t>
            </a:r>
          </a:p>
          <a:p>
            <a:pPr>
              <a:spcAft>
                <a:spcPts val="1200"/>
              </a:spcAft>
            </a:pPr>
            <a:r>
              <a:rPr lang="it-IT" dirty="0"/>
              <a:t>individuare una </a:t>
            </a:r>
            <a:r>
              <a:rPr lang="it-IT" dirty="0">
                <a:solidFill>
                  <a:srgbClr val="FF0000"/>
                </a:solidFill>
              </a:rPr>
              <a:t>strategia di comunicazione </a:t>
            </a:r>
            <a:r>
              <a:rPr lang="it-IT" dirty="0"/>
              <a:t>autorevole e scientificamente corretta per contrastare i facili allarmismi e le notizie distorte sui prodotti alimentari e sulla loro sicurezza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408D31A9-977E-44EC-ABBD-22CC1D57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692696"/>
            <a:ext cx="4283968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it-IT" b="1" i="1" dirty="0" smtClean="0">
                <a:solidFill>
                  <a:schemeClr val="bg1">
                    <a:lumMod val="50000"/>
                  </a:schemeClr>
                </a:solidFill>
              </a:rPr>
              <a:t>inee </a:t>
            </a:r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di indirizzo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B700769D-4673-4161-A056-305A40C3483E}"/>
              </a:ext>
            </a:extLst>
          </p:cNvPr>
          <p:cNvSpPr/>
          <p:nvPr/>
        </p:nvSpPr>
        <p:spPr>
          <a:xfrm>
            <a:off x="234690" y="533400"/>
            <a:ext cx="418415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DELIBERARE</a:t>
            </a:r>
          </a:p>
        </p:txBody>
      </p:sp>
    </p:spTree>
    <p:extLst>
      <p:ext uri="{BB962C8B-B14F-4D97-AF65-F5344CB8AC3E}">
        <p14:creationId xmlns:p14="http://schemas.microsoft.com/office/powerpoint/2010/main" val="3819373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636912"/>
            <a:ext cx="9144000" cy="628222"/>
          </a:xfrm>
        </p:spPr>
        <p:txBody>
          <a:bodyPr/>
          <a:lstStyle/>
          <a:p>
            <a:pPr algn="ctr"/>
            <a:r>
              <a:rPr lang="it-IT" sz="2800" b="1" dirty="0"/>
              <a:t>NUOVE SFIDE DI SICUREZZA ALIMENTARE</a:t>
            </a:r>
            <a:endParaRPr lang="it-IT" sz="14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3789040"/>
            <a:ext cx="8892480" cy="1008112"/>
          </a:xfrm>
        </p:spPr>
        <p:txBody>
          <a:bodyPr>
            <a:normAutofit/>
          </a:bodyPr>
          <a:lstStyle/>
          <a:p>
            <a:pPr algn="ctr"/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TAVOLO DI CONSULTAZIONE DELLA FILIERA AGROALIMENTARE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CCA78961-8626-4090-8338-5A250D98281F}"/>
              </a:ext>
            </a:extLst>
          </p:cNvPr>
          <p:cNvSpPr/>
          <p:nvPr/>
        </p:nvSpPr>
        <p:spPr>
          <a:xfrm>
            <a:off x="1753760" y="1673230"/>
            <a:ext cx="56364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Candara" panose="020E0502030303020204" pitchFamily="34" charset="0"/>
              </a:rPr>
              <a:t>IL CIBO è SALUTE: </a:t>
            </a:r>
            <a:endParaRPr lang="it-IT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14340" name="Picture 4" descr="Risultati immagini per REGIONE PIEMONTE">
            <a:extLst>
              <a:ext uri="{FF2B5EF4-FFF2-40B4-BE49-F238E27FC236}">
                <a16:creationId xmlns:a16="http://schemas.microsoft.com/office/drawing/2014/main" xmlns="" id="{912B1668-2034-43DA-8BAF-A50B29FFE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893"/>
            <a:ext cx="3618147" cy="129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5C717DE6-7FEC-4D14-978D-C8A64B4EEA46}"/>
              </a:ext>
            </a:extLst>
          </p:cNvPr>
          <p:cNvSpPr txBox="1"/>
          <p:nvPr/>
        </p:nvSpPr>
        <p:spPr>
          <a:xfrm>
            <a:off x="1835696" y="5910371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/>
              <a:t>Luigi Genesio ICARDI</a:t>
            </a:r>
          </a:p>
          <a:p>
            <a:pPr algn="r"/>
            <a:r>
              <a:rPr lang="it-IT" sz="2400" dirty="0"/>
              <a:t>Assessore alla Sanità della Regione Piemonte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FDFD5ABF-F168-4091-B2D7-858EE13D5E43}"/>
              </a:ext>
            </a:extLst>
          </p:cNvPr>
          <p:cNvSpPr/>
          <p:nvPr/>
        </p:nvSpPr>
        <p:spPr>
          <a:xfrm>
            <a:off x="518581" y="4581128"/>
            <a:ext cx="81068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i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Candara" panose="020E0502030303020204" pitchFamily="34" charset="0"/>
              </a:rPr>
              <a:t>GRAZIE PER L’ATTENZIONE</a:t>
            </a:r>
            <a:endParaRPr lang="it-IT" sz="5400" b="1" i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320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636912"/>
            <a:ext cx="9144000" cy="628222"/>
          </a:xfrm>
        </p:spPr>
        <p:txBody>
          <a:bodyPr/>
          <a:lstStyle/>
          <a:p>
            <a:pPr algn="ctr"/>
            <a:r>
              <a:rPr lang="it-IT" sz="2800" b="1" dirty="0"/>
              <a:t>NUOVE SFIDE DI SICUREZZA ALIMENTARE</a:t>
            </a:r>
            <a:endParaRPr lang="it-IT" sz="14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39552" y="3520858"/>
            <a:ext cx="6400800" cy="1008112"/>
          </a:xfrm>
        </p:spPr>
        <p:txBody>
          <a:bodyPr/>
          <a:lstStyle/>
          <a:p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TAVOLO DI CONSULTAZIONE</a:t>
            </a:r>
          </a:p>
          <a:p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DELLA FILIERA AGROALIMENTARE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CCA78961-8626-4090-8338-5A250D98281F}"/>
              </a:ext>
            </a:extLst>
          </p:cNvPr>
          <p:cNvSpPr/>
          <p:nvPr/>
        </p:nvSpPr>
        <p:spPr>
          <a:xfrm>
            <a:off x="1753760" y="1673230"/>
            <a:ext cx="56364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Candara" panose="020E0502030303020204" pitchFamily="34" charset="0"/>
              </a:rPr>
              <a:t>IL CIBO è SALUTE: </a:t>
            </a:r>
            <a:endParaRPr lang="it-IT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14340" name="Picture 4" descr="Risultati immagini per REGIONE PIEMONTE">
            <a:extLst>
              <a:ext uri="{FF2B5EF4-FFF2-40B4-BE49-F238E27FC236}">
                <a16:creationId xmlns:a16="http://schemas.microsoft.com/office/drawing/2014/main" xmlns="" id="{912B1668-2034-43DA-8BAF-A50B29FFE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893"/>
            <a:ext cx="3618147" cy="129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5C717DE6-7FEC-4D14-978D-C8A64B4EEA46}"/>
              </a:ext>
            </a:extLst>
          </p:cNvPr>
          <p:cNvSpPr txBox="1"/>
          <p:nvPr/>
        </p:nvSpPr>
        <p:spPr>
          <a:xfrm>
            <a:off x="1835696" y="5275366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/>
              <a:t>Luigi Genesio ICARDI</a:t>
            </a:r>
          </a:p>
          <a:p>
            <a:pPr algn="r"/>
            <a:r>
              <a:rPr lang="it-IT" sz="2400" dirty="0"/>
              <a:t>Assessore alla Sanità della Regione Piemonte</a:t>
            </a:r>
          </a:p>
        </p:txBody>
      </p:sp>
    </p:spTree>
    <p:extLst>
      <p:ext uri="{BB962C8B-B14F-4D97-AF65-F5344CB8AC3E}">
        <p14:creationId xmlns:p14="http://schemas.microsoft.com/office/powerpoint/2010/main" val="87156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magine correlata">
            <a:extLst>
              <a:ext uri="{FF2B5EF4-FFF2-40B4-BE49-F238E27FC236}">
                <a16:creationId xmlns:a16="http://schemas.microsoft.com/office/drawing/2014/main" xmlns="" id="{7F0C63EC-B7DB-4AD8-8E66-70F6A320B5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8" t="33201" r="19456"/>
          <a:stretch/>
        </p:blipFill>
        <p:spPr bwMode="auto">
          <a:xfrm>
            <a:off x="0" y="-4462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7624" y="1772816"/>
            <a:ext cx="7128792" cy="1872208"/>
          </a:xfrm>
        </p:spPr>
        <p:txBody>
          <a:bodyPr>
            <a:normAutofit/>
          </a:bodyPr>
          <a:lstStyle/>
          <a:p>
            <a:pPr algn="ctr"/>
            <a:r>
              <a:rPr lang="it-IT" sz="5400" b="1" dirty="0"/>
              <a:t>PERCHÈ SIAMO QUI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1114" y="3861048"/>
            <a:ext cx="5373214" cy="2231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1" i="1" dirty="0"/>
              <a:t>«Prima conoscere, </a:t>
            </a:r>
          </a:p>
          <a:p>
            <a:pPr marL="0" indent="0" algn="ctr">
              <a:buNone/>
            </a:pPr>
            <a:r>
              <a:rPr lang="it-IT" b="1" i="1" dirty="0"/>
              <a:t>poi discutere, </a:t>
            </a:r>
          </a:p>
          <a:p>
            <a:pPr marL="0" indent="0" algn="ctr">
              <a:buNone/>
            </a:pPr>
            <a:r>
              <a:rPr lang="it-IT" b="1" i="1" dirty="0"/>
              <a:t>poi deliberare»</a:t>
            </a:r>
          </a:p>
          <a:p>
            <a:pPr marL="0" indent="0" algn="ctr">
              <a:buNone/>
            </a:pPr>
            <a:endParaRPr lang="it-IT" sz="1800" b="1" i="1" dirty="0"/>
          </a:p>
          <a:p>
            <a:pPr marL="0" indent="0" algn="ctr">
              <a:buNone/>
            </a:pPr>
            <a:r>
              <a:rPr lang="it-IT" sz="1800" b="1" i="1" dirty="0"/>
              <a:t>(Luigi Einaudi, Prediche inutili)</a:t>
            </a:r>
          </a:p>
        </p:txBody>
      </p:sp>
    </p:spTree>
    <p:extLst>
      <p:ext uri="{BB962C8B-B14F-4D97-AF65-F5344CB8AC3E}">
        <p14:creationId xmlns:p14="http://schemas.microsoft.com/office/powerpoint/2010/main" val="285862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isultati immagini per post it">
            <a:extLst>
              <a:ext uri="{FF2B5EF4-FFF2-40B4-BE49-F238E27FC236}">
                <a16:creationId xmlns:a16="http://schemas.microsoft.com/office/drawing/2014/main" xmlns="" id="{EE1EA0DE-0C4E-46F1-B98C-13843073F2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7" b="4302"/>
          <a:stretch/>
        </p:blipFill>
        <p:spPr bwMode="auto">
          <a:xfrm>
            <a:off x="1403648" y="620688"/>
            <a:ext cx="669674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45441B08-E153-44E2-9C3E-3F7BAD0F8EA6}"/>
              </a:ext>
            </a:extLst>
          </p:cNvPr>
          <p:cNvSpPr/>
          <p:nvPr/>
        </p:nvSpPr>
        <p:spPr>
          <a:xfrm>
            <a:off x="2676772" y="3013501"/>
            <a:ext cx="41504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CONOSCERE</a:t>
            </a:r>
          </a:p>
        </p:txBody>
      </p:sp>
    </p:spTree>
    <p:extLst>
      <p:ext uri="{BB962C8B-B14F-4D97-AF65-F5344CB8AC3E}">
        <p14:creationId xmlns:p14="http://schemas.microsoft.com/office/powerpoint/2010/main" val="2633088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0" y="692696"/>
            <a:ext cx="4283968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contesto strategico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48200"/>
          </a:xfrm>
        </p:spPr>
        <p:txBody>
          <a:bodyPr>
            <a:normAutofit lnSpcReduction="10000"/>
          </a:bodyPr>
          <a:lstStyle/>
          <a:p>
            <a:r>
              <a:rPr lang="it-IT" dirty="0">
                <a:latin typeface="+mj-lt"/>
                <a:cs typeface="Calibri" panose="020F0502020204030204" pitchFamily="34" charset="0"/>
              </a:rPr>
              <a:t>La </a:t>
            </a:r>
            <a:r>
              <a:rPr lang="it-IT" dirty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produzione agro-alimentare </a:t>
            </a:r>
            <a:r>
              <a:rPr lang="it-IT" dirty="0">
                <a:latin typeface="+mj-lt"/>
                <a:cs typeface="Calibri" panose="020F0502020204030204" pitchFamily="34" charset="0"/>
              </a:rPr>
              <a:t>è per gran parte dei Paesi sviluppati </a:t>
            </a:r>
            <a:r>
              <a:rPr lang="it-IT" dirty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un settore strategico </a:t>
            </a:r>
            <a:r>
              <a:rPr lang="it-IT" dirty="0">
                <a:latin typeface="+mj-lt"/>
                <a:cs typeface="Calibri" panose="020F0502020204030204" pitchFamily="34" charset="0"/>
              </a:rPr>
              <a:t>come il settore energetico, quello delle comunicazioni e quello della difesa</a:t>
            </a:r>
          </a:p>
          <a:p>
            <a:endParaRPr lang="it-IT" dirty="0">
              <a:latin typeface="+mj-lt"/>
              <a:cs typeface="Calibri" panose="020F0502020204030204" pitchFamily="34" charset="0"/>
            </a:endParaRPr>
          </a:p>
          <a:p>
            <a:r>
              <a:rPr lang="it-IT" dirty="0">
                <a:latin typeface="+mj-lt"/>
                <a:cs typeface="Calibri" panose="020F0502020204030204" pitchFamily="34" charset="0"/>
              </a:rPr>
              <a:t>La sopravvivenza di micro-imprese che coltivano, allevano e producono alimenti in aree marginali (collina e montagna) è ormai considerata nelle politiche europee quale elemento strategico per </a:t>
            </a:r>
            <a:r>
              <a:rPr lang="it-IT" dirty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la tutela del territorio e dell’ambiente</a:t>
            </a:r>
          </a:p>
          <a:p>
            <a:endParaRPr lang="it-IT" dirty="0">
              <a:solidFill>
                <a:srgbClr val="FF0000"/>
              </a:solidFill>
              <a:latin typeface="+mj-lt"/>
              <a:cs typeface="Calibri" panose="020F0502020204030204" pitchFamily="34" charset="0"/>
            </a:endParaRPr>
          </a:p>
          <a:p>
            <a:r>
              <a:rPr lang="it-IT" dirty="0">
                <a:latin typeface="+mj-lt"/>
                <a:cs typeface="Calibri" panose="020F0502020204030204" pitchFamily="34" charset="0"/>
              </a:rPr>
              <a:t>La sicurezza e la qualità degli alimenti hanno impatto sulla salute dei cittadini sia dal punto di vista dell’</a:t>
            </a:r>
            <a:r>
              <a:rPr lang="it-IT" dirty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assenza di rischi </a:t>
            </a:r>
            <a:r>
              <a:rPr lang="it-IT" dirty="0">
                <a:latin typeface="+mj-lt"/>
                <a:cs typeface="Calibri" panose="020F0502020204030204" pitchFamily="34" charset="0"/>
              </a:rPr>
              <a:t>che dal punto di vista della </a:t>
            </a:r>
            <a:r>
              <a:rPr lang="it-IT" dirty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corretta nutrizione</a:t>
            </a:r>
          </a:p>
          <a:p>
            <a:endParaRPr lang="it-IT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9DED105A-8E7D-4F58-8C93-AF84C3A830CC}"/>
              </a:ext>
            </a:extLst>
          </p:cNvPr>
          <p:cNvSpPr/>
          <p:nvPr/>
        </p:nvSpPr>
        <p:spPr>
          <a:xfrm>
            <a:off x="251520" y="533400"/>
            <a:ext cx="41504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CONOSCERE</a:t>
            </a:r>
          </a:p>
        </p:txBody>
      </p:sp>
    </p:spTree>
    <p:extLst>
      <p:ext uri="{BB962C8B-B14F-4D97-AF65-F5344CB8AC3E}">
        <p14:creationId xmlns:p14="http://schemas.microsoft.com/office/powerpoint/2010/main" val="3177585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Dal 2020 </a:t>
            </a:r>
            <a:r>
              <a:rPr lang="it-IT" dirty="0"/>
              <a:t>tutti i Paesi aderenti all’Unione Europea dovranno avere un </a:t>
            </a:r>
            <a:r>
              <a:rPr lang="it-IT" dirty="0">
                <a:solidFill>
                  <a:srgbClr val="FF0000"/>
                </a:solidFill>
              </a:rPr>
              <a:t>programma nazionale unico </a:t>
            </a:r>
            <a:r>
              <a:rPr lang="it-IT" dirty="0"/>
              <a:t>ed integrato dei controlli di sicurezza e di qualità previsti in tutte le filiere agroalimentari e basato sull’analisi del rischi e sulla responsabilità primaria degli OSA (Operatori del Settore Alimentare).</a:t>
            </a:r>
          </a:p>
          <a:p>
            <a:r>
              <a:rPr lang="it-IT" dirty="0"/>
              <a:t>Il </a:t>
            </a:r>
            <a:r>
              <a:rPr lang="it-IT" dirty="0">
                <a:solidFill>
                  <a:srgbClr val="FF0000"/>
                </a:solidFill>
              </a:rPr>
              <a:t>nuovo sistema integrato dei controlli imporrà</a:t>
            </a:r>
            <a:r>
              <a:rPr lang="it-IT" dirty="0"/>
              <a:t>, anche a livello regionale, un </a:t>
            </a:r>
            <a:r>
              <a:rPr lang="it-IT" dirty="0">
                <a:solidFill>
                  <a:srgbClr val="FF0000"/>
                </a:solidFill>
              </a:rPr>
              <a:t>diverso approccio nella programmazione regionale</a:t>
            </a:r>
            <a:r>
              <a:rPr lang="it-IT" dirty="0"/>
              <a:t>, nella definizione di protocolli operativi comuni ed armonizzati e nella condivisione di informazioni su sistemi informativi attualmente non comunicanti.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47A24510-6339-4AFC-B437-AA6EF8BE6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692696"/>
            <a:ext cx="4283968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it-IT" b="1" i="1" dirty="0" smtClean="0">
                <a:solidFill>
                  <a:schemeClr val="bg1">
                    <a:lumMod val="50000"/>
                  </a:schemeClr>
                </a:solidFill>
              </a:rPr>
              <a:t>iano </a:t>
            </a:r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nazionale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FB74387D-1C7D-4650-B058-70C84BA9CC7B}"/>
              </a:ext>
            </a:extLst>
          </p:cNvPr>
          <p:cNvSpPr/>
          <p:nvPr/>
        </p:nvSpPr>
        <p:spPr>
          <a:xfrm>
            <a:off x="251520" y="533400"/>
            <a:ext cx="41504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CONOSCERE</a:t>
            </a:r>
          </a:p>
        </p:txBody>
      </p:sp>
    </p:spTree>
    <p:extLst>
      <p:ext uri="{BB962C8B-B14F-4D97-AF65-F5344CB8AC3E}">
        <p14:creationId xmlns:p14="http://schemas.microsoft.com/office/powerpoint/2010/main" val="860897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>
                <a:solidFill>
                  <a:srgbClr val="FF0000"/>
                </a:solidFill>
              </a:rPr>
              <a:t>Entro l’anno </a:t>
            </a:r>
            <a:r>
              <a:rPr lang="it-IT" dirty="0"/>
              <a:t>in corso il Governo, su delega del Parlamento, dovrà individuare le </a:t>
            </a:r>
            <a:r>
              <a:rPr lang="it-IT" dirty="0">
                <a:solidFill>
                  <a:srgbClr val="FF0000"/>
                </a:solidFill>
              </a:rPr>
              <a:t>nuove Autorità Competenti per i controlli di sicurezza e di qualità </a:t>
            </a:r>
            <a:r>
              <a:rPr lang="it-IT" dirty="0"/>
              <a:t>e analogo percorso, seppure con tempi e modalità leggermente differenti, è stato avviato per </a:t>
            </a:r>
            <a:r>
              <a:rPr lang="it-IT" dirty="0">
                <a:solidFill>
                  <a:srgbClr val="FF0000"/>
                </a:solidFill>
              </a:rPr>
              <a:t>l’attuazione del Regolamento</a:t>
            </a:r>
            <a:r>
              <a:rPr lang="it-IT" dirty="0"/>
              <a:t> relativo alle norme di </a:t>
            </a:r>
            <a:r>
              <a:rPr lang="it-IT" dirty="0">
                <a:solidFill>
                  <a:srgbClr val="FF0000"/>
                </a:solidFill>
              </a:rPr>
              <a:t>sanità animale e di polizia </a:t>
            </a:r>
            <a:r>
              <a:rPr lang="it-IT" dirty="0" smtClean="0">
                <a:solidFill>
                  <a:srgbClr val="FF0000"/>
                </a:solidFill>
              </a:rPr>
              <a:t>veterinaria</a:t>
            </a:r>
            <a:endParaRPr lang="it-IT" dirty="0"/>
          </a:p>
          <a:p>
            <a:endParaRPr lang="it-IT" dirty="0"/>
          </a:p>
          <a:p>
            <a:r>
              <a:rPr lang="it-IT" dirty="0"/>
              <a:t>È molto probabile che, visto l’esiguo tempo a disposizione, il Governo delinei i principi strategici generali demandando ai Ministeri competenti la decretazione dei dettagli operativi che dovranno essere condivisi con le Regioni nell’ambito della </a:t>
            </a:r>
            <a:r>
              <a:rPr lang="it-IT" dirty="0">
                <a:solidFill>
                  <a:srgbClr val="FF0000"/>
                </a:solidFill>
              </a:rPr>
              <a:t>Conferenza Stato Regioni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5E64D8F9-8E55-475E-87F5-1CFDED462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692696"/>
            <a:ext cx="4283968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Stato </a:t>
            </a:r>
            <a:r>
              <a:rPr lang="it-IT" b="1" i="1" dirty="0" smtClean="0">
                <a:solidFill>
                  <a:schemeClr val="bg1">
                    <a:lumMod val="50000"/>
                  </a:schemeClr>
                </a:solidFill>
              </a:rPr>
              <a:t>Regioni</a:t>
            </a:r>
            <a:endParaRPr lang="it-IT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188B57BF-EB89-4801-AD3C-2F3366015044}"/>
              </a:ext>
            </a:extLst>
          </p:cNvPr>
          <p:cNvSpPr/>
          <p:nvPr/>
        </p:nvSpPr>
        <p:spPr>
          <a:xfrm>
            <a:off x="251520" y="533400"/>
            <a:ext cx="41504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CONOSCERE</a:t>
            </a:r>
          </a:p>
        </p:txBody>
      </p:sp>
    </p:spTree>
    <p:extLst>
      <p:ext uri="{BB962C8B-B14F-4D97-AF65-F5344CB8AC3E}">
        <p14:creationId xmlns:p14="http://schemas.microsoft.com/office/powerpoint/2010/main" val="3291740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600" dirty="0"/>
              <a:t>Pertanto, per far fronte alle nuove esigenze determinate dall’evoluzione della norma comunitaria, abbiamo ritenuto determinante </a:t>
            </a:r>
            <a:r>
              <a:rPr lang="it-IT" sz="2600" dirty="0">
                <a:solidFill>
                  <a:srgbClr val="FF0000"/>
                </a:solidFill>
              </a:rPr>
              <a:t>instaurare</a:t>
            </a:r>
            <a:r>
              <a:rPr lang="it-IT" sz="2600" dirty="0"/>
              <a:t> attraverso questo Tavolo</a:t>
            </a:r>
            <a:r>
              <a:rPr lang="it-IT" sz="2600" b="1" dirty="0">
                <a:solidFill>
                  <a:srgbClr val="FF0000"/>
                </a:solidFill>
              </a:rPr>
              <a:t> </a:t>
            </a:r>
            <a:r>
              <a:rPr lang="it-IT" sz="2600" dirty="0"/>
              <a:t>un </a:t>
            </a:r>
            <a:r>
              <a:rPr lang="it-IT" sz="2600" dirty="0">
                <a:solidFill>
                  <a:srgbClr val="FF0000"/>
                </a:solidFill>
              </a:rPr>
              <a:t>rapporto continuativo ed organico con le differenti componenti della filiera agroalimentare</a:t>
            </a:r>
            <a:r>
              <a:rPr lang="it-IT" sz="2600" dirty="0"/>
              <a:t>, nel rispetto delle rispettive prerogative, al fine di agevolare l’armonizzazione dell’approccio alle problematiche della filiera agroalimentare e rafforzare le modalità di collaborazione tra le strutture regionali competenti della Sanità e dell’Agricoltura</a:t>
            </a:r>
          </a:p>
          <a:p>
            <a:endParaRPr lang="it-IT" sz="2600" dirty="0"/>
          </a:p>
          <a:p>
            <a:r>
              <a:rPr lang="it-IT" sz="2600" dirty="0"/>
              <a:t>Riteniamo che il </a:t>
            </a:r>
            <a:r>
              <a:rPr lang="it-IT" sz="2600" dirty="0">
                <a:solidFill>
                  <a:srgbClr val="FF0000"/>
                </a:solidFill>
              </a:rPr>
              <a:t>percorso di ascolto </a:t>
            </a:r>
            <a:r>
              <a:rPr lang="it-IT" sz="2600" dirty="0"/>
              <a:t>delle singole realtà della filiera sia </a:t>
            </a:r>
            <a:r>
              <a:rPr lang="it-IT" sz="2600" dirty="0">
                <a:solidFill>
                  <a:srgbClr val="FF0000"/>
                </a:solidFill>
              </a:rPr>
              <a:t>fondamentale per la conoscenza</a:t>
            </a:r>
            <a:r>
              <a:rPr lang="it-IT" sz="2600" dirty="0"/>
              <a:t> delle  problematiche della gestione della salute alimentare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it-IT" sz="2800" dirty="0"/>
          </a:p>
          <a:p>
            <a:pPr>
              <a:buFontTx/>
              <a:buChar char="-"/>
            </a:pPr>
            <a:endParaRPr lang="it-IT" dirty="0"/>
          </a:p>
          <a:p>
            <a:pPr>
              <a:buFontTx/>
              <a:buChar char="-"/>
            </a:pPr>
            <a:endParaRPr lang="it-IT" dirty="0"/>
          </a:p>
          <a:p>
            <a:pPr>
              <a:buFontTx/>
              <a:buChar char="-"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83A412B1-B1E3-49BE-9651-4DE76222F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692696"/>
            <a:ext cx="4283968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it-IT" b="1" i="1" dirty="0" smtClean="0">
                <a:solidFill>
                  <a:schemeClr val="bg1">
                    <a:lumMod val="50000"/>
                  </a:schemeClr>
                </a:solidFill>
              </a:rPr>
              <a:t>riorità </a:t>
            </a:r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ascolto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20AA5DBA-5BF4-4F54-A13D-27F56EBEB4F3}"/>
              </a:ext>
            </a:extLst>
          </p:cNvPr>
          <p:cNvSpPr/>
          <p:nvPr/>
        </p:nvSpPr>
        <p:spPr>
          <a:xfrm>
            <a:off x="251520" y="533400"/>
            <a:ext cx="41504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CONOSCERE</a:t>
            </a:r>
          </a:p>
        </p:txBody>
      </p:sp>
    </p:spTree>
    <p:extLst>
      <p:ext uri="{BB962C8B-B14F-4D97-AF65-F5344CB8AC3E}">
        <p14:creationId xmlns:p14="http://schemas.microsoft.com/office/powerpoint/2010/main" val="1677163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398768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200" dirty="0"/>
              <a:t>Di conseguenza, abbiamo ritenuto di invitare a questo Tavolo di consultazione </a:t>
            </a:r>
            <a:r>
              <a:rPr lang="it-IT" sz="2200" dirty="0">
                <a:solidFill>
                  <a:srgbClr val="FF0000"/>
                </a:solidFill>
              </a:rPr>
              <a:t>tutti i soggetti della filiera</a:t>
            </a:r>
            <a:r>
              <a:rPr lang="it-IT" sz="2200" dirty="0"/>
              <a:t>, così rappresentati:</a:t>
            </a:r>
          </a:p>
          <a:p>
            <a:r>
              <a:rPr lang="it-IT" sz="2200" dirty="0"/>
              <a:t>Associazioni di categoria agricole, artigianali, commerciali e industriali</a:t>
            </a:r>
          </a:p>
          <a:p>
            <a:pPr lvl="0"/>
            <a:r>
              <a:rPr lang="it-IT" sz="2200" dirty="0"/>
              <a:t>Istituto Zooprofilattico del Piemonte, Liguria e Valle d’Aosta</a:t>
            </a:r>
          </a:p>
          <a:p>
            <a:pPr lvl="0"/>
            <a:r>
              <a:rPr lang="it-IT" sz="2200" dirty="0"/>
              <a:t>Agenzia Regionale per l’Ambiente</a:t>
            </a:r>
          </a:p>
          <a:p>
            <a:pPr lvl="0"/>
            <a:r>
              <a:rPr lang="it-IT" sz="2200" dirty="0"/>
              <a:t>Dipartimenti di Scienze Agrarie e di Veterinaria dell’Università di Torino</a:t>
            </a:r>
          </a:p>
          <a:p>
            <a:pPr lvl="0"/>
            <a:r>
              <a:rPr lang="it-IT" sz="2200" dirty="0"/>
              <a:t>Organismi di controllo negli specifici settori di competenza</a:t>
            </a:r>
          </a:p>
          <a:p>
            <a:pPr lvl="0"/>
            <a:r>
              <a:rPr lang="it-IT" sz="2200" dirty="0"/>
              <a:t>Direzione regionale Sanità (Prevenzione e Sicurezza alimentare)</a:t>
            </a:r>
          </a:p>
          <a:p>
            <a:pPr lvl="0"/>
            <a:r>
              <a:rPr lang="it-IT" sz="2200" dirty="0"/>
              <a:t>Dirigenza regionale Agricoltura (Qualità agroalimentare)</a:t>
            </a:r>
          </a:p>
          <a:p>
            <a:pPr lvl="0"/>
            <a:r>
              <a:rPr lang="it-IT" sz="2200" dirty="0"/>
              <a:t>Singoli specialisti invitati all’occorrenza su tematiche specifiche  </a:t>
            </a:r>
          </a:p>
          <a:p>
            <a:pPr marL="0" indent="0">
              <a:buNone/>
            </a:pPr>
            <a:endParaRPr lang="it-IT" sz="2200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282D6D4A-F4AA-410E-8540-68DCE9063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692696"/>
            <a:ext cx="4283968" cy="687288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it-IT" b="1" i="1" dirty="0" smtClean="0">
                <a:solidFill>
                  <a:schemeClr val="bg1">
                    <a:lumMod val="50000"/>
                  </a:schemeClr>
                </a:solidFill>
              </a:rPr>
              <a:t>utta </a:t>
            </a:r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la filiera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E1319E9D-808C-40C6-9210-0BF3F386AFAA}"/>
              </a:ext>
            </a:extLst>
          </p:cNvPr>
          <p:cNvSpPr/>
          <p:nvPr/>
        </p:nvSpPr>
        <p:spPr>
          <a:xfrm>
            <a:off x="251520" y="533400"/>
            <a:ext cx="41504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CONOSCERE</a:t>
            </a:r>
          </a:p>
        </p:txBody>
      </p:sp>
    </p:spTree>
    <p:extLst>
      <p:ext uri="{BB962C8B-B14F-4D97-AF65-F5344CB8AC3E}">
        <p14:creationId xmlns:p14="http://schemas.microsoft.com/office/powerpoint/2010/main" val="1041601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Chiar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1702</TotalTime>
  <Words>1034</Words>
  <Application>Microsoft Office PowerPoint</Application>
  <PresentationFormat>Presentazione su schermo (4:3)</PresentationFormat>
  <Paragraphs>103</Paragraphs>
  <Slides>18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Chiaro</vt:lpstr>
      <vt:lpstr>STATI GENERALI DELLA SICUREZZA ALIMENTARE</vt:lpstr>
      <vt:lpstr>NUOVE SFIDE DI SICUREZZA ALIMENTARE</vt:lpstr>
      <vt:lpstr>PERCHÈ SIAMO QUI</vt:lpstr>
      <vt:lpstr>Presentazione standard di PowerPoint</vt:lpstr>
      <vt:lpstr>contesto strategico</vt:lpstr>
      <vt:lpstr>piano nazionale</vt:lpstr>
      <vt:lpstr>Stato Regioni</vt:lpstr>
      <vt:lpstr>priorità ascolto</vt:lpstr>
      <vt:lpstr>tutta la filiera</vt:lpstr>
      <vt:lpstr>Presentazione standard di PowerPoint</vt:lpstr>
      <vt:lpstr>analisi normative</vt:lpstr>
      <vt:lpstr>segnalazione criticità</vt:lpstr>
      <vt:lpstr>obblighi e opportunità</vt:lpstr>
      <vt:lpstr>emergenze e strategie</vt:lpstr>
      <vt:lpstr>bio, marchi, eventi</vt:lpstr>
      <vt:lpstr>Presentazione standard di PowerPoint</vt:lpstr>
      <vt:lpstr>linee di indirizzo</vt:lpstr>
      <vt:lpstr>NUOVE SFIDE DI SICUREZZA ALIMENTARE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ALIMENTI PER IL CONSUMATORE DEL FUTURO: NUOVE SFIDE DI SICUREZZA ALIMENTARE</dc:title>
  <dc:creator>Bartolomeo Griglio</dc:creator>
  <cp:lastModifiedBy>HP</cp:lastModifiedBy>
  <cp:revision>129</cp:revision>
  <cp:lastPrinted>2019-09-10T12:18:40Z</cp:lastPrinted>
  <dcterms:created xsi:type="dcterms:W3CDTF">2019-02-19T14:05:41Z</dcterms:created>
  <dcterms:modified xsi:type="dcterms:W3CDTF">2019-09-10T12:18:43Z</dcterms:modified>
</cp:coreProperties>
</file>