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_rels/notesSlide12.xml.rels" ContentType="application/vnd.openxmlformats-package.relationships+xml"/>
  <Override PartName="/ppt/notesSlides/_rels/notesSlide8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&lt;intestazione&gt;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C7FBDB0-2DD1-4485-A2B1-13B75A9BAE62}" type="slidenum">
              <a:rPr b="0" lang="it-I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B9E27D3F-BA8A-42C0-935E-25EB1C0AA263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anchor="ctr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F6198E9-06E0-4295-9C14-42E757A7FDF2}" type="slidenum">
              <a:rPr b="0" lang="it-I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anchor="ctr"/>
          <a:p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lo stile del titolo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19/03/19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42EF9EC-5807-418F-ABC2-5DBE950D5056}" type="slidenum">
              <a:rPr b="0" lang="it-IT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Fare clic per modificare lo stile del titolo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strutturaFare clic per modificare stili del testo dello schema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19/03/19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D5415B57-24AC-409B-B8B2-0EB8F6B84BE2}" type="slidenum">
              <a:rPr b="0" lang="it-IT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it-IT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19/03/19</a:t>
            </a:r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38F1531-FD28-4C8F-BFE4-2C1D1CA23B7B}" type="slidenum">
              <a:rPr b="0" lang="it-IT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&lt;numero&gt;</a:t>
            </a:fld>
            <a:endParaRPr b="0" lang="it-I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it-IT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 titolo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  <a:endParaRPr b="0" lang="it-I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Ecomusei: uno strumento per la cura del paesaggio e la valorizzazione partecipata del territorio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1643040" y="4357800"/>
            <a:ext cx="6129000" cy="1280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Torino 22 marzo 2019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-569160" y="0"/>
            <a:ext cx="1028412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egnaposto contenuto 3" descr=""/>
          <p:cNvPicPr/>
          <p:nvPr/>
        </p:nvPicPr>
        <p:blipFill>
          <a:blip r:embed="rId1"/>
          <a:stretch/>
        </p:blipFill>
        <p:spPr>
          <a:xfrm>
            <a:off x="179280" y="189000"/>
            <a:ext cx="3985920" cy="2976120"/>
          </a:xfrm>
          <a:prstGeom prst="rect">
            <a:avLst/>
          </a:prstGeom>
          <a:ln>
            <a:noFill/>
          </a:ln>
        </p:spPr>
      </p:pic>
      <p:pic>
        <p:nvPicPr>
          <p:cNvPr id="144" name="Immagine 4" descr=""/>
          <p:cNvPicPr/>
          <p:nvPr/>
        </p:nvPicPr>
        <p:blipFill>
          <a:blip r:embed="rId2"/>
          <a:stretch/>
        </p:blipFill>
        <p:spPr>
          <a:xfrm>
            <a:off x="3929040" y="3357720"/>
            <a:ext cx="5307120" cy="3499920"/>
          </a:xfrm>
          <a:prstGeom prst="rect">
            <a:avLst/>
          </a:prstGeom>
          <a:ln w="9360">
            <a:noFill/>
          </a:ln>
        </p:spPr>
      </p:pic>
      <p:pic>
        <p:nvPicPr>
          <p:cNvPr id="145" name="Segnaposto contenuto 3" descr=""/>
          <p:cNvPicPr/>
          <p:nvPr/>
        </p:nvPicPr>
        <p:blipFill>
          <a:blip r:embed="rId3"/>
          <a:stretch/>
        </p:blipFill>
        <p:spPr>
          <a:xfrm>
            <a:off x="214200" y="0"/>
            <a:ext cx="3985920" cy="2976120"/>
          </a:xfrm>
          <a:prstGeom prst="rect">
            <a:avLst/>
          </a:prstGeom>
          <a:ln w="9360">
            <a:noFill/>
          </a:ln>
        </p:spPr>
      </p:pic>
      <p:pic>
        <p:nvPicPr>
          <p:cNvPr id="146" name="Segnaposto contenuto 3" descr=""/>
          <p:cNvPicPr/>
          <p:nvPr/>
        </p:nvPicPr>
        <p:blipFill>
          <a:blip r:embed="rId4"/>
          <a:stretch/>
        </p:blipFill>
        <p:spPr>
          <a:xfrm>
            <a:off x="366840" y="152280"/>
            <a:ext cx="3985920" cy="2976120"/>
          </a:xfrm>
          <a:prstGeom prst="rect">
            <a:avLst/>
          </a:prstGeom>
          <a:ln w="9360">
            <a:noFill/>
          </a:ln>
        </p:spPr>
      </p:pic>
      <p:pic>
        <p:nvPicPr>
          <p:cNvPr id="147" name="Segnaposto contenuto 3" descr=""/>
          <p:cNvPicPr/>
          <p:nvPr/>
        </p:nvPicPr>
        <p:blipFill>
          <a:blip r:embed="rId5"/>
          <a:stretch/>
        </p:blipFill>
        <p:spPr>
          <a:xfrm>
            <a:off x="0" y="142920"/>
            <a:ext cx="4343040" cy="2976120"/>
          </a:xfrm>
          <a:prstGeom prst="rect">
            <a:avLst/>
          </a:prstGeom>
          <a:ln w="9360">
            <a:noFill/>
          </a:ln>
        </p:spPr>
      </p:pic>
      <p:pic>
        <p:nvPicPr>
          <p:cNvPr id="148" name="Immagine 4" descr=""/>
          <p:cNvPicPr/>
          <p:nvPr/>
        </p:nvPicPr>
        <p:blipFill>
          <a:blip r:embed="rId6"/>
          <a:stretch/>
        </p:blipFill>
        <p:spPr>
          <a:xfrm>
            <a:off x="3746520" y="0"/>
            <a:ext cx="5397120" cy="3306240"/>
          </a:xfrm>
          <a:prstGeom prst="rect">
            <a:avLst/>
          </a:prstGeom>
          <a:ln w="9360">
            <a:noFill/>
          </a:ln>
        </p:spPr>
      </p:pic>
      <p:pic>
        <p:nvPicPr>
          <p:cNvPr id="149" name="Picture 2" descr=""/>
          <p:cNvPicPr/>
          <p:nvPr/>
        </p:nvPicPr>
        <p:blipFill>
          <a:blip r:embed="rId7"/>
          <a:stretch/>
        </p:blipFill>
        <p:spPr>
          <a:xfrm>
            <a:off x="0" y="3143160"/>
            <a:ext cx="5000400" cy="37144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128520"/>
            <a:ext cx="8229240" cy="1434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 LUCCIO</a:t>
            </a:r>
            <a:r>
              <a:rPr b="1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1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ripopolamento delle specie ittiche locali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1116000" y="1600200"/>
            <a:ext cx="6910200" cy="4525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 descr=""/>
          <p:cNvPicPr/>
          <p:nvPr/>
        </p:nvPicPr>
        <p:blipFill>
          <a:blip r:embed="rId1"/>
          <a:stretch/>
        </p:blipFill>
        <p:spPr>
          <a:xfrm>
            <a:off x="4929120" y="3631320"/>
            <a:ext cx="3500280" cy="3226320"/>
          </a:xfrm>
          <a:prstGeom prst="rect">
            <a:avLst/>
          </a:prstGeom>
          <a:ln w="9360">
            <a:noFill/>
          </a:ln>
        </p:spPr>
      </p:pic>
      <p:pic>
        <p:nvPicPr>
          <p:cNvPr id="153" name="Picture 2" descr=""/>
          <p:cNvPicPr/>
          <p:nvPr/>
        </p:nvPicPr>
        <p:blipFill>
          <a:blip r:embed="rId2"/>
          <a:stretch/>
        </p:blipFill>
        <p:spPr>
          <a:xfrm>
            <a:off x="4500720" y="0"/>
            <a:ext cx="3857400" cy="3571560"/>
          </a:xfrm>
          <a:prstGeom prst="rect">
            <a:avLst/>
          </a:prstGeom>
          <a:ln w="9360">
            <a:noFill/>
          </a:ln>
        </p:spPr>
      </p:pic>
      <p:pic>
        <p:nvPicPr>
          <p:cNvPr id="154" name="Picture 5" descr=""/>
          <p:cNvPicPr/>
          <p:nvPr/>
        </p:nvPicPr>
        <p:blipFill>
          <a:blip r:embed="rId3"/>
          <a:srcRect l="6352" t="9529" r="9316" b="8338"/>
          <a:stretch/>
        </p:blipFill>
        <p:spPr>
          <a:xfrm>
            <a:off x="152280" y="152280"/>
            <a:ext cx="4276440" cy="6578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457200" y="274680"/>
            <a:ext cx="8229240" cy="4392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proposta di Legge degli Ecomusei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0" y="857160"/>
            <a:ext cx="9143640" cy="5714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Ns proposta Marzo 2016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Poi marzo – luglio 2016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Emendamenti sulla proposta Moscatt e altri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agli artt  4 Osservatorio del paesaggio e conferenza degli ecomusei; 5 (marchio) Agevolazioni; 6 Copertura finanziaria No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 3 riconoscimento regioni; requisiti per le regioni che non hanno legiferato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Premessa convenzione europea paesaggio e trattati internazionali eredità culturale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Obiettivi e finalità da leggi regionali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457200" y="274680"/>
            <a:ext cx="7894800" cy="733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Riprendere il cammino sulla proposta di legge nazionale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strategie ambientali; cambiamenti climatici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rigenerazione territoriale urbana e rurale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dinamiche di sviluppo sociale ed economico delle realtà locali;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partecipazione non solo del volontariato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artigiani, agricoltori, imprese, imprese sociali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Piemonte: microeconomia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74680"/>
            <a:ext cx="8229240" cy="725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profili, sapere e  formazione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457200" y="928800"/>
            <a:ext cx="8229240" cy="5428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rappresentanze degli operatori ecomuseali negli organismi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riconoscimento di professionalità affermate: operatori ecomuseali e facilitatori di comunità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trasmissione del sapere ecomuseale ; accordi con Università, Agenzie di formazione e sviluppo, Categorie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generazioni successive  ai margini del lavoro; il volontariato non basta.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85800" y="2130480"/>
            <a:ext cx="8029080" cy="20127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rete dell'Emilia Romagna: opportunità e legami con la rete nazionale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1643040" y="4357800"/>
            <a:ext cx="6129000" cy="1280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Nerina Baldi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Ecomuseo di Argenta – referente rete Ecomusei Emilia Romagna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riconoscimento al Piemonte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Dalla Lr 31/1995 alla Lr 13/1998 esperienza avanzata 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Forum internazionale Milano 2016  Ecomuseums Community museums and cultural landscaps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Importanti le recenti riforme in Friuli e in Lombardia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 percorso regionale delle esperienze e riconoscimento ecomuseale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Provincia Autonoma di Trento LP 13/2000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Friuli Venezia Giulia Lr 10/2006 modificata nel 2017;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Sardegna lr 1472006; Lombardia lr 56/2007 abrogata con TU 25/2016;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Umbria Lr 34/2007; Molise Lr 11//2008;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Toscana Testo unico beni e istituti culturali Lr 21/2010,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Puglia Lr 15/ 2011 (Osservatorio del paesaggio);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Veneto Lr 67/2012; Calabria lr 62/2012; Sicilia lr 16/2014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457200" y="274680"/>
            <a:ext cx="8043480" cy="725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rete nazionale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0" y="1214280"/>
            <a:ext cx="9143640" cy="5285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2000-2007 reti corte e lunghe Gemona Argenta Trentino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2007 Casentino  Mondi Locali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Patto di comunità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1" lang="it-IT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2° fase della Rete e coordinamento nazionale</a:t>
            </a:r>
            <a:endParaRPr b="0" lang="it-IT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2015 Poppi/Cervia- Manifesto strategico 2016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2015 Argenta.VB avvio proposta di Legge 2016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2016 Milano ICOM e Forum Ecomusei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2018 Milano: Drops; Manifesto 0.2 ; riavvio legge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it-IT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rete emiliana e IBC</a:t>
            </a:r>
            <a:endParaRPr b="0" lang="it-I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TextShape 2"/>
          <p:cNvSpPr txBox="1"/>
          <p:nvPr/>
        </p:nvSpPr>
        <p:spPr>
          <a:xfrm>
            <a:off x="0" y="1143000"/>
            <a:ext cx="9143640" cy="5357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1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paesaggio condizionato da due secoli di industrializzazione e meccanizzqzione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1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 profilo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1-paesaggi culturali/produttivi in fascia interna e pedecollinare 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it-IT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2- paesaggi di pianura, acqua e mare con gli Ecomusei del Delta</a:t>
            </a: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it-I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pic>
        <p:nvPicPr>
          <p:cNvPr id="135" name="Picture 3" descr=""/>
          <p:cNvPicPr/>
          <p:nvPr/>
        </p:nvPicPr>
        <p:blipFill>
          <a:blip r:embed="rId2"/>
          <a:stretch/>
        </p:blipFill>
        <p:spPr>
          <a:xfrm>
            <a:off x="3821760" y="3309840"/>
            <a:ext cx="5321880" cy="3547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4071960" y="3571920"/>
            <a:ext cx="5816160" cy="3551040"/>
          </a:xfrm>
          <a:prstGeom prst="rect">
            <a:avLst/>
          </a:prstGeom>
          <a:ln w="9360">
            <a:noFill/>
          </a:ln>
        </p:spPr>
      </p:pic>
      <p:pic>
        <p:nvPicPr>
          <p:cNvPr id="138" name="Picture 4" descr=""/>
          <p:cNvPicPr/>
          <p:nvPr/>
        </p:nvPicPr>
        <p:blipFill>
          <a:blip r:embed="rId2"/>
          <a:stretch/>
        </p:blipFill>
        <p:spPr>
          <a:xfrm>
            <a:off x="-571680" y="0"/>
            <a:ext cx="5357520" cy="3571560"/>
          </a:xfrm>
          <a:prstGeom prst="rect">
            <a:avLst/>
          </a:prstGeom>
          <a:ln w="9360">
            <a:noFill/>
          </a:ln>
        </p:spPr>
      </p:pic>
      <p:pic>
        <p:nvPicPr>
          <p:cNvPr id="139" name="Picture 5" descr=""/>
          <p:cNvPicPr/>
          <p:nvPr/>
        </p:nvPicPr>
        <p:blipFill>
          <a:blip r:embed="rId3"/>
          <a:stretch/>
        </p:blipFill>
        <p:spPr>
          <a:xfrm>
            <a:off x="-428760" y="3693960"/>
            <a:ext cx="5633640" cy="3163680"/>
          </a:xfrm>
          <a:prstGeom prst="rect">
            <a:avLst/>
          </a:prstGeom>
          <a:ln w="9360">
            <a:noFill/>
          </a:ln>
        </p:spPr>
      </p:pic>
      <p:pic>
        <p:nvPicPr>
          <p:cNvPr id="140" name="Picture 2" descr=""/>
          <p:cNvPicPr/>
          <p:nvPr/>
        </p:nvPicPr>
        <p:blipFill>
          <a:blip r:embed="rId4"/>
          <a:stretch/>
        </p:blipFill>
        <p:spPr>
          <a:xfrm>
            <a:off x="4500720" y="0"/>
            <a:ext cx="6599520" cy="349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10383480" cy="6500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Application>LibreOffice/5.1.2.2$Windows_x86 LibreOffice_project/d3bf12ecb743fc0d20e0be0c58ca359301eb705f</Application>
  <Words>450</Words>
  <Paragraphs>62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2019-03-17T10:23:55Z</dcterms:created>
  <dc:creator>Baldi_Nerina</dc:creator>
  <dc:description/>
  <dc:language>it-IT</dc:language>
  <cp:lastModifiedBy/>
  <dcterms:modified xsi:type="dcterms:W3CDTF">2019-03-19T17:37:19Z</dcterms:modified>
  <cp:revision>47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17</vt:i4>
  </property>
</Properties>
</file>