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24" r:id="rId1"/>
  </p:sldMasterIdLst>
  <p:notesMasterIdLst>
    <p:notesMasterId r:id="rId57"/>
  </p:notesMasterIdLst>
  <p:sldIdLst>
    <p:sldId id="256" r:id="rId2"/>
    <p:sldId id="277" r:id="rId3"/>
    <p:sldId id="274" r:id="rId4"/>
    <p:sldId id="275" r:id="rId5"/>
    <p:sldId id="276" r:id="rId6"/>
    <p:sldId id="278" r:id="rId7"/>
    <p:sldId id="279" r:id="rId8"/>
    <p:sldId id="281" r:id="rId9"/>
    <p:sldId id="322" r:id="rId10"/>
    <p:sldId id="280" r:id="rId11"/>
    <p:sldId id="315" r:id="rId12"/>
    <p:sldId id="283" r:id="rId13"/>
    <p:sldId id="316" r:id="rId14"/>
    <p:sldId id="318" r:id="rId15"/>
    <p:sldId id="319" r:id="rId16"/>
    <p:sldId id="320" r:id="rId17"/>
    <p:sldId id="321" r:id="rId18"/>
    <p:sldId id="271" r:id="rId19"/>
    <p:sldId id="272" r:id="rId20"/>
    <p:sldId id="273" r:id="rId21"/>
    <p:sldId id="284" r:id="rId22"/>
    <p:sldId id="285" r:id="rId23"/>
    <p:sldId id="286" r:id="rId24"/>
    <p:sldId id="290" r:id="rId25"/>
    <p:sldId id="288" r:id="rId26"/>
    <p:sldId id="287" r:id="rId27"/>
    <p:sldId id="289" r:id="rId28"/>
    <p:sldId id="302" r:id="rId29"/>
    <p:sldId id="291" r:id="rId30"/>
    <p:sldId id="292" r:id="rId31"/>
    <p:sldId id="293" r:id="rId32"/>
    <p:sldId id="294" r:id="rId33"/>
    <p:sldId id="296" r:id="rId34"/>
    <p:sldId id="299" r:id="rId35"/>
    <p:sldId id="300" r:id="rId36"/>
    <p:sldId id="303" r:id="rId37"/>
    <p:sldId id="301" r:id="rId38"/>
    <p:sldId id="304" r:id="rId39"/>
    <p:sldId id="305" r:id="rId40"/>
    <p:sldId id="306" r:id="rId41"/>
    <p:sldId id="307" r:id="rId42"/>
    <p:sldId id="310" r:id="rId43"/>
    <p:sldId id="311" r:id="rId44"/>
    <p:sldId id="312" r:id="rId45"/>
    <p:sldId id="313" r:id="rId46"/>
    <p:sldId id="314" r:id="rId47"/>
    <p:sldId id="324" r:id="rId48"/>
    <p:sldId id="323" r:id="rId49"/>
    <p:sldId id="325" r:id="rId50"/>
    <p:sldId id="326" r:id="rId51"/>
    <p:sldId id="327" r:id="rId52"/>
    <p:sldId id="328" r:id="rId53"/>
    <p:sldId id="329" r:id="rId54"/>
    <p:sldId id="309" r:id="rId55"/>
    <p:sldId id="330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0EE"/>
    <a:srgbClr val="84B4E0"/>
    <a:srgbClr val="FFFFFF"/>
    <a:srgbClr val="26A0C5"/>
    <a:srgbClr val="EAEAEA"/>
    <a:srgbClr val="F8F8F8"/>
    <a:srgbClr val="246FB2"/>
    <a:srgbClr val="EEEEEE"/>
    <a:srgbClr val="D9EDF7"/>
    <a:srgbClr val="1E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0" autoAdjust="0"/>
  </p:normalViewPr>
  <p:slideViewPr>
    <p:cSldViewPr snapToGrid="0">
      <p:cViewPr varScale="1">
        <p:scale>
          <a:sx n="68" d="100"/>
          <a:sy n="68" d="100"/>
        </p:scale>
        <p:origin x="1446" y="4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150" y="744475"/>
            <a:ext cx="4532000" cy="3722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838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32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8403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722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435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389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494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23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189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80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598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3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236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571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023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777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495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880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441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0469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6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277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7174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310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187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5759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747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3469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394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8141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6641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617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02587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2651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6560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1938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2986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8488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74079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2615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50863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41721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6454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1393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4258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5187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7848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0509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2827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18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1254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018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945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95d7bc060_2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g495d7bc0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73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75833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94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44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827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96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986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3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04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2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480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17545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91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taliasicura.governo.it/site/home/scuole/faq/decreto-mutui/documento688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1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xt.pubblica.istruzione.it/MutuiBei/login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hyperlink" Target="http://www.istruzione.it/edilizia_scolastica/allegati/LINEE_GUIDA_MUTUI_BEI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\\dps\nuvec-s1\Ambito-A\TF_ES\TFES 2.0  2017-20\Grafica - Loghi\Logo TFES\logo_TFES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6296" y="4387148"/>
            <a:ext cx="2819366" cy="152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6926" y="6393836"/>
            <a:ext cx="1809091" cy="34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1002" y="6073969"/>
            <a:ext cx="2738563" cy="91500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1115542" y="2902753"/>
            <a:ext cx="6912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MUTUI BEI 17</a:t>
            </a:r>
            <a:endParaRPr sz="3000" b="1" i="1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8275" y="6274296"/>
            <a:ext cx="1046035" cy="5143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434041" y="6511648"/>
            <a:ext cx="15110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In collaborazione con</a:t>
            </a:r>
            <a:endParaRPr dirty="0"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9825" y="152400"/>
            <a:ext cx="7032310" cy="275034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7337110" y="98797"/>
            <a:ext cx="16840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Torino</a:t>
            </a:r>
            <a:r>
              <a:rPr lang="it-IT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26 marzo </a:t>
            </a:r>
            <a:r>
              <a:rPr lang="it-IT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1;p13">
            <a:extLst>
              <a:ext uri="{FF2B5EF4-FFF2-40B4-BE49-F238E27FC236}">
                <a16:creationId xmlns:a16="http://schemas.microsoft.com/office/drawing/2014/main" id="{D20047A8-6F81-4055-881A-A51877A8DADE}"/>
              </a:ext>
            </a:extLst>
          </p:cNvPr>
          <p:cNvSpPr txBox="1"/>
          <p:nvPr/>
        </p:nvSpPr>
        <p:spPr>
          <a:xfrm>
            <a:off x="244284" y="5753306"/>
            <a:ext cx="8655416" cy="51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Arch. Roberta Grasso – Arch. Alfonso Prasso – Ing. Carmelo Tomaselli</a:t>
            </a:r>
            <a:endParaRPr sz="16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AB0C7E-CAAB-4E60-AF13-F561BD180BDA}"/>
              </a:ext>
            </a:extLst>
          </p:cNvPr>
          <p:cNvSpPr txBox="1"/>
          <p:nvPr/>
        </p:nvSpPr>
        <p:spPr>
          <a:xfrm>
            <a:off x="193204" y="862787"/>
            <a:ext cx="871264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algn="just"/>
            <a:endParaRPr lang="it-IT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r>
              <a:rPr lang="it-IT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VARIANTI:</a:t>
            </a:r>
          </a:p>
          <a:p>
            <a:pPr marL="352425" algn="just"/>
            <a:endParaRPr lang="it-IT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Qualora nel corso dei lavori si rendesse necessario procedere alla redazione di una perizia di variante, LE PERIZIE DI VARIANTE AMMESSE SONO SOLO QUELLE PREVISTE DA 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ARTT. 106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(Modifica di contratti durante il periodo di efficacia)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 e 149 (Verianti nel settore dei beni culturali) DEL D.LGS N. 50/2016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per cui si richiama l'attenzione delle Regioni al rispetto della normativa vigente in materia.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Per quanto concerne la SOSTENIBILITÀ FINANZIARIA, nell'ipotesi in cui le stesse siano suppletive, l'ente beneficiario potrà utilizzare esclusivamente le somme a disposizione contenute nel proprio QTE </a:t>
            </a: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senza considerare a tal fine le economie derivanti dai ribassi di gara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(destinate allo scorrimento delle graduatorie). </a:t>
            </a: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Gli enti locali potranno utilizzare le voci relative a </a:t>
            </a:r>
            <a:r>
              <a:rPr lang="en-US" sz="1800" dirty="0">
                <a:solidFill>
                  <a:srgbClr val="26A0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imprevisti (se previsto dal bando)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 utilizzare, rimodulando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QTE, altre voci delle somme a disposizione che fino a quel momento non risultino spese e che non si prevede di spendere per il completamento dell'opera. </a:t>
            </a: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tale ultimo caso è necessaria idonea dichiarazione sul sistema da parte del RUP.</a:t>
            </a: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 Regione dovrà convalidare, 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motivare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diniego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a seguito di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inoltro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della variante da parte dell’ente. </a:t>
            </a: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 evidenzia, inoltre, che l'operazione di rimodulazione e di utilizzo degli imprevisti o di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altre voci del OTE è preclusa nell'ipotesi di variante resasi necessaria per errore progettuale.</a:t>
            </a: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0067DC2C-6546-4F5F-841C-04ECFE2BF6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73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AB0C7E-CAAB-4E60-AF13-F561BD180BDA}"/>
              </a:ext>
            </a:extLst>
          </p:cNvPr>
          <p:cNvSpPr txBox="1"/>
          <p:nvPr/>
        </p:nvSpPr>
        <p:spPr>
          <a:xfrm>
            <a:off x="272716" y="1194087"/>
            <a:ext cx="87126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sp>
        <p:nvSpPr>
          <p:cNvPr id="12" name="Google Shape;179;p22">
            <a:extLst>
              <a:ext uri="{FF2B5EF4-FFF2-40B4-BE49-F238E27FC236}">
                <a16:creationId xmlns:a16="http://schemas.microsoft.com/office/drawing/2014/main" id="{F7A46F57-6E03-4372-BA37-712BE296013E}"/>
              </a:ext>
            </a:extLst>
          </p:cNvPr>
          <p:cNvSpPr txBox="1"/>
          <p:nvPr/>
        </p:nvSpPr>
        <p:spPr>
          <a:xfrm>
            <a:off x="1169423" y="453524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431906-2B9C-4D32-B7CC-4480C23D1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76" b="46816"/>
          <a:stretch/>
        </p:blipFill>
        <p:spPr>
          <a:xfrm>
            <a:off x="0" y="1693436"/>
            <a:ext cx="9144000" cy="2123658"/>
          </a:xfrm>
          <a:prstGeom prst="rect">
            <a:avLst/>
          </a:prstGeom>
        </p:spPr>
      </p:pic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53A6AB61-14BC-4346-A9E4-92213FFAE8F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95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69423" y="459171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FA58F66-11AC-455B-9989-B9AE3A13A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</a:extLst>
          </a:blip>
          <a:srcRect t="11710" b="22723"/>
          <a:stretch/>
        </p:blipFill>
        <p:spPr>
          <a:xfrm>
            <a:off x="0" y="1460515"/>
            <a:ext cx="9144000" cy="3370792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A65509D2-3D62-42DD-8AEF-6D4833BD69F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89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69423" y="459171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30BAD7-4B12-4420-815E-F52DAC169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2" b="15025"/>
          <a:stretch/>
        </p:blipFill>
        <p:spPr>
          <a:xfrm>
            <a:off x="114072" y="1662364"/>
            <a:ext cx="8871284" cy="3957413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B2F9CA2F-C930-4DD7-A670-44D92BC53C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617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69423" y="459171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9B2C04-2D44-4C35-8761-571FC810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1" b="3437"/>
          <a:stretch/>
        </p:blipFill>
        <p:spPr>
          <a:xfrm>
            <a:off x="213236" y="1806553"/>
            <a:ext cx="8712640" cy="4477289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C7D7CAE5-0887-4F78-B43F-7DCB5197A98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4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69423" y="459171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90CB2E-1E8F-4C2C-8807-03648043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68" y="1389711"/>
            <a:ext cx="8492464" cy="4078577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DD81E1E1-D9F1-4FCC-A831-67922ECFAC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84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69423" y="459171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DCC641-F055-47C2-AE5C-51004F7D1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3" b="6528"/>
          <a:stretch/>
        </p:blipFill>
        <p:spPr>
          <a:xfrm>
            <a:off x="308772" y="1966300"/>
            <a:ext cx="8529851" cy="3535804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9A28685F-E855-4AE9-911F-0A9D90F490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56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69423" y="459171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BEI_VARIANTI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D1E5DA-7B44-4BC8-8DE0-5F27F71DD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27" b="24316"/>
          <a:stretch/>
        </p:blipFill>
        <p:spPr>
          <a:xfrm>
            <a:off x="224881" y="1873531"/>
            <a:ext cx="8712640" cy="3054571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C2176752-01AB-4732-ADE6-600BF1BD97C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431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2F5E912C-713C-4316-9974-1DD0AE6F6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396" y="2100261"/>
            <a:ext cx="3382704" cy="33827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1DA18-B769-4961-A00B-C1619B7D3CA4}"/>
              </a:ext>
            </a:extLst>
          </p:cNvPr>
          <p:cNvSpPr txBox="1"/>
          <p:nvPr/>
        </p:nvSpPr>
        <p:spPr>
          <a:xfrm>
            <a:off x="3242798" y="5447477"/>
            <a:ext cx="531126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6A0C5"/>
                </a:solidFill>
              </a:rPr>
              <a:t>Mutui BEI 2017</a:t>
            </a:r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CF26521A-CB4B-4987-9F5C-821394F9B3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7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 MUTUI BEI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77D7712D-8426-4239-91ED-969CB80FFA19}"/>
              </a:ext>
            </a:extLst>
          </p:cNvPr>
          <p:cNvSpPr txBox="1">
            <a:spLocks/>
          </p:cNvSpPr>
          <p:nvPr/>
        </p:nvSpPr>
        <p:spPr>
          <a:xfrm>
            <a:off x="494675" y="1153459"/>
            <a:ext cx="8020675" cy="5523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457200" algn="just">
              <a:buClr>
                <a:srgbClr val="1E4E79"/>
              </a:buClr>
              <a:buFont typeface="+mj-lt"/>
              <a:buAutoNum type="arabicPeriod"/>
            </a:pPr>
            <a:r>
              <a:rPr lang="it-IT" sz="2000" b="1" dirty="0">
                <a:solidFill>
                  <a:srgbClr val="1E4E79"/>
                </a:solidFill>
              </a:rPr>
              <a:t>ANAGRAFICA:</a:t>
            </a:r>
            <a:r>
              <a:rPr lang="it-IT" sz="2000" dirty="0">
                <a:solidFill>
                  <a:srgbClr val="1E4E79"/>
                </a:solidFill>
              </a:rPr>
              <a:t> Autenticazione e Area Lavoro</a:t>
            </a:r>
          </a:p>
          <a:p>
            <a:pPr marL="571500" indent="-457200" algn="just">
              <a:buClr>
                <a:srgbClr val="1E4E79"/>
              </a:buClr>
              <a:buFont typeface="+mj-lt"/>
              <a:buAutoNum type="arabicPeriod" startAt="2"/>
            </a:pPr>
            <a:r>
              <a:rPr lang="it-IT" sz="2000" b="1" dirty="0">
                <a:solidFill>
                  <a:srgbClr val="1E4E79"/>
                </a:solidFill>
              </a:rPr>
              <a:t>STRUTTURA DEL PROGETTO:</a:t>
            </a:r>
          </a:p>
          <a:p>
            <a:pPr marL="114300" indent="971550" algn="just">
              <a:buNone/>
            </a:pPr>
            <a:r>
              <a:rPr lang="it-IT" sz="2000" dirty="0">
                <a:solidFill>
                  <a:srgbClr val="1E4E79"/>
                </a:solidFill>
              </a:rPr>
              <a:t>○	 Ambiente di lavoro</a:t>
            </a:r>
          </a:p>
          <a:p>
            <a:pPr marL="114300" indent="971550" algn="just">
              <a:buNone/>
            </a:pPr>
            <a:r>
              <a:rPr lang="it-IT" sz="2000" dirty="0">
                <a:solidFill>
                  <a:srgbClr val="1E4E79"/>
                </a:solidFill>
              </a:rPr>
              <a:t>○	 Descrizione del progetto</a:t>
            </a:r>
          </a:p>
          <a:p>
            <a:pPr marL="114300" indent="971550" algn="just">
              <a:buNone/>
            </a:pPr>
            <a:r>
              <a:rPr lang="it-IT" sz="2000" dirty="0">
                <a:solidFill>
                  <a:srgbClr val="1E4E79"/>
                </a:solidFill>
              </a:rPr>
              <a:t>○	 Edifici e scuole coinvolte</a:t>
            </a:r>
          </a:p>
          <a:p>
            <a:pPr marL="114300" indent="971550" algn="just">
              <a:buNone/>
            </a:pPr>
            <a:r>
              <a:rPr lang="it-IT" sz="2000" dirty="0">
                <a:solidFill>
                  <a:srgbClr val="1E4E79"/>
                </a:solidFill>
              </a:rPr>
              <a:t>○	 Interventi del progetto</a:t>
            </a:r>
          </a:p>
          <a:p>
            <a:pPr marL="114300" indent="971550" algn="just">
              <a:buNone/>
            </a:pPr>
            <a:r>
              <a:rPr lang="it-IT" sz="2000" dirty="0">
                <a:solidFill>
                  <a:srgbClr val="1E4E79"/>
                </a:solidFill>
              </a:rPr>
              <a:t>○	 Quadro economico</a:t>
            </a:r>
          </a:p>
          <a:p>
            <a:pPr marL="571500" lvl="0" indent="-457200">
              <a:buClr>
                <a:srgbClr val="1E4E79"/>
              </a:buClr>
              <a:buFont typeface="+mj-lt"/>
              <a:buAutoNum type="arabicPeriod" startAt="3"/>
            </a:pPr>
            <a:r>
              <a:rPr lang="it-IT" sz="2000" b="1" dirty="0">
                <a:solidFill>
                  <a:srgbClr val="1E4E79"/>
                </a:solidFill>
              </a:rPr>
              <a:t> GESTIONE DEL PROGETTO:</a:t>
            </a:r>
          </a:p>
          <a:p>
            <a:pPr marL="114300" lvl="0" indent="1771650">
              <a:buNone/>
            </a:pPr>
            <a:r>
              <a:rPr lang="it-IT" sz="2000" dirty="0">
                <a:solidFill>
                  <a:srgbClr val="1E4E79"/>
                </a:solidFill>
              </a:rPr>
              <a:t>Area di lavoro</a:t>
            </a:r>
          </a:p>
          <a:p>
            <a:pPr marL="114300" lvl="0" indent="971550">
              <a:buNone/>
            </a:pPr>
            <a:r>
              <a:rPr lang="it-IT" sz="2000" dirty="0">
                <a:solidFill>
                  <a:srgbClr val="1E4E79"/>
                </a:solidFill>
              </a:rPr>
              <a:t>○	 Cronoprogramma dei lavori</a:t>
            </a:r>
          </a:p>
          <a:p>
            <a:pPr marL="114300" lvl="0" indent="971550">
              <a:buNone/>
            </a:pPr>
            <a:r>
              <a:rPr lang="it-IT" sz="2000" dirty="0">
                <a:solidFill>
                  <a:srgbClr val="1E4E79"/>
                </a:solidFill>
              </a:rPr>
              <a:t>○	 Bandi per servizi di Ingegneria e Architettura Pacchetto</a:t>
            </a:r>
          </a:p>
          <a:p>
            <a:pPr marL="114300" lvl="0" indent="971550">
              <a:buNone/>
            </a:pPr>
            <a:r>
              <a:rPr lang="it-IT" sz="2000" dirty="0">
                <a:solidFill>
                  <a:srgbClr val="1E4E79"/>
                </a:solidFill>
              </a:rPr>
              <a:t>○	 Bandi per i lavori</a:t>
            </a:r>
          </a:p>
          <a:p>
            <a:pPr marL="114300" lvl="0" indent="971550">
              <a:buNone/>
            </a:pPr>
            <a:r>
              <a:rPr lang="it-IT" sz="2000" dirty="0">
                <a:solidFill>
                  <a:srgbClr val="1E4E79"/>
                </a:solidFill>
              </a:rPr>
              <a:t>○	 Quadro economico rimodulato post-gara</a:t>
            </a:r>
          </a:p>
          <a:p>
            <a:pPr marL="114300" lvl="0" indent="971550">
              <a:buNone/>
            </a:pPr>
            <a:r>
              <a:rPr lang="it-IT" sz="2000" dirty="0">
                <a:solidFill>
                  <a:srgbClr val="1E4E79"/>
                </a:solidFill>
              </a:rPr>
              <a:t>○	  Varianti in corso d’opera</a:t>
            </a:r>
          </a:p>
          <a:p>
            <a:pPr marL="114300" lvl="0" indent="0">
              <a:buNone/>
            </a:pPr>
            <a:endParaRPr lang="it-IT" sz="2000" dirty="0">
              <a:solidFill>
                <a:srgbClr val="1E4E79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it-IT" sz="2000" dirty="0">
              <a:solidFill>
                <a:srgbClr val="1E4E79"/>
              </a:solidFill>
            </a:endParaRPr>
          </a:p>
        </p:txBody>
      </p:sp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A5A78A09-4C16-44E3-B0E7-E81DFB2DA6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93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1" y="854775"/>
            <a:ext cx="9144000" cy="17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1DA18-B769-4961-A00B-C1619B7D3CA4}"/>
              </a:ext>
            </a:extLst>
          </p:cNvPr>
          <p:cNvSpPr txBox="1"/>
          <p:nvPr/>
        </p:nvSpPr>
        <p:spPr>
          <a:xfrm>
            <a:off x="3626257" y="2886238"/>
            <a:ext cx="531126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40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4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07FBA0-52FF-4967-BC3D-4368DB99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7" y="5024909"/>
            <a:ext cx="2824780" cy="18428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9C0E4A-6DF9-4788-AAD2-ACECA0F1A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89" y="1518463"/>
            <a:ext cx="3451601" cy="4898701"/>
          </a:xfrm>
          <a:prstGeom prst="rect">
            <a:avLst/>
          </a:prstGeom>
        </p:spPr>
      </p:pic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AAABE458-A962-41CA-A9AA-219DC0F0E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04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APPLICATIVO_ANAGRAFICA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94693" y="1462879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ANAGRAFICA: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F0F4EC-4CD6-4982-875B-1922728B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9" y="2447459"/>
            <a:ext cx="8779001" cy="1963082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3298EC52-8FFD-4D08-B561-7DBD5C44A7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36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APPLICATIVO_ANAGRAFICA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457200" y="1507525"/>
            <a:ext cx="822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51CC86-6649-4C7C-9FD5-1231A4E54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0" b="20043"/>
          <a:stretch/>
        </p:blipFill>
        <p:spPr>
          <a:xfrm>
            <a:off x="109184" y="1591627"/>
            <a:ext cx="8937521" cy="3640380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E60FC7F8-2EB8-4E26-815E-F0E50263C1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795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APPLICATIVO_ANAGRAFICA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457200" y="1507525"/>
            <a:ext cx="822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565893-383A-4B9B-8438-B023D08C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6" b="10214"/>
          <a:stretch/>
        </p:blipFill>
        <p:spPr>
          <a:xfrm>
            <a:off x="95536" y="1386630"/>
            <a:ext cx="8937521" cy="4087738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5BF0035D-8116-4699-861B-7701DADDAD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700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APPLICATIVO_ANAGRAFICA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457200" y="1507525"/>
            <a:ext cx="822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FD0D58-EF5C-489C-822F-A85488F8C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" t="8436" r="1" b="23789"/>
          <a:stretch/>
        </p:blipFill>
        <p:spPr>
          <a:xfrm>
            <a:off x="118202" y="1773953"/>
            <a:ext cx="8932692" cy="3427668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ABEBFBB4-524D-4D36-A124-38116E92CF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840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05626" y="45916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8F95EE1-36E1-4ABC-8957-7516C1A2BFF3}"/>
              </a:ext>
            </a:extLst>
          </p:cNvPr>
          <p:cNvSpPr/>
          <p:nvPr/>
        </p:nvSpPr>
        <p:spPr>
          <a:xfrm>
            <a:off x="182562" y="1959480"/>
            <a:ext cx="877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STRUTTURA PRROGETTO: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quest’area, il RUP è chiamato al completamento delle operazioni previste mediante l’inserimento dei dati descrittivi del progetto esecutivo. L’area si compone delle seguenti sezioni: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3BBDB9-3E5D-4A20-8F18-963171DB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6567"/>
            <a:ext cx="8849523" cy="2666214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5314B98E-7AA7-41D5-8F13-D8FD7C53BDB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31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20565" y="44853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457200" y="1507525"/>
            <a:ext cx="822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C1487F-9C2D-47EA-93E9-3B24BD355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t="3150" r="814" b="28181"/>
          <a:stretch/>
        </p:blipFill>
        <p:spPr>
          <a:xfrm>
            <a:off x="0" y="1349128"/>
            <a:ext cx="9069572" cy="3530307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943DEAF0-5C39-4795-89BB-79C3505D0BE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129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52464" y="448538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457200" y="1507525"/>
            <a:ext cx="822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35925A-051A-498B-BFF4-C39943E5E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rcRect l="814" t="6529" r="1736" b="6464"/>
          <a:stretch/>
        </p:blipFill>
        <p:spPr>
          <a:xfrm>
            <a:off x="74428" y="1367399"/>
            <a:ext cx="8910928" cy="4473066"/>
          </a:xfrm>
          <a:prstGeom prst="rect">
            <a:avLst/>
          </a:prstGeom>
        </p:spPr>
      </p:pic>
      <p:pic>
        <p:nvPicPr>
          <p:cNvPr id="14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BD2116AB-9C5A-42AF-87F7-09BECAC3F92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117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31198" y="437900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520915" y="5451218"/>
            <a:ext cx="822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N.B.: è possibile modificare l’importo del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co-finanizamento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solo fino a quando non viene inserito e validato il Q.E.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-gara. 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Tale validazione coincide con la validazione della Struttura del progetto e lo sblocco dell’area di Gestione del Progetto.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3CD610-20D5-4A3A-BDF9-7C37E066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00" y="1318330"/>
            <a:ext cx="7272830" cy="4148650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3E0D6730-DD19-495E-B920-505463B0CA4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641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05626" y="45916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FBE4F6-C75B-4B6D-ACD3-C9ECE3D44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1" b="50000"/>
          <a:stretch/>
        </p:blipFill>
        <p:spPr>
          <a:xfrm>
            <a:off x="0" y="1966300"/>
            <a:ext cx="9144000" cy="1985891"/>
          </a:xfrm>
          <a:prstGeom prst="rect">
            <a:avLst/>
          </a:prstGeom>
        </p:spPr>
      </p:pic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256767C0-37AD-4F82-BF79-9D8C6034A44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478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94996" y="427272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9A1D18E-9A84-483D-936F-B16316A1B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1" b="46382"/>
          <a:stretch/>
        </p:blipFill>
        <p:spPr>
          <a:xfrm>
            <a:off x="0" y="1370743"/>
            <a:ext cx="9144000" cy="2498945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F4370698-BF6A-4469-9D54-B3439BE833C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40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Il MIUR ha emanato, a seguito della pubblicazione del </a:t>
            </a:r>
            <a:r>
              <a:rPr lang="it-IT" sz="2400" i="1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decreto interministeriale 23 gennaio 2015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LINEE GUIDA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indicazioni operative per la gestione delle procedure di finanziamento e per consentire l'esecuzione dei lavori e l'avvio delle liquidazioni degli interventi sulla base degli stati di avanzamento, affinché le risorse finanziarie fossero utilizzate nel rispetto della normativa vigente e delle obbligazioni assunte.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La nota illustra le modalità da seguire per trasmettere il monitoraggio degli interventi sugli istituti scolastici.</a:t>
            </a:r>
          </a:p>
          <a:p>
            <a:pPr algn="just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 seguito si descrivono i diversi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step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procedurali:</a:t>
            </a:r>
          </a:p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12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7CDBDB39-A56D-447D-B3EF-9C45F5D70C6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1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94996" y="427272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65D7B4-83B2-4A5B-B624-8EF2959A6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 t="5011" b="38315"/>
          <a:stretch/>
        </p:blipFill>
        <p:spPr>
          <a:xfrm>
            <a:off x="0" y="1377966"/>
            <a:ext cx="9144000" cy="2913615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17516452-3174-4D6A-B21F-D9A340DED0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2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FBDAED-BF70-4C08-9A99-0FD7679A4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t="4597" b="33352"/>
          <a:stretch/>
        </p:blipFill>
        <p:spPr>
          <a:xfrm>
            <a:off x="150128" y="3196283"/>
            <a:ext cx="8867274" cy="309352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FA09795-381C-4397-B0A4-E3A85C8C8A6E}"/>
              </a:ext>
            </a:extLst>
          </p:cNvPr>
          <p:cNvSpPr/>
          <p:nvPr/>
        </p:nvSpPr>
        <p:spPr>
          <a:xfrm>
            <a:off x="138363" y="1561502"/>
            <a:ext cx="8867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INTERVENTI DEL PROGETTO: In questa sezione, il sistema consente al RUP di inserire gli interventi, classificati per tipologia, che sono previsti per gli edifici/scuole indicate nella sezione precedente.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Per ciascun intervento edilizio previsto nel progetto è necessario inserire tutte le informazioni che lo definiscono mediante il tasto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Inserisci intervento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CF1AF329-DBE7-4B0B-9EBD-E8F8C69B7A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569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7547DC-CD39-407C-93B9-709E4F8AA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 t="5758" r="1735" b="15358"/>
          <a:stretch/>
        </p:blipFill>
        <p:spPr>
          <a:xfrm>
            <a:off x="0" y="2587049"/>
            <a:ext cx="9062658" cy="409029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E43209B-9BC7-4DC2-B019-750F7B4CF117}"/>
              </a:ext>
            </a:extLst>
          </p:cNvPr>
          <p:cNvSpPr/>
          <p:nvPr/>
        </p:nvSpPr>
        <p:spPr>
          <a:xfrm>
            <a:off x="81342" y="1517540"/>
            <a:ext cx="898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Una volta cliccato sul tasto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Inserisci intervento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il sistema apre una schermata con una serie di campi da compilare con la descrizione di ogni singolo intervento edilizio previsto.</a:t>
            </a:r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770B3ECC-CEEA-4CC6-9BD7-E2AB8EB1F0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408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867121-DEE1-4B40-AFF1-43E10A60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62" t="5758" r="857" b="6253"/>
          <a:stretch/>
        </p:blipFill>
        <p:spPr>
          <a:xfrm>
            <a:off x="69669" y="1351771"/>
            <a:ext cx="9030594" cy="4540855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DBC5F052-737A-4BBD-9C82-04B606510D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901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3F8EB9-AD34-47C5-9A19-A2BA36228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758" b="18731"/>
          <a:stretch/>
        </p:blipFill>
        <p:spPr>
          <a:xfrm>
            <a:off x="95536" y="1465625"/>
            <a:ext cx="8937521" cy="37943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0E421D-E0B3-4404-9E15-AD6C7412A683}"/>
              </a:ext>
            </a:extLst>
          </p:cNvPr>
          <p:cNvSpPr txBox="1"/>
          <p:nvPr/>
        </p:nvSpPr>
        <p:spPr>
          <a:xfrm>
            <a:off x="158644" y="5480034"/>
            <a:ext cx="898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N.B.. La convalida del Quadro Economico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-gara è propedeutica al salvataggio dei dati inseriti.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Attraverso il tasto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Torna al Riepilogo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si torna alla pagina iniziale, da cui si potrà accedere alla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Gestione del Progetto.</a:t>
            </a:r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7E6811F0-CF6D-4E08-ACA2-BCB65FE0B4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609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587680"/>
            <a:ext cx="8456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GESTIONE DEL PROGETTO:</a:t>
            </a:r>
            <a:endParaRPr lang="it-IT" sz="1800" dirty="0"/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quest’area il RUP è chiamato a perfezionare tutte le procedure previste mediante l’inserimento dei dati descrittivi del progetto esecutivo.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L’area si compone delle seguenti sezioni: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CFE6BBF-9CF2-40F7-B14C-A823A82B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41" y="2995262"/>
            <a:ext cx="6371918" cy="2275058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EEDE5E4D-9346-468E-A000-54265F33B1A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211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243116"/>
            <a:ext cx="8456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BANDI PER SERVIZI DI INGEGNERIA E ARCHITETTURA: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questa sezione, il RUP è chiamato ad inserire i dati relativi alle procedure ad evidenza pubblica utilizzate per l’acquisizione dei servizi. In questo senso, la presente sezione del Sistema è articolata in tre sottosezioni che danno al RUP la possibilità di scegliere una o più modalità specifiche di acquisizione dei servizi. Nello specifico, le sotto-sezioni presenti a Sistema sono: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(a) Bandi di gara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(b) Affidamenti diretti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(c) Affidamenti interni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5688B1-A2AC-463A-98B0-A9A518A9D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4" b="10385"/>
          <a:stretch/>
        </p:blipFill>
        <p:spPr>
          <a:xfrm>
            <a:off x="104052" y="3142594"/>
            <a:ext cx="8937521" cy="3708405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01669536-E7DC-43A6-B4B3-ADF240B50F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183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B04221B-A58E-49D9-A756-320AF80E0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" t="9566" r="1045" b="7628"/>
          <a:stretch/>
        </p:blipFill>
        <p:spPr>
          <a:xfrm>
            <a:off x="116820" y="1368754"/>
            <a:ext cx="8889822" cy="425707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854F499-8E2F-4BA3-A4D0-64A3297D7117}"/>
              </a:ext>
            </a:extLst>
          </p:cNvPr>
          <p:cNvSpPr/>
          <p:nvPr/>
        </p:nvSpPr>
        <p:spPr>
          <a:xfrm>
            <a:off x="103172" y="5680425"/>
            <a:ext cx="877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Solo dopo aver correttamente inserito tutte le informazioni richieste è possibile cliccare sul tasto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Avanti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e passare alla schermata successiva in cui sono presenti tre ulteriori maschere da compilare, necessariamente in ordine progressivo: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Definizione gara; Aggiudicazione; Convalida.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0AE6EAE3-81E5-4261-9625-CF4204B8318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112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854F499-8E2F-4BA3-A4D0-64A3297D7117}"/>
              </a:ext>
            </a:extLst>
          </p:cNvPr>
          <p:cNvSpPr/>
          <p:nvPr/>
        </p:nvSpPr>
        <p:spPr>
          <a:xfrm>
            <a:off x="103172" y="5680425"/>
            <a:ext cx="877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Solo dopo aver correttamente inserito tutte le informazioni richieste è possibile cliccare sul tasto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Avanti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e passare alla schermata successiva in cui sono presenti tre ulteriori maschere da compilare, necessariamente in ordine progressivo: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Definizione gara; Aggiudicazione; Convalida.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D9041C-2BAA-4E02-8C0A-ECC96147A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rcRect l="6119" t="10105" r="8358" b="17148"/>
          <a:stretch/>
        </p:blipFill>
        <p:spPr>
          <a:xfrm>
            <a:off x="267866" y="1437658"/>
            <a:ext cx="8669655" cy="4146207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0C957BF1-A2E1-484C-8D97-6E7F92742DD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227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854F499-8E2F-4BA3-A4D0-64A3297D7117}"/>
              </a:ext>
            </a:extLst>
          </p:cNvPr>
          <p:cNvSpPr/>
          <p:nvPr/>
        </p:nvSpPr>
        <p:spPr>
          <a:xfrm>
            <a:off x="158644" y="4952693"/>
            <a:ext cx="877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Solo dopo aver correttamente inserito tutte le informazioni richieste è possibile cliccare sul tasto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Avanti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e passare alla schermata successiva in cui sono presenti tre ulteriori maschere da compilare, necessariamente in ordine progressivo: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Definizione gara; Aggiudicazione; Convalida.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227F6A-4D3A-4306-A266-35C06600D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6" b="36527"/>
          <a:stretch/>
        </p:blipFill>
        <p:spPr>
          <a:xfrm>
            <a:off x="0" y="1699872"/>
            <a:ext cx="9144000" cy="2829431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313BBA8C-8FBB-4F8B-9525-6CF95AD2AB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83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ACCREDITAMENTO ENTE: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il MIUR invierà una email agli enti locali contenente un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link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cui gli enti locali dovranno collegarsi per effettuare la registrazione dell'ente e del RUP di ogni progetto.</a:t>
            </a:r>
          </a:p>
          <a:p>
            <a:pPr marL="342900" indent="-342900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REGISTRAZIONE RUP: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 seguito della registrazione, il Responsabile del procedimento riceverà, all'indirizzo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mail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indicato in sede di registrazione, le credenziali di accesso al sistema informativo realizzato dal MIUR.</a:t>
            </a:r>
          </a:p>
          <a:p>
            <a:pPr marL="342900" indent="-342900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IMPLEMENTAZIONE DATI INTERVENTO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Da questo momento il RUP potrà procedere a implementare i dati nel sistema informativo sia per la parte procedurale (affidamento lavori, incarichi professionali, ecc.) che per la parte relativa alla rimodulazione del quadro economico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post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gara.</a:t>
            </a:r>
          </a:p>
          <a:p>
            <a:pPr marL="352425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 ricorda che le </a:t>
            </a: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ECONOMIE DI GARA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(somme derivanti dai ribassi delle procedure di gara + corrispondente aliquota I.V.A.)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sono accantonate  in apposita  voce  del QTE e non restano nella disponibilità dell'ente locale, in quanto le stesse </a:t>
            </a: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SONO DESTINATE PER ESPRESSA PREVISIONE NORMATIVA AL FINANZIAMENTO DEGLI ULTERIORI INTERVENTI PRESENTI IN GRADUATORIA. </a:t>
            </a:r>
            <a:endParaRPr lang="it-IT" i="1" u="sng" dirty="0"/>
          </a:p>
          <a:p>
            <a:endParaRPr lang="it-IT" i="1" u="sng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04758017-CE87-4FA3-AA53-7933178017F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974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APPLICATIVO_STRUTT. PROGETTO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208D48-C3FA-44EF-81F9-50BBF6B842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2701" y="1261389"/>
            <a:ext cx="7834313" cy="3917950"/>
            <a:chOff x="378" y="909"/>
            <a:chExt cx="4935" cy="246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394059B-F949-4AEB-90E6-FF7AA1A6BA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8" y="909"/>
              <a:ext cx="4935" cy="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0705396F-ED0C-4856-8C23-EB1CD39CC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" y="909"/>
              <a:ext cx="4940" cy="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51E30A74-4DDB-42CE-8D33-44072F975A36}"/>
              </a:ext>
            </a:extLst>
          </p:cNvPr>
          <p:cNvSpPr/>
          <p:nvPr/>
        </p:nvSpPr>
        <p:spPr>
          <a:xfrm>
            <a:off x="375137" y="5114706"/>
            <a:ext cx="8420668" cy="1347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N.B.:   Per gli incarichi aggiunti dopo l’approvazione del Quadro economico rimodulato, DOVRA’ ESSERE RICHIESTA L’APPROVAZIONE ALLA REGIONE,</a:t>
            </a:r>
          </a:p>
          <a:p>
            <a:pPr algn="just">
              <a:lnSpc>
                <a:spcPct val="115000"/>
              </a:lnSpc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inviando mail  avente come  oggetto “ Affidamento Incarico – Richiesta di approvazione del QER – a: contributi- ediliziascolastica@regione.piemonte.it </a:t>
            </a:r>
          </a:p>
        </p:txBody>
      </p:sp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25EC03F9-CFA4-4A49-B5F9-84FD9334FF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713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243116"/>
            <a:ext cx="845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BANDI PER I LAVORI: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questa sezione, il RUP è chiamato ad inserire i dati relativi alle procedure ad evidenza pubblica per lavori. In questo senso, la presente sezione del Sistema è articolata in due sotto-sezioni che danno al RUP la possibilità di scegliere una o più modalità specifiche di progettazione dei lavori. Nello specifico, le sottosezioni presenti a Sistema sono: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(a) Bandi di gara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(b) Affidamenti diretti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813F97-4725-4C31-9803-792A17901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15000"/>
          </a:blip>
          <a:srcRect l="4514" t="8043" r="5350" b="11550"/>
          <a:stretch/>
        </p:blipFill>
        <p:spPr>
          <a:xfrm>
            <a:off x="202062" y="2991637"/>
            <a:ext cx="7206018" cy="238783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D69CF7D5-D04D-4E73-BB9F-C99DDE42B1D1}"/>
              </a:ext>
            </a:extLst>
          </p:cNvPr>
          <p:cNvSpPr/>
          <p:nvPr/>
        </p:nvSpPr>
        <p:spPr>
          <a:xfrm>
            <a:off x="202062" y="5373671"/>
            <a:ext cx="8420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N.B.: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 compilazione</a:t>
            </a:r>
            <a:r>
              <a:rPr lang="it-IT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di queste specifiche sezioni deve essere effettuata necessariamente in ordine progressivo. </a:t>
            </a:r>
          </a:p>
          <a:p>
            <a:pPr algn="just"/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La maschera di </a:t>
            </a:r>
            <a:r>
              <a:rPr lang="it-IT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Aggiudicazione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e la maschera di </a:t>
            </a:r>
            <a:r>
              <a:rPr lang="it-IT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Convalida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si attivano solamente dopo aver correttamente inserito e salvato i dati nella maschera </a:t>
            </a:r>
            <a:r>
              <a:rPr lang="it-IT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Definizione gara.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645DE5-63CA-4031-A098-A81F1BBC3445}"/>
              </a:ext>
            </a:extLst>
          </p:cNvPr>
          <p:cNvSpPr txBox="1"/>
          <p:nvPr/>
        </p:nvSpPr>
        <p:spPr>
          <a:xfrm>
            <a:off x="158644" y="1237311"/>
            <a:ext cx="845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BANDI PER I LAVORI: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questa sezione, il RUP è chiamato ad inserire i dati relativi alle procedure ad evidenza pubblica per lavori. In questo senso, la presente sezione del Sistema è articolata in due sotto-sezioni che danno al RUP la possibilità di scegliere una o più modalità specifiche di progettazione dei lavori. Nello specifico, le sottosezioni presenti a Sistema sono: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(a) Bandi di gara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(b) Affidamenti diretti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2A4235C4-3A56-4868-ACA0-84AB93780F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575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393244"/>
            <a:ext cx="845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N.B.: La tipologia di dati richiesti può variare in base alla procedura di affidamento.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A8CE8B-E1E0-4AE6-961B-567A498987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8000"/>
          </a:blip>
          <a:stretch>
            <a:fillRect/>
          </a:stretch>
        </p:blipFill>
        <p:spPr>
          <a:xfrm>
            <a:off x="158644" y="1863626"/>
            <a:ext cx="8614902" cy="5024362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71B234AF-0C33-469E-9602-04CE4FD9BDA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452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393244"/>
            <a:ext cx="845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QUADRO ECONOMICO RIMODULATO POST-GARA: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questa sezione il RUP visualizza in modalità di sola lettura una tabella riassuntiva delle principali voci relative alle gare espletate e agli affidamenti. Il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Quadro economico rimodulato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può essere compilato solo se sono state precedentemente inserite e convalidate tutte le informazioni relative alle procedure di gara/affidamento presenti nella sezione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Bandi per Servizi e Bandi per lavori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77BB3B-DE9C-4A29-9370-45B055B98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" t="12337" r="1735" b="10279"/>
          <a:stretch/>
        </p:blipFill>
        <p:spPr>
          <a:xfrm>
            <a:off x="453417" y="3067071"/>
            <a:ext cx="8161485" cy="3678510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658D1756-4916-40C1-93D7-ED9BEF0EB6E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09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393244"/>
            <a:ext cx="8456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QUADRO ECONOMICO RIMODULATO POST-GARA:</a:t>
            </a: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Nel caso in cui, in seguito all’espletamento delle procedure di gara/affidamento, alcuni degli importi fossero cambiati rispetto a quanto inserito nel Quadro economico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-gara, il RUP può rimodulare il quadro economico che aveva compilato in precedenza.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 differenza del Quadro economico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-gara,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 QUESTA SEZIONE IL RUP PUÒ AGIRE SOLO SU SPECIFICHE VOCI DEL QUADRO: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B63183-13E4-47D7-BD9D-8EEA8F577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2" y="3802618"/>
            <a:ext cx="7473716" cy="2145793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985B1042-D41C-4539-AC2C-BB8770E7AA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577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393244"/>
            <a:ext cx="845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UNA VOLTA INOLTRATO IL QUADRO ECONOMICO RIMODULATO DOVRÀ ESSERE VALIDATO DALLA REGIONE PIEMONTE.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7243710-48CE-4EFC-92EE-EBADB9B1F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 t="5430" r="1373" b="21927"/>
          <a:stretch/>
        </p:blipFill>
        <p:spPr>
          <a:xfrm>
            <a:off x="158644" y="2684052"/>
            <a:ext cx="8695387" cy="3600765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607F25ED-4370-4DF0-B241-07FCD5770F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648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393244"/>
            <a:ext cx="8456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UNA VOLTA INOLTRATO IL QUADRO ECONOMICO RIMODULATO DOVRÀ ESSERE VALIDATO DALLA REGIONE PIEMONTE.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7243710-48CE-4EFC-92EE-EBADB9B1F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rcRect t="5430" r="1373" b="21927"/>
          <a:stretch/>
        </p:blipFill>
        <p:spPr>
          <a:xfrm>
            <a:off x="158644" y="2684052"/>
            <a:ext cx="8695387" cy="3600765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B718AF97-0345-4A57-A236-6676FA5F4A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0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40243" y="440759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BEA9F7BD-9BAB-43BB-B7B4-BC1B5E59C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863278"/>
              </p:ext>
            </p:extLst>
          </p:nvPr>
        </p:nvGraphicFramePr>
        <p:xfrm>
          <a:off x="368488" y="1430319"/>
          <a:ext cx="8447964" cy="52152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23982">
                  <a:extLst>
                    <a:ext uri="{9D8B030D-6E8A-4147-A177-3AD203B41FA5}">
                      <a16:colId xmlns:a16="http://schemas.microsoft.com/office/drawing/2014/main" val="866946296"/>
                    </a:ext>
                  </a:extLst>
                </a:gridCol>
                <a:gridCol w="4223982">
                  <a:extLst>
                    <a:ext uri="{9D8B030D-6E8A-4147-A177-3AD203B41FA5}">
                      <a16:colId xmlns:a16="http://schemas.microsoft.com/office/drawing/2014/main" val="3135355137"/>
                    </a:ext>
                  </a:extLst>
                </a:gridCol>
              </a:tblGrid>
              <a:tr h="368562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GESTIONE FINANZIARIA: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54721"/>
                  </a:ext>
                </a:extLst>
              </a:tr>
              <a:tr h="270038">
                <a:tc>
                  <a:txBody>
                    <a:bodyPr/>
                    <a:lstStyle/>
                    <a:p>
                      <a:r>
                        <a:rPr lang="it-IT" sz="1600" b="1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- DOCUMENTAZIONE INIZIO LAVORI:</a:t>
                      </a:r>
                      <a:endParaRPr lang="it-IT" sz="1600" b="1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- DOCUMENTAZIONE FINE LAVORI: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640103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  Cronoprogramma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C.R.E. - Collaudi</a:t>
                      </a:r>
                      <a:endParaRPr lang="it-IT" sz="16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931956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  Verbale consegna lavori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   Relazioni - Verbali</a:t>
                      </a:r>
                      <a:endParaRPr lang="it-IT" sz="16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242075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- DOCUMENTAZIONE DA VALIDARE: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   Conto Finale</a:t>
                      </a:r>
                      <a:endParaRPr lang="it-IT" sz="16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79677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  Autocertificazione lavori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- FOTO:</a:t>
                      </a:r>
                      <a:endParaRPr lang="it-IT" sz="1600" b="1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509553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  Autocertificazione altro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   Foto </a:t>
                      </a:r>
                      <a:r>
                        <a:rPr lang="it-IT" sz="1600" u="none" strike="noStrike" cap="none" dirty="0" err="1">
                          <a:solidFill>
                            <a:schemeClr val="tx1"/>
                          </a:solidFill>
                          <a:sym typeface="Arial"/>
                        </a:rPr>
                        <a:t>pre</a:t>
                      </a:r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-lavoro</a:t>
                      </a:r>
                      <a:endParaRPr lang="it-IT" sz="16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292659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- DOCUMENTAZIONE PROBATORIA: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   Foto lavoro in corso d’opera</a:t>
                      </a:r>
                      <a:endParaRPr lang="it-IT" sz="16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385648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it-IT" sz="1600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Fattura</a:t>
                      </a:r>
                      <a:endParaRPr lang="it-IT" sz="16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- ASSOCIA AUTOCERT/PROBATORIA:</a:t>
                      </a:r>
                      <a:endParaRPr lang="it-IT" sz="1600" b="1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790532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dirty="0"/>
                        <a:t>   Mandato quietanzato</a:t>
                      </a:r>
                      <a:endParaRPr lang="it-IT" sz="1600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i="0" u="none" strike="noStrike" cap="none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74037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dirty="0"/>
                        <a:t>   Determina</a:t>
                      </a:r>
                      <a:endParaRPr lang="it-IT" sz="1600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i="0" u="none" strike="noStrike" cap="none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0273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dirty="0"/>
                        <a:t>   Documento d’identità</a:t>
                      </a:r>
                      <a:endParaRPr lang="it-IT" sz="1600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i="0" u="none" strike="noStrike" cap="none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554800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dirty="0"/>
                        <a:t>   Contratto</a:t>
                      </a:r>
                      <a:endParaRPr lang="it-IT" sz="1600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i="0" u="none" strike="noStrike" cap="none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50331"/>
                  </a:ext>
                </a:extLst>
              </a:tr>
              <a:tr h="368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dirty="0"/>
                        <a:t>   Probatoria quota ente</a:t>
                      </a:r>
                      <a:endParaRPr lang="it-IT" sz="1600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i="0" u="none" strike="noStrike" cap="none" dirty="0">
                        <a:solidFill>
                          <a:srgbClr val="1E4E7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408761"/>
                  </a:ext>
                </a:extLst>
              </a:tr>
            </a:tbl>
          </a:graphicData>
        </a:graphic>
      </p:graphicFrame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4FA751D2-05B0-425F-A616-CC4735F607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490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CE8E20-4696-4DF8-860C-5379DA2F37EE}"/>
              </a:ext>
            </a:extLst>
          </p:cNvPr>
          <p:cNvSpPr txBox="1"/>
          <p:nvPr/>
        </p:nvSpPr>
        <p:spPr>
          <a:xfrm>
            <a:off x="158644" y="1393244"/>
            <a:ext cx="845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DOCUMENTAZIONE FINANIZARIA:</a:t>
            </a:r>
          </a:p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Per accedere alla Gestione finanziaria è necessario che il quadro economico rimodulato venga convalidato dalla Regione. Una volta convalidato è possibile accedere con le stesse credenziali utilizzate per Gestione procedurale. In questa sezione va caricata la documentazione finanziaria solo dopo aver inserito i propri dati contabili (IBAN).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59617E-E0F7-401D-8D17-594B1375A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" t="21721" r="2574" b="18362"/>
          <a:stretch/>
        </p:blipFill>
        <p:spPr>
          <a:xfrm>
            <a:off x="151753" y="3248620"/>
            <a:ext cx="8826712" cy="3080355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8D42BFF4-3EB2-49A4-9209-D5029707AC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557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8F13C5-81BD-487E-996A-2AD915338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" t="21777" r="1811" b="15572"/>
          <a:stretch/>
        </p:blipFill>
        <p:spPr>
          <a:xfrm>
            <a:off x="127969" y="2139959"/>
            <a:ext cx="8888061" cy="3220872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7938D50D-6F56-45ED-A847-E768F55E98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11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 startAt="4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VALIDAZIONE REGIONE PIEMONTE DEL Q.E.R.: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 Regione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seguito della verifica della regolarità della parte procedurale e amministrativa che del OTE rimodulato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post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gara, procede all’autorizzazione (tasto "convalida") dello stesso OTE.</a:t>
            </a: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caso di co-finanziamento da parte dell’ente è necessario che il OTE venga impostato, differenziando  l'importo di cofinanziamento  dell'ente  da  quello  statale  in  relazione all'incidenza delle singole fonti di finanziamento rispetto alla totalità dell'importo. </a:t>
            </a: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 sole economie di gara che verranno accantonate sono quelle statali, restando, invece, nella disponibilità dell'ente locale la quota di economie relative alla parte di cofinanziamento.</a:t>
            </a:r>
          </a:p>
          <a:p>
            <a:pPr marL="352425" lvl="0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0" indent="-255588" algn="just">
              <a:buFont typeface="+mj-lt"/>
              <a:buAutoNum type="arabicPeriod" startAt="5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ACCESSO ALL’AREA “GESTIONE FINANZIARIA”E PRIMA RICHIESTA LIQUID. SOMME:</a:t>
            </a: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Gli enti locali possono procedere nel caricamento delle richieste di liquidazione delle somme.</a:t>
            </a:r>
          </a:p>
          <a:p>
            <a:pPr marL="352425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pagamenti avverranno per stati di avanzamento dei lavori (SAL), previo caricamento a sistema del verbale di consegna dei lavori.</a:t>
            </a:r>
          </a:p>
          <a:p>
            <a:pPr marL="352425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particolare il RUP dell'ente locale, una volta maturata la spesa relativa a lavori e/o altre spese, dovrà caricare a sistema una propria autocertificazione e la Regione procederà, mediante convalida a sistema, ad autorizzare il pagamento della somma attestata.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D166C73D-DD1B-4D04-B942-1C412E8795D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13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8504C0D-585E-481E-BB99-88ABBCD1E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" t="24926" r="1811" b="13697"/>
          <a:stretch/>
        </p:blipFill>
        <p:spPr>
          <a:xfrm>
            <a:off x="127969" y="2139959"/>
            <a:ext cx="8888061" cy="3155372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68FCBECE-8AAF-4F5E-887E-B25D338587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405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7FE5906-C337-40A9-B9F9-ED0ECBD26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" t="22944" r="2985" b="14936"/>
          <a:stretch/>
        </p:blipFill>
        <p:spPr>
          <a:xfrm>
            <a:off x="181679" y="1966300"/>
            <a:ext cx="8780641" cy="3193577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E8EB24E6-04AF-4323-AFFC-8ACC1946A6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5788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BC96A77-9059-40F5-A0FB-EEA808A4D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" t="20165" r="3583" b="11909"/>
          <a:stretch/>
        </p:blipFill>
        <p:spPr>
          <a:xfrm>
            <a:off x="259308" y="2511188"/>
            <a:ext cx="8625385" cy="3492046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84CB72E8-A581-43BC-B744-70CAC5DE551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066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126894" y="406006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it-IT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APPLICATIVO_GESTIONE FINANZIARIA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1E22E0-A623-4B89-9FA2-3BE29D39F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" t="23741" r="3881" b="9892"/>
          <a:stretch/>
        </p:blipFill>
        <p:spPr>
          <a:xfrm>
            <a:off x="226884" y="2756848"/>
            <a:ext cx="8698754" cy="3411940"/>
          </a:xfrm>
          <a:prstGeom prst="rect">
            <a:avLst/>
          </a:prstGeom>
        </p:spPr>
      </p:pic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ABEA4870-3790-4297-9965-87B701CD64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697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1DA18-B769-4961-A00B-C1619B7D3CA4}"/>
              </a:ext>
            </a:extLst>
          </p:cNvPr>
          <p:cNvSpPr txBox="1"/>
          <p:nvPr/>
        </p:nvSpPr>
        <p:spPr>
          <a:xfrm>
            <a:off x="158644" y="1978339"/>
            <a:ext cx="8985356" cy="27084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LINK UTILI:</a:t>
            </a:r>
          </a:p>
          <a:p>
            <a:pPr lvl="0"/>
            <a:endParaRPr lang="it-IT" dirty="0">
              <a:solidFill>
                <a:srgbClr val="1E4E79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 APPLICATIVO MUTUI BEI: </a:t>
            </a:r>
            <a:r>
              <a:rPr lang="it-IT" sz="1600" u="sng" dirty="0">
                <a:solidFill>
                  <a:srgbClr val="26A0C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https://ext.pubblica.istruzione.it/MutuiBei/login</a:t>
            </a:r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#LINEE GUIDA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Mutui BEI:</a:t>
            </a:r>
          </a:p>
          <a:p>
            <a:pPr lvl="0"/>
            <a:r>
              <a:rPr lang="it-IT" sz="1600" dirty="0">
                <a:solidFill>
                  <a:srgbClr val="26A0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</a:t>
            </a:r>
            <a:r>
              <a:rPr lang="it-IT" sz="1600" u="sng" dirty="0">
                <a:solidFill>
                  <a:srgbClr val="26A0C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http://www.istruzione.it/edilizia_scolastica/allegati/LINEE_GUIDA_MUTUI_BEI.pdf</a:t>
            </a:r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/>
            <a:endParaRPr lang="it-IT" sz="1600" u="sng" dirty="0">
              <a:solidFill>
                <a:srgbClr val="26A0C5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FAQ E MANUALI OPERATIVI:      </a:t>
            </a:r>
            <a:r>
              <a:rPr lang="it-IT" sz="1600" u="sng" dirty="0">
                <a:solidFill>
                  <a:srgbClr val="26A0C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http://gies.indire.it/mutui.php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A7CDD0-CC73-4B45-A8E5-575F98026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5024909"/>
            <a:ext cx="2824780" cy="1842832"/>
          </a:xfrm>
          <a:prstGeom prst="rect">
            <a:avLst/>
          </a:prstGeom>
        </p:spPr>
      </p:pic>
      <p:pic>
        <p:nvPicPr>
          <p:cNvPr id="10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2B764C83-8EA1-4A70-9DD0-2752C439A89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3443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1DA18-B769-4961-A00B-C1619B7D3CA4}"/>
              </a:ext>
            </a:extLst>
          </p:cNvPr>
          <p:cNvSpPr txBox="1"/>
          <p:nvPr/>
        </p:nvSpPr>
        <p:spPr>
          <a:xfrm>
            <a:off x="0" y="2824508"/>
            <a:ext cx="9144000" cy="1631216"/>
          </a:xfrm>
          <a:prstGeom prst="rect">
            <a:avLst/>
          </a:prstGeom>
          <a:solidFill>
            <a:srgbClr val="84B4E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7200" b="1" dirty="0">
                <a:solidFill>
                  <a:srgbClr val="F1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FINE</a:t>
            </a:r>
          </a:p>
          <a:p>
            <a:pPr lvl="0" algn="ctr"/>
            <a:r>
              <a:rPr lang="it-IT" sz="2800" b="1" dirty="0">
                <a:solidFill>
                  <a:srgbClr val="F1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GRAZIE PER L’ATTENZIONE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3D7BD0-7E6A-4BED-A03B-C23BB0CC0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1" t="24926" r="38955" b="37855"/>
          <a:stretch/>
        </p:blipFill>
        <p:spPr>
          <a:xfrm>
            <a:off x="3343699" y="4612999"/>
            <a:ext cx="2483892" cy="1913426"/>
          </a:xfrm>
          <a:prstGeom prst="rect">
            <a:avLst/>
          </a:prstGeom>
        </p:spPr>
      </p:pic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5172B4DA-9B0F-4C92-9419-F40D3124E0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8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 startAt="6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DOCUMENTAZIONE PROBATORIA E SUCCESSIVE RICHIESTE DI LIQUID. SOMME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Per le successive richieste di liquidazione somme, il RUP dell'ente locale dovrà caricare a sistema la determine, le fatture, i certificati di pagamento e i mandati quietanzati. </a:t>
            </a: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Tali adempimenti sono propedeutici e vincolanti all'erogazione delle successive autorizzazioni di liquidazione da parte della medesima Regione (ciascun atto di impegno e di liquidazione emesso dall'ente locale riporti i codici CUP e CIG di riferimento).</a:t>
            </a:r>
          </a:p>
          <a:p>
            <a:pPr marL="352425" lvl="0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 liquidazioni procedono secondo la predetta sequenza fino al raggiungimento del 90% del finanziamento, mentre l'ultimo 10% potrà essere autorizzato e liquidato solo a seguito del caricamento del certificato di regolare esecuzione e del certificato di collaudo.</a:t>
            </a:r>
          </a:p>
          <a:p>
            <a:pPr marL="352425" lvl="0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seguito dell'autorizzazione e della liquidazione del residuo 10% del finanziamento, le Regioni verificheranno che gli enti locali abbiano caricato a sistema,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entro il termine di 30 giorni dall'avvenuta liquidazione, la contabilità finale e i relativi mandati di pagamento quietanzati, pena l'attivazione delle procedure di revoca del finanziamento;</a:t>
            </a: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FA61343E-FD04-4A4A-BA09-8E3A1D96208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97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 startAt="7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EROGAZIONE DELLE SOMME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52425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 Regioni, validate le richieste di pagamento degli enti locali, inoltrano a Cassa Depositi e Prestiti l'apposito modulo G con indicazione della percentuale di avanzamento del progetto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indent="-352425"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Inoltre si precisa quanto segue:</a:t>
            </a:r>
          </a:p>
          <a:p>
            <a:pPr marL="352425" indent="-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SPESE AMMISSIBILI</a:t>
            </a:r>
            <a:endParaRPr lang="it-IT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Sono ammissibili tutte le spese indicate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QTE di progetto approvato dalla Regione (sia lavori che somme a disposizione), e nel rispetto di quanto indicato nel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BANDO TRIENNALE 2015-16-17 EDILIZIA SCOLASTICA – MUTUI.</a:t>
            </a: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Il progetto è ammesso a finanziamento solo nell'ipotesi in cui il contratto di appalto dei lavori sia stato stipulato successivamente all'emanazione del decreto  interministeriale  di autorizzazione  alla stipula dei mutui.</a:t>
            </a: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TERMINE PER LA RENDICONTAZIONE DEI LAVORI SU PIATTAFORMA MUTUI BEI</a:t>
            </a:r>
            <a:endParaRPr lang="it-IT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Il termine è quello di  31 dicembre 2020, data di fine proroga del mutuo, salvo eventuale  proroga concessa dal Ministero in ragione del piano di ammortamento del mutuo.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0477FCEA-BA8B-4988-A883-EADBCA2FCF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4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it-IT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LINEE GUIDA MIUR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517B28-3F6F-4584-AA92-367AFA507CCF}"/>
              </a:ext>
            </a:extLst>
          </p:cNvPr>
          <p:cNvSpPr txBox="1"/>
          <p:nvPr/>
        </p:nvSpPr>
        <p:spPr>
          <a:xfrm>
            <a:off x="272716" y="1194087"/>
            <a:ext cx="8712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AB0C7E-CAAB-4E60-AF13-F561BD180BDA}"/>
              </a:ext>
            </a:extLst>
          </p:cNvPr>
          <p:cNvSpPr txBox="1"/>
          <p:nvPr/>
        </p:nvSpPr>
        <p:spPr>
          <a:xfrm>
            <a:off x="272716" y="1194087"/>
            <a:ext cx="871264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2425" algn="just"/>
            <a:r>
              <a:rPr lang="it-IT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REVOCA DEL FINANZIAMENTO:</a:t>
            </a:r>
          </a:p>
          <a:p>
            <a:pPr marL="352425" algn="just"/>
            <a:endParaRPr lang="it-IT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 Regione procederà alla revoca del finanziamento nel caso in cui: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-3429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l'ente locale non abbia provveduto all'aggiudicazione provvisoria entro il termine previsto dal decreto interministeriale;</a:t>
            </a:r>
          </a:p>
          <a:p>
            <a:pPr marL="342900" lvl="2" indent="-3429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emergano gravi irregolarità e/o violazioni in merito alla normativa vigente relativa ai lavori pubblici o alle procedure sugli appalti pubblici;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-342900">
              <a:buFont typeface="+mj-lt"/>
              <a:buAutoNum type="alphaLcParenR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l'ente non abbia proceduto al caricamento dei dati giustificativi delle somme liquidate;</a:t>
            </a:r>
          </a:p>
          <a:p>
            <a:pPr marL="342900" lvl="2" indent="-3429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caso di espressa rinuncia al finanziamento;</a:t>
            </a:r>
          </a:p>
          <a:p>
            <a:pPr marL="342900" lvl="2" indent="-3429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nel caso in cui si accerti che lo stesso progetto/intervento risulti essere già stato finanziato con altre risorse regionali e/o nazionali o comunitarie;</a:t>
            </a:r>
          </a:p>
          <a:p>
            <a:pPr marL="342900" lvl="2" indent="-3429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nel caso in cui si accerti che l'edificio oggetto di intervento non abbia o non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mantenga la destinazione ad uso scolastico statale;</a:t>
            </a:r>
          </a:p>
          <a:p>
            <a:pPr marL="342900" lvl="2" indent="-342900">
              <a:buFont typeface="+mj-lt"/>
              <a:buAutoNum type="alphaLcParenR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nel caso di realizzazione di un progetto diverso da quello incluso nelle graduatorie regionali salvo che non sia intervenuta apposita autorizzazione regionale.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i="1" dirty="0"/>
          </a:p>
          <a:p>
            <a:endParaRPr lang="it-IT" i="1" dirty="0"/>
          </a:p>
          <a:p>
            <a:endParaRPr lang="it-IT" dirty="0"/>
          </a:p>
        </p:txBody>
      </p:sp>
      <p:pic>
        <p:nvPicPr>
          <p:cNvPr id="8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B4E74659-FC0F-444F-9766-3EB91FDFA3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47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854766"/>
            <a:ext cx="9144000" cy="1710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99299" y="331575"/>
            <a:ext cx="71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1DA18-B769-4961-A00B-C1619B7D3CA4}"/>
              </a:ext>
            </a:extLst>
          </p:cNvPr>
          <p:cNvSpPr txBox="1"/>
          <p:nvPr/>
        </p:nvSpPr>
        <p:spPr>
          <a:xfrm>
            <a:off x="1275444" y="2819182"/>
            <a:ext cx="664646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36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VARIANTI IN CORSO D’OPERA</a:t>
            </a:r>
          </a:p>
        </p:txBody>
      </p:sp>
      <p:pic>
        <p:nvPicPr>
          <p:cNvPr id="7" name="Google Shape;84;p13" descr="\\dps\nuvec-s1\Ambito-A\TF_ES\TFES 2.0  2017-20\Grafica - Loghi\Logo TFES\logo_TFES1.jpg">
            <a:extLst>
              <a:ext uri="{FF2B5EF4-FFF2-40B4-BE49-F238E27FC236}">
                <a16:creationId xmlns:a16="http://schemas.microsoft.com/office/drawing/2014/main" id="{CBF22D28-B250-452A-9A14-583E9D8CC7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992" y="0"/>
            <a:ext cx="1576089" cy="85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50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1532</TotalTime>
  <Words>2537</Words>
  <Application>Microsoft Office PowerPoint</Application>
  <PresentationFormat>Presentazione su schermo (4:3)</PresentationFormat>
  <Paragraphs>306</Paragraphs>
  <Slides>55</Slides>
  <Notes>55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grasso</dc:creator>
  <cp:lastModifiedBy>marco armeni</cp:lastModifiedBy>
  <cp:revision>81</cp:revision>
  <dcterms:modified xsi:type="dcterms:W3CDTF">2019-03-25T22:14:09Z</dcterms:modified>
</cp:coreProperties>
</file>