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3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C6F3E6-B515-460E-9FCB-4C2D4ADF4E1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B7DFEFD-AF6D-4622-AEB2-9C79E77E29A5}">
      <dgm:prSet phldrT="[Text]" custT="1"/>
      <dgm:spPr/>
      <dgm:t>
        <a:bodyPr/>
        <a:lstStyle/>
        <a:p>
          <a:r>
            <a:rPr lang="it-IT" sz="1600" dirty="0"/>
            <a:t>ENTI VISITATI E SUPPORTATI</a:t>
          </a:r>
        </a:p>
      </dgm:t>
    </dgm:pt>
    <dgm:pt modelId="{91278F0A-4F1B-47FB-82CF-477D07B8BB54}" type="parTrans" cxnId="{4A4089EA-3D4E-4208-8B14-C25A2353F126}">
      <dgm:prSet/>
      <dgm:spPr/>
      <dgm:t>
        <a:bodyPr/>
        <a:lstStyle/>
        <a:p>
          <a:endParaRPr lang="it-IT"/>
        </a:p>
      </dgm:t>
    </dgm:pt>
    <dgm:pt modelId="{7522687B-B9B4-4322-A2DA-A919BAA35674}" type="sibTrans" cxnId="{4A4089EA-3D4E-4208-8B14-C25A2353F126}">
      <dgm:prSet/>
      <dgm:spPr/>
      <dgm:t>
        <a:bodyPr/>
        <a:lstStyle/>
        <a:p>
          <a:endParaRPr lang="it-IT"/>
        </a:p>
      </dgm:t>
    </dgm:pt>
    <dgm:pt modelId="{053B4D9B-5633-4361-B3BB-3D7A53F5B8A5}">
      <dgm:prSet phldrT="[Text]" custT="1"/>
      <dgm:spPr/>
      <dgm:t>
        <a:bodyPr/>
        <a:lstStyle/>
        <a:p>
          <a:r>
            <a:rPr lang="it-IT" sz="1600" dirty="0"/>
            <a:t>INTERVENTI MONITORATI</a:t>
          </a:r>
        </a:p>
      </dgm:t>
    </dgm:pt>
    <dgm:pt modelId="{A321185B-E121-48A7-8041-494946E23FE4}" type="parTrans" cxnId="{433A2793-7672-47B2-B667-090EEF67C366}">
      <dgm:prSet/>
      <dgm:spPr/>
      <dgm:t>
        <a:bodyPr/>
        <a:lstStyle/>
        <a:p>
          <a:endParaRPr lang="it-IT"/>
        </a:p>
      </dgm:t>
    </dgm:pt>
    <dgm:pt modelId="{A4EFB697-0FF7-45FE-9B8E-0446797AA38E}" type="sibTrans" cxnId="{433A2793-7672-47B2-B667-090EEF67C366}">
      <dgm:prSet/>
      <dgm:spPr/>
      <dgm:t>
        <a:bodyPr/>
        <a:lstStyle/>
        <a:p>
          <a:endParaRPr lang="it-IT"/>
        </a:p>
      </dgm:t>
    </dgm:pt>
    <dgm:pt modelId="{0F90E218-7CA0-46D0-9A4B-7C53233838B8}">
      <dgm:prSet phldrT="[Text]" custT="1"/>
      <dgm:spPr/>
      <dgm:t>
        <a:bodyPr/>
        <a:lstStyle/>
        <a:p>
          <a:r>
            <a:rPr lang="it-IT" sz="1600" dirty="0"/>
            <a:t>MILIONI DI EURO MONITORATI</a:t>
          </a:r>
        </a:p>
      </dgm:t>
    </dgm:pt>
    <dgm:pt modelId="{F7FF3D66-2EA1-4CBE-AFE3-5AA041051C33}" type="parTrans" cxnId="{E85E6C63-AA87-4A9C-823B-51B16FDBFB1F}">
      <dgm:prSet/>
      <dgm:spPr/>
      <dgm:t>
        <a:bodyPr/>
        <a:lstStyle/>
        <a:p>
          <a:endParaRPr lang="it-IT"/>
        </a:p>
      </dgm:t>
    </dgm:pt>
    <dgm:pt modelId="{B1FE210E-7E69-4D9C-8C13-BC4A45E0F68A}" type="sibTrans" cxnId="{E85E6C63-AA87-4A9C-823B-51B16FDBFB1F}">
      <dgm:prSet/>
      <dgm:spPr/>
      <dgm:t>
        <a:bodyPr/>
        <a:lstStyle/>
        <a:p>
          <a:endParaRPr lang="it-IT"/>
        </a:p>
      </dgm:t>
    </dgm:pt>
    <dgm:pt modelId="{06F37AD5-9591-4B74-B045-334DF2B0C7E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it-IT" sz="1600" dirty="0"/>
            <a:t>INTERVENTI CON CRITICITÀ</a:t>
          </a:r>
        </a:p>
      </dgm:t>
    </dgm:pt>
    <dgm:pt modelId="{F8D4CB9A-0E83-41AD-9E5A-C6D7A419DCA5}" type="parTrans" cxnId="{888E8D2A-9C7A-4CF9-9061-2C624D8E8056}">
      <dgm:prSet/>
      <dgm:spPr/>
      <dgm:t>
        <a:bodyPr/>
        <a:lstStyle/>
        <a:p>
          <a:endParaRPr lang="it-IT"/>
        </a:p>
      </dgm:t>
    </dgm:pt>
    <dgm:pt modelId="{93D03ADC-5DF6-467A-9AA1-E9B0C8B42C5D}" type="sibTrans" cxnId="{888E8D2A-9C7A-4CF9-9061-2C624D8E8056}">
      <dgm:prSet/>
      <dgm:spPr/>
      <dgm:t>
        <a:bodyPr/>
        <a:lstStyle/>
        <a:p>
          <a:endParaRPr lang="it-IT"/>
        </a:p>
      </dgm:t>
    </dgm:pt>
    <dgm:pt modelId="{0B9B9D97-985A-4642-8C8F-11DE82E122DA}">
      <dgm:prSet custT="1"/>
      <dgm:spPr/>
      <dgm:t>
        <a:bodyPr/>
        <a:lstStyle/>
        <a:p>
          <a:r>
            <a:rPr lang="it-IT" sz="1600" dirty="0"/>
            <a:t>DELLE CRITICITÀ RISOLTE </a:t>
          </a:r>
        </a:p>
      </dgm:t>
    </dgm:pt>
    <dgm:pt modelId="{6D8E96FD-F21F-48D7-852A-FC01BB487CCA}" type="parTrans" cxnId="{CE67A2B4-5366-44D7-BE56-08FEFC25C429}">
      <dgm:prSet/>
      <dgm:spPr/>
      <dgm:t>
        <a:bodyPr/>
        <a:lstStyle/>
        <a:p>
          <a:endParaRPr lang="it-IT"/>
        </a:p>
      </dgm:t>
    </dgm:pt>
    <dgm:pt modelId="{8E6F0B57-3140-4252-8431-A861B116EC5A}" type="sibTrans" cxnId="{CE67A2B4-5366-44D7-BE56-08FEFC25C429}">
      <dgm:prSet/>
      <dgm:spPr/>
      <dgm:t>
        <a:bodyPr/>
        <a:lstStyle/>
        <a:p>
          <a:endParaRPr lang="it-IT"/>
        </a:p>
      </dgm:t>
    </dgm:pt>
    <dgm:pt modelId="{9F737E32-B85D-4877-BE6C-1A2268B83B2E}" type="pres">
      <dgm:prSet presAssocID="{47C6F3E6-B515-460E-9FCB-4C2D4ADF4E1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3C2F6117-9E66-4B43-8492-BAA7CE2480C7}" type="pres">
      <dgm:prSet presAssocID="{47C6F3E6-B515-460E-9FCB-4C2D4ADF4E1F}" presName="Name1" presStyleCnt="0"/>
      <dgm:spPr/>
    </dgm:pt>
    <dgm:pt modelId="{87F9615A-9025-442C-B0EA-B38C985937B9}" type="pres">
      <dgm:prSet presAssocID="{47C6F3E6-B515-460E-9FCB-4C2D4ADF4E1F}" presName="cycle" presStyleCnt="0"/>
      <dgm:spPr/>
    </dgm:pt>
    <dgm:pt modelId="{893E1731-3FFB-44CE-9C9E-181EDEA5DF68}" type="pres">
      <dgm:prSet presAssocID="{47C6F3E6-B515-460E-9FCB-4C2D4ADF4E1F}" presName="srcNode" presStyleLbl="node1" presStyleIdx="0" presStyleCnt="5"/>
      <dgm:spPr/>
    </dgm:pt>
    <dgm:pt modelId="{B25FE8A3-1634-45FC-B8D8-A475B0AA7F3C}" type="pres">
      <dgm:prSet presAssocID="{47C6F3E6-B515-460E-9FCB-4C2D4ADF4E1F}" presName="conn" presStyleLbl="parChTrans1D2" presStyleIdx="0" presStyleCnt="1"/>
      <dgm:spPr/>
      <dgm:t>
        <a:bodyPr/>
        <a:lstStyle/>
        <a:p>
          <a:endParaRPr lang="it-IT"/>
        </a:p>
      </dgm:t>
    </dgm:pt>
    <dgm:pt modelId="{0B5FD00B-6078-4707-AD20-3EE4A5DB31CB}" type="pres">
      <dgm:prSet presAssocID="{47C6F3E6-B515-460E-9FCB-4C2D4ADF4E1F}" presName="extraNode" presStyleLbl="node1" presStyleIdx="0" presStyleCnt="5"/>
      <dgm:spPr/>
    </dgm:pt>
    <dgm:pt modelId="{62FA5E41-05F4-4444-AF6F-99FB8CACF3BB}" type="pres">
      <dgm:prSet presAssocID="{47C6F3E6-B515-460E-9FCB-4C2D4ADF4E1F}" presName="dstNode" presStyleLbl="node1" presStyleIdx="0" presStyleCnt="5"/>
      <dgm:spPr/>
    </dgm:pt>
    <dgm:pt modelId="{E19976E2-6BE3-49D8-B4A8-DF41CF47AC11}" type="pres">
      <dgm:prSet presAssocID="{4B7DFEFD-AF6D-4622-AEB2-9C79E77E29A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9E00DF-9F2B-407A-8DCC-7663AF97F9C7}" type="pres">
      <dgm:prSet presAssocID="{4B7DFEFD-AF6D-4622-AEB2-9C79E77E29A5}" presName="accent_1" presStyleCnt="0"/>
      <dgm:spPr/>
    </dgm:pt>
    <dgm:pt modelId="{BD9B322B-CD9C-458F-A552-5551003AF718}" type="pres">
      <dgm:prSet presAssocID="{4B7DFEFD-AF6D-4622-AEB2-9C79E77E29A5}" presName="accentRepeatNode" presStyleLbl="solidFgAcc1" presStyleIdx="0" presStyleCnt="5"/>
      <dgm:spPr/>
    </dgm:pt>
    <dgm:pt modelId="{3BFEFD30-0811-4B33-9462-153413113416}" type="pres">
      <dgm:prSet presAssocID="{053B4D9B-5633-4361-B3BB-3D7A53F5B8A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B47587-6786-4177-A4F9-00C10E2EB9C1}" type="pres">
      <dgm:prSet presAssocID="{053B4D9B-5633-4361-B3BB-3D7A53F5B8A5}" presName="accent_2" presStyleCnt="0"/>
      <dgm:spPr/>
    </dgm:pt>
    <dgm:pt modelId="{DF351BA0-D8BA-41AB-AFBC-BB2D35FF271F}" type="pres">
      <dgm:prSet presAssocID="{053B4D9B-5633-4361-B3BB-3D7A53F5B8A5}" presName="accentRepeatNode" presStyleLbl="solidFgAcc1" presStyleIdx="1" presStyleCnt="5"/>
      <dgm:spPr/>
    </dgm:pt>
    <dgm:pt modelId="{A156B416-B63F-460F-A782-99DB433B8007}" type="pres">
      <dgm:prSet presAssocID="{0F90E218-7CA0-46D0-9A4B-7C53233838B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8A5379-A242-4BC8-B9AE-874CFF695BD2}" type="pres">
      <dgm:prSet presAssocID="{0F90E218-7CA0-46D0-9A4B-7C53233838B8}" presName="accent_3" presStyleCnt="0"/>
      <dgm:spPr/>
    </dgm:pt>
    <dgm:pt modelId="{FCEB4455-CC5E-41B3-9A78-B595BAABD00C}" type="pres">
      <dgm:prSet presAssocID="{0F90E218-7CA0-46D0-9A4B-7C53233838B8}" presName="accentRepeatNode" presStyleLbl="solidFgAcc1" presStyleIdx="2" presStyleCnt="5"/>
      <dgm:spPr/>
    </dgm:pt>
    <dgm:pt modelId="{66D129B6-4081-4BE4-8C3B-90E97BAD90B4}" type="pres">
      <dgm:prSet presAssocID="{06F37AD5-9591-4B74-B045-334DF2B0C7E1}" presName="text_4" presStyleLbl="node1" presStyleIdx="3" presStyleCnt="5" custLinFactNeighborX="423" custLinFactNeighborY="-117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25F52E3-46FF-477C-AD63-27E4C736B643}" type="pres">
      <dgm:prSet presAssocID="{06F37AD5-9591-4B74-B045-334DF2B0C7E1}" presName="accent_4" presStyleCnt="0"/>
      <dgm:spPr/>
    </dgm:pt>
    <dgm:pt modelId="{26FB6378-C3D2-4A7C-9EEC-D35A21872614}" type="pres">
      <dgm:prSet presAssocID="{06F37AD5-9591-4B74-B045-334DF2B0C7E1}" presName="accentRepeatNode" presStyleLbl="solidFgAcc1" presStyleIdx="3" presStyleCnt="5" custLinFactNeighborY="2082"/>
      <dgm:spPr/>
    </dgm:pt>
    <dgm:pt modelId="{992F4185-6DAD-46F1-9EA2-1335430B8ADA}" type="pres">
      <dgm:prSet presAssocID="{0B9B9D97-985A-4642-8C8F-11DE82E122D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46F279-4EF0-4E43-8851-493B6114F968}" type="pres">
      <dgm:prSet presAssocID="{0B9B9D97-985A-4642-8C8F-11DE82E122DA}" presName="accent_5" presStyleCnt="0"/>
      <dgm:spPr/>
    </dgm:pt>
    <dgm:pt modelId="{54CC68F5-4CEB-46FE-A369-788F47EDBD76}" type="pres">
      <dgm:prSet presAssocID="{0B9B9D97-985A-4642-8C8F-11DE82E122DA}" presName="accentRepeatNode" presStyleLbl="solidFgAcc1" presStyleIdx="4" presStyleCnt="5"/>
      <dgm:spPr/>
    </dgm:pt>
  </dgm:ptLst>
  <dgm:cxnLst>
    <dgm:cxn modelId="{2CA32520-4F47-4DF5-A7AC-AFC2CA66EE55}" type="presOf" srcId="{7522687B-B9B4-4322-A2DA-A919BAA35674}" destId="{B25FE8A3-1634-45FC-B8D8-A475B0AA7F3C}" srcOrd="0" destOrd="0" presId="urn:microsoft.com/office/officeart/2008/layout/VerticalCurvedList"/>
    <dgm:cxn modelId="{AC94459D-BDF8-444D-BD1A-8A5832A5A0C6}" type="presOf" srcId="{0F90E218-7CA0-46D0-9A4B-7C53233838B8}" destId="{A156B416-B63F-460F-A782-99DB433B8007}" srcOrd="0" destOrd="0" presId="urn:microsoft.com/office/officeart/2008/layout/VerticalCurvedList"/>
    <dgm:cxn modelId="{4A4089EA-3D4E-4208-8B14-C25A2353F126}" srcId="{47C6F3E6-B515-460E-9FCB-4C2D4ADF4E1F}" destId="{4B7DFEFD-AF6D-4622-AEB2-9C79E77E29A5}" srcOrd="0" destOrd="0" parTransId="{91278F0A-4F1B-47FB-82CF-477D07B8BB54}" sibTransId="{7522687B-B9B4-4322-A2DA-A919BAA35674}"/>
    <dgm:cxn modelId="{030FC342-FFA3-4441-899B-91CCDE09AB27}" type="presOf" srcId="{0B9B9D97-985A-4642-8C8F-11DE82E122DA}" destId="{992F4185-6DAD-46F1-9EA2-1335430B8ADA}" srcOrd="0" destOrd="0" presId="urn:microsoft.com/office/officeart/2008/layout/VerticalCurvedList"/>
    <dgm:cxn modelId="{888E8D2A-9C7A-4CF9-9061-2C624D8E8056}" srcId="{47C6F3E6-B515-460E-9FCB-4C2D4ADF4E1F}" destId="{06F37AD5-9591-4B74-B045-334DF2B0C7E1}" srcOrd="3" destOrd="0" parTransId="{F8D4CB9A-0E83-41AD-9E5A-C6D7A419DCA5}" sibTransId="{93D03ADC-5DF6-467A-9AA1-E9B0C8B42C5D}"/>
    <dgm:cxn modelId="{B588C8CE-61EF-4D6F-B263-ACB0B036476A}" type="presOf" srcId="{06F37AD5-9591-4B74-B045-334DF2B0C7E1}" destId="{66D129B6-4081-4BE4-8C3B-90E97BAD90B4}" srcOrd="0" destOrd="0" presId="urn:microsoft.com/office/officeart/2008/layout/VerticalCurvedList"/>
    <dgm:cxn modelId="{433A2793-7672-47B2-B667-090EEF67C366}" srcId="{47C6F3E6-B515-460E-9FCB-4C2D4ADF4E1F}" destId="{053B4D9B-5633-4361-B3BB-3D7A53F5B8A5}" srcOrd="1" destOrd="0" parTransId="{A321185B-E121-48A7-8041-494946E23FE4}" sibTransId="{A4EFB697-0FF7-45FE-9B8E-0446797AA38E}"/>
    <dgm:cxn modelId="{84E6F538-6B0F-4ECD-9796-86EF4070442E}" type="presOf" srcId="{053B4D9B-5633-4361-B3BB-3D7A53F5B8A5}" destId="{3BFEFD30-0811-4B33-9462-153413113416}" srcOrd="0" destOrd="0" presId="urn:microsoft.com/office/officeart/2008/layout/VerticalCurvedList"/>
    <dgm:cxn modelId="{22E0023C-346F-42E5-B79A-C57C2F63F3C7}" type="presOf" srcId="{4B7DFEFD-AF6D-4622-AEB2-9C79E77E29A5}" destId="{E19976E2-6BE3-49D8-B4A8-DF41CF47AC11}" srcOrd="0" destOrd="0" presId="urn:microsoft.com/office/officeart/2008/layout/VerticalCurvedList"/>
    <dgm:cxn modelId="{B4C2013A-8981-403A-8653-C733E52769FE}" type="presOf" srcId="{47C6F3E6-B515-460E-9FCB-4C2D4ADF4E1F}" destId="{9F737E32-B85D-4877-BE6C-1A2268B83B2E}" srcOrd="0" destOrd="0" presId="urn:microsoft.com/office/officeart/2008/layout/VerticalCurvedList"/>
    <dgm:cxn modelId="{E85E6C63-AA87-4A9C-823B-51B16FDBFB1F}" srcId="{47C6F3E6-B515-460E-9FCB-4C2D4ADF4E1F}" destId="{0F90E218-7CA0-46D0-9A4B-7C53233838B8}" srcOrd="2" destOrd="0" parTransId="{F7FF3D66-2EA1-4CBE-AFE3-5AA041051C33}" sibTransId="{B1FE210E-7E69-4D9C-8C13-BC4A45E0F68A}"/>
    <dgm:cxn modelId="{CE67A2B4-5366-44D7-BE56-08FEFC25C429}" srcId="{47C6F3E6-B515-460E-9FCB-4C2D4ADF4E1F}" destId="{0B9B9D97-985A-4642-8C8F-11DE82E122DA}" srcOrd="4" destOrd="0" parTransId="{6D8E96FD-F21F-48D7-852A-FC01BB487CCA}" sibTransId="{8E6F0B57-3140-4252-8431-A861B116EC5A}"/>
    <dgm:cxn modelId="{A4428E58-D139-4EA5-A9C7-55E0B8F5F310}" type="presParOf" srcId="{9F737E32-B85D-4877-BE6C-1A2268B83B2E}" destId="{3C2F6117-9E66-4B43-8492-BAA7CE2480C7}" srcOrd="0" destOrd="0" presId="urn:microsoft.com/office/officeart/2008/layout/VerticalCurvedList"/>
    <dgm:cxn modelId="{A5A284FC-9F15-48B8-9093-7F6525A80CE7}" type="presParOf" srcId="{3C2F6117-9E66-4B43-8492-BAA7CE2480C7}" destId="{87F9615A-9025-442C-B0EA-B38C985937B9}" srcOrd="0" destOrd="0" presId="urn:microsoft.com/office/officeart/2008/layout/VerticalCurvedList"/>
    <dgm:cxn modelId="{28F64824-6E6C-4CFE-B45D-15C959B7A65F}" type="presParOf" srcId="{87F9615A-9025-442C-B0EA-B38C985937B9}" destId="{893E1731-3FFB-44CE-9C9E-181EDEA5DF68}" srcOrd="0" destOrd="0" presId="urn:microsoft.com/office/officeart/2008/layout/VerticalCurvedList"/>
    <dgm:cxn modelId="{91039602-4D40-4F00-84A3-7F6109C375CF}" type="presParOf" srcId="{87F9615A-9025-442C-B0EA-B38C985937B9}" destId="{B25FE8A3-1634-45FC-B8D8-A475B0AA7F3C}" srcOrd="1" destOrd="0" presId="urn:microsoft.com/office/officeart/2008/layout/VerticalCurvedList"/>
    <dgm:cxn modelId="{9B5106A0-9922-44C5-96CE-C25AE574ECD3}" type="presParOf" srcId="{87F9615A-9025-442C-B0EA-B38C985937B9}" destId="{0B5FD00B-6078-4707-AD20-3EE4A5DB31CB}" srcOrd="2" destOrd="0" presId="urn:microsoft.com/office/officeart/2008/layout/VerticalCurvedList"/>
    <dgm:cxn modelId="{4101A340-FC59-454D-9690-B238D639AC2A}" type="presParOf" srcId="{87F9615A-9025-442C-B0EA-B38C985937B9}" destId="{62FA5E41-05F4-4444-AF6F-99FB8CACF3BB}" srcOrd="3" destOrd="0" presId="urn:microsoft.com/office/officeart/2008/layout/VerticalCurvedList"/>
    <dgm:cxn modelId="{1404A4F2-583A-440C-9B8F-A57AF6DE5CB5}" type="presParOf" srcId="{3C2F6117-9E66-4B43-8492-BAA7CE2480C7}" destId="{E19976E2-6BE3-49D8-B4A8-DF41CF47AC11}" srcOrd="1" destOrd="0" presId="urn:microsoft.com/office/officeart/2008/layout/VerticalCurvedList"/>
    <dgm:cxn modelId="{70E5C9FB-7129-410D-9DD9-21304638D7EB}" type="presParOf" srcId="{3C2F6117-9E66-4B43-8492-BAA7CE2480C7}" destId="{C39E00DF-9F2B-407A-8DCC-7663AF97F9C7}" srcOrd="2" destOrd="0" presId="urn:microsoft.com/office/officeart/2008/layout/VerticalCurvedList"/>
    <dgm:cxn modelId="{1FABDA40-5F74-4521-985C-D67AC4DB22D0}" type="presParOf" srcId="{C39E00DF-9F2B-407A-8DCC-7663AF97F9C7}" destId="{BD9B322B-CD9C-458F-A552-5551003AF718}" srcOrd="0" destOrd="0" presId="urn:microsoft.com/office/officeart/2008/layout/VerticalCurvedList"/>
    <dgm:cxn modelId="{3C4DF78D-FFEF-4C54-8E0F-7DD79BCB8295}" type="presParOf" srcId="{3C2F6117-9E66-4B43-8492-BAA7CE2480C7}" destId="{3BFEFD30-0811-4B33-9462-153413113416}" srcOrd="3" destOrd="0" presId="urn:microsoft.com/office/officeart/2008/layout/VerticalCurvedList"/>
    <dgm:cxn modelId="{0ED5E1F6-BDEE-49AC-8E1D-3D2F6683405D}" type="presParOf" srcId="{3C2F6117-9E66-4B43-8492-BAA7CE2480C7}" destId="{56B47587-6786-4177-A4F9-00C10E2EB9C1}" srcOrd="4" destOrd="0" presId="urn:microsoft.com/office/officeart/2008/layout/VerticalCurvedList"/>
    <dgm:cxn modelId="{C6523D8D-F5B8-4606-B636-59099B7BC052}" type="presParOf" srcId="{56B47587-6786-4177-A4F9-00C10E2EB9C1}" destId="{DF351BA0-D8BA-41AB-AFBC-BB2D35FF271F}" srcOrd="0" destOrd="0" presId="urn:microsoft.com/office/officeart/2008/layout/VerticalCurvedList"/>
    <dgm:cxn modelId="{8ADD1254-DFDC-4033-8B02-5817015488F0}" type="presParOf" srcId="{3C2F6117-9E66-4B43-8492-BAA7CE2480C7}" destId="{A156B416-B63F-460F-A782-99DB433B8007}" srcOrd="5" destOrd="0" presId="urn:microsoft.com/office/officeart/2008/layout/VerticalCurvedList"/>
    <dgm:cxn modelId="{5682B153-819B-4958-8334-3568DEC6C278}" type="presParOf" srcId="{3C2F6117-9E66-4B43-8492-BAA7CE2480C7}" destId="{668A5379-A242-4BC8-B9AE-874CFF695BD2}" srcOrd="6" destOrd="0" presId="urn:microsoft.com/office/officeart/2008/layout/VerticalCurvedList"/>
    <dgm:cxn modelId="{E0D8AB67-BC75-42AA-BD14-9607125881BD}" type="presParOf" srcId="{668A5379-A242-4BC8-B9AE-874CFF695BD2}" destId="{FCEB4455-CC5E-41B3-9A78-B595BAABD00C}" srcOrd="0" destOrd="0" presId="urn:microsoft.com/office/officeart/2008/layout/VerticalCurvedList"/>
    <dgm:cxn modelId="{39D8FCAD-4960-4E21-A19B-B980B4289589}" type="presParOf" srcId="{3C2F6117-9E66-4B43-8492-BAA7CE2480C7}" destId="{66D129B6-4081-4BE4-8C3B-90E97BAD90B4}" srcOrd="7" destOrd="0" presId="urn:microsoft.com/office/officeart/2008/layout/VerticalCurvedList"/>
    <dgm:cxn modelId="{BC5E07F1-8FC9-41E3-BABC-9DED847765EB}" type="presParOf" srcId="{3C2F6117-9E66-4B43-8492-BAA7CE2480C7}" destId="{B25F52E3-46FF-477C-AD63-27E4C736B643}" srcOrd="8" destOrd="0" presId="urn:microsoft.com/office/officeart/2008/layout/VerticalCurvedList"/>
    <dgm:cxn modelId="{9DADCBB3-2518-4312-BD74-B2C7B4510C38}" type="presParOf" srcId="{B25F52E3-46FF-477C-AD63-27E4C736B643}" destId="{26FB6378-C3D2-4A7C-9EEC-D35A21872614}" srcOrd="0" destOrd="0" presId="urn:microsoft.com/office/officeart/2008/layout/VerticalCurvedList"/>
    <dgm:cxn modelId="{B382673C-DDD1-4AD1-B25A-26D75C51D5A2}" type="presParOf" srcId="{3C2F6117-9E66-4B43-8492-BAA7CE2480C7}" destId="{992F4185-6DAD-46F1-9EA2-1335430B8ADA}" srcOrd="9" destOrd="0" presId="urn:microsoft.com/office/officeart/2008/layout/VerticalCurvedList"/>
    <dgm:cxn modelId="{8FAEBCE7-9281-4086-BEE8-59B86C0B65E5}" type="presParOf" srcId="{3C2F6117-9E66-4B43-8492-BAA7CE2480C7}" destId="{8A46F279-4EF0-4E43-8851-493B6114F968}" srcOrd="10" destOrd="0" presId="urn:microsoft.com/office/officeart/2008/layout/VerticalCurvedList"/>
    <dgm:cxn modelId="{E0E756F4-7A48-4B34-923E-14F88CD4C1EE}" type="presParOf" srcId="{8A46F279-4EF0-4E43-8851-493B6114F968}" destId="{54CC68F5-4CEB-46FE-A369-788F47EDBD7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FE8A3-1634-45FC-B8D8-A475B0AA7F3C}">
      <dsp:nvSpPr>
        <dsp:cNvPr id="0" name=""/>
        <dsp:cNvSpPr/>
      </dsp:nvSpPr>
      <dsp:spPr>
        <a:xfrm>
          <a:off x="-4887271" y="-196873"/>
          <a:ext cx="5820802" cy="5820802"/>
        </a:xfrm>
        <a:prstGeom prst="blockArc">
          <a:avLst>
            <a:gd name="adj1" fmla="val 18900000"/>
            <a:gd name="adj2" fmla="val 2700000"/>
            <a:gd name="adj3" fmla="val 37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976E2-6BE3-49D8-B4A8-DF41CF47AC11}">
      <dsp:nvSpPr>
        <dsp:cNvPr id="0" name=""/>
        <dsp:cNvSpPr/>
      </dsp:nvSpPr>
      <dsp:spPr>
        <a:xfrm>
          <a:off x="408463" y="822164"/>
          <a:ext cx="2990595" cy="540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05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ENTI VISITATI E SUPPORTATI</a:t>
          </a:r>
        </a:p>
      </dsp:txBody>
      <dsp:txXfrm>
        <a:off x="408463" y="822164"/>
        <a:ext cx="2990595" cy="540537"/>
      </dsp:txXfrm>
    </dsp:sp>
    <dsp:sp modelId="{BD9B322B-CD9C-458F-A552-5551003AF718}">
      <dsp:nvSpPr>
        <dsp:cNvPr id="0" name=""/>
        <dsp:cNvSpPr/>
      </dsp:nvSpPr>
      <dsp:spPr>
        <a:xfrm>
          <a:off x="70627" y="754596"/>
          <a:ext cx="675672" cy="675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FEFD30-0811-4B33-9462-153413113416}">
      <dsp:nvSpPr>
        <dsp:cNvPr id="0" name=""/>
        <dsp:cNvSpPr/>
      </dsp:nvSpPr>
      <dsp:spPr>
        <a:xfrm>
          <a:off x="795797" y="1632711"/>
          <a:ext cx="2603261" cy="540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05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INTERVENTI MONITORATI</a:t>
          </a:r>
        </a:p>
      </dsp:txBody>
      <dsp:txXfrm>
        <a:off x="795797" y="1632711"/>
        <a:ext cx="2603261" cy="540537"/>
      </dsp:txXfrm>
    </dsp:sp>
    <dsp:sp modelId="{DF351BA0-D8BA-41AB-AFBC-BB2D35FF271F}">
      <dsp:nvSpPr>
        <dsp:cNvPr id="0" name=""/>
        <dsp:cNvSpPr/>
      </dsp:nvSpPr>
      <dsp:spPr>
        <a:xfrm>
          <a:off x="457961" y="1565144"/>
          <a:ext cx="675672" cy="675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56B416-B63F-460F-A782-99DB433B8007}">
      <dsp:nvSpPr>
        <dsp:cNvPr id="0" name=""/>
        <dsp:cNvSpPr/>
      </dsp:nvSpPr>
      <dsp:spPr>
        <a:xfrm>
          <a:off x="914677" y="2443258"/>
          <a:ext cx="2484381" cy="540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05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MILIONI DI EURO MONITORATI</a:t>
          </a:r>
        </a:p>
      </dsp:txBody>
      <dsp:txXfrm>
        <a:off x="914677" y="2443258"/>
        <a:ext cx="2484381" cy="540537"/>
      </dsp:txXfrm>
    </dsp:sp>
    <dsp:sp modelId="{FCEB4455-CC5E-41B3-9A78-B595BAABD00C}">
      <dsp:nvSpPr>
        <dsp:cNvPr id="0" name=""/>
        <dsp:cNvSpPr/>
      </dsp:nvSpPr>
      <dsp:spPr>
        <a:xfrm>
          <a:off x="576841" y="2375691"/>
          <a:ext cx="675672" cy="675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129B6-4081-4BE4-8C3B-90E97BAD90B4}">
      <dsp:nvSpPr>
        <dsp:cNvPr id="0" name=""/>
        <dsp:cNvSpPr/>
      </dsp:nvSpPr>
      <dsp:spPr>
        <a:xfrm>
          <a:off x="806809" y="3247465"/>
          <a:ext cx="2603261" cy="540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05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600" kern="1200" dirty="0"/>
            <a:t>INTERVENTI CON CRITICITÀ</a:t>
          </a:r>
        </a:p>
      </dsp:txBody>
      <dsp:txXfrm>
        <a:off x="806809" y="3247465"/>
        <a:ext cx="2603261" cy="540537"/>
      </dsp:txXfrm>
    </dsp:sp>
    <dsp:sp modelId="{26FB6378-C3D2-4A7C-9EEC-D35A21872614}">
      <dsp:nvSpPr>
        <dsp:cNvPr id="0" name=""/>
        <dsp:cNvSpPr/>
      </dsp:nvSpPr>
      <dsp:spPr>
        <a:xfrm>
          <a:off x="457961" y="3200306"/>
          <a:ext cx="675672" cy="675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2F4185-6DAD-46F1-9EA2-1335430B8ADA}">
      <dsp:nvSpPr>
        <dsp:cNvPr id="0" name=""/>
        <dsp:cNvSpPr/>
      </dsp:nvSpPr>
      <dsp:spPr>
        <a:xfrm>
          <a:off x="408463" y="4064353"/>
          <a:ext cx="2990595" cy="540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905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DELLE CRITICITÀ RISOLTE </a:t>
          </a:r>
        </a:p>
      </dsp:txBody>
      <dsp:txXfrm>
        <a:off x="408463" y="4064353"/>
        <a:ext cx="2990595" cy="540537"/>
      </dsp:txXfrm>
    </dsp:sp>
    <dsp:sp modelId="{54CC68F5-4CEB-46FE-A369-788F47EDBD76}">
      <dsp:nvSpPr>
        <dsp:cNvPr id="0" name=""/>
        <dsp:cNvSpPr/>
      </dsp:nvSpPr>
      <dsp:spPr>
        <a:xfrm>
          <a:off x="70627" y="3996785"/>
          <a:ext cx="675672" cy="6756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85374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7990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95d7bc060_3_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495d7bc06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8113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95d7bc060_3_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495d7bc06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814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141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95d7bc060_1_27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495d7bc060_1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3469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95d7bc060_1_22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495d7bc060_1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8430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95d7bc060_1_33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495d7bc060_1_3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6248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495d7bc060_1_16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495d7bc060_1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116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95d7bc060_2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495d7bc060_2_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8977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495d7bc060_2_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495d7bc060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682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95d7bc060_3_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495d7bc06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525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\\dps\nuvec-s1\Ambito-A\TF_ES\TFES 2.0  2017-20\Grafica - Loghi\Logo TFES\logo_TFES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66296" y="4387148"/>
            <a:ext cx="2819366" cy="1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66926" y="6393836"/>
            <a:ext cx="1809091" cy="344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71002" y="6073969"/>
            <a:ext cx="2738563" cy="91500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1115542" y="3240377"/>
            <a:ext cx="69129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 b="1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Il ruolo della Task Force Edilizia Scolastica</a:t>
            </a:r>
            <a:endParaRPr sz="3000" b="1" i="1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98275" y="6274296"/>
            <a:ext cx="1046035" cy="51435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6434041" y="6511648"/>
            <a:ext cx="15110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0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In collaborazione con</a:t>
            </a:r>
            <a:endParaRPr/>
          </a:p>
        </p:txBody>
      </p:sp>
      <p:pic>
        <p:nvPicPr>
          <p:cNvPr id="90" name="Google Shape;90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59825" y="152400"/>
            <a:ext cx="7032310" cy="275034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7337110" y="98797"/>
            <a:ext cx="168406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Torino</a:t>
            </a:r>
            <a:r>
              <a:rPr lang="it-IT" sz="10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it-IT" sz="1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26 marzo 2019</a:t>
            </a:r>
            <a:endParaRPr sz="10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1;p13">
            <a:extLst>
              <a:ext uri="{FF2B5EF4-FFF2-40B4-BE49-F238E27FC236}">
                <a16:creationId xmlns:a16="http://schemas.microsoft.com/office/drawing/2014/main" xmlns="" id="{2493AA6C-7C68-47BF-BA6C-59F2BBA8F6CA}"/>
              </a:ext>
            </a:extLst>
          </p:cNvPr>
          <p:cNvSpPr txBox="1"/>
          <p:nvPr/>
        </p:nvSpPr>
        <p:spPr>
          <a:xfrm>
            <a:off x="3271740" y="5874117"/>
            <a:ext cx="2600503" cy="280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Ing. Marco Armeni</a:t>
            </a:r>
            <a:endParaRPr sz="16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99" y="76196"/>
            <a:ext cx="2218026" cy="702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3"/>
          <p:cNvSpPr txBox="1"/>
          <p:nvPr/>
        </p:nvSpPr>
        <p:spPr>
          <a:xfrm>
            <a:off x="1857431" y="-28136"/>
            <a:ext cx="7145400" cy="85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it-IT" sz="2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Decreto mutui annualità 2017 </a:t>
            </a:r>
          </a:p>
          <a:p>
            <a:pPr lvl="0" algn="ctr"/>
            <a:r>
              <a:rPr lang="it-IT" sz="2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economie 2015</a:t>
            </a:r>
            <a:endParaRPr sz="2800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44;p18">
            <a:extLst>
              <a:ext uri="{FF2B5EF4-FFF2-40B4-BE49-F238E27FC236}">
                <a16:creationId xmlns:a16="http://schemas.microsoft.com/office/drawing/2014/main" xmlns="" id="{F3D72526-EDBA-4A98-A8CD-DF87F39298C9}"/>
              </a:ext>
            </a:extLst>
          </p:cNvPr>
          <p:cNvSpPr txBox="1"/>
          <p:nvPr/>
        </p:nvSpPr>
        <p:spPr>
          <a:xfrm>
            <a:off x="25787" y="2198452"/>
            <a:ext cx="8986182" cy="3804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40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numero interventi: </a:t>
            </a:r>
            <a:r>
              <a:rPr lang="it-IT" sz="40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20</a:t>
            </a:r>
          </a:p>
          <a:p>
            <a:pPr marL="457200" lvl="0" indent="-342900" algn="just"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40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Totale finanziato: </a:t>
            </a:r>
            <a:r>
              <a:rPr lang="it-IT" sz="40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€ 10.470.075,24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40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2 % su finanziati Piemonte negli ultimi 10 anni</a:t>
            </a:r>
            <a:endParaRPr sz="40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40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431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99" y="76196"/>
            <a:ext cx="2218026" cy="702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3"/>
          <p:cNvSpPr txBox="1"/>
          <p:nvPr/>
        </p:nvSpPr>
        <p:spPr>
          <a:xfrm>
            <a:off x="1857431" y="-28136"/>
            <a:ext cx="7145400" cy="85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it-IT" sz="2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Contatti Task Force Edilizia scolastica </a:t>
            </a:r>
          </a:p>
          <a:p>
            <a:pPr lvl="0" algn="ctr"/>
            <a:r>
              <a:rPr lang="it-IT" sz="2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Regione Piemonte</a:t>
            </a:r>
            <a:endParaRPr sz="2800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44;p18">
            <a:extLst>
              <a:ext uri="{FF2B5EF4-FFF2-40B4-BE49-F238E27FC236}">
                <a16:creationId xmlns:a16="http://schemas.microsoft.com/office/drawing/2014/main" xmlns="" id="{F3D72526-EDBA-4A98-A8CD-DF87F39298C9}"/>
              </a:ext>
            </a:extLst>
          </p:cNvPr>
          <p:cNvSpPr txBox="1"/>
          <p:nvPr/>
        </p:nvSpPr>
        <p:spPr>
          <a:xfrm>
            <a:off x="16649" y="1223887"/>
            <a:ext cx="8986182" cy="553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2400" b="1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Referente regionale: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Ing. Marco Armeni </a:t>
            </a:r>
          </a:p>
          <a:p>
            <a:pPr marL="285750" lvl="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marco.armeni@act-nuvec1.tfes.it</a:t>
            </a:r>
          </a:p>
          <a:p>
            <a:pPr marL="285750" lvl="0" indent="-171450">
              <a:buSzPts val="1800"/>
            </a:pPr>
            <a:endParaRPr lang="it-IT" sz="24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171450">
              <a:buSzPts val="1800"/>
            </a:pPr>
            <a:r>
              <a:rPr lang="it-IT" sz="2400" b="1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Referente Anagrafe Regionale Edilizia Scolastica:</a:t>
            </a:r>
          </a:p>
          <a:p>
            <a:pPr marL="285750" lvl="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Arch. Alberto Castagneri</a:t>
            </a:r>
          </a:p>
          <a:p>
            <a:pPr marL="285750" lvl="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alberto.castagneri@act-nuvec1.tfes.it</a:t>
            </a:r>
          </a:p>
          <a:p>
            <a:pPr marL="285750" lvl="0" indent="-171450">
              <a:buSzPts val="1800"/>
            </a:pPr>
            <a:endParaRPr lang="it-IT" sz="24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171450">
              <a:buSzPts val="1800"/>
            </a:pPr>
            <a:r>
              <a:rPr lang="it-IT" sz="2400" b="1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Esperti territoriali:</a:t>
            </a:r>
          </a:p>
          <a:p>
            <a:pPr marL="28575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Arch. Roberta Grasso </a:t>
            </a:r>
          </a:p>
          <a:p>
            <a:pPr marL="28575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cs typeface="Calibri"/>
                <a:sym typeface="Calibri"/>
              </a:rPr>
              <a:t>roberta.grasso</a:t>
            </a: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@act-nuvec1.tfes.it</a:t>
            </a:r>
          </a:p>
          <a:p>
            <a:pPr marL="28575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Arch. Alfonso Prasso</a:t>
            </a:r>
          </a:p>
          <a:p>
            <a:pPr marL="28575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alfonso.prasso@act-nuvec1.tfes.it </a:t>
            </a:r>
          </a:p>
          <a:p>
            <a:pPr marL="285750" lvl="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Ing. Carmelo Tomaselli</a:t>
            </a:r>
          </a:p>
          <a:p>
            <a:pPr marL="285750" lvl="0" indent="-171450">
              <a:buSzPts val="1800"/>
            </a:pPr>
            <a:r>
              <a:rPr lang="it-IT" sz="24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carmelo.tomaselli@act-nuvec1.tfes.it</a:t>
            </a:r>
          </a:p>
          <a:p>
            <a:pPr marL="285750" lvl="0" indent="-171450">
              <a:buSzPts val="1800"/>
            </a:pPr>
            <a:endParaRPr lang="it-IT" sz="24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171450">
              <a:buSzPts val="1800"/>
            </a:pPr>
            <a:endParaRPr sz="24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009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4525" y="3857450"/>
            <a:ext cx="3251850" cy="24862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/>
          <p:nvPr/>
        </p:nvSpPr>
        <p:spPr>
          <a:xfrm>
            <a:off x="380480" y="3744860"/>
            <a:ext cx="586237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0" y="854766"/>
            <a:ext cx="9144000" cy="171095"/>
          </a:xfrm>
          <a:prstGeom prst="rect">
            <a:avLst/>
          </a:prstGeom>
          <a:solidFill>
            <a:schemeClr val="accent1">
              <a:alpha val="74901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735056" y="344720"/>
            <a:ext cx="567895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La Task Force Edilizia Scolastica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732127" y="2780161"/>
            <a:ext cx="75114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La finalità</a:t>
            </a:r>
            <a:endParaRPr sz="1600" b="1" i="1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600"/>
              <a:buFont typeface="Arial"/>
              <a:buChar char="•"/>
            </a:pP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Supporto e accompagnamento</a:t>
            </a:r>
            <a:r>
              <a:rPr lang="it-IT" sz="1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ai Comuni, alle Province 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beneficiari di interventi di  edilizia scolastica e </a:t>
            </a:r>
            <a:r>
              <a:rPr lang="it-IT" sz="16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alle Regioni 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gestori</a:t>
            </a:r>
            <a:r>
              <a:rPr lang="it-IT" sz="16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delle linee di finanziamento</a:t>
            </a:r>
            <a:endParaRPr sz="1600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600"/>
              <a:buFont typeface="Arial"/>
              <a:buChar char="•"/>
            </a:pP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Supporto al completamento </a:t>
            </a:r>
            <a:r>
              <a:rPr lang="it-IT" sz="1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dell’</a:t>
            </a: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Anagrafe edilizia scolastica</a:t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813177" y="4061318"/>
            <a:ext cx="5659500" cy="13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La partnership attuale: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600"/>
              <a:buFont typeface="Arial"/>
              <a:buChar char="•"/>
            </a:pP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Ministero Istruzione Università e Ricerca (</a:t>
            </a: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MIUR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600"/>
              <a:buFont typeface="Arial"/>
              <a:buChar char="•"/>
            </a:pP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Ministero Infrastrutture e Trasporti (</a:t>
            </a: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MIT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600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600"/>
              <a:buChar char="•"/>
            </a:pPr>
            <a:r>
              <a:rPr lang="it-IT" sz="1600" b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Regione Piemonte</a:t>
            </a:r>
            <a:endParaRPr sz="1600" b="1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600"/>
              <a:buFont typeface="Arial"/>
              <a:buChar char="•"/>
            </a:pP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15 Regioni 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aderenti al protocollo</a:t>
            </a:r>
            <a:endParaRPr sz="1600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624110" y="1340001"/>
            <a:ext cx="7727400" cy="13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Il quadro istituzionale</a:t>
            </a:r>
            <a:endParaRPr sz="1600" b="1" i="1">
              <a:solidFill>
                <a:srgbClr val="4F81B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600"/>
              <a:buFont typeface="Arial"/>
              <a:buChar char="•"/>
            </a:pP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Protocollo di Intesa 23 marzo 2015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: programma di collaborazione istituzionale tra ACT e Struttura di Missione della Presidenza del Consiglio dei Ministri (SMES-PCM).</a:t>
            </a:r>
            <a:endParaRPr sz="1600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600"/>
              <a:buFont typeface="Arial"/>
              <a:buChar char="•"/>
            </a:pP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Protocollo di Intesa 21 giugno 2016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: tra ACT, SMES-PCM, MIUR e MIT e 7 Regioni Basilicata, Calabria, Campania, Lazio, Lombardia, Puglia, Sicilia</a:t>
            </a:r>
            <a:endParaRPr sz="1600" i="1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784603" y="5588473"/>
            <a:ext cx="56595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Le linee di finanziamento attualmente presidiate: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600"/>
              <a:buFont typeface="Arial"/>
              <a:buChar char="•"/>
            </a:pPr>
            <a:r>
              <a:rPr lang="it-IT" sz="16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oltre dodici</a:t>
            </a:r>
            <a:r>
              <a:rPr lang="it-IT" sz="1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6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linee di finanziamento (dieci in Piemonte)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1735056" y="344720"/>
            <a:ext cx="5679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La Task Force Edilizia Scolastica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0050" y="1178166"/>
            <a:ext cx="7648994" cy="55274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6"/>
          <p:cNvPicPr preferRelativeResize="0"/>
          <p:nvPr/>
        </p:nvPicPr>
        <p:blipFill rotWithShape="1">
          <a:blip r:embed="rId3">
            <a:alphaModFix/>
          </a:blip>
          <a:srcRect b="8248"/>
          <a:stretch/>
        </p:blipFill>
        <p:spPr>
          <a:xfrm>
            <a:off x="457775" y="3306476"/>
            <a:ext cx="2437067" cy="279510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6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/>
          <p:nvPr/>
        </p:nvSpPr>
        <p:spPr>
          <a:xfrm>
            <a:off x="1735056" y="344720"/>
            <a:ext cx="5679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La Task Force Edilizia Scolastica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 txBox="1"/>
          <p:nvPr/>
        </p:nvSpPr>
        <p:spPr>
          <a:xfrm>
            <a:off x="457775" y="2114275"/>
            <a:ext cx="8454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Regioni aderenti e organigramma   Maggio 2017 – Aprile 2020</a:t>
            </a:r>
            <a:endParaRPr/>
          </a:p>
        </p:txBody>
      </p:sp>
      <p:sp>
        <p:nvSpPr>
          <p:cNvPr id="119" name="Google Shape;119;p16"/>
          <p:cNvSpPr/>
          <p:nvPr/>
        </p:nvSpPr>
        <p:spPr>
          <a:xfrm>
            <a:off x="2411843" y="1308418"/>
            <a:ext cx="4325400" cy="523200"/>
          </a:xfrm>
          <a:prstGeom prst="rect">
            <a:avLst/>
          </a:prstGeom>
          <a:noFill/>
          <a:ln w="9525" cap="flat" cmpd="sng">
            <a:solidFill>
              <a:srgbClr val="4454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1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Programma Azione Coesione (PAC) Complementare al PON Governance e Capacità Istituzionale 2014-2020</a:t>
            </a:r>
            <a:endParaRPr sz="1400" b="1" i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 rot="-5400000">
            <a:off x="1553043" y="4424131"/>
            <a:ext cx="2893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Evoluzione temporale</a:t>
            </a:r>
            <a:endParaRPr sz="24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1687424" y="2910173"/>
            <a:ext cx="3019165" cy="4096123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6"/>
          <p:cNvSpPr txBox="1"/>
          <p:nvPr/>
        </p:nvSpPr>
        <p:spPr>
          <a:xfrm>
            <a:off x="3268638" y="5590218"/>
            <a:ext cx="70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20184</a:t>
            </a:r>
            <a:endParaRPr sz="1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3261700" y="5035489"/>
            <a:ext cx="70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2017</a:t>
            </a:r>
            <a:endParaRPr sz="1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6"/>
          <p:cNvSpPr txBox="1"/>
          <p:nvPr/>
        </p:nvSpPr>
        <p:spPr>
          <a:xfrm>
            <a:off x="3254334" y="4454911"/>
            <a:ext cx="70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2016</a:t>
            </a:r>
            <a:endParaRPr sz="1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3271533" y="3874334"/>
            <a:ext cx="70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</a:t>
            </a:r>
            <a:endParaRPr sz="1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6"/>
          <p:cNvSpPr txBox="1"/>
          <p:nvPr/>
        </p:nvSpPr>
        <p:spPr>
          <a:xfrm>
            <a:off x="3270365" y="3319605"/>
            <a:ext cx="70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2014</a:t>
            </a:r>
            <a:endParaRPr sz="1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52300" y="2999522"/>
            <a:ext cx="4559400" cy="3204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1735056" y="344720"/>
            <a:ext cx="5679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La Task Force Edilizia Scolastica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775" y="1178166"/>
            <a:ext cx="7995541" cy="55274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8"/>
          <p:cNvSpPr txBox="1"/>
          <p:nvPr/>
        </p:nvSpPr>
        <p:spPr>
          <a:xfrm>
            <a:off x="1735056" y="344720"/>
            <a:ext cx="5679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La Task Force Edilizia Scolastica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8"/>
          <p:cNvSpPr/>
          <p:nvPr/>
        </p:nvSpPr>
        <p:spPr>
          <a:xfrm>
            <a:off x="3223406" y="1754803"/>
            <a:ext cx="4968600" cy="360000"/>
          </a:xfrm>
          <a:prstGeom prst="rect">
            <a:avLst/>
          </a:prstGeom>
          <a:solidFill>
            <a:srgbClr val="B8D0EE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8"/>
          <p:cNvSpPr txBox="1"/>
          <p:nvPr/>
        </p:nvSpPr>
        <p:spPr>
          <a:xfrm>
            <a:off x="3366914" y="1208260"/>
            <a:ext cx="731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Attività della Task Force</a:t>
            </a:r>
            <a:endParaRPr sz="2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8"/>
          <p:cNvSpPr txBox="1"/>
          <p:nvPr/>
        </p:nvSpPr>
        <p:spPr>
          <a:xfrm>
            <a:off x="1096262" y="1714732"/>
            <a:ext cx="731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Interventi Edilizia Scolastica</a:t>
            </a:r>
            <a:endParaRPr sz="2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8"/>
          <p:cNvSpPr txBox="1"/>
          <p:nvPr/>
        </p:nvSpPr>
        <p:spPr>
          <a:xfrm>
            <a:off x="1043600" y="2110739"/>
            <a:ext cx="7416900" cy="22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1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Supporto alla progettualità per la riqualificazione degli edifici esistenti e la costruzione di nuove scuole;</a:t>
            </a:r>
            <a:endParaRPr sz="18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18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Attività tecnico - informativa su procedure di gara, contratti ed esecuzione lavori 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Calibri"/>
              <a:buChar char="●"/>
            </a:pPr>
            <a:r>
              <a:rPr lang="it-IT" sz="18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Accompagnamento e supporto agli Enti mirato alla riduzione dei ritardi nella fase di realizzazione degli interventi con catalogazione delle criticità riscontrate ed individuazione delle azioni di sistema da attivare</a:t>
            </a:r>
            <a:endParaRPr sz="18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Font typeface="Calibri"/>
              <a:buChar char="●"/>
            </a:pPr>
            <a:r>
              <a:rPr lang="it-IT" sz="1800" dirty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Incontri a livello locale per diffondere </a:t>
            </a:r>
            <a:r>
              <a:rPr lang="it-IT" sz="18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 procedure necessarie a favorire un corretto accesso e gestione dei finanziamenti; </a:t>
            </a:r>
            <a:endParaRPr sz="18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8"/>
          <p:cNvSpPr txBox="1"/>
          <p:nvPr/>
        </p:nvSpPr>
        <p:spPr>
          <a:xfrm>
            <a:off x="-1140067" y="4744657"/>
            <a:ext cx="731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Interventi Edilizia Scolastica</a:t>
            </a:r>
            <a:endParaRPr sz="2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1020173" y="4856735"/>
            <a:ext cx="4968600" cy="360000"/>
          </a:xfrm>
          <a:prstGeom prst="rect">
            <a:avLst/>
          </a:prstGeom>
          <a:solidFill>
            <a:srgbClr val="B8D0EE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-708019" y="4816665"/>
            <a:ext cx="731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Anagrafe Edilizia Scolastica (Edisco)</a:t>
            </a:r>
            <a:endParaRPr sz="2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8"/>
          <p:cNvSpPr txBox="1"/>
          <p:nvPr/>
        </p:nvSpPr>
        <p:spPr>
          <a:xfrm>
            <a:off x="1043608" y="5252298"/>
            <a:ext cx="74169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Font typeface="Arial"/>
              <a:buChar char="•"/>
            </a:pPr>
            <a:r>
              <a:rPr lang="it-IT" sz="1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Informativa a livello locale indirizzata ai comuni, province e città metropolitane per il continuo e corretto utilizzo dell’applicativo dell’</a:t>
            </a:r>
            <a:r>
              <a:rPr lang="it-IT" sz="1800" b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Anagrafe Regionale dell’Edilizia Scolastica </a:t>
            </a:r>
            <a:r>
              <a:rPr lang="it-IT" sz="18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(EDI.SCO.) </a:t>
            </a:r>
            <a:r>
              <a:rPr lang="it-IT" sz="1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al fine di favorire il corretto inserimento dei dati richiesti </a:t>
            </a:r>
            <a:endParaRPr sz="18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9" name="Google Shape;149;p18"/>
          <p:cNvCxnSpPr/>
          <p:nvPr/>
        </p:nvCxnSpPr>
        <p:spPr>
          <a:xfrm rot="10800000">
            <a:off x="4879158" y="1608370"/>
            <a:ext cx="3384300" cy="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0" name="Google Shape;150;p18"/>
          <p:cNvSpPr/>
          <p:nvPr/>
        </p:nvSpPr>
        <p:spPr>
          <a:xfrm>
            <a:off x="6123614" y="4939776"/>
            <a:ext cx="912000" cy="2049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8"/>
          <p:cNvSpPr txBox="1"/>
          <p:nvPr/>
        </p:nvSpPr>
        <p:spPr>
          <a:xfrm>
            <a:off x="7022649" y="4852089"/>
            <a:ext cx="1240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ARES 2.0</a:t>
            </a:r>
            <a:endParaRPr sz="2000"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1462574" y="182950"/>
            <a:ext cx="6573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Task Force Edilizia Scolastica_Interventi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xmlns="" id="{7C8A5243-225C-4487-9507-9E5B6D977F66}"/>
              </a:ext>
            </a:extLst>
          </p:cNvPr>
          <p:cNvGrpSpPr>
            <a:grpSpLocks noChangeAspect="1"/>
          </p:cNvGrpSpPr>
          <p:nvPr/>
        </p:nvGrpSpPr>
        <p:grpSpPr>
          <a:xfrm>
            <a:off x="242072" y="1131049"/>
            <a:ext cx="8073638" cy="5544001"/>
            <a:chOff x="-1257177" y="840141"/>
            <a:chExt cx="9617234" cy="6603949"/>
          </a:xfrm>
        </p:grpSpPr>
        <p:graphicFrame>
          <p:nvGraphicFramePr>
            <p:cNvPr id="47" name="Diagram 2">
              <a:extLst>
                <a:ext uri="{FF2B5EF4-FFF2-40B4-BE49-F238E27FC236}">
                  <a16:creationId xmlns:a16="http://schemas.microsoft.com/office/drawing/2014/main" xmlns="" id="{F38C53CD-A383-4F15-96FE-81F3361FD73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54965749"/>
                </p:ext>
              </p:extLst>
            </p:nvPr>
          </p:nvGraphicFramePr>
          <p:xfrm>
            <a:off x="4162958" y="979446"/>
            <a:ext cx="4119533" cy="646464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cxnSp>
          <p:nvCxnSpPr>
            <p:cNvPr id="48" name="Connettore 1 63">
              <a:extLst>
                <a:ext uri="{FF2B5EF4-FFF2-40B4-BE49-F238E27FC236}">
                  <a16:creationId xmlns:a16="http://schemas.microsoft.com/office/drawing/2014/main" xmlns="" id="{5E660DCE-0561-4646-9295-77662E71ACCD}"/>
                </a:ext>
              </a:extLst>
            </p:cNvPr>
            <p:cNvCxnSpPr/>
            <p:nvPr/>
          </p:nvCxnSpPr>
          <p:spPr>
            <a:xfrm flipH="1">
              <a:off x="4860032" y="1188342"/>
              <a:ext cx="33843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xmlns="" id="{2BA92D23-5CF3-4C5D-B794-7E41247E61D5}"/>
                </a:ext>
              </a:extLst>
            </p:cNvPr>
            <p:cNvSpPr/>
            <p:nvPr/>
          </p:nvSpPr>
          <p:spPr>
            <a:xfrm>
              <a:off x="4798495" y="1188342"/>
              <a:ext cx="3561562" cy="3666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it-IT" dirty="0">
                  <a:solidFill>
                    <a:schemeClr val="tx1"/>
                  </a:solidFill>
                </a:rPr>
                <a:t>Azione TFES  nov. 2017- mar.2019</a:t>
              </a:r>
            </a:p>
          </p:txBody>
        </p:sp>
        <p:grpSp>
          <p:nvGrpSpPr>
            <p:cNvPr id="50" name="Gruppo 49">
              <a:extLst>
                <a:ext uri="{FF2B5EF4-FFF2-40B4-BE49-F238E27FC236}">
                  <a16:creationId xmlns:a16="http://schemas.microsoft.com/office/drawing/2014/main" xmlns="" id="{C29043EC-88DE-4828-841F-4CF9F91C5C4D}"/>
                </a:ext>
              </a:extLst>
            </p:cNvPr>
            <p:cNvGrpSpPr/>
            <p:nvPr/>
          </p:nvGrpSpPr>
          <p:grpSpPr>
            <a:xfrm>
              <a:off x="1795973" y="1845267"/>
              <a:ext cx="1674631" cy="1618302"/>
              <a:chOff x="1798065" y="1084228"/>
              <a:chExt cx="1674631" cy="1618302"/>
            </a:xfrm>
          </p:grpSpPr>
          <p:sp>
            <p:nvSpPr>
              <p:cNvPr id="51" name="Forma 50">
                <a:extLst>
                  <a:ext uri="{FF2B5EF4-FFF2-40B4-BE49-F238E27FC236}">
                    <a16:creationId xmlns:a16="http://schemas.microsoft.com/office/drawing/2014/main" xmlns="" id="{B15182BB-9CD9-4E5C-BCEE-56903612E2B7}"/>
                  </a:ext>
                </a:extLst>
              </p:cNvPr>
              <p:cNvSpPr/>
              <p:nvPr/>
            </p:nvSpPr>
            <p:spPr>
              <a:xfrm>
                <a:off x="1798065" y="1084228"/>
                <a:ext cx="1674631" cy="1618302"/>
              </a:xfrm>
              <a:prstGeom prst="gear9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2" name="Forma 4">
                <a:extLst>
                  <a:ext uri="{FF2B5EF4-FFF2-40B4-BE49-F238E27FC236}">
                    <a16:creationId xmlns:a16="http://schemas.microsoft.com/office/drawing/2014/main" xmlns="" id="{A16ACC0D-7205-40A6-8B96-316FF2918D70}"/>
                  </a:ext>
                </a:extLst>
              </p:cNvPr>
              <p:cNvSpPr/>
              <p:nvPr/>
            </p:nvSpPr>
            <p:spPr>
              <a:xfrm>
                <a:off x="2130530" y="1463308"/>
                <a:ext cx="1009701" cy="83184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4450" tIns="44450" rIns="44450" bIns="44450" numCol="1" spcCol="1270" anchor="ctr" anchorCtr="0">
                <a:noAutofit/>
              </a:bodyPr>
              <a:lstStyle/>
              <a:p>
                <a:pPr lvl="0" algn="ctr" defTabSz="1555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400" kern="1200" dirty="0"/>
                  <a:t>ENTI BENEFICIARI</a:t>
                </a:r>
              </a:p>
            </p:txBody>
          </p:sp>
        </p:grpSp>
        <p:grpSp>
          <p:nvGrpSpPr>
            <p:cNvPr id="53" name="Gruppo 52">
              <a:extLst>
                <a:ext uri="{FF2B5EF4-FFF2-40B4-BE49-F238E27FC236}">
                  <a16:creationId xmlns:a16="http://schemas.microsoft.com/office/drawing/2014/main" xmlns="" id="{6122CEE9-918B-4E13-AB64-44A8EE6C3995}"/>
                </a:ext>
              </a:extLst>
            </p:cNvPr>
            <p:cNvGrpSpPr/>
            <p:nvPr/>
          </p:nvGrpSpPr>
          <p:grpSpPr>
            <a:xfrm>
              <a:off x="1048033" y="1575378"/>
              <a:ext cx="1065718" cy="1065718"/>
              <a:chOff x="1050125" y="814339"/>
              <a:chExt cx="1065718" cy="1065718"/>
            </a:xfrm>
          </p:grpSpPr>
          <p:sp>
            <p:nvSpPr>
              <p:cNvPr id="54" name="Forma 53">
                <a:extLst>
                  <a:ext uri="{FF2B5EF4-FFF2-40B4-BE49-F238E27FC236}">
                    <a16:creationId xmlns:a16="http://schemas.microsoft.com/office/drawing/2014/main" xmlns="" id="{4E6C5289-7F85-4B14-A162-D417CF54C6E5}"/>
                  </a:ext>
                </a:extLst>
              </p:cNvPr>
              <p:cNvSpPr/>
              <p:nvPr/>
            </p:nvSpPr>
            <p:spPr>
              <a:xfrm>
                <a:off x="1050125" y="814339"/>
                <a:ext cx="1065718" cy="1065718"/>
              </a:xfrm>
              <a:prstGeom prst="gear6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5" name="Forma 6">
                <a:extLst>
                  <a:ext uri="{FF2B5EF4-FFF2-40B4-BE49-F238E27FC236}">
                    <a16:creationId xmlns:a16="http://schemas.microsoft.com/office/drawing/2014/main" xmlns="" id="{2B153DD2-B942-4E70-AF73-40CE6DDFEA3F}"/>
                  </a:ext>
                </a:extLst>
              </p:cNvPr>
              <p:cNvSpPr/>
              <p:nvPr/>
            </p:nvSpPr>
            <p:spPr>
              <a:xfrm>
                <a:off x="1318423" y="1084258"/>
                <a:ext cx="529122" cy="52588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700" tIns="12700" rIns="1270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400" kern="1200" dirty="0"/>
                  <a:t>TFES</a:t>
                </a:r>
                <a:endParaRPr lang="it-IT" sz="1000" kern="1200" dirty="0"/>
              </a:p>
            </p:txBody>
          </p:sp>
        </p:grpSp>
        <p:grpSp>
          <p:nvGrpSpPr>
            <p:cNvPr id="56" name="Gruppo 55">
              <a:extLst>
                <a:ext uri="{FF2B5EF4-FFF2-40B4-BE49-F238E27FC236}">
                  <a16:creationId xmlns:a16="http://schemas.microsoft.com/office/drawing/2014/main" xmlns="" id="{D7262A05-8D74-472D-A5C0-15B8FD82A96F}"/>
                </a:ext>
              </a:extLst>
            </p:cNvPr>
            <p:cNvGrpSpPr/>
            <p:nvPr/>
          </p:nvGrpSpPr>
          <p:grpSpPr>
            <a:xfrm>
              <a:off x="1644944" y="840141"/>
              <a:ext cx="1044186" cy="1044186"/>
              <a:chOff x="1647036" y="79102"/>
              <a:chExt cx="1044186" cy="1044186"/>
            </a:xfrm>
          </p:grpSpPr>
          <p:sp>
            <p:nvSpPr>
              <p:cNvPr id="57" name="Forma 56">
                <a:extLst>
                  <a:ext uri="{FF2B5EF4-FFF2-40B4-BE49-F238E27FC236}">
                    <a16:creationId xmlns:a16="http://schemas.microsoft.com/office/drawing/2014/main" xmlns="" id="{9CF4060F-7630-451F-A7EF-882805CFD4E7}"/>
                  </a:ext>
                </a:extLst>
              </p:cNvPr>
              <p:cNvSpPr/>
              <p:nvPr/>
            </p:nvSpPr>
            <p:spPr>
              <a:xfrm rot="20700000">
                <a:off x="1647036" y="79102"/>
                <a:ext cx="1044186" cy="1044186"/>
              </a:xfrm>
              <a:prstGeom prst="gear6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8" name="Forma 8">
                <a:extLst>
                  <a:ext uri="{FF2B5EF4-FFF2-40B4-BE49-F238E27FC236}">
                    <a16:creationId xmlns:a16="http://schemas.microsoft.com/office/drawing/2014/main" xmlns="" id="{6ED89492-1CD7-4386-BDA0-1A3DDE34D7E7}"/>
                  </a:ext>
                </a:extLst>
              </p:cNvPr>
              <p:cNvSpPr/>
              <p:nvPr/>
            </p:nvSpPr>
            <p:spPr>
              <a:xfrm>
                <a:off x="1876057" y="308123"/>
                <a:ext cx="586145" cy="58614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700" tIns="12700" rIns="1270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kern="1200" dirty="0"/>
                  <a:t>REGIONE</a:t>
                </a:r>
              </a:p>
            </p:txBody>
          </p:sp>
        </p:grpSp>
        <p:sp>
          <p:nvSpPr>
            <p:cNvPr id="59" name="Freccia ad arco 74">
              <a:extLst>
                <a:ext uri="{FF2B5EF4-FFF2-40B4-BE49-F238E27FC236}">
                  <a16:creationId xmlns:a16="http://schemas.microsoft.com/office/drawing/2014/main" xmlns="" id="{05CF1229-2756-44A5-93E3-8DB2CAD683E2}"/>
                </a:ext>
              </a:extLst>
            </p:cNvPr>
            <p:cNvSpPr/>
            <p:nvPr/>
          </p:nvSpPr>
          <p:spPr>
            <a:xfrm>
              <a:off x="1771955" y="1709553"/>
              <a:ext cx="1875664" cy="1875664"/>
            </a:xfrm>
            <a:prstGeom prst="circularArrow">
              <a:avLst>
                <a:gd name="adj1" fmla="val 4687"/>
                <a:gd name="adj2" fmla="val 299029"/>
                <a:gd name="adj3" fmla="val 2463297"/>
                <a:gd name="adj4" fmla="val 15980267"/>
                <a:gd name="adj5" fmla="val 5469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Forma 59">
              <a:extLst>
                <a:ext uri="{FF2B5EF4-FFF2-40B4-BE49-F238E27FC236}">
                  <a16:creationId xmlns:a16="http://schemas.microsoft.com/office/drawing/2014/main" xmlns="" id="{335D944E-746B-4598-8C01-B8F42E465C75}"/>
                </a:ext>
              </a:extLst>
            </p:cNvPr>
            <p:cNvSpPr/>
            <p:nvPr/>
          </p:nvSpPr>
          <p:spPr>
            <a:xfrm>
              <a:off x="859296" y="1346141"/>
              <a:ext cx="1362787" cy="136278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TextBox 1">
              <a:extLst>
                <a:ext uri="{FF2B5EF4-FFF2-40B4-BE49-F238E27FC236}">
                  <a16:creationId xmlns:a16="http://schemas.microsoft.com/office/drawing/2014/main" xmlns="" id="{755FE755-98B4-44D7-BB7E-0F35C90414E9}"/>
                </a:ext>
              </a:extLst>
            </p:cNvPr>
            <p:cNvSpPr txBox="1"/>
            <p:nvPr/>
          </p:nvSpPr>
          <p:spPr>
            <a:xfrm>
              <a:off x="4254237" y="2042286"/>
              <a:ext cx="751606" cy="476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/>
                <a:t>198</a:t>
              </a:r>
            </a:p>
          </p:txBody>
        </p:sp>
        <p:sp>
          <p:nvSpPr>
            <p:cNvPr id="62" name="TextBox 7">
              <a:extLst>
                <a:ext uri="{FF2B5EF4-FFF2-40B4-BE49-F238E27FC236}">
                  <a16:creationId xmlns:a16="http://schemas.microsoft.com/office/drawing/2014/main" xmlns="" id="{978BCCF9-ED0E-434D-AA76-1B660A123FFB}"/>
                </a:ext>
              </a:extLst>
            </p:cNvPr>
            <p:cNvSpPr txBox="1"/>
            <p:nvPr/>
          </p:nvSpPr>
          <p:spPr>
            <a:xfrm>
              <a:off x="4761365" y="3020504"/>
              <a:ext cx="936144" cy="4839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/>
                <a:t>266</a:t>
              </a:r>
            </a:p>
          </p:txBody>
        </p:sp>
        <p:sp>
          <p:nvSpPr>
            <p:cNvPr id="63" name="TextBox 8">
              <a:extLst>
                <a:ext uri="{FF2B5EF4-FFF2-40B4-BE49-F238E27FC236}">
                  <a16:creationId xmlns:a16="http://schemas.microsoft.com/office/drawing/2014/main" xmlns="" id="{4911E72A-64CA-4C90-BAF1-D7CEE476F0BC}"/>
                </a:ext>
              </a:extLst>
            </p:cNvPr>
            <p:cNvSpPr txBox="1"/>
            <p:nvPr/>
          </p:nvSpPr>
          <p:spPr>
            <a:xfrm>
              <a:off x="4853229" y="3946424"/>
              <a:ext cx="1180746" cy="476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/>
                <a:t>147</a:t>
              </a:r>
              <a:endParaRPr lang="it-IT" sz="2400" dirty="0"/>
            </a:p>
          </p:txBody>
        </p:sp>
        <p:sp>
          <p:nvSpPr>
            <p:cNvPr id="64" name="TextBox 9">
              <a:extLst>
                <a:ext uri="{FF2B5EF4-FFF2-40B4-BE49-F238E27FC236}">
                  <a16:creationId xmlns:a16="http://schemas.microsoft.com/office/drawing/2014/main" xmlns="" id="{31797C9F-7FFB-4C63-91D8-15F47803ABB6}"/>
                </a:ext>
              </a:extLst>
            </p:cNvPr>
            <p:cNvSpPr txBox="1"/>
            <p:nvPr/>
          </p:nvSpPr>
          <p:spPr>
            <a:xfrm>
              <a:off x="4848948" y="4957539"/>
              <a:ext cx="711959" cy="476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/>
                <a:t>80</a:t>
              </a:r>
            </a:p>
          </p:txBody>
        </p:sp>
        <p:sp>
          <p:nvSpPr>
            <p:cNvPr id="65" name="TextBox 10">
              <a:extLst>
                <a:ext uri="{FF2B5EF4-FFF2-40B4-BE49-F238E27FC236}">
                  <a16:creationId xmlns:a16="http://schemas.microsoft.com/office/drawing/2014/main" xmlns="" id="{107D605B-1BDD-4D86-97B8-63F0CDA99ED1}"/>
                </a:ext>
              </a:extLst>
            </p:cNvPr>
            <p:cNvSpPr txBox="1"/>
            <p:nvPr/>
          </p:nvSpPr>
          <p:spPr>
            <a:xfrm>
              <a:off x="4285425" y="5891903"/>
              <a:ext cx="1378567" cy="476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/>
                <a:t>50%</a:t>
              </a:r>
            </a:p>
          </p:txBody>
        </p:sp>
        <p:sp>
          <p:nvSpPr>
            <p:cNvPr id="66" name="CasellaDiTesto 65">
              <a:extLst>
                <a:ext uri="{FF2B5EF4-FFF2-40B4-BE49-F238E27FC236}">
                  <a16:creationId xmlns:a16="http://schemas.microsoft.com/office/drawing/2014/main" xmlns="" id="{5CFA11A9-AC41-4B68-8321-C6EF1446B797}"/>
                </a:ext>
              </a:extLst>
            </p:cNvPr>
            <p:cNvSpPr txBox="1"/>
            <p:nvPr/>
          </p:nvSpPr>
          <p:spPr>
            <a:xfrm>
              <a:off x="-1022572" y="3491440"/>
              <a:ext cx="7311721" cy="549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it-IT" sz="2400" b="1" dirty="0">
                  <a:solidFill>
                    <a:schemeClr val="tx1"/>
                  </a:solidFill>
                </a:rPr>
                <a:t>Accelerazione della Spesa </a:t>
              </a:r>
            </a:p>
          </p:txBody>
        </p:sp>
        <p:sp>
          <p:nvSpPr>
            <p:cNvPr id="67" name="CasellaDiTesto 66">
              <a:extLst>
                <a:ext uri="{FF2B5EF4-FFF2-40B4-BE49-F238E27FC236}">
                  <a16:creationId xmlns:a16="http://schemas.microsoft.com/office/drawing/2014/main" xmlns="" id="{1BA7CEAF-DC4D-4928-8C2F-E7D73727D8C4}"/>
                </a:ext>
              </a:extLst>
            </p:cNvPr>
            <p:cNvSpPr txBox="1"/>
            <p:nvPr/>
          </p:nvSpPr>
          <p:spPr>
            <a:xfrm>
              <a:off x="-1257177" y="4066542"/>
              <a:ext cx="5748545" cy="3262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it-IT" sz="1600" b="1" dirty="0">
                  <a:solidFill>
                    <a:schemeClr val="tx1"/>
                  </a:solidFill>
                </a:rPr>
                <a:t>Principali linee di finanziamento supportate: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Mutui BEI - Annualità 2015 - DI 640/2015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Mutui BEI - Annualità 2016 - DI 390/2017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Mutui BEI - Annualità 2017 (economie 2015)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Fondo comma 140 - DPCM 21 luglio 2017 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Fondo Comma 140 - D.L. n. 50/2017</a:t>
              </a:r>
            </a:p>
            <a:p>
              <a:pPr marL="285750" indent="-285750"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600" b="1" dirty="0">
                  <a:solidFill>
                    <a:schemeClr val="tx1"/>
                  </a:solidFill>
                </a:rPr>
                <a:t>Accordi di programma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2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1913703" y="331575"/>
            <a:ext cx="7145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Fondi per l’edilizia scolastica in Piemonte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8177"/>
            <a:ext cx="8790750" cy="490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399" y="76196"/>
            <a:ext cx="2218026" cy="70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0921D15F-C9D6-4C3D-AAD3-8D0475E7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11" y="1033950"/>
            <a:ext cx="7677150" cy="5604790"/>
          </a:xfrm>
          <a:prstGeom prst="rect">
            <a:avLst/>
          </a:prstGeom>
        </p:spPr>
      </p:pic>
      <p:sp>
        <p:nvSpPr>
          <p:cNvPr id="186" name="Google Shape;186;p23"/>
          <p:cNvSpPr/>
          <p:nvPr/>
        </p:nvSpPr>
        <p:spPr>
          <a:xfrm>
            <a:off x="0" y="854766"/>
            <a:ext cx="9144000" cy="171000"/>
          </a:xfrm>
          <a:prstGeom prst="rect">
            <a:avLst/>
          </a:prstGeom>
          <a:solidFill>
            <a:schemeClr val="accent1">
              <a:alpha val="749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399" y="76196"/>
            <a:ext cx="2218026" cy="702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3"/>
          <p:cNvSpPr txBox="1"/>
          <p:nvPr/>
        </p:nvSpPr>
        <p:spPr>
          <a:xfrm>
            <a:off x="1913703" y="331575"/>
            <a:ext cx="7145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Fondi per l’edilizia scolastica in Piemonte</a:t>
            </a:r>
            <a:endParaRPr sz="28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1;p13">
            <a:extLst>
              <a:ext uri="{FF2B5EF4-FFF2-40B4-BE49-F238E27FC236}">
                <a16:creationId xmlns:a16="http://schemas.microsoft.com/office/drawing/2014/main" xmlns="" id="{974AA9B5-A3E5-4F22-A104-BFB572ECC5BB}"/>
              </a:ext>
            </a:extLst>
          </p:cNvPr>
          <p:cNvSpPr txBox="1"/>
          <p:nvPr/>
        </p:nvSpPr>
        <p:spPr>
          <a:xfrm>
            <a:off x="14065" y="6553577"/>
            <a:ext cx="2600503" cy="280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fonte: cantieriscuole.it e istruzione.it</a:t>
            </a:r>
            <a:endParaRPr sz="12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513</Words>
  <Application>Microsoft Office PowerPoint</Application>
  <PresentationFormat>Presentazione su schermo (4:3)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</dc:creator>
  <cp:lastModifiedBy>Alberto Castagneri</cp:lastModifiedBy>
  <cp:revision>13</cp:revision>
  <dcterms:modified xsi:type="dcterms:W3CDTF">2019-03-26T09:12:58Z</dcterms:modified>
</cp:coreProperties>
</file>