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tif" ContentType="image/tiff"/>
  <Override PartName="/ppt/media/image1.jpeg" ContentType="image/jpeg"/>
  <Override PartName="/ppt/media/hdphoto1.wdp" ContentType="image/vnd.ms-photo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png" ContentType="image/png"/>
  <Override PartName="/ppt/media/hdphoto2.wdp" ContentType="image/vnd.ms-photo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/>
  <p:notesSz cx="6735762" cy="98663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939108730695232"/>
          <c:y val="0.0948620551779288"/>
          <c:w val="0.889813322240133"/>
          <c:h val="0.65983606557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N° iscritti stranieri</c:v>
                </c:pt>
              </c:strCache>
            </c:strRef>
          </c:tx>
          <c:spPr>
            <a:solidFill>
              <a:srgbClr val="a6a6a6"/>
            </a:solidFill>
            <a:ln w="12600">
              <a:solidFill>
                <a:srgbClr val="a6a6a6"/>
              </a:solidFill>
              <a:round/>
            </a:ln>
          </c:spPr>
          <c:invertIfNegative val="0"/>
          <c:dLbls>
            <c:numFmt formatCode="_-* #,##0_-;\-* #,##0_-;_-* \-??_-;_-@_-" sourceLinked="1"/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1"/>
              <c:showVal val="1"/>
              <c:showCatName val="1"/>
              <c:showSerName val="0"/>
              <c:showPercent val="0"/>
            </c:dLbl>
            <c:dLbl>
              <c:idx val="2"/>
              <c:dLblPos val="outEnd"/>
              <c:showLegendKey val="1"/>
              <c:showVal val="1"/>
              <c:showCatName val="1"/>
              <c:showSerName val="0"/>
              <c:showPercent val="0"/>
            </c:dLbl>
            <c:dLbl>
              <c:idx val="3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7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8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9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10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11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12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13"/>
              <c:dLblPos val="outEnd"/>
              <c:showLegendKey val="1"/>
              <c:showVal val="1"/>
              <c:showCatName val="1"/>
              <c:showSerName val="0"/>
              <c:showPercent val="0"/>
            </c:dLbl>
            <c:dLbl>
              <c:idx val="14"/>
              <c:dLblPos val="outEnd"/>
              <c:showLegendKey val="1"/>
              <c:showVal val="1"/>
              <c:showCatName val="1"/>
              <c:showSerName val="0"/>
              <c:showPercent val="0"/>
            </c:dLbl>
            <c:dLbl>
              <c:idx val="15"/>
              <c:dLblPos val="outEnd"/>
              <c:showLegendKey val="1"/>
              <c:showVal val="1"/>
              <c:showCatName val="1"/>
              <c:showSerName val="0"/>
              <c:showPercent val="0"/>
            </c:dLbl>
            <c:dLbl>
              <c:idx val="16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17"/>
              <c:dLblPos val="outEnd"/>
              <c:showLegendKey val="0"/>
              <c:showVal val="0"/>
              <c:showCatName val="0"/>
              <c:showSerName val="0"/>
              <c:showPercent val="0"/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9"/>
                <c:pt idx="0">
                  <c:v>1999/00</c:v>
                </c:pt>
                <c:pt idx="1">
                  <c:v>2000/01</c:v>
                </c:pt>
                <c:pt idx="2">
                  <c:v>2001/02</c:v>
                </c:pt>
                <c:pt idx="3">
                  <c:v>2002/03</c:v>
                </c:pt>
                <c:pt idx="4">
                  <c:v>2003/04</c:v>
                </c:pt>
                <c:pt idx="5">
                  <c:v>2004/05</c:v>
                </c:pt>
                <c:pt idx="6">
                  <c:v>2005/06</c:v>
                </c:pt>
                <c:pt idx="7">
                  <c:v>2006/07</c:v>
                </c:pt>
                <c:pt idx="8">
                  <c:v>2007/08</c:v>
                </c:pt>
                <c:pt idx="9">
                  <c:v>2008/09</c:v>
                </c:pt>
                <c:pt idx="10">
                  <c:v>2009/10</c:v>
                </c:pt>
                <c:pt idx="11">
                  <c:v>2010/11</c:v>
                </c:pt>
                <c:pt idx="12">
                  <c:v>2011/12</c:v>
                </c:pt>
                <c:pt idx="13">
                  <c:v>2012/13</c:v>
                </c:pt>
                <c:pt idx="14">
                  <c:v>2013/14</c:v>
                </c:pt>
                <c:pt idx="15">
                  <c:v>2014/15</c:v>
                </c:pt>
                <c:pt idx="16">
                  <c:v>2015/16</c:v>
                </c:pt>
                <c:pt idx="17">
                  <c:v>2016/17</c:v>
                </c:pt>
                <c:pt idx="18">
                  <c:v>2017/18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23666</c:v>
                </c:pt>
                <c:pt idx="1">
                  <c:v>25599</c:v>
                </c:pt>
                <c:pt idx="2">
                  <c:v>25977</c:v>
                </c:pt>
                <c:pt idx="3">
                  <c:v>31744</c:v>
                </c:pt>
                <c:pt idx="4">
                  <c:v>35299</c:v>
                </c:pt>
                <c:pt idx="5">
                  <c:v>38298</c:v>
                </c:pt>
                <c:pt idx="6">
                  <c:v>41589</c:v>
                </c:pt>
                <c:pt idx="7">
                  <c:v>47506</c:v>
                </c:pt>
                <c:pt idx="8">
                  <c:v>51803</c:v>
                </c:pt>
                <c:pt idx="9">
                  <c:v>55741</c:v>
                </c:pt>
                <c:pt idx="10">
                  <c:v>59515</c:v>
                </c:pt>
                <c:pt idx="11">
                  <c:v>62074</c:v>
                </c:pt>
                <c:pt idx="12">
                  <c:v>67294</c:v>
                </c:pt>
                <c:pt idx="13">
                  <c:v>67593</c:v>
                </c:pt>
                <c:pt idx="14">
                  <c:v>69765</c:v>
                </c:pt>
                <c:pt idx="15">
                  <c:v>71595</c:v>
                </c:pt>
                <c:pt idx="16">
                  <c:v>74016</c:v>
                </c:pt>
                <c:pt idx="17">
                  <c:v>78957</c:v>
                </c:pt>
                <c:pt idx="18">
                  <c:v>85787</c:v>
                </c:pt>
              </c:numCache>
            </c:numRef>
          </c:val>
        </c:ser>
        <c:gapWidth val="150"/>
        <c:overlap val="0"/>
        <c:axId val="35424315"/>
        <c:axId val="90939783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% stranieri sul totale iscritti</c:v>
                </c:pt>
              </c:strCache>
            </c:strRef>
          </c:tx>
          <c:spPr>
            <a:solidFill>
              <a:srgbClr val="000000"/>
            </a:solidFill>
            <a:ln w="28440">
              <a:noFill/>
            </a:ln>
          </c:spPr>
          <c:marker>
            <c:symbol val="diamond"/>
            <c:size val="8"/>
            <c:spPr>
              <a:solidFill>
                <a:srgbClr val="000000"/>
              </a:solidFill>
            </c:spPr>
          </c:marker>
          <c:dLbls>
            <c:numFmt formatCode="0.0" sourceLinked="0"/>
            <c:spPr>
              <a:ln w="3240">
                <a:solidFill>
                  <a:srgbClr val="0"/>
                </a:solidFill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9"/>
                <c:pt idx="0">
                  <c:v>1999/00</c:v>
                </c:pt>
                <c:pt idx="1">
                  <c:v>2000/01</c:v>
                </c:pt>
                <c:pt idx="2">
                  <c:v>2001/02</c:v>
                </c:pt>
                <c:pt idx="3">
                  <c:v>2002/03</c:v>
                </c:pt>
                <c:pt idx="4">
                  <c:v>2003/04</c:v>
                </c:pt>
                <c:pt idx="5">
                  <c:v>2004/05</c:v>
                </c:pt>
                <c:pt idx="6">
                  <c:v>2005/06</c:v>
                </c:pt>
                <c:pt idx="7">
                  <c:v>2006/07</c:v>
                </c:pt>
                <c:pt idx="8">
                  <c:v>2007/08</c:v>
                </c:pt>
                <c:pt idx="9">
                  <c:v>2008/09</c:v>
                </c:pt>
                <c:pt idx="10">
                  <c:v>2009/10</c:v>
                </c:pt>
                <c:pt idx="11">
                  <c:v>2010/11</c:v>
                </c:pt>
                <c:pt idx="12">
                  <c:v>2011/12</c:v>
                </c:pt>
                <c:pt idx="13">
                  <c:v>2012/13</c:v>
                </c:pt>
                <c:pt idx="14">
                  <c:v>2013/14</c:v>
                </c:pt>
                <c:pt idx="15">
                  <c:v>2014/15</c:v>
                </c:pt>
                <c:pt idx="16">
                  <c:v>2015/16</c:v>
                </c:pt>
                <c:pt idx="17">
                  <c:v>2016/17</c:v>
                </c:pt>
                <c:pt idx="18">
                  <c:v>2017/18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0">
                  <c:v>1.4</c:v>
                </c:pt>
                <c:pt idx="1">
                  <c:v>1.5</c:v>
                </c:pt>
                <c:pt idx="2">
                  <c:v>1.5</c:v>
                </c:pt>
                <c:pt idx="3">
                  <c:v>1.8</c:v>
                </c:pt>
                <c:pt idx="4">
                  <c:v>1.9</c:v>
                </c:pt>
                <c:pt idx="5">
                  <c:v>2.1</c:v>
                </c:pt>
                <c:pt idx="6">
                  <c:v>2.3</c:v>
                </c:pt>
                <c:pt idx="7">
                  <c:v>2.6</c:v>
                </c:pt>
                <c:pt idx="8">
                  <c:v>2.9</c:v>
                </c:pt>
                <c:pt idx="9">
                  <c:v>3</c:v>
                </c:pt>
                <c:pt idx="10">
                  <c:v>3.3</c:v>
                </c:pt>
                <c:pt idx="11">
                  <c:v>3.5</c:v>
                </c:pt>
                <c:pt idx="12">
                  <c:v>3.8</c:v>
                </c:pt>
                <c:pt idx="13">
                  <c:v>4.1</c:v>
                </c:pt>
                <c:pt idx="14">
                  <c:v>4.2</c:v>
                </c:pt>
                <c:pt idx="15">
                  <c:v>4.30633406133105</c:v>
                </c:pt>
                <c:pt idx="16">
                  <c:v>4.4</c:v>
                </c:pt>
                <c:pt idx="17">
                  <c:v>4.7</c:v>
                </c:pt>
                <c:pt idx="18">
                  <c:v>5.1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96171105"/>
        <c:axId val="38194657"/>
      </c:lineChart>
      <c:catAx>
        <c:axId val="35424315"/>
        <c:scaling>
          <c:orientation val="minMax"/>
        </c:scaling>
        <c:delete val="0"/>
        <c:axPos val="b"/>
        <c:numFmt formatCode="DD/MM/YYYY" sourceLinked="1"/>
        <c:majorTickMark val="cross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 rot="-2700000"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  <a:ea typeface="Arial"/>
              </a:defRPr>
            </a:pPr>
          </a:p>
        </c:txPr>
        <c:crossAx val="90939783"/>
        <c:crosses val="autoZero"/>
        <c:auto val="1"/>
        <c:lblAlgn val="ctr"/>
        <c:lblOffset val="100"/>
      </c:catAx>
      <c:valAx>
        <c:axId val="90939783"/>
        <c:scaling>
          <c:orientation val="minMax"/>
        </c:scaling>
        <c:delete val="0"/>
        <c:axPos val="l"/>
        <c:numFmt formatCode="_-* #,##0_-;\-* #,##0_-;_-* \-??_-;_-@_-" sourceLinked="0"/>
        <c:majorTickMark val="cross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  <a:ea typeface="Arial"/>
              </a:defRPr>
            </a:pPr>
          </a:p>
        </c:txPr>
        <c:crossAx val="35424315"/>
        <c:crosses val="autoZero"/>
      </c:valAx>
      <c:catAx>
        <c:axId val="96171105"/>
        <c:scaling>
          <c:orientation val="minMax"/>
        </c:scaling>
        <c:delete val="1"/>
        <c:axPos val="t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  <a:ea typeface="Arial"/>
              </a:defRPr>
            </a:pPr>
          </a:p>
        </c:txPr>
        <c:crossAx val="38194657"/>
        <c:crosses val="autoZero"/>
        <c:auto val="1"/>
        <c:lblAlgn val="ctr"/>
        <c:lblOffset val="100"/>
      </c:catAx>
      <c:valAx>
        <c:axId val="38194657"/>
        <c:scaling>
          <c:orientation val="minMax"/>
          <c:max val="10"/>
        </c:scaling>
        <c:delete val="0"/>
        <c:axPos val="r"/>
        <c:numFmt formatCode="General" sourceLinked="0"/>
        <c:majorTickMark val="none"/>
        <c:minorTickMark val="none"/>
        <c:tickLblPos val="none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  <a:ea typeface="Arial"/>
              </a:defRPr>
            </a:pPr>
          </a:p>
        </c:txPr>
        <c:crossAx val="96171105"/>
        <c:crosses val="max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0.187740416991055"/>
          <c:y val="0.143607587563304"/>
          <c:w val="0.39389907781158"/>
          <c:h val="0.122719173810845"/>
        </c:manualLayout>
      </c:layout>
      <c:overlay val="0"/>
      <c:spPr>
        <a:solidFill>
          <a:srgbClr val="ffffff"/>
        </a:solidFill>
        <a:ln w="25560">
          <a:noFill/>
        </a:ln>
      </c:spPr>
      <c:txPr>
        <a:bodyPr/>
        <a:lstStyle/>
        <a:p>
          <a:pPr>
            <a:defRPr b="0" sz="1600" spc="-1" strike="noStrike">
              <a:solidFill>
                <a:srgbClr val="000000"/>
              </a:solidFill>
              <a:latin typeface="Calibri"/>
              <a:ea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808080"/>
            </a:solidFill>
            <a:ln>
              <a:solidFill>
                <a:srgbClr val="808080"/>
              </a:solidFill>
            </a:ln>
          </c:spPr>
          <c:invertIfNegative val="0"/>
          <c:dLbls>
            <c:numFmt formatCode="#,##0" sourceLinked="0"/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3"/>
                <c:pt idx="0">
                  <c:v>Regno Unito</c:v>
                </c:pt>
                <c:pt idx="1">
                  <c:v>Svizzera</c:v>
                </c:pt>
                <c:pt idx="2">
                  <c:v>Austria</c:v>
                </c:pt>
                <c:pt idx="3">
                  <c:v>Olanda</c:v>
                </c:pt>
                <c:pt idx="4">
                  <c:v>Belgio</c:v>
                </c:pt>
                <c:pt idx="5">
                  <c:v>Repubblica Ceca</c:v>
                </c:pt>
                <c:pt idx="6">
                  <c:v>Danimarca</c:v>
                </c:pt>
                <c:pt idx="7">
                  <c:v>Francia</c:v>
                </c:pt>
                <c:pt idx="8">
                  <c:v>EU22 total</c:v>
                </c:pt>
                <c:pt idx="9">
                  <c:v>Germany</c:v>
                </c:pt>
                <c:pt idx="10">
                  <c:v>Finlandia</c:v>
                </c:pt>
                <c:pt idx="11">
                  <c:v>Irlanda</c:v>
                </c:pt>
                <c:pt idx="12">
                  <c:v>Ungheria</c:v>
                </c:pt>
                <c:pt idx="13">
                  <c:v>Svezia</c:v>
                </c:pt>
                <c:pt idx="14">
                  <c:v>Lettonia</c:v>
                </c:pt>
                <c:pt idx="15">
                  <c:v>Slovacchia</c:v>
                </c:pt>
                <c:pt idx="16">
                  <c:v>Estonia</c:v>
                </c:pt>
                <c:pt idx="17">
                  <c:v>Italia</c:v>
                </c:pt>
                <c:pt idx="18">
                  <c:v>Portogallo</c:v>
                </c:pt>
                <c:pt idx="19">
                  <c:v>Norvegia</c:v>
                </c:pt>
                <c:pt idx="20">
                  <c:v>Slovenia</c:v>
                </c:pt>
                <c:pt idx="21">
                  <c:v>Spagna</c:v>
                </c:pt>
                <c:pt idx="22">
                  <c:v>Polonia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3"/>
                <c:pt idx="0">
                  <c:v>18.488032674894</c:v>
                </c:pt>
                <c:pt idx="1">
                  <c:v>17.181524876889</c:v>
                </c:pt>
                <c:pt idx="2">
                  <c:v>15.891043143041</c:v>
                </c:pt>
                <c:pt idx="3">
                  <c:v>11.2237390238789</c:v>
                </c:pt>
                <c:pt idx="4">
                  <c:v>11.19040307482</c:v>
                </c:pt>
                <c:pt idx="5">
                  <c:v>10.546635012856</c:v>
                </c:pt>
                <c:pt idx="6">
                  <c:v>10.283468682671</c:v>
                </c:pt>
                <c:pt idx="7">
                  <c:v>9.8759651804874</c:v>
                </c:pt>
                <c:pt idx="8">
                  <c:v>8.376069950577</c:v>
                </c:pt>
                <c:pt idx="9">
                  <c:v>7.6820961648959</c:v>
                </c:pt>
                <c:pt idx="10">
                  <c:v>7.6508043560193</c:v>
                </c:pt>
                <c:pt idx="11">
                  <c:v>7.3684259569868</c:v>
                </c:pt>
                <c:pt idx="12">
                  <c:v>7.0539338183922</c:v>
                </c:pt>
                <c:pt idx="13">
                  <c:v>6.2127091612084</c:v>
                </c:pt>
                <c:pt idx="14">
                  <c:v>6.1189320105728</c:v>
                </c:pt>
                <c:pt idx="15">
                  <c:v>5.8983675904333</c:v>
                </c:pt>
                <c:pt idx="16">
                  <c:v>5.2287463324519</c:v>
                </c:pt>
                <c:pt idx="17">
                  <c:v>5.0185770439466</c:v>
                </c:pt>
                <c:pt idx="18">
                  <c:v>5.0037480704104</c:v>
                </c:pt>
                <c:pt idx="19">
                  <c:v>3.5529077548829</c:v>
                </c:pt>
                <c:pt idx="20">
                  <c:v>2.7494860773687</c:v>
                </c:pt>
                <c:pt idx="21">
                  <c:v>2.7258692291555</c:v>
                </c:pt>
                <c:pt idx="22">
                  <c:v>2.6414380548908</c:v>
                </c:pt>
              </c:numCache>
            </c:numRef>
          </c:val>
        </c:ser>
        <c:ser>
          <c:idx val="1"/>
          <c:order val="1"/>
          <c:spPr>
            <a:solidFill>
              <a:srgbClr val="c0504d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3"/>
                <c:pt idx="0">
                  <c:v>Regno Unito</c:v>
                </c:pt>
                <c:pt idx="1">
                  <c:v>Svizzera</c:v>
                </c:pt>
                <c:pt idx="2">
                  <c:v>Austria</c:v>
                </c:pt>
                <c:pt idx="3">
                  <c:v>Olanda</c:v>
                </c:pt>
                <c:pt idx="4">
                  <c:v>Belgio</c:v>
                </c:pt>
                <c:pt idx="5">
                  <c:v>Repubblica Ceca</c:v>
                </c:pt>
                <c:pt idx="6">
                  <c:v>Danimarca</c:v>
                </c:pt>
                <c:pt idx="7">
                  <c:v>Francia</c:v>
                </c:pt>
                <c:pt idx="8">
                  <c:v>EU22 total</c:v>
                </c:pt>
                <c:pt idx="9">
                  <c:v>Germany</c:v>
                </c:pt>
                <c:pt idx="10">
                  <c:v>Finlandia</c:v>
                </c:pt>
                <c:pt idx="11">
                  <c:v>Irlanda</c:v>
                </c:pt>
                <c:pt idx="12">
                  <c:v>Ungheria</c:v>
                </c:pt>
                <c:pt idx="13">
                  <c:v>Svezia</c:v>
                </c:pt>
                <c:pt idx="14">
                  <c:v>Lettonia</c:v>
                </c:pt>
                <c:pt idx="15">
                  <c:v>Slovacchia</c:v>
                </c:pt>
                <c:pt idx="16">
                  <c:v>Estonia</c:v>
                </c:pt>
                <c:pt idx="17">
                  <c:v>Italia</c:v>
                </c:pt>
                <c:pt idx="18">
                  <c:v>Portogallo</c:v>
                </c:pt>
                <c:pt idx="19">
                  <c:v>Norvegia</c:v>
                </c:pt>
                <c:pt idx="20">
                  <c:v>Slovenia</c:v>
                </c:pt>
                <c:pt idx="21">
                  <c:v>Spagna</c:v>
                </c:pt>
                <c:pt idx="22">
                  <c:v>Polonia</c:v>
                </c:pt>
              </c:strCache>
            </c:strRef>
          </c:cat>
        </c:ser>
        <c:gapWidth val="100"/>
        <c:overlap val="50"/>
        <c:axId val="86868863"/>
        <c:axId val="71119048"/>
      </c:barChart>
      <c:catAx>
        <c:axId val="8686886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2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1119048"/>
        <c:crosses val="autoZero"/>
        <c:auto val="1"/>
        <c:lblAlgn val="ctr"/>
        <c:lblOffset val="100"/>
      </c:catAx>
      <c:valAx>
        <c:axId val="71119048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6868863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660382528634844"/>
          <c:y val="0.0584719052276926"/>
          <c:w val="0.865566942511098"/>
          <c:h val="0.66666666666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a6a6a6"/>
            </a:solidFill>
            <a:ln w="12600">
              <a:solidFill>
                <a:srgbClr val="a6a6a6"/>
              </a:solidFill>
              <a:round/>
            </a:ln>
          </c:spPr>
          <c:invertIfNegative val="0"/>
          <c:dLbls>
            <c:numFmt formatCode="0.0" sourceLinked="1"/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Albania</c:v>
                </c:pt>
                <c:pt idx="1">
                  <c:v>Romania</c:v>
                </c:pt>
                <c:pt idx="2">
                  <c:v>Cina</c:v>
                </c:pt>
                <c:pt idx="3">
                  <c:v>Iran</c:v>
                </c:pt>
                <c:pt idx="4">
                  <c:v>India</c:v>
                </c:pt>
                <c:pt idx="5">
                  <c:v>Ucraina</c:v>
                </c:pt>
                <c:pt idx="6">
                  <c:v>Moldavia</c:v>
                </c:pt>
                <c:pt idx="7">
                  <c:v>Camerun</c:v>
                </c:pt>
                <c:pt idx="8">
                  <c:v>Marocco</c:v>
                </c:pt>
                <c:pt idx="9">
                  <c:v>Perù</c:v>
                </c:pt>
                <c:pt idx="10">
                  <c:v>Russia</c:v>
                </c:pt>
                <c:pt idx="11">
                  <c:v>Turchia</c:v>
                </c:pt>
                <c:pt idx="12">
                  <c:v>Ecuador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11.6101507221374</c:v>
                </c:pt>
                <c:pt idx="1">
                  <c:v>10.8373063517782</c:v>
                </c:pt>
                <c:pt idx="2">
                  <c:v>8.75074311958688</c:v>
                </c:pt>
                <c:pt idx="3">
                  <c:v>4.15097858649912</c:v>
                </c:pt>
                <c:pt idx="4">
                  <c:v>3.59961299497593</c:v>
                </c:pt>
                <c:pt idx="5">
                  <c:v>3.20794525977129</c:v>
                </c:pt>
                <c:pt idx="6">
                  <c:v>3.03542494783592</c:v>
                </c:pt>
                <c:pt idx="7">
                  <c:v>3.01444274773567</c:v>
                </c:pt>
                <c:pt idx="8">
                  <c:v>3.00395164768555</c:v>
                </c:pt>
                <c:pt idx="9">
                  <c:v>2.75566227983261</c:v>
                </c:pt>
                <c:pt idx="10">
                  <c:v>2.31620175551074</c:v>
                </c:pt>
                <c:pt idx="11">
                  <c:v>2.26491193304347</c:v>
                </c:pt>
                <c:pt idx="12">
                  <c:v>2.00380010957371</c:v>
                </c:pt>
              </c:numCache>
            </c:numRef>
          </c:val>
        </c:ser>
        <c:gapWidth val="150"/>
        <c:overlap val="0"/>
        <c:axId val="43844857"/>
        <c:axId val="1676404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2005/06</c:v>
                </c:pt>
              </c:strCache>
            </c:strRef>
          </c:tx>
          <c:spPr>
            <a:solidFill>
              <a:srgbClr val="000000"/>
            </a:solidFill>
            <a:ln w="28440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</c:spPr>
          </c:marker>
          <c:dLbls>
            <c:numFmt formatCode="0.0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Albania</c:v>
                </c:pt>
                <c:pt idx="1">
                  <c:v>Romania</c:v>
                </c:pt>
                <c:pt idx="2">
                  <c:v>Cina</c:v>
                </c:pt>
                <c:pt idx="3">
                  <c:v>Iran</c:v>
                </c:pt>
                <c:pt idx="4">
                  <c:v>India</c:v>
                </c:pt>
                <c:pt idx="5">
                  <c:v>Ucraina</c:v>
                </c:pt>
                <c:pt idx="6">
                  <c:v>Moldavia</c:v>
                </c:pt>
                <c:pt idx="7">
                  <c:v>Camerun</c:v>
                </c:pt>
                <c:pt idx="8">
                  <c:v>Marocco</c:v>
                </c:pt>
                <c:pt idx="9">
                  <c:v>Perù</c:v>
                </c:pt>
                <c:pt idx="10">
                  <c:v>Russia</c:v>
                </c:pt>
                <c:pt idx="11">
                  <c:v>Turchia</c:v>
                </c:pt>
                <c:pt idx="12">
                  <c:v>Ecuador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25.8564948246911</c:v>
                </c:pt>
                <c:pt idx="1">
                  <c:v>4.57883261071151</c:v>
                </c:pt>
                <c:pt idx="2">
                  <c:v>2.21297711836796</c:v>
                </c:pt>
                <c:pt idx="3">
                  <c:v>1.90220796471266</c:v>
                </c:pt>
                <c:pt idx="4">
                  <c:v>0.741836044209418</c:v>
                </c:pt>
                <c:pt idx="5">
                  <c:v>0.972406706598832</c:v>
                </c:pt>
                <c:pt idx="6">
                  <c:v>0.829553144031478</c:v>
                </c:pt>
                <c:pt idx="7">
                  <c:v>3.2580637076765</c:v>
                </c:pt>
                <c:pt idx="8">
                  <c:v>1.94230721034561</c:v>
                </c:pt>
                <c:pt idx="9">
                  <c:v>2.62900679180973</c:v>
                </c:pt>
                <c:pt idx="10">
                  <c:v>1.53880855116413</c:v>
                </c:pt>
                <c:pt idx="11">
                  <c:v>0</c:v>
                </c:pt>
                <c:pt idx="12">
                  <c:v>0.859627578256184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48200953"/>
        <c:axId val="28509836"/>
      </c:lineChart>
      <c:catAx>
        <c:axId val="43844857"/>
        <c:scaling>
          <c:orientation val="minMax"/>
        </c:scaling>
        <c:delete val="0"/>
        <c:axPos val="b"/>
        <c:numFmt formatCode="DD/MM/YYYY" sourceLinked="1"/>
        <c:majorTickMark val="cross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 rot="-2700000"/>
          <a:lstStyle/>
          <a:p>
            <a:pPr>
              <a:defRPr b="0" sz="1200" spc="-1" strike="noStrike">
                <a:solidFill>
                  <a:srgbClr val="000000"/>
                </a:solidFill>
                <a:latin typeface="Calibri"/>
                <a:ea typeface="Tahoma"/>
              </a:defRPr>
            </a:pPr>
          </a:p>
        </c:txPr>
        <c:crossAx val="1676404"/>
        <c:crosses val="autoZero"/>
        <c:auto val="1"/>
        <c:lblAlgn val="ctr"/>
        <c:lblOffset val="100"/>
      </c:catAx>
      <c:valAx>
        <c:axId val="1676404"/>
        <c:scaling>
          <c:orientation val="minMax"/>
        </c:scaling>
        <c:delete val="0"/>
        <c:axPos val="l"/>
        <c:numFmt formatCode="####" sourceLinked="0"/>
        <c:majorTickMark val="cross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  <a:ea typeface="Tahoma"/>
              </a:defRPr>
            </a:pPr>
          </a:p>
        </c:txPr>
        <c:crossAx val="43844857"/>
        <c:crosses val="autoZero"/>
      </c:valAx>
      <c:catAx>
        <c:axId val="48200953"/>
        <c:scaling>
          <c:orientation val="minMax"/>
        </c:scaling>
        <c:delete val="1"/>
        <c:axPos val="t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Tahoma"/>
                <a:ea typeface="Tahoma"/>
              </a:defRPr>
            </a:pPr>
          </a:p>
        </c:txPr>
        <c:crossAx val="28509836"/>
        <c:crosses val="autoZero"/>
        <c:auto val="1"/>
        <c:lblAlgn val="ctr"/>
        <c:lblOffset val="100"/>
      </c:catAx>
      <c:valAx>
        <c:axId val="28509836"/>
        <c:scaling>
          <c:orientation val="minMax"/>
        </c:scaling>
        <c:delete val="1"/>
        <c:axPos val="r"/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Tahoma"/>
                <a:ea typeface="Tahoma"/>
              </a:defRPr>
            </a:pPr>
          </a:p>
        </c:txPr>
        <c:crossAx val="48200953"/>
        <c:crosses val="autoZero"/>
      </c:valAx>
      <c:spPr>
        <a:noFill/>
        <a:ln w="12600">
          <a:noFill/>
        </a:ln>
      </c:spPr>
    </c:plotArea>
    <c:legend>
      <c:legendPos val="r"/>
      <c:layout>
        <c:manualLayout>
          <c:xMode val="edge"/>
          <c:yMode val="edge"/>
          <c:x val="0.655095925509311"/>
          <c:y val="0.128659575447806"/>
          <c:w val="0.208976221722285"/>
          <c:h val="0.140355865604519"/>
        </c:manualLayout>
      </c:layout>
      <c:overlay val="0"/>
      <c:spPr>
        <a:solidFill>
          <a:srgbClr val="ffffff"/>
        </a:solidFill>
        <a:ln w="2556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Calibri"/>
              <a:ea typeface="Tahoma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Piemonte</c:v>
                </c:pt>
              </c:strCache>
            </c:strRef>
          </c:tx>
          <c:spPr>
            <a:solidFill>
              <a:srgbClr val="4a7ebb"/>
            </a:solidFill>
            <a:ln w="28440">
              <a:solidFill>
                <a:srgbClr val="4a7ebb"/>
              </a:solidFill>
              <a:round/>
            </a:ln>
          </c:spPr>
          <c:marker>
            <c:symbol val="none"/>
          </c:marker>
          <c:dLbls>
            <c:numFmt formatCode="General" sourceLinked="1"/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3"/>
              <c:dLblPos val="r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5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  <c:pt idx="14">
                  <c:v>2017/18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5"/>
                <c:pt idx="0">
                  <c:v>1.7</c:v>
                </c:pt>
                <c:pt idx="1">
                  <c:v>2.2</c:v>
                </c:pt>
                <c:pt idx="2">
                  <c:v>2.4</c:v>
                </c:pt>
                <c:pt idx="3">
                  <c:v>2.9</c:v>
                </c:pt>
                <c:pt idx="4">
                  <c:v>5.6</c:v>
                </c:pt>
                <c:pt idx="5">
                  <c:v>5.7</c:v>
                </c:pt>
                <c:pt idx="6">
                  <c:v>6.8</c:v>
                </c:pt>
                <c:pt idx="7">
                  <c:v>7.2</c:v>
                </c:pt>
                <c:pt idx="8">
                  <c:v>7.9</c:v>
                </c:pt>
                <c:pt idx="9">
                  <c:v>8.2</c:v>
                </c:pt>
                <c:pt idx="10">
                  <c:v>8.4</c:v>
                </c:pt>
                <c:pt idx="11">
                  <c:v>8.3</c:v>
                </c:pt>
                <c:pt idx="12">
                  <c:v>8.1</c:v>
                </c:pt>
                <c:pt idx="13">
                  <c:v>7.8</c:v>
                </c:pt>
                <c:pt idx="14">
                  <c:v>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be4b48"/>
            </a:solidFill>
            <a:ln w="28440">
              <a:solidFill>
                <a:srgbClr val="be4b48"/>
              </a:solidFill>
              <a:round/>
            </a:ln>
          </c:spPr>
          <c:marker>
            <c:symbol val="none"/>
          </c:marker>
          <c:dLbls>
            <c:numFmt formatCode="General" sourceLinked="1"/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7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8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9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1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2"/>
              <c:dLblPos val="r"/>
              <c:showLegendKey val="0"/>
              <c:showVal val="0"/>
              <c:showCatName val="0"/>
              <c:showSerName val="0"/>
              <c:showPercent val="0"/>
            </c:dLbl>
            <c:dLbl>
              <c:idx val="13"/>
              <c:dLblPos val="r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5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  <c:pt idx="14">
                  <c:v>2017/18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5"/>
                <c:pt idx="0">
                  <c:v>1.9</c:v>
                </c:pt>
                <c:pt idx="1">
                  <c:v>2.1</c:v>
                </c:pt>
                <c:pt idx="2">
                  <c:v>2.3</c:v>
                </c:pt>
                <c:pt idx="3">
                  <c:v>2.6</c:v>
                </c:pt>
                <c:pt idx="4">
                  <c:v>2.9</c:v>
                </c:pt>
                <c:pt idx="5">
                  <c:v>3</c:v>
                </c:pt>
                <c:pt idx="6">
                  <c:v>3.3</c:v>
                </c:pt>
                <c:pt idx="7">
                  <c:v>3.5</c:v>
                </c:pt>
                <c:pt idx="8">
                  <c:v>4.2</c:v>
                </c:pt>
                <c:pt idx="9">
                  <c:v>4.1</c:v>
                </c:pt>
                <c:pt idx="10">
                  <c:v>4.2</c:v>
                </c:pt>
                <c:pt idx="11">
                  <c:v>4.3</c:v>
                </c:pt>
                <c:pt idx="12">
                  <c:v>4.4</c:v>
                </c:pt>
                <c:pt idx="13">
                  <c:v>4.7</c:v>
                </c:pt>
                <c:pt idx="14">
                  <c:v>5.1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29188587"/>
        <c:axId val="65531196"/>
      </c:lineChart>
      <c:catAx>
        <c:axId val="2918858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5531196"/>
        <c:crosses val="autoZero"/>
        <c:auto val="1"/>
        <c:lblAlgn val="ctr"/>
        <c:lblOffset val="100"/>
      </c:catAx>
      <c:valAx>
        <c:axId val="655311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9188587"/>
        <c:crosses val="autoZero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21132764654418"/>
          <c:y val="0.902393919510061"/>
          <c:w val="0.357734251968504"/>
          <c:h val="0.083717191601049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ROMANIA</c:v>
                </c:pt>
                <c:pt idx="1">
                  <c:v>ALBANIA</c:v>
                </c:pt>
                <c:pt idx="2">
                  <c:v>MAROCCO</c:v>
                </c:pt>
                <c:pt idx="3">
                  <c:v>PERU'</c:v>
                </c:pt>
                <c:pt idx="4">
                  <c:v>MOLDAVIA</c:v>
                </c:pt>
                <c:pt idx="5">
                  <c:v>BRASILE</c:v>
                </c:pt>
                <c:pt idx="6">
                  <c:v>FRANCIA</c:v>
                </c:pt>
                <c:pt idx="7">
                  <c:v>GERMANIA</c:v>
                </c:pt>
                <c:pt idx="8">
                  <c:v>ECUADOR</c:v>
                </c:pt>
                <c:pt idx="9">
                  <c:v>RUSSIA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32.9764453961456</c:v>
                </c:pt>
                <c:pt idx="1">
                  <c:v>12.8747323340471</c:v>
                </c:pt>
                <c:pt idx="2">
                  <c:v>6.34368308351178</c:v>
                </c:pt>
                <c:pt idx="3">
                  <c:v>6.15631691648822</c:v>
                </c:pt>
                <c:pt idx="4">
                  <c:v>5.13918629550321</c:v>
                </c:pt>
                <c:pt idx="5">
                  <c:v>2.59635974304069</c:v>
                </c:pt>
                <c:pt idx="6">
                  <c:v>2.08779443254818</c:v>
                </c:pt>
                <c:pt idx="7">
                  <c:v>2.03426124197002</c:v>
                </c:pt>
                <c:pt idx="8">
                  <c:v>1.84689507494647</c:v>
                </c:pt>
                <c:pt idx="9">
                  <c:v>1.65952890792291</c:v>
                </c:pt>
              </c:numCache>
            </c:numRef>
          </c:val>
        </c:ser>
        <c:gapWidth val="150"/>
        <c:overlap val="0"/>
        <c:axId val="51439452"/>
        <c:axId val="86249625"/>
      </c:barChart>
      <c:catAx>
        <c:axId val="51439452"/>
        <c:scaling>
          <c:orientation val="maxMin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6249625"/>
        <c:crosses val="autoZero"/>
        <c:auto val="1"/>
        <c:lblAlgn val="ctr"/>
        <c:lblOffset val="100"/>
      </c:catAx>
      <c:valAx>
        <c:axId val="86249625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1439452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302099580083983"/>
          <c:y val="0.0509666080843585"/>
          <c:w val="0.57996400719856"/>
          <c:h val="0.8980667838312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ROMANIA</c:v>
                </c:pt>
                <c:pt idx="1">
                  <c:v>ALBANIA</c:v>
                </c:pt>
                <c:pt idx="2">
                  <c:v>PERU'</c:v>
                </c:pt>
                <c:pt idx="3">
                  <c:v>MAROCCO</c:v>
                </c:pt>
                <c:pt idx="4">
                  <c:v>GERMANIA</c:v>
                </c:pt>
                <c:pt idx="5">
                  <c:v>MOLDAVIA</c:v>
                </c:pt>
                <c:pt idx="6">
                  <c:v>SVIZZERA</c:v>
                </c:pt>
                <c:pt idx="7">
                  <c:v>UCRAINA</c:v>
                </c:pt>
                <c:pt idx="8">
                  <c:v>FRANCIA</c:v>
                </c:pt>
                <c:pt idx="9">
                  <c:v>BRASILE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23.5559566787004</c:v>
                </c:pt>
                <c:pt idx="1">
                  <c:v>11.6425992779783</c:v>
                </c:pt>
                <c:pt idx="2">
                  <c:v>8.2129963898917</c:v>
                </c:pt>
                <c:pt idx="3">
                  <c:v>6.67870036101083</c:v>
                </c:pt>
                <c:pt idx="4">
                  <c:v>3.97111913357401</c:v>
                </c:pt>
                <c:pt idx="5">
                  <c:v>3.79061371841155</c:v>
                </c:pt>
                <c:pt idx="6">
                  <c:v>3.51985559566787</c:v>
                </c:pt>
                <c:pt idx="7">
                  <c:v>3.15884476534296</c:v>
                </c:pt>
                <c:pt idx="8">
                  <c:v>2.6173285198556</c:v>
                </c:pt>
                <c:pt idx="9">
                  <c:v>2.43682310469314</c:v>
                </c:pt>
              </c:numCache>
            </c:numRef>
          </c:val>
        </c:ser>
        <c:gapWidth val="150"/>
        <c:overlap val="0"/>
        <c:axId val="52311555"/>
        <c:axId val="38268393"/>
      </c:barChart>
      <c:catAx>
        <c:axId val="52311555"/>
        <c:scaling>
          <c:orientation val="maxMin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8268393"/>
        <c:crosses val="autoZero"/>
        <c:auto val="1"/>
        <c:lblAlgn val="ctr"/>
        <c:lblOffset val="100"/>
      </c:catAx>
      <c:valAx>
        <c:axId val="38268393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2311555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ALBANIA</c:v>
                </c:pt>
                <c:pt idx="1">
                  <c:v>ROMANIA</c:v>
                </c:pt>
                <c:pt idx="2">
                  <c:v>MAROCCO</c:v>
                </c:pt>
                <c:pt idx="3">
                  <c:v>ECUADOR</c:v>
                </c:pt>
                <c:pt idx="4">
                  <c:v>PERU'</c:v>
                </c:pt>
                <c:pt idx="5">
                  <c:v>UCRAINA</c:v>
                </c:pt>
                <c:pt idx="6">
                  <c:v>MOLDAVIA</c:v>
                </c:pt>
                <c:pt idx="7">
                  <c:v>MACEDONIA</c:v>
                </c:pt>
                <c:pt idx="8">
                  <c:v>SVIZZERA</c:v>
                </c:pt>
                <c:pt idx="9">
                  <c:v>BRASILE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21.8713450292398</c:v>
                </c:pt>
                <c:pt idx="1">
                  <c:v>15.906432748538</c:v>
                </c:pt>
                <c:pt idx="2">
                  <c:v>8.88888888888889</c:v>
                </c:pt>
                <c:pt idx="3">
                  <c:v>4.7953216374269</c:v>
                </c:pt>
                <c:pt idx="4">
                  <c:v>3.9766081871345</c:v>
                </c:pt>
                <c:pt idx="5">
                  <c:v>3.9766081871345</c:v>
                </c:pt>
                <c:pt idx="6">
                  <c:v>3.74269005847953</c:v>
                </c:pt>
                <c:pt idx="7">
                  <c:v>2.92397660818713</c:v>
                </c:pt>
                <c:pt idx="8">
                  <c:v>2.57309941520468</c:v>
                </c:pt>
                <c:pt idx="9">
                  <c:v>2.10526315789474</c:v>
                </c:pt>
              </c:numCache>
            </c:numRef>
          </c:val>
        </c:ser>
        <c:gapWidth val="150"/>
        <c:overlap val="0"/>
        <c:axId val="2263884"/>
        <c:axId val="78513651"/>
      </c:barChart>
      <c:catAx>
        <c:axId val="2263884"/>
        <c:scaling>
          <c:orientation val="maxMin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8513651"/>
        <c:crosses val="autoZero"/>
        <c:auto val="1"/>
        <c:lblAlgn val="ctr"/>
        <c:lblOffset val="100"/>
      </c:catAx>
      <c:valAx>
        <c:axId val="78513651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263884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372D07B-D157-41B6-B331-8AF69152DC50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901800" y="739800"/>
            <a:ext cx="4932000" cy="370008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FEC4002-892C-4855-AFD7-BB0D57A08BF9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901800" y="739800"/>
            <a:ext cx="4932000" cy="370008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4197D86-42CE-425F-A729-0520D3AA9D07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901800" y="739800"/>
            <a:ext cx="4932000" cy="370008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D309141-AA5B-4D99-9BF8-E3187331E61E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901800" y="739800"/>
            <a:ext cx="4932000" cy="370008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343" name="TextShape 3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D07C1F-DD5B-4252-97E2-AE018EC0C8A3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901800" y="739800"/>
            <a:ext cx="4932000" cy="370008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/>
          <a:p>
            <a:endParaRPr b="0" lang="it-IT" sz="2000" spc="-1" strike="noStrike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284CE2D-5957-4C2A-8A84-79E42F21C39F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15" descr=""/>
          <p:cNvPicPr/>
          <p:nvPr/>
        </p:nvPicPr>
        <p:blipFill>
          <a:blip r:embed="rId3"/>
          <a:stretch/>
        </p:blipFill>
        <p:spPr>
          <a:xfrm>
            <a:off x="8403840" y="6389640"/>
            <a:ext cx="310680" cy="3567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d91d22"/>
                </a:solidFill>
                <a:latin typeface="Century Gothic"/>
              </a:rPr>
              <a:t>Click to edit Master title style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9B9233C-BC20-4390-A2DE-B6AEF839052A}" type="datetime1">
              <a:rPr b="0" lang="it-IT" sz="1200" spc="-1" strike="noStrike">
                <a:solidFill>
                  <a:srgbClr val="8b8b8b"/>
                </a:solidFill>
                <a:latin typeface="Calibri"/>
              </a:rPr>
              <a:t>20/03/2019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110280" y="63817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B8A005A-CF1E-4FA1-AFE1-45B9CF8A1ABF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D1DD01E-83E3-47EC-8EEC-3342B68D3426}" type="datetime1">
              <a:rPr b="0" lang="it-IT" sz="1200" spc="-1" strike="noStrike">
                <a:solidFill>
                  <a:srgbClr val="8b8b8b"/>
                </a:solidFill>
                <a:latin typeface="Calibri"/>
              </a:rPr>
              <a:t>20/03/2019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51B13C-DF7F-4AC5-87A6-918B71886C0E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BAE6831-BDE7-41DA-AC20-DFC55ABA1D0F}" type="datetime1">
              <a:rPr b="0" lang="it-IT" sz="1200" spc="-1" strike="noStrike">
                <a:solidFill>
                  <a:srgbClr val="8b8b8b"/>
                </a:solidFill>
                <a:latin typeface="Calibri"/>
              </a:rPr>
              <a:t>20/03/2019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F1668C3-2177-42AF-A008-8E43E6CC4422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magine 15" descr=""/>
          <p:cNvPicPr/>
          <p:nvPr/>
        </p:nvPicPr>
        <p:blipFill>
          <a:blip r:embed="rId3"/>
          <a:stretch/>
        </p:blipFill>
        <p:spPr>
          <a:xfrm>
            <a:off x="8403840" y="6389640"/>
            <a:ext cx="310680" cy="356760"/>
          </a:xfrm>
          <a:prstGeom prst="rect">
            <a:avLst/>
          </a:prstGeom>
          <a:ln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257DBBC-EB6E-4EBF-A0E1-93E84835EF9F}" type="datetime1">
              <a:rPr b="0" lang="it-IT" sz="1200" spc="-1" strike="noStrike">
                <a:solidFill>
                  <a:srgbClr val="8b8b8b"/>
                </a:solidFill>
                <a:latin typeface="Calibri"/>
              </a:rPr>
              <a:t>20/03/2019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/>
          </p:nvPr>
        </p:nvSpPr>
        <p:spPr>
          <a:xfrm>
            <a:off x="6110280" y="63817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2ACFEAD-4F69-44AC-A9D0-FFA18E2C22F5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microsoft.com/office/2007/relationships/hdphoto" Target="../media/hdphoto2.wdp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"/>
          <p:cNvPicPr/>
          <p:nvPr/>
        </p:nvPicPr>
        <p:blipFill>
          <a:blip r:embed="rId2"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89800" y="964440"/>
            <a:ext cx="7347960" cy="482004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1189800" y="2901960"/>
            <a:ext cx="7347960" cy="1025280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</p:spPr>
        <p:txBody>
          <a:bodyPr anchor="ctr"/>
          <a:p>
            <a:pPr algn="r">
              <a:lnSpc>
                <a:spcPts val="3200"/>
              </a:lnSpc>
            </a:pPr>
            <a:br/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Le seconde generazioni all’Università: </a:t>
            </a:r>
            <a:br/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scelte ed esiti</a:t>
            </a:r>
            <a:br/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331000" y="6358320"/>
            <a:ext cx="593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404040"/>
                </a:solidFill>
                <a:latin typeface="Calibri"/>
              </a:rPr>
              <a:t>Torino, 20 marzo 2019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285600" y="3927600"/>
            <a:ext cx="2252160" cy="498600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ts val="322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Daniela Musto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2331000" y="5784840"/>
            <a:ext cx="5236200" cy="62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4221"/>
              </a:lnSpc>
            </a:pPr>
            <a:r>
              <a:rPr b="1" lang="it-IT" sz="2200" spc="-1" strike="noStrike">
                <a:solidFill>
                  <a:srgbClr val="c00000"/>
                </a:solidFill>
                <a:latin typeface="Calibri"/>
              </a:rPr>
              <a:t>SECONDE GENERAZIONI ALL’APPELLO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4"/>
          <a:stretch/>
        </p:blipFill>
        <p:spPr>
          <a:xfrm>
            <a:off x="6588360" y="120960"/>
            <a:ext cx="1396440" cy="654480"/>
          </a:xfrm>
          <a:prstGeom prst="rect">
            <a:avLst/>
          </a:prstGeom>
          <a:ln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TextShape 6"/>
          <p:cNvSpPr txBox="1"/>
          <p:nvPr/>
        </p:nvSpPr>
        <p:spPr>
          <a:xfrm>
            <a:off x="6110280" y="63817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247AF8B-BEC0-4394-B3E6-FB49222A8F2B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623880" y="116640"/>
            <a:ext cx="822924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600" spc="-1" strike="noStrike">
                <a:solidFill>
                  <a:srgbClr val="c00000"/>
                </a:solidFill>
                <a:latin typeface="Calibri"/>
              </a:rPr>
              <a:t>Quanti sono  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0" name="Table 3"/>
          <p:cNvGraphicFramePr/>
          <p:nvPr/>
        </p:nvGraphicFramePr>
        <p:xfrm>
          <a:off x="1149120" y="3890520"/>
          <a:ext cx="6480360" cy="1957680"/>
        </p:xfrm>
        <a:graphic>
          <a:graphicData uri="http://schemas.openxmlformats.org/drawingml/2006/table">
            <a:tbl>
              <a:tblPr/>
              <a:tblGrid>
                <a:gridCol w="1346040"/>
                <a:gridCol w="1677960"/>
                <a:gridCol w="1584000"/>
                <a:gridCol w="1872360"/>
              </a:tblGrid>
              <a:tr h="69804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Ateneo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Studenti 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Studenti 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% 2^ generazioni 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sul tot studenti stranieri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31500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Unito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3.736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1.627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69,7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1500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Polito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1.108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3.577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23,6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31500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Upo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855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77,7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1464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5.699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5.449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L w="18720">
                      <a:solidFill>
                        <a:srgbClr val="000000"/>
                      </a:solidFill>
                    </a:lnL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51,1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1" name="CustomShape 4"/>
          <p:cNvSpPr/>
          <p:nvPr/>
        </p:nvSpPr>
        <p:spPr>
          <a:xfrm>
            <a:off x="955440" y="1196640"/>
            <a:ext cx="7848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mbria"/>
              </a:rPr>
              <a:t>Gli</a:t>
            </a:r>
            <a:r>
              <a:rPr b="1" lang="it-IT" sz="1800" spc="-1" strike="noStrike">
                <a:solidFill>
                  <a:srgbClr val="c00000"/>
                </a:solidFill>
                <a:latin typeface="Cambria"/>
              </a:rPr>
              <a:t> studenti</a:t>
            </a:r>
            <a:r>
              <a:rPr b="0" lang="it-IT" sz="1800" spc="-1" strike="noStrike">
                <a:solidFill>
                  <a:srgbClr val="c00000"/>
                </a:solidFill>
                <a:latin typeface="Cambria"/>
              </a:rPr>
              <a:t> </a:t>
            </a:r>
            <a:r>
              <a:rPr b="1" lang="it-IT" sz="1800" spc="-1" strike="noStrike">
                <a:solidFill>
                  <a:srgbClr val="c00000"/>
                </a:solidFill>
                <a:latin typeface="Cambria"/>
              </a:rPr>
              <a:t>internazionali</a:t>
            </a:r>
            <a:r>
              <a:rPr b="0" lang="it-IT" sz="1800" spc="-1" strike="noStrike">
                <a:solidFill>
                  <a:srgbClr val="000000"/>
                </a:solidFill>
                <a:latin typeface="Cambria"/>
              </a:rPr>
              <a:t> sono nati all’estero e hanno conseguito il diploma di maturità all’estero, possiamo supporre che si siano trasferiti appositamente per gli studi universitari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 rot="16200000">
            <a:off x="482040" y="1464480"/>
            <a:ext cx="24192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alpha val="5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53" name="CustomShape 6"/>
          <p:cNvSpPr/>
          <p:nvPr/>
        </p:nvSpPr>
        <p:spPr>
          <a:xfrm rot="16200000">
            <a:off x="527400" y="2359440"/>
            <a:ext cx="24192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alpha val="5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54" name="CustomShape 7"/>
          <p:cNvSpPr/>
          <p:nvPr/>
        </p:nvSpPr>
        <p:spPr>
          <a:xfrm>
            <a:off x="969120" y="2229840"/>
            <a:ext cx="7848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mbria"/>
              </a:rPr>
              <a:t>Gli</a:t>
            </a:r>
            <a:r>
              <a:rPr b="1" lang="it-IT" sz="1800" spc="-1" strike="noStrike">
                <a:solidFill>
                  <a:srgbClr val="c00000"/>
                </a:solidFill>
                <a:latin typeface="Cambria"/>
              </a:rPr>
              <a:t> studenti</a:t>
            </a:r>
            <a:r>
              <a:rPr b="0" lang="it-IT" sz="1800" spc="-1" strike="noStrike">
                <a:solidFill>
                  <a:srgbClr val="c00000"/>
                </a:solidFill>
                <a:latin typeface="Cambria"/>
              </a:rPr>
              <a:t> </a:t>
            </a:r>
            <a:r>
              <a:rPr b="1" lang="it-IT" sz="1800" spc="-1" strike="noStrike">
                <a:solidFill>
                  <a:srgbClr val="c00000"/>
                </a:solidFill>
                <a:latin typeface="Cambria"/>
              </a:rPr>
              <a:t>di 2^ generazione</a:t>
            </a:r>
            <a:r>
              <a:rPr b="0" lang="it-IT" sz="1800" spc="-1" strike="noStrike">
                <a:solidFill>
                  <a:srgbClr val="000000"/>
                </a:solidFill>
                <a:latin typeface="Cambria"/>
              </a:rPr>
              <a:t> sono studenti di origine straniera che si sono trasferiti in Italia e vi hanno conseguito il diploma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155520" y="6382080"/>
            <a:ext cx="6911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Fonte: elaborazioni su atenei statali del Piemonte, a.a. 2017/18, rilevazione luglio 2018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56" name="TextShape 9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CE3C95A-8104-4FFA-B592-68485FBC6B42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57" name="CustomShape 10"/>
          <p:cNvSpPr/>
          <p:nvPr/>
        </p:nvSpPr>
        <p:spPr>
          <a:xfrm>
            <a:off x="735120" y="3431880"/>
            <a:ext cx="8006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c00000"/>
                </a:solidFill>
                <a:latin typeface="Calibri"/>
              </a:rPr>
              <a:t>N. iscritti di 2^ generazione e internazionali negli atenei del Piemonte, a.a. 2017/18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765360" y="160200"/>
            <a:ext cx="822924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c00000"/>
                </a:solidFill>
                <a:latin typeface="Calibri"/>
              </a:rPr>
              <a:t>Studenti di 2^ generazione: </a:t>
            </a:r>
            <a:endParaRPr b="0" lang="it-IT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c00000"/>
                </a:solidFill>
                <a:latin typeface="Calibri"/>
              </a:rPr>
              <a:t>dove sono nati</a:t>
            </a:r>
            <a:endParaRPr b="0" lang="it-IT" sz="3200" spc="-1" strike="noStrike">
              <a:latin typeface="Arial"/>
            </a:endParaRPr>
          </a:p>
        </p:txBody>
      </p:sp>
      <p:graphicFrame>
        <p:nvGraphicFramePr>
          <p:cNvPr id="259" name="Grafico 7"/>
          <p:cNvGraphicFramePr/>
          <p:nvPr/>
        </p:nvGraphicFramePr>
        <p:xfrm>
          <a:off x="107640" y="1772640"/>
          <a:ext cx="28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0" name="Grafico 10"/>
          <p:cNvGraphicFramePr/>
          <p:nvPr/>
        </p:nvGraphicFramePr>
        <p:xfrm>
          <a:off x="179640" y="2061000"/>
          <a:ext cx="288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1" name="CustomShape 2"/>
          <p:cNvSpPr/>
          <p:nvPr/>
        </p:nvSpPr>
        <p:spPr>
          <a:xfrm>
            <a:off x="704160" y="1487520"/>
            <a:ext cx="202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Università di Torino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262" name="Grafico 12"/>
          <p:cNvGraphicFramePr/>
          <p:nvPr/>
        </p:nvGraphicFramePr>
        <p:xfrm>
          <a:off x="3060000" y="1989000"/>
          <a:ext cx="3000240" cy="389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3" name="CustomShape 3"/>
          <p:cNvSpPr/>
          <p:nvPr/>
        </p:nvSpPr>
        <p:spPr>
          <a:xfrm>
            <a:off x="3405600" y="1506240"/>
            <a:ext cx="2099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Politecnico di Torino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264" name="Grafico 14"/>
          <p:cNvGraphicFramePr/>
          <p:nvPr/>
        </p:nvGraphicFramePr>
        <p:xfrm>
          <a:off x="6084000" y="2061000"/>
          <a:ext cx="291024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5" name="CustomShape 4"/>
          <p:cNvSpPr/>
          <p:nvPr/>
        </p:nvSpPr>
        <p:spPr>
          <a:xfrm>
            <a:off x="6658200" y="1506240"/>
            <a:ext cx="2038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Piemonte Orientale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323640" y="6377400"/>
            <a:ext cx="6911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Fonte: elaborazioni su atenei statali del Piemonte, a.a. 2017/18, rilevazione luglio 2018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67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E67553A-3568-4B55-BDE7-39F70F631F35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774360" y="116640"/>
            <a:ext cx="822924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c00000"/>
                </a:solidFill>
                <a:latin typeface="Calibri"/>
              </a:rPr>
              <a:t>Cosa studiano </a:t>
            </a:r>
            <a:endParaRPr b="0" lang="it-IT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3200" spc="-1" strike="noStrike">
                <a:solidFill>
                  <a:srgbClr val="c00000"/>
                </a:solidFill>
                <a:latin typeface="Calibri"/>
              </a:rPr>
              <a:t>nelle due università del Piemonte</a:t>
            </a:r>
            <a:endParaRPr b="0" lang="it-IT" sz="3200" spc="-1" strike="noStrike">
              <a:latin typeface="Arial"/>
            </a:endParaRPr>
          </a:p>
        </p:txBody>
      </p:sp>
      <p:graphicFrame>
        <p:nvGraphicFramePr>
          <p:cNvPr id="269" name="Table 2"/>
          <p:cNvGraphicFramePr/>
          <p:nvPr/>
        </p:nvGraphicFramePr>
        <p:xfrm>
          <a:off x="1697040" y="1484640"/>
          <a:ext cx="5987160" cy="1677960"/>
        </p:xfrm>
        <a:graphic>
          <a:graphicData uri="http://schemas.openxmlformats.org/drawingml/2006/table">
            <a:tbl>
              <a:tblPr/>
              <a:tblGrid>
                <a:gridCol w="2011320"/>
                <a:gridCol w="1338840"/>
                <a:gridCol w="1395360"/>
                <a:gridCol w="1241640"/>
              </a:tblGrid>
              <a:tr h="274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Gruppo disciplinare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Economico-statistico 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23,7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Politico-sociale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14,9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21,6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Linguistico 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Giuridico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364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Scientifico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0" name="Table 3"/>
          <p:cNvGraphicFramePr/>
          <p:nvPr/>
        </p:nvGraphicFramePr>
        <p:xfrm>
          <a:off x="1663560" y="4005000"/>
          <a:ext cx="6116400" cy="1690200"/>
        </p:xfrm>
        <a:graphic>
          <a:graphicData uri="http://schemas.openxmlformats.org/drawingml/2006/table">
            <a:tbl>
              <a:tblPr/>
              <a:tblGrid>
                <a:gridCol w="2217240"/>
                <a:gridCol w="1395000"/>
                <a:gridCol w="1135800"/>
                <a:gridCol w="1368360"/>
              </a:tblGrid>
              <a:tr h="286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Gruppo disciplinare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Economico-statistico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30,4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19,3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Medico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Geo-biologico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22,0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Chimico e Farmaceutico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18,0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Politico-sociale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364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1" name="CustomShape 4"/>
          <p:cNvSpPr/>
          <p:nvPr/>
        </p:nvSpPr>
        <p:spPr>
          <a:xfrm>
            <a:off x="1722240" y="1162440"/>
            <a:ext cx="26820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</a:rPr>
              <a:t>Università di Torino – valori %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1647720" y="3641040"/>
            <a:ext cx="38980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</a:rPr>
              <a:t>Università del Piemonte Orientale – valori %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323640" y="6449040"/>
            <a:ext cx="7848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Fonte: elaborazioni su dati Università di Torino e Università del Piemonte Orientale, a.a. 2017/18, rilevazione luglio 2018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74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BD6EC2F-2A14-47CF-AD93-5214DF626BF3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75" name="CustomShape 8"/>
          <p:cNvSpPr/>
          <p:nvPr/>
        </p:nvSpPr>
        <p:spPr>
          <a:xfrm>
            <a:off x="4043880" y="1733040"/>
            <a:ext cx="714240" cy="8424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9"/>
          <p:cNvSpPr/>
          <p:nvPr/>
        </p:nvSpPr>
        <p:spPr>
          <a:xfrm>
            <a:off x="4196160" y="4232880"/>
            <a:ext cx="692640" cy="575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65360" y="39960"/>
            <a:ext cx="822924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400" spc="-1" strike="noStrike">
                <a:solidFill>
                  <a:srgbClr val="c00000"/>
                </a:solidFill>
                <a:latin typeface="Calibri"/>
              </a:rPr>
              <a:t>Cosa studiano al Politecnico</a:t>
            </a:r>
            <a:endParaRPr b="0" lang="it-IT" sz="3400" spc="-1" strike="noStrike">
              <a:latin typeface="Arial"/>
            </a:endParaRPr>
          </a:p>
        </p:txBody>
      </p:sp>
      <p:graphicFrame>
        <p:nvGraphicFramePr>
          <p:cNvPr id="278" name="Table 2"/>
          <p:cNvGraphicFramePr/>
          <p:nvPr/>
        </p:nvGraphicFramePr>
        <p:xfrm>
          <a:off x="215280" y="1454760"/>
          <a:ext cx="5094360" cy="1677960"/>
        </p:xfrm>
        <a:graphic>
          <a:graphicData uri="http://schemas.openxmlformats.org/drawingml/2006/table">
            <a:tbl>
              <a:tblPr/>
              <a:tblGrid>
                <a:gridCol w="1780920"/>
                <a:gridCol w="1338840"/>
                <a:gridCol w="733320"/>
                <a:gridCol w="1241280"/>
              </a:tblGrid>
              <a:tr h="274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Corso di studio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Ingegneria Meccanica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Architettura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Ingegneria Gestionale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Ingegneria Informatica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340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Ingegneria Aerospaziale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364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Ingegneria Civile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9" name="CustomShape 3"/>
          <p:cNvSpPr/>
          <p:nvPr/>
        </p:nvSpPr>
        <p:spPr>
          <a:xfrm>
            <a:off x="5796000" y="1419480"/>
            <a:ext cx="3198240" cy="1780920"/>
          </a:xfrm>
          <a:prstGeom prst="rect">
            <a:avLst/>
          </a:prstGeom>
          <a:noFill/>
          <a:ln cap="rnd" w="19080">
            <a:solidFill>
              <a:schemeClr val="accent2">
                <a:lumMod val="75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700" spc="-1" strike="noStrike">
                <a:solidFill>
                  <a:srgbClr val="000000"/>
                </a:solidFill>
                <a:latin typeface="Calibri"/>
              </a:rPr>
              <a:t>Gli </a:t>
            </a:r>
            <a:r>
              <a:rPr b="1" lang="it-IT" sz="1700" spc="-1" strike="noStrike">
                <a:solidFill>
                  <a:srgbClr val="c00000"/>
                </a:solidFill>
                <a:latin typeface="Calibri"/>
              </a:rPr>
              <a:t>studenti internazionali </a:t>
            </a:r>
            <a:r>
              <a:rPr b="0" lang="it-IT" sz="1700" spc="-1" strike="noStrike">
                <a:solidFill>
                  <a:srgbClr val="000000"/>
                </a:solidFill>
                <a:latin typeface="Calibri"/>
              </a:rPr>
              <a:t>si iscrivono principalmente in </a:t>
            </a:r>
            <a:r>
              <a:rPr b="1" lang="it-IT" sz="1700" spc="-1" strike="noStrike">
                <a:solidFill>
                  <a:srgbClr val="c00000"/>
                </a:solidFill>
                <a:latin typeface="Calibri"/>
              </a:rPr>
              <a:t>corsi offerti in lingua inglese</a:t>
            </a:r>
            <a:r>
              <a:rPr b="0" lang="it-IT" sz="17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it-IT" sz="17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"/>
            </a:pP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Mechanical Engineering (20%)</a:t>
            </a:r>
            <a:endParaRPr b="0" lang="it-IT" sz="15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"/>
            </a:pP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Automotive Engineering (9%) </a:t>
            </a:r>
            <a:endParaRPr b="0" lang="it-IT" sz="15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"/>
            </a:pP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Computer Engineering (9%)</a:t>
            </a:r>
            <a:endParaRPr b="0" lang="it-IT" sz="15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"/>
            </a:pP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Engineering and management (6%)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251640" y="4293000"/>
            <a:ext cx="5022000" cy="1187640"/>
          </a:xfrm>
          <a:prstGeom prst="rect">
            <a:avLst/>
          </a:prstGeom>
          <a:noFill/>
          <a:ln cap="rnd" w="19080">
            <a:solidFill>
              <a:schemeClr val="accent2">
                <a:lumMod val="75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La </a:t>
            </a:r>
            <a:r>
              <a:rPr b="1" lang="it-IT" sz="1800" spc="-1" strike="noStrike">
                <a:solidFill>
                  <a:srgbClr val="c00000"/>
                </a:solidFill>
                <a:latin typeface="Calibri"/>
              </a:rPr>
              <a:t>distribuzione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 nei corsi degli studenti di </a:t>
            </a:r>
            <a:r>
              <a:rPr b="1" lang="it-IT" sz="1800" spc="-1" strike="noStrike">
                <a:solidFill>
                  <a:srgbClr val="c00000"/>
                </a:solidFill>
                <a:latin typeface="Calibri"/>
              </a:rPr>
              <a:t>2^ generazione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 degli </a:t>
            </a:r>
            <a:r>
              <a:rPr b="1" lang="it-IT" sz="1800" spc="-1" strike="noStrike">
                <a:solidFill>
                  <a:srgbClr val="c00000"/>
                </a:solidFill>
                <a:latin typeface="Calibri"/>
              </a:rPr>
              <a:t>italiani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it-IT" sz="1800" spc="-1" strike="noStrike">
                <a:solidFill>
                  <a:srgbClr val="c00000"/>
                </a:solidFill>
                <a:latin typeface="Calibri"/>
              </a:rPr>
              <a:t>risulta abbastanza simile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con una maggiore concentrazione dei primi in Architettura e in Ingegneria Informatica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2472840" y="3645000"/>
            <a:ext cx="48420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alpha val="65000"/>
            </a:schemeClr>
          </a:solidFill>
          <a:ln w="25560">
            <a:solidFill>
              <a:srgbClr val="cf54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6"/>
          <p:cNvSpPr/>
          <p:nvPr/>
        </p:nvSpPr>
        <p:spPr>
          <a:xfrm rot="16200000">
            <a:off x="5315760" y="2153520"/>
            <a:ext cx="48420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alpha val="65000"/>
            </a:schemeClr>
          </a:solidFill>
          <a:ln w="25560">
            <a:solidFill>
              <a:srgbClr val="cf54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7"/>
          <p:cNvSpPr/>
          <p:nvPr/>
        </p:nvSpPr>
        <p:spPr>
          <a:xfrm>
            <a:off x="251640" y="6353640"/>
            <a:ext cx="59324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Fonte: elaborazioni su dati del Politecnico di Torino, a.a. 2017/18, rilev. luglio 2018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84" name="TextShape 8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95C1075-F785-4FAA-8EB3-94AEF3789470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280440" y="1085760"/>
            <a:ext cx="27460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</a:rPr>
              <a:t>Politecnico di Torino – valori %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2287800" y="1714680"/>
            <a:ext cx="692640" cy="575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562BC99-CE78-4C6D-950B-239CFCB23412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5796000" y="1989000"/>
            <a:ext cx="3347640" cy="2520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b="1" lang="it-IT" sz="4000" spc="-1" strike="noStrike">
                <a:solidFill>
                  <a:srgbClr val="c00000"/>
                </a:solidFill>
                <a:latin typeface="Calibri"/>
              </a:rPr>
              <a:t>Quali interventi per il diritto allo studio? 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289" name="Picture 2" descr=""/>
          <p:cNvPicPr/>
          <p:nvPr/>
        </p:nvPicPr>
        <p:blipFill>
          <a:blip r:embed="rId1"/>
          <a:srcRect l="0" t="0" r="12248" b="0"/>
          <a:stretch/>
        </p:blipFill>
        <p:spPr>
          <a:xfrm>
            <a:off x="0" y="0"/>
            <a:ext cx="6017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595C939-069C-479F-94A0-F51A75A620DF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11640" y="131400"/>
            <a:ext cx="8208720" cy="6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400" spc="-1" strike="noStrike">
                <a:solidFill>
                  <a:srgbClr val="c00000"/>
                </a:solidFill>
                <a:latin typeface="Calibri"/>
              </a:rPr>
              <a:t>I beneficiari di borsa di studio</a:t>
            </a:r>
            <a:endParaRPr b="0" lang="it-IT" sz="34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467640" y="949680"/>
            <a:ext cx="82807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Principio della parità di trattamento: </a:t>
            </a:r>
            <a:r>
              <a:rPr b="1" lang="it-IT" sz="2000" spc="-1" strike="noStrike">
                <a:solidFill>
                  <a:srgbClr val="c00000"/>
                </a:solidFill>
                <a:latin typeface="Calibri"/>
                <a:ea typeface="Calibri"/>
              </a:rPr>
              <a:t>gli studenti italiani e stranieri accedono agli interventi e ai servizi per il diritto allo studio a parità di condizione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con gli studenti italiani, purché in possesso di un permesso di soggiorno valido.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344520" y="6093360"/>
            <a:ext cx="57740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Nota: sono stati considerati gli iscritti e i borsisti nei tre atenei statali del Piemonte. 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Fonte: elaborazioni su dati EDISU Piemonte e atenei statali del Piemonte, dati a.a. 201718.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611640" y="2548800"/>
            <a:ext cx="309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Criteri per accedere alla borsa</a:t>
            </a: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e al posto letto (se fuori sede)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5081040" y="2282760"/>
            <a:ext cx="3600000" cy="1187640"/>
          </a:xfrm>
          <a:prstGeom prst="rect">
            <a:avLst/>
          </a:prstGeom>
          <a:noFill/>
          <a:ln cap="rnd" w="12600">
            <a:solidFill>
              <a:srgbClr val="c0000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1.Requisito reddito/patrimonio: </a:t>
            </a: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ISEE ≤ 23.253€</a:t>
            </a: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ISPE ≤ 50.550€</a:t>
            </a:r>
            <a:endParaRPr b="0" lang="it-IT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2. Requisito di merito (n. crediti)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296" name="Table 7"/>
          <p:cNvGraphicFramePr/>
          <p:nvPr/>
        </p:nvGraphicFramePr>
        <p:xfrm>
          <a:off x="1176480" y="3971880"/>
          <a:ext cx="5263200" cy="1555920"/>
        </p:xfrm>
        <a:graphic>
          <a:graphicData uri="http://schemas.openxmlformats.org/drawingml/2006/table">
            <a:tbl>
              <a:tblPr/>
              <a:tblGrid>
                <a:gridCol w="1489680"/>
                <a:gridCol w="1926360"/>
                <a:gridCol w="1847160"/>
              </a:tblGrid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Tipo studente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Iscritti nei tre atenei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% borsisti su iscritti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L w="18720">
                      <a:solidFill>
                        <a:srgbClr val="000000"/>
                      </a:solidFill>
                    </a:lnL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5.699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5.449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27,9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2880">
                      <a:solidFill>
                        <a:srgbClr val="80808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106.563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2880">
                      <a:solidFill>
                        <a:srgbClr val="80808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2880">
                      <a:solidFill>
                        <a:srgbClr val="80808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35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2880">
                      <a:solidFill>
                        <a:srgbClr val="80808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117.711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2880">
                      <a:solidFill>
                        <a:srgbClr val="80808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it-IT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  <a:endParaRPr b="0" lang="it-IT" sz="1600" spc="-1" strike="noStrike">
                        <a:latin typeface="Arial"/>
                      </a:endParaRPr>
                    </a:p>
                  </a:txBody>
                  <a:tcPr marL="91440" marR="91440">
                    <a:lnT w="2880">
                      <a:solidFill>
                        <a:srgbClr val="80808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97" name="Picture 1" descr=""/>
          <p:cNvPicPr/>
          <p:nvPr/>
        </p:nvPicPr>
        <p:blipFill>
          <a:blip r:embed="rId1"/>
          <a:stretch/>
        </p:blipFill>
        <p:spPr>
          <a:xfrm>
            <a:off x="4150440" y="2730600"/>
            <a:ext cx="420480" cy="304560"/>
          </a:xfrm>
          <a:prstGeom prst="rect">
            <a:avLst/>
          </a:prstGeom>
          <a:ln>
            <a:noFill/>
          </a:ln>
        </p:spPr>
      </p:pic>
      <p:sp>
        <p:nvSpPr>
          <p:cNvPr id="298" name="CustomShape 8"/>
          <p:cNvSpPr/>
          <p:nvPr/>
        </p:nvSpPr>
        <p:spPr>
          <a:xfrm>
            <a:off x="5081040" y="4221000"/>
            <a:ext cx="806760" cy="1151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5220000" y="2349000"/>
            <a:ext cx="3923640" cy="1944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b="1" lang="it-IT" sz="4000" spc="-1" strike="noStrike">
                <a:solidFill>
                  <a:srgbClr val="c00000"/>
                </a:solidFill>
                <a:latin typeface="Calibri"/>
              </a:rPr>
              <a:t>Cosa accade dopo la laurea?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300" name="Picture 2" descr=""/>
          <p:cNvPicPr/>
          <p:nvPr/>
        </p:nvPicPr>
        <p:blipFill>
          <a:blip r:embed="rId1"/>
          <a:srcRect l="2777" t="0" r="19188" b="0"/>
          <a:stretch/>
        </p:blipFill>
        <p:spPr>
          <a:xfrm>
            <a:off x="0" y="-18360"/>
            <a:ext cx="5556240" cy="6876000"/>
          </a:xfrm>
          <a:prstGeom prst="rect">
            <a:avLst/>
          </a:prstGeom>
          <a:ln>
            <a:noFill/>
          </a:ln>
        </p:spPr>
      </p:pic>
      <p:sp>
        <p:nvSpPr>
          <p:cNvPr id="30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3494857-B517-40C9-878D-0C07B8AE928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39640" y="116640"/>
            <a:ext cx="845496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400" spc="-1" strike="noStrike">
                <a:solidFill>
                  <a:srgbClr val="c00000"/>
                </a:solidFill>
                <a:latin typeface="Calibri"/>
              </a:rPr>
              <a:t>Alcune caratteristiche dei laureati </a:t>
            </a:r>
            <a:endParaRPr b="0" lang="it-IT" sz="3400" spc="-1" strike="noStrike">
              <a:latin typeface="Arial"/>
            </a:endParaRPr>
          </a:p>
        </p:txBody>
      </p:sp>
      <p:pic>
        <p:nvPicPr>
          <p:cNvPr id="303" name="Picture 2" descr=""/>
          <p:cNvPicPr/>
          <p:nvPr/>
        </p:nvPicPr>
        <p:blipFill>
          <a:blip r:embed="rId1"/>
          <a:stretch/>
        </p:blipFill>
        <p:spPr>
          <a:xfrm>
            <a:off x="870840" y="1628640"/>
            <a:ext cx="609120" cy="558360"/>
          </a:xfrm>
          <a:prstGeom prst="rect">
            <a:avLst/>
          </a:prstGeom>
          <a:ln>
            <a:noFill/>
          </a:ln>
        </p:spPr>
      </p:pic>
      <p:sp>
        <p:nvSpPr>
          <p:cNvPr id="304" name="CustomShape 2"/>
          <p:cNvSpPr/>
          <p:nvPr/>
        </p:nvSpPr>
        <p:spPr>
          <a:xfrm>
            <a:off x="407520" y="2061000"/>
            <a:ext cx="157392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 cap="small">
                <a:solidFill>
                  <a:srgbClr val="000000"/>
                </a:solidFill>
                <a:latin typeface="Century Gothic"/>
              </a:rPr>
              <a:t>Background</a:t>
            </a:r>
            <a:r>
              <a:rPr b="1" lang="it-IT" sz="2000" spc="-1" strike="noStrike" cap="small">
                <a:solidFill>
                  <a:srgbClr val="000000"/>
                </a:solidFill>
                <a:latin typeface="Century Gothic"/>
              </a:rPr>
              <a:t>	</a:t>
            </a:r>
            <a:endParaRPr b="0" lang="it-IT" sz="2000" spc="-1" strike="noStrike">
              <a:latin typeface="Arial"/>
            </a:endParaRPr>
          </a:p>
        </p:txBody>
      </p:sp>
      <p:graphicFrame>
        <p:nvGraphicFramePr>
          <p:cNvPr id="305" name="Table 3"/>
          <p:cNvGraphicFramePr/>
          <p:nvPr/>
        </p:nvGraphicFramePr>
        <p:xfrm>
          <a:off x="2483640" y="1434240"/>
          <a:ext cx="5617800" cy="1371240"/>
        </p:xfrm>
        <a:graphic>
          <a:graphicData uri="http://schemas.openxmlformats.org/drawingml/2006/table">
            <a:tbl>
              <a:tblPr/>
              <a:tblGrid>
                <a:gridCol w="2304000"/>
                <a:gridCol w="1338840"/>
                <a:gridCol w="733320"/>
                <a:gridCol w="1241640"/>
              </a:tblGrid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Titolo studio e classe sociale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6676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Almeno un genitore laureato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6676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Classe elevata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6676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Classe media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6604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Classe del lavoro esecutivo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6" name="Table 4"/>
          <p:cNvGraphicFramePr/>
          <p:nvPr/>
        </p:nvGraphicFramePr>
        <p:xfrm>
          <a:off x="2483640" y="3174120"/>
          <a:ext cx="5617800" cy="1096920"/>
        </p:xfrm>
        <a:graphic>
          <a:graphicData uri="http://schemas.openxmlformats.org/drawingml/2006/table">
            <a:tbl>
              <a:tblPr/>
              <a:tblGrid>
                <a:gridCol w="2304000"/>
                <a:gridCol w="1338840"/>
                <a:gridCol w="733320"/>
                <a:gridCol w="1241640"/>
              </a:tblGrid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Il percorso di studio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2104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Studente-lavoratore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3416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Ha frequentato regolarmente almeno il 75% dei corsi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2104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Laurea in corso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" name="Picture 2" descr=""/>
          <p:cNvPicPr/>
          <p:nvPr/>
        </p:nvPicPr>
        <p:blipFill>
          <a:blip r:embed="rId2"/>
          <a:stretch/>
        </p:blipFill>
        <p:spPr>
          <a:xfrm>
            <a:off x="889920" y="3213000"/>
            <a:ext cx="608400" cy="608400"/>
          </a:xfrm>
          <a:prstGeom prst="rect">
            <a:avLst/>
          </a:prstGeom>
          <a:ln>
            <a:noFill/>
          </a:ln>
        </p:spPr>
      </p:pic>
      <p:sp>
        <p:nvSpPr>
          <p:cNvPr id="308" name="CustomShape 5"/>
          <p:cNvSpPr/>
          <p:nvPr/>
        </p:nvSpPr>
        <p:spPr>
          <a:xfrm>
            <a:off x="427320" y="3728880"/>
            <a:ext cx="1769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 cap="small">
                <a:solidFill>
                  <a:srgbClr val="000000"/>
                </a:solidFill>
                <a:latin typeface="Century Gothic"/>
              </a:rPr>
              <a:t>studio</a:t>
            </a:r>
            <a:r>
              <a:rPr b="1" lang="it-IT" sz="2000" spc="-1" strike="noStrike" cap="small">
                <a:solidFill>
                  <a:srgbClr val="000000"/>
                </a:solidFill>
                <a:latin typeface="Century Gothic"/>
              </a:rPr>
              <a:t>	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09" name="CustomShape 6"/>
          <p:cNvSpPr/>
          <p:nvPr/>
        </p:nvSpPr>
        <p:spPr>
          <a:xfrm>
            <a:off x="427320" y="6373440"/>
            <a:ext cx="601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Fonte: elaborazioni su dati AlmaLaurea,  </a:t>
            </a:r>
            <a:r>
              <a:rPr b="0" i="1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XX Indagine sul profilo dei laureati</a:t>
            </a: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, 2018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310" name="Immagine 12" descr=""/>
          <p:cNvPicPr/>
          <p:nvPr/>
        </p:nvPicPr>
        <p:blipFill>
          <a:blip r:embed="rId3"/>
          <a:stretch/>
        </p:blipFill>
        <p:spPr>
          <a:xfrm>
            <a:off x="667800" y="4797000"/>
            <a:ext cx="1109160" cy="613080"/>
          </a:xfrm>
          <a:prstGeom prst="rect">
            <a:avLst/>
          </a:prstGeom>
          <a:ln>
            <a:noFill/>
          </a:ln>
        </p:spPr>
      </p:pic>
      <p:graphicFrame>
        <p:nvGraphicFramePr>
          <p:cNvPr id="311" name="Table 7"/>
          <p:cNvGraphicFramePr/>
          <p:nvPr/>
        </p:nvGraphicFramePr>
        <p:xfrm>
          <a:off x="2555640" y="4798440"/>
          <a:ext cx="5617800" cy="822600"/>
        </p:xfrm>
        <a:graphic>
          <a:graphicData uri="http://schemas.openxmlformats.org/drawingml/2006/table">
            <a:tbl>
              <a:tblPr/>
              <a:tblGrid>
                <a:gridCol w="2304000"/>
                <a:gridCol w="1338840"/>
                <a:gridCol w="733320"/>
                <a:gridCol w="1241640"/>
              </a:tblGrid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Intendono proseguire </a:t>
                      </a:r>
                      <a:endParaRPr b="0" lang="it-IT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gli studi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2104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Laurea triennale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2104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Laurea magistrale 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2" name="CustomShape 8"/>
          <p:cNvSpPr/>
          <p:nvPr/>
        </p:nvSpPr>
        <p:spPr>
          <a:xfrm>
            <a:off x="337680" y="5301360"/>
            <a:ext cx="17694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600" spc="-1" strike="noStrike" cap="small">
                <a:solidFill>
                  <a:srgbClr val="000000"/>
                </a:solidFill>
                <a:latin typeface="Century Gothic"/>
              </a:rPr>
              <a:t>Intenzioni future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313" name="TextShape 9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D82673B-1BB4-424E-82D7-BA7115827284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14" name="CustomShape 10"/>
          <p:cNvSpPr/>
          <p:nvPr/>
        </p:nvSpPr>
        <p:spPr>
          <a:xfrm>
            <a:off x="5004000" y="1700640"/>
            <a:ext cx="3168000" cy="359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11"/>
          <p:cNvSpPr/>
          <p:nvPr/>
        </p:nvSpPr>
        <p:spPr>
          <a:xfrm>
            <a:off x="5154120" y="2525400"/>
            <a:ext cx="575640" cy="36612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12"/>
          <p:cNvSpPr/>
          <p:nvPr/>
        </p:nvSpPr>
        <p:spPr>
          <a:xfrm>
            <a:off x="5154120" y="3352680"/>
            <a:ext cx="575640" cy="1151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13"/>
          <p:cNvSpPr/>
          <p:nvPr/>
        </p:nvSpPr>
        <p:spPr>
          <a:xfrm>
            <a:off x="5217120" y="5531400"/>
            <a:ext cx="575640" cy="4550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539640" y="116640"/>
            <a:ext cx="845496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000" spc="-1" strike="noStrike">
                <a:solidFill>
                  <a:srgbClr val="c00000"/>
                </a:solidFill>
                <a:latin typeface="Calibri"/>
              </a:rPr>
              <a:t>La condizione occupazionale </a:t>
            </a:r>
            <a:endParaRPr b="0" lang="it-IT" sz="3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3000" spc="-1" strike="noStrike">
                <a:solidFill>
                  <a:srgbClr val="c00000"/>
                </a:solidFill>
                <a:latin typeface="Calibri"/>
              </a:rPr>
              <a:t>delle 2^ generazioni e degli italiani è analoga</a:t>
            </a:r>
            <a:endParaRPr b="0" lang="it-IT" sz="3000" spc="-1" strike="noStrike">
              <a:latin typeface="Arial"/>
            </a:endParaRPr>
          </a:p>
        </p:txBody>
      </p:sp>
      <p:graphicFrame>
        <p:nvGraphicFramePr>
          <p:cNvPr id="319" name="Table 2"/>
          <p:cNvGraphicFramePr/>
          <p:nvPr/>
        </p:nvGraphicFramePr>
        <p:xfrm>
          <a:off x="2843640" y="2104200"/>
          <a:ext cx="5124600" cy="1368360"/>
        </p:xfrm>
        <a:graphic>
          <a:graphicData uri="http://schemas.openxmlformats.org/drawingml/2006/table">
            <a:tbl>
              <a:tblPr/>
              <a:tblGrid>
                <a:gridCol w="1392480"/>
                <a:gridCol w="1338840"/>
                <a:gridCol w="1152000"/>
                <a:gridCol w="1241280"/>
              </a:tblGrid>
              <a:tr h="270360">
                <a:tc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2^ generazione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Internazionali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7828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Lavora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7828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Non cerca lavoro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  <a:tr h="27828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Cerca lavoro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12240">
                      <a:solidFill>
                        <a:srgbClr val="4f81bd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63160"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Lavora all’estero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7560" marR="75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0" name="CustomShape 3"/>
          <p:cNvSpPr/>
          <p:nvPr/>
        </p:nvSpPr>
        <p:spPr>
          <a:xfrm>
            <a:off x="323640" y="6353640"/>
            <a:ext cx="6696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Fonte: elaborazioni su dati AlmaLaurea</a:t>
            </a:r>
            <a:r>
              <a:rPr b="0" i="1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,  XX Indagine sulla Condizione occupazionale dei laureati</a:t>
            </a: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entury Gothic"/>
              </a:rPr>
              <a:t>, 2018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32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76D2E53-E56C-464C-A9DB-B43DC9498A38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683640" y="4341240"/>
            <a:ext cx="7632360" cy="913320"/>
          </a:xfrm>
          <a:prstGeom prst="rect">
            <a:avLst/>
          </a:prstGeom>
          <a:noFill/>
          <a:ln cap="rnd" w="19080">
            <a:solidFill>
              <a:schemeClr val="accent2">
                <a:lumMod val="75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Tra gli studenti di origine straniera è più elevata la quota di quanti lavorano all’estero (11%), rispetto a quella degli italiani (6%). Tra gli internazionali lavora all’estero il 30% dei laureati.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23" name="Picture 2" descr=""/>
          <p:cNvPicPr/>
          <p:nvPr/>
        </p:nvPicPr>
        <p:blipFill>
          <a:blip r:embed="rId1"/>
          <a:stretch/>
        </p:blipFill>
        <p:spPr>
          <a:xfrm>
            <a:off x="1378440" y="2356560"/>
            <a:ext cx="596160" cy="568080"/>
          </a:xfrm>
          <a:prstGeom prst="rect">
            <a:avLst/>
          </a:prstGeom>
          <a:ln>
            <a:noFill/>
          </a:ln>
        </p:spPr>
      </p:pic>
      <p:sp>
        <p:nvSpPr>
          <p:cNvPr id="324" name="CustomShape 6"/>
          <p:cNvSpPr/>
          <p:nvPr/>
        </p:nvSpPr>
        <p:spPr>
          <a:xfrm>
            <a:off x="1054080" y="2925000"/>
            <a:ext cx="1449720" cy="66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1800" spc="-1" strike="noStrike" cap="small">
                <a:solidFill>
                  <a:srgbClr val="000000"/>
                </a:solidFill>
                <a:latin typeface="Century Gothic"/>
              </a:rPr>
              <a:t>Lavoro</a:t>
            </a:r>
            <a:r>
              <a:rPr b="1" lang="it-IT" sz="2000" spc="-1" strike="noStrike" cap="small">
                <a:solidFill>
                  <a:srgbClr val="000000"/>
                </a:solidFill>
                <a:latin typeface="Century Gothic"/>
              </a:rPr>
              <a:t>	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25" name="CustomShape 7"/>
          <p:cNvSpPr/>
          <p:nvPr/>
        </p:nvSpPr>
        <p:spPr>
          <a:xfrm>
            <a:off x="4284000" y="2356560"/>
            <a:ext cx="2304000" cy="42408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8"/>
          <p:cNvSpPr/>
          <p:nvPr/>
        </p:nvSpPr>
        <p:spPr>
          <a:xfrm>
            <a:off x="4284000" y="3213000"/>
            <a:ext cx="3600000" cy="431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6110280" y="63817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8B08AC6-BCCD-42E2-A9D1-E83AAC9134DA}" type="slidenum">
              <a:rPr b="0" lang="it-IT" sz="1200" spc="-1" strike="noStrike">
                <a:solidFill>
                  <a:srgbClr val="564b3c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1166760" y="41400"/>
            <a:ext cx="6424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it-IT" sz="2400" spc="-1" strike="noStrike">
                <a:solidFill>
                  <a:srgbClr val="c00000"/>
                </a:solidFill>
                <a:latin typeface="Calibri"/>
              </a:rPr>
              <a:t>Contatti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423720" y="2239560"/>
            <a:ext cx="8135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musto@ires.piemonte.it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809640" y="3348720"/>
            <a:ext cx="7364160" cy="13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2001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ts val="2001"/>
              </a:lnSpc>
            </a:pPr>
            <a:r>
              <a:rPr b="1" lang="it-IT" sz="2400" spc="-1" strike="noStrike">
                <a:solidFill>
                  <a:srgbClr val="c00000"/>
                </a:solidFill>
                <a:latin typeface="Calibri"/>
              </a:rPr>
              <a:t>www.ires.piemonte.it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ts val="2001"/>
              </a:lnSpc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ts val="2001"/>
              </a:lnSpc>
            </a:pPr>
            <a:r>
              <a:rPr b="1" lang="it-IT" sz="2400" spc="-1" strike="noStrike">
                <a:solidFill>
                  <a:srgbClr val="c00000"/>
                </a:solidFill>
                <a:latin typeface="Calibri"/>
              </a:rPr>
              <a:t>www.ossreg.piemonte.it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ts val="2001"/>
              </a:lnSpc>
            </a:pPr>
            <a:endParaRPr b="0" lang="it-IT" sz="2400" spc="-1" strike="noStrike">
              <a:latin typeface="Arial"/>
            </a:endParaRPr>
          </a:p>
        </p:txBody>
      </p:sp>
      <p:pic>
        <p:nvPicPr>
          <p:cNvPr id="331" name="Picture 4" descr=""/>
          <p:cNvPicPr/>
          <p:nvPr/>
        </p:nvPicPr>
        <p:blipFill>
          <a:blip r:embed="rId1"/>
          <a:stretch/>
        </p:blipFill>
        <p:spPr>
          <a:xfrm>
            <a:off x="7594560" y="115920"/>
            <a:ext cx="1296720" cy="8647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940000" y="1388160"/>
            <a:ext cx="3034440" cy="32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b="0" lang="it-IT" sz="4000" spc="-1" strike="noStrike">
                <a:solidFill>
                  <a:srgbClr val="c00000"/>
                </a:solidFill>
                <a:latin typeface="Calibri"/>
              </a:rPr>
              <a:t>Gli studenti stranieri in Italia 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181" name="Picture 2" descr=""/>
          <p:cNvPicPr/>
          <p:nvPr/>
        </p:nvPicPr>
        <p:blipFill>
          <a:blip r:embed="rId1"/>
          <a:srcRect l="4256" t="0" r="2554" b="0"/>
          <a:stretch/>
        </p:blipFill>
        <p:spPr>
          <a:xfrm>
            <a:off x="0" y="-10080"/>
            <a:ext cx="6390720" cy="6857640"/>
          </a:xfrm>
          <a:prstGeom prst="rect">
            <a:avLst/>
          </a:prstGeom>
          <a:ln>
            <a:noFill/>
          </a:ln>
        </p:spPr>
      </p:pic>
      <p:sp>
        <p:nvSpPr>
          <p:cNvPr id="18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5791617-E513-449A-A8A4-DBCA65D5CDC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780840" y="160200"/>
            <a:ext cx="8229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</a:rPr>
              <a:t>Il trend degli iscritti stranieri nell’ultimo ventennio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85" name="Grafico 6"/>
          <p:cNvGraphicFramePr/>
          <p:nvPr/>
        </p:nvGraphicFramePr>
        <p:xfrm>
          <a:off x="988920" y="1412640"/>
          <a:ext cx="6922800" cy="360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6" name="CustomShape 3"/>
          <p:cNvSpPr/>
          <p:nvPr/>
        </p:nvSpPr>
        <p:spPr>
          <a:xfrm>
            <a:off x="1571040" y="1052640"/>
            <a:ext cx="634104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c00000"/>
                </a:solidFill>
                <a:latin typeface="Calibri"/>
              </a:rPr>
              <a:t>Il trend degli stranieri iscritti a corsi di livello universitario in Italia,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600" spc="-1" strike="noStrike">
                <a:solidFill>
                  <a:srgbClr val="c00000"/>
                </a:solidFill>
                <a:latin typeface="Calibri"/>
              </a:rPr>
              <a:t>1999/00 – 2017/18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1475640" y="4919760"/>
            <a:ext cx="6341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In circa 20 anni la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percentuale di stranieri 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iscritti a corsi di livello terziario in Italia è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più che triplicata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superando le 85.000 unità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307800" y="6303960"/>
            <a:ext cx="67932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Fonte: MIUR, Ufficio di Statistica, fino all’a.a. 2010/11; Anagrafe nazionale studenti dall’a.a. 2011/12.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89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1464862-3A7C-43BD-82A8-1870E4F74B39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"/>
          <p:cNvSpPr/>
          <p:nvPr/>
        </p:nvSpPr>
        <p:spPr>
          <a:xfrm>
            <a:off x="1387080" y="90864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c00000"/>
                </a:solidFill>
                <a:latin typeface="Calibri"/>
              </a:rPr>
              <a:t>Percentuale di studenti stranieri nei corsi di livello terziario in alcuni paesi europei (2015)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224000" y="5301360"/>
            <a:ext cx="7022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L’Italia si colloca al fondo della classifica dei Paesi che accolgono studenti stranieri nella formazione di terzo livello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9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F9262F9-71CF-4201-B439-BF68E17370D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395640" y="6309360"/>
            <a:ext cx="5616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alibri"/>
              </a:rPr>
              <a:t>Fonte: </a:t>
            </a:r>
            <a:r>
              <a:rPr b="0" i="1" lang="it-IT" sz="1200" spc="-1" strike="noStrike">
                <a:solidFill>
                  <a:srgbClr val="000000"/>
                </a:solidFill>
                <a:latin typeface="Calibri"/>
                <a:ea typeface="Calibri"/>
              </a:rPr>
              <a:t>Education at a Glance 2017</a:t>
            </a: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alibri"/>
              </a:rPr>
              <a:t>, OECD Indicators.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780840" y="160200"/>
            <a:ext cx="8229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</a:rPr>
              <a:t>L’Italia a confronto con gli altri Paesi europei</a:t>
            </a:r>
            <a:endParaRPr b="0" lang="it-IT" sz="2800" spc="-1" strike="noStrike">
              <a:latin typeface="Arial"/>
            </a:endParaRPr>
          </a:p>
        </p:txBody>
      </p:sp>
      <p:graphicFrame>
        <p:nvGraphicFramePr>
          <p:cNvPr id="196" name="Grafico 9"/>
          <p:cNvGraphicFramePr/>
          <p:nvPr/>
        </p:nvGraphicFramePr>
        <p:xfrm>
          <a:off x="1115640" y="1556640"/>
          <a:ext cx="713052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rafico 4"/>
          <p:cNvGraphicFramePr/>
          <p:nvPr/>
        </p:nvGraphicFramePr>
        <p:xfrm>
          <a:off x="1445760" y="1484640"/>
          <a:ext cx="656856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8" name="CustomShape 1"/>
          <p:cNvSpPr/>
          <p:nvPr/>
        </p:nvSpPr>
        <p:spPr>
          <a:xfrm>
            <a:off x="107640" y="116640"/>
            <a:ext cx="8902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</a:rPr>
              <a:t>Albania e Romania sono i principali paesi di provenienza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810080" y="980640"/>
            <a:ext cx="5635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c00000"/>
                </a:solidFill>
                <a:latin typeface="Calibri"/>
              </a:rPr>
              <a:t>I principali paesi di provenienza degli iscritti stranieri in Italia, a.a. 2017/18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814040" y="4797000"/>
            <a:ext cx="5831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Il 31% della popolazione universitaria straniera che studia in Italia proviene da soli 3 Paesi: </a:t>
            </a:r>
            <a:r>
              <a:rPr b="1" lang="it-IT" sz="1800" spc="-1" strike="noStrike">
                <a:solidFill>
                  <a:srgbClr val="c00000"/>
                </a:solidFill>
                <a:latin typeface="Calibri"/>
              </a:rPr>
              <a:t>Albania, Romania e Cina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0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C4EF1B1-9AC5-4445-986A-94A3E4394A6A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251640" y="6323760"/>
            <a:ext cx="4698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Calibri"/>
              </a:rPr>
              <a:t>Fonte: Anagrafe Nazionale degli Studenti, rilevazione Ottobre 2017.</a:t>
            </a:r>
            <a:endParaRPr b="0" lang="it-IT" sz="1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796000" y="2017440"/>
            <a:ext cx="3034440" cy="26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  <a:spcBef>
                <a:spcPts val="879"/>
              </a:spcBef>
            </a:pPr>
            <a:r>
              <a:rPr b="1" lang="it-IT" sz="4400" spc="-1" strike="noStrike">
                <a:solidFill>
                  <a:srgbClr val="c00000"/>
                </a:solidFill>
                <a:latin typeface="Calibri"/>
              </a:rPr>
              <a:t>Come è messo il Piemonte? 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204" name="Picture 3" descr=""/>
          <p:cNvPicPr/>
          <p:nvPr/>
        </p:nvPicPr>
        <p:blipFill>
          <a:blip r:embed="rId1"/>
          <a:srcRect l="63857" t="3214" r="85143" b="-3214"/>
          <a:stretch/>
        </p:blipFill>
        <p:spPr>
          <a:xfrm>
            <a:off x="0" y="19080"/>
            <a:ext cx="5972400" cy="6857640"/>
          </a:xfrm>
          <a:prstGeom prst="rect">
            <a:avLst/>
          </a:prstGeom>
          <a:ln>
            <a:noFill/>
          </a:ln>
        </p:spPr>
      </p:pic>
      <p:sp>
        <p:nvSpPr>
          <p:cNvPr id="20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0298CD2-A57A-48C3-BD36-CA6428FF0293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780840" y="116640"/>
            <a:ext cx="82292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000" spc="-1" strike="noStrike">
                <a:solidFill>
                  <a:srgbClr val="c00000"/>
                </a:solidFill>
                <a:latin typeface="Calibri"/>
              </a:rPr>
              <a:t>Gli iscritti stranieri in Piemonte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780840" y="5085360"/>
            <a:ext cx="7064640" cy="700200"/>
          </a:xfrm>
          <a:prstGeom prst="rect">
            <a:avLst/>
          </a:prstGeom>
          <a:noFill/>
          <a:ln cap="rnd" w="19080">
            <a:solidFill>
              <a:schemeClr val="accent2">
                <a:lumMod val="75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Il </a:t>
            </a:r>
            <a:r>
              <a:rPr b="1" lang="it-IT" sz="2000" spc="-1" strike="noStrike">
                <a:solidFill>
                  <a:srgbClr val="c00000"/>
                </a:solidFill>
                <a:latin typeface="Calibri"/>
              </a:rPr>
              <a:t>Piemonte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conta una percentuale di iscritti stranieri </a:t>
            </a:r>
            <a:r>
              <a:rPr b="1" lang="it-IT" sz="2000" spc="-1" strike="noStrike">
                <a:solidFill>
                  <a:srgbClr val="c00000"/>
                </a:solidFill>
                <a:latin typeface="Calibri"/>
              </a:rPr>
              <a:t>pari all’8,5%, superiore alla media italiana e in linea con quella europea  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374280" y="909720"/>
            <a:ext cx="5517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c00000"/>
                </a:solidFill>
                <a:latin typeface="Calibri"/>
              </a:rPr>
              <a:t>La percentuale di stranieri sul totale iscritti, in Piemonte e in Italia, </a:t>
            </a:r>
            <a:r>
              <a:rPr b="0" i="1" lang="it-IT" sz="1600" spc="-1" strike="noStrike">
                <a:solidFill>
                  <a:srgbClr val="c00000"/>
                </a:solidFill>
                <a:latin typeface="Calibri"/>
              </a:rPr>
              <a:t>a.a. 2003/04 – 2017/18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0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A4FA33C-1E4A-4B7A-9419-FD4917BA2006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539640" y="2065320"/>
            <a:ext cx="1511640" cy="577800"/>
          </a:xfrm>
          <a:prstGeom prst="rect">
            <a:avLst/>
          </a:prstGeom>
          <a:noFill/>
          <a:ln cap="rnd" w="19080">
            <a:solidFill>
              <a:srgbClr val="c00000"/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Bene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 rot="16200000">
            <a:off x="2564280" y="2127600"/>
            <a:ext cx="484200" cy="460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alpha val="65000"/>
            </a:schemeClr>
          </a:solidFill>
          <a:ln w="25560">
            <a:solidFill>
              <a:srgbClr val="cf543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7"/>
          <p:cNvSpPr/>
          <p:nvPr/>
        </p:nvSpPr>
        <p:spPr>
          <a:xfrm>
            <a:off x="133920" y="6165360"/>
            <a:ext cx="74620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Fonte: per il Piemonte, dati di ateneo, rilevazioni a luglio di ogni anno. Per l’Italia: MIUR, Ufficio di Statistica e Anagrafe Nazionale degli Studenti.</a:t>
            </a:r>
            <a:endParaRPr b="0" lang="it-IT" sz="1200" spc="-1" strike="noStrike">
              <a:latin typeface="Arial"/>
            </a:endParaRPr>
          </a:p>
        </p:txBody>
      </p:sp>
      <p:graphicFrame>
        <p:nvGraphicFramePr>
          <p:cNvPr id="213" name="Grafico 9"/>
          <p:cNvGraphicFramePr/>
          <p:nvPr/>
        </p:nvGraphicFramePr>
        <p:xfrm>
          <a:off x="3564000" y="1590840"/>
          <a:ext cx="4626000" cy="300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220000" y="1340640"/>
            <a:ext cx="3923640" cy="30484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b="1" lang="it-IT" sz="4000" spc="-1" strike="noStrike">
                <a:solidFill>
                  <a:srgbClr val="c00000"/>
                </a:solidFill>
                <a:latin typeface="Calibri"/>
              </a:rPr>
              <a:t>Studenti internazionali e seconde generazioni 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215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0" t="0" r="60216" b="0"/>
          <a:stretch/>
        </p:blipFill>
        <p:spPr>
          <a:xfrm>
            <a:off x="3600" y="30600"/>
            <a:ext cx="5432400" cy="6827040"/>
          </a:xfrm>
          <a:prstGeom prst="rect">
            <a:avLst/>
          </a:prstGeom>
          <a:ln>
            <a:noFill/>
          </a:ln>
        </p:spPr>
      </p:pic>
      <p:sp>
        <p:nvSpPr>
          <p:cNvPr id="21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9B44783-3AC6-4F17-9E2D-CEF9923A4C55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115640" y="44640"/>
            <a:ext cx="7911000" cy="96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1" lang="it-IT" sz="3400" spc="-1" strike="noStrike">
                <a:solidFill>
                  <a:srgbClr val="c00000"/>
                </a:solidFill>
                <a:latin typeface="Calibri"/>
              </a:rPr>
              <a:t>Chi sono gli iscritti stranieri </a:t>
            </a:r>
            <a:endParaRPr b="0" lang="it-IT" sz="3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3400" spc="-1" strike="noStrike">
                <a:solidFill>
                  <a:srgbClr val="c00000"/>
                </a:solidFill>
                <a:latin typeface="Calibri"/>
              </a:rPr>
              <a:t>negli atenei del Piemonte</a:t>
            </a:r>
            <a:endParaRPr b="0" lang="it-IT" sz="3400" spc="-1" strike="noStrike">
              <a:latin typeface="Arial"/>
            </a:endParaRPr>
          </a:p>
        </p:txBody>
      </p:sp>
      <p:grpSp>
        <p:nvGrpSpPr>
          <p:cNvPr id="218" name="Group 2"/>
          <p:cNvGrpSpPr/>
          <p:nvPr/>
        </p:nvGrpSpPr>
        <p:grpSpPr>
          <a:xfrm>
            <a:off x="396000" y="1344600"/>
            <a:ext cx="1900080" cy="1405440"/>
            <a:chOff x="396000" y="1344600"/>
            <a:chExt cx="1900080" cy="1405440"/>
          </a:xfrm>
        </p:grpSpPr>
        <p:pic>
          <p:nvPicPr>
            <p:cNvPr id="219" name="Picture 4" descr=""/>
            <p:cNvPicPr/>
            <p:nvPr/>
          </p:nvPicPr>
          <p:blipFill>
            <a:blip r:embed="rId1"/>
            <a:srcRect l="0" t="0" r="0" b="32761"/>
            <a:stretch/>
          </p:blipFill>
          <p:spPr>
            <a:xfrm>
              <a:off x="396000" y="1344600"/>
              <a:ext cx="1900080" cy="1405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0" name="CustomShape 3"/>
            <p:cNvSpPr/>
            <p:nvPr/>
          </p:nvSpPr>
          <p:spPr>
            <a:xfrm>
              <a:off x="396000" y="2386080"/>
              <a:ext cx="1900080" cy="363960"/>
            </a:xfrm>
            <a:prstGeom prst="rect">
              <a:avLst/>
            </a:prstGeom>
            <a:solidFill>
              <a:schemeClr val="accent1">
                <a:tint val="20000"/>
                <a:alpha val="62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r">
                <a:lnSpc>
                  <a:spcPct val="100000"/>
                </a:lnSpc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</a:rPr>
                <a:t>Cittadinanza </a:t>
              </a:r>
              <a:endParaRPr b="0" lang="it-IT" sz="1800" spc="-1" strike="noStrike">
                <a:latin typeface="Arial"/>
              </a:endParaRPr>
            </a:p>
          </p:txBody>
        </p:sp>
      </p:grpSp>
      <p:sp>
        <p:nvSpPr>
          <p:cNvPr id="22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6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4" name="Group 7"/>
          <p:cNvGrpSpPr/>
          <p:nvPr/>
        </p:nvGrpSpPr>
        <p:grpSpPr>
          <a:xfrm>
            <a:off x="2453040" y="1344600"/>
            <a:ext cx="1904040" cy="1413720"/>
            <a:chOff x="2453040" y="1344600"/>
            <a:chExt cx="1904040" cy="1413720"/>
          </a:xfrm>
        </p:grpSpPr>
        <p:pic>
          <p:nvPicPr>
            <p:cNvPr id="225" name="Picture 15" descr=""/>
            <p:cNvPicPr/>
            <p:nvPr/>
          </p:nvPicPr>
          <p:blipFill>
            <a:blip r:embed="rId2"/>
            <a:srcRect l="8256" t="16071" r="11946" b="16416"/>
            <a:stretch/>
          </p:blipFill>
          <p:spPr>
            <a:xfrm>
              <a:off x="2453040" y="1344600"/>
              <a:ext cx="1904040" cy="1405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6" name="CustomShape 8"/>
            <p:cNvSpPr/>
            <p:nvPr/>
          </p:nvSpPr>
          <p:spPr>
            <a:xfrm>
              <a:off x="2469240" y="2394360"/>
              <a:ext cx="1871640" cy="363960"/>
            </a:xfrm>
            <a:prstGeom prst="rect">
              <a:avLst/>
            </a:prstGeom>
            <a:solidFill>
              <a:schemeClr val="accent1">
                <a:tint val="20000"/>
                <a:alpha val="62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r">
                <a:lnSpc>
                  <a:spcPct val="100000"/>
                </a:lnSpc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</a:rPr>
                <a:t>Stato di nascita </a:t>
              </a:r>
              <a:endParaRPr b="0" lang="it-IT" sz="1800" spc="-1" strike="noStrike">
                <a:latin typeface="Arial"/>
              </a:endParaRPr>
            </a:p>
          </p:txBody>
        </p:sp>
      </p:grpSp>
      <p:grpSp>
        <p:nvGrpSpPr>
          <p:cNvPr id="227" name="Group 9"/>
          <p:cNvGrpSpPr/>
          <p:nvPr/>
        </p:nvGrpSpPr>
        <p:grpSpPr>
          <a:xfrm>
            <a:off x="4377240" y="1340640"/>
            <a:ext cx="1881360" cy="1434960"/>
            <a:chOff x="4377240" y="1340640"/>
            <a:chExt cx="1881360" cy="1434960"/>
          </a:xfrm>
        </p:grpSpPr>
        <p:pic>
          <p:nvPicPr>
            <p:cNvPr id="228" name="Picture 17" descr=""/>
            <p:cNvPicPr/>
            <p:nvPr/>
          </p:nvPicPr>
          <p:blipFill>
            <a:blip r:embed="rId3"/>
            <a:srcRect l="0" t="25348" r="0" b="1053"/>
            <a:stretch/>
          </p:blipFill>
          <p:spPr>
            <a:xfrm>
              <a:off x="4377240" y="1340640"/>
              <a:ext cx="1825200" cy="125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9" name="CustomShape 10"/>
            <p:cNvSpPr/>
            <p:nvPr/>
          </p:nvSpPr>
          <p:spPr>
            <a:xfrm>
              <a:off x="4395960" y="2411640"/>
              <a:ext cx="1862640" cy="363960"/>
            </a:xfrm>
            <a:prstGeom prst="rect">
              <a:avLst/>
            </a:prstGeom>
            <a:solidFill>
              <a:schemeClr val="accent1">
                <a:tint val="20000"/>
                <a:alpha val="62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r">
                <a:lnSpc>
                  <a:spcPct val="100000"/>
                </a:lnSpc>
              </a:pPr>
              <a:r>
                <a:rPr b="1" lang="it-IT" sz="1800" spc="-1" strike="noStrike">
                  <a:solidFill>
                    <a:srgbClr val="000000"/>
                  </a:solidFill>
                  <a:latin typeface="Calibri"/>
                </a:rPr>
                <a:t>Stato di diploma </a:t>
              </a:r>
              <a:endParaRPr b="0" lang="it-IT" sz="1800" spc="-1" strike="noStrike">
                <a:latin typeface="Arial"/>
              </a:endParaRPr>
            </a:p>
          </p:txBody>
        </p:sp>
      </p:grpSp>
      <p:sp>
        <p:nvSpPr>
          <p:cNvPr id="230" name="CustomShape 11"/>
          <p:cNvSpPr/>
          <p:nvPr/>
        </p:nvSpPr>
        <p:spPr>
          <a:xfrm>
            <a:off x="396000" y="364500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Straniera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1" name="CustomShape 12"/>
          <p:cNvSpPr/>
          <p:nvPr/>
        </p:nvSpPr>
        <p:spPr>
          <a:xfrm>
            <a:off x="2439360" y="364500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Estero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2" name="CustomShape 13"/>
          <p:cNvSpPr/>
          <p:nvPr/>
        </p:nvSpPr>
        <p:spPr>
          <a:xfrm>
            <a:off x="4377240" y="364500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Estero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3" name="CustomShape 14"/>
          <p:cNvSpPr/>
          <p:nvPr/>
        </p:nvSpPr>
        <p:spPr>
          <a:xfrm rot="16200000">
            <a:off x="6286680" y="3636000"/>
            <a:ext cx="24192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34" name="CustomShape 15"/>
          <p:cNvSpPr/>
          <p:nvPr/>
        </p:nvSpPr>
        <p:spPr>
          <a:xfrm>
            <a:off x="1346400" y="2892600"/>
            <a:ext cx="360" cy="41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5" name="CustomShape 16"/>
          <p:cNvSpPr/>
          <p:nvPr/>
        </p:nvSpPr>
        <p:spPr>
          <a:xfrm>
            <a:off x="3378960" y="2892600"/>
            <a:ext cx="360" cy="41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6" name="CustomShape 17"/>
          <p:cNvSpPr/>
          <p:nvPr/>
        </p:nvSpPr>
        <p:spPr>
          <a:xfrm>
            <a:off x="5308560" y="2892600"/>
            <a:ext cx="360" cy="41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7" name="CustomShape 18"/>
          <p:cNvSpPr/>
          <p:nvPr/>
        </p:nvSpPr>
        <p:spPr>
          <a:xfrm>
            <a:off x="6776280" y="3475800"/>
            <a:ext cx="2040840" cy="700200"/>
          </a:xfrm>
          <a:prstGeom prst="rect">
            <a:avLst/>
          </a:prstGeom>
          <a:noFill/>
          <a:ln cap="rnd" w="19080">
            <a:solidFill>
              <a:schemeClr val="accent2">
                <a:lumMod val="60000"/>
                <a:lumOff val="40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c00000"/>
                </a:solidFill>
                <a:latin typeface="Calibri"/>
              </a:rPr>
              <a:t>Studenti internazionali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38" name="CustomShape 19"/>
          <p:cNvSpPr/>
          <p:nvPr/>
        </p:nvSpPr>
        <p:spPr>
          <a:xfrm>
            <a:off x="386280" y="436500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Straniera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9" name="CustomShape 20"/>
          <p:cNvSpPr/>
          <p:nvPr/>
        </p:nvSpPr>
        <p:spPr>
          <a:xfrm>
            <a:off x="2474640" y="436500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Italia/Estero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0" name="CustomShape 21"/>
          <p:cNvSpPr/>
          <p:nvPr/>
        </p:nvSpPr>
        <p:spPr>
          <a:xfrm>
            <a:off x="4357440" y="436068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Italia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1" name="CustomShape 22"/>
          <p:cNvSpPr/>
          <p:nvPr/>
        </p:nvSpPr>
        <p:spPr>
          <a:xfrm>
            <a:off x="6776280" y="4331160"/>
            <a:ext cx="2040840" cy="1187280"/>
          </a:xfrm>
          <a:prstGeom prst="rect">
            <a:avLst/>
          </a:prstGeom>
          <a:noFill/>
          <a:ln cap="rnd" w="19080">
            <a:solidFill>
              <a:schemeClr val="accent2">
                <a:lumMod val="60000"/>
                <a:lumOff val="40000"/>
              </a:schemeClr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c00000"/>
                </a:solidFill>
                <a:latin typeface="Calibri"/>
              </a:rPr>
              <a:t>Studenti di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c00000"/>
                </a:solidFill>
                <a:latin typeface="Calibri"/>
              </a:rPr>
              <a:t>2^ generazione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242" name="CustomShape 23"/>
          <p:cNvSpPr/>
          <p:nvPr/>
        </p:nvSpPr>
        <p:spPr>
          <a:xfrm rot="16200000">
            <a:off x="6262560" y="4388400"/>
            <a:ext cx="24192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43" name="CustomShape 24"/>
          <p:cNvSpPr/>
          <p:nvPr/>
        </p:nvSpPr>
        <p:spPr>
          <a:xfrm>
            <a:off x="386280" y="508536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Italiana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4" name="CustomShape 25"/>
          <p:cNvSpPr/>
          <p:nvPr/>
        </p:nvSpPr>
        <p:spPr>
          <a:xfrm>
            <a:off x="2439360" y="508536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Estero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5" name="CustomShape 26"/>
          <p:cNvSpPr/>
          <p:nvPr/>
        </p:nvSpPr>
        <p:spPr>
          <a:xfrm>
            <a:off x="4339800" y="5085720"/>
            <a:ext cx="190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Italia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6" name="CustomShape 27"/>
          <p:cNvSpPr/>
          <p:nvPr/>
        </p:nvSpPr>
        <p:spPr>
          <a:xfrm rot="16200000">
            <a:off x="6275520" y="5069880"/>
            <a:ext cx="241920" cy="388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47" name="TextShape 28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EEBAFC9-3FEA-447A-859B-ED9AEFC26C8C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a39096"/>
      </a:accent1>
      <a:accent2>
        <a:srgbClr val="cf543f"/>
      </a:accent2>
      <a:accent3>
        <a:srgbClr val="b2c346"/>
      </a:accent3>
      <a:accent4>
        <a:srgbClr val="8a9d74"/>
      </a:accent4>
      <a:accent5>
        <a:srgbClr val="e8a137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a39096"/>
      </a:accent1>
      <a:accent2>
        <a:srgbClr val="cf543f"/>
      </a:accent2>
      <a:accent3>
        <a:srgbClr val="b2c346"/>
      </a:accent3>
      <a:accent4>
        <a:srgbClr val="8a9d74"/>
      </a:accent4>
      <a:accent5>
        <a:srgbClr val="e8a137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Application>LibreOffice/6.0.3.2$Windows_x86 LibreOffice_project/8f48d515416608e3a835360314dac7e47fd0b821</Application>
  <Words>1098</Words>
  <Paragraphs>319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2019-03-12T14:27:21Z</dcterms:created>
  <dc:creator>Daniela Musto</dc:creator>
  <dc:description/>
  <dc:language>it-IT</dc:language>
  <cp:lastModifiedBy>Daniela Musto</cp:lastModifiedBy>
  <cp:lastPrinted>2019-03-18T16:58:37Z</cp:lastPrinted>
  <dcterms:modified xsi:type="dcterms:W3CDTF">2019-03-19T12:40:52Z</dcterms:modified>
  <cp:revision>133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